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67" r:id="rId2"/>
  </p:sldMasterIdLst>
  <p:notesMasterIdLst>
    <p:notesMasterId r:id="rId19"/>
  </p:notesMasterIdLst>
  <p:sldIdLst>
    <p:sldId id="257" r:id="rId3"/>
    <p:sldId id="303" r:id="rId4"/>
    <p:sldId id="335" r:id="rId5"/>
    <p:sldId id="259" r:id="rId6"/>
    <p:sldId id="336" r:id="rId7"/>
    <p:sldId id="270" r:id="rId8"/>
    <p:sldId id="337" r:id="rId9"/>
    <p:sldId id="331" r:id="rId10"/>
    <p:sldId id="271" r:id="rId11"/>
    <p:sldId id="326" r:id="rId12"/>
    <p:sldId id="334" r:id="rId13"/>
    <p:sldId id="340" r:id="rId14"/>
    <p:sldId id="341" r:id="rId15"/>
    <p:sldId id="293" r:id="rId16"/>
    <p:sldId id="338" r:id="rId17"/>
    <p:sldId id="339" r:id="rId1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36" y="20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38D60-D022-492D-A957-02914172DCB8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19A7F-AB67-4F46-9C02-303E33913D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4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9A7F-AB67-4F46-9C02-303E33913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79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632890" y="1265213"/>
            <a:ext cx="7847833" cy="4301725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DEEFC-768C-4364-B566-A5F5D2F650B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95F3F-2278-4C9B-821D-72C9DB22F662}" type="datetime1">
              <a:rPr lang="nl-NL"/>
              <a:pPr>
                <a:defRPr/>
              </a:pPr>
              <a:t>13-5-2018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532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1 zonder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800">
                <a:latin typeface="Arial"/>
                <a:cs typeface="Arial"/>
              </a:defRPr>
            </a:lvl1pPr>
            <a:lvl2pPr marL="0" indent="0">
              <a:buFont typeface="Arial"/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Font typeface="Arial"/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3pPr>
            <a:lvl4pPr marL="0" indent="0">
              <a:buFont typeface="Arial"/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1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latin typeface="Arial"/>
                <a:cs typeface="Arial"/>
              </a:defRPr>
            </a:lvl1pPr>
            <a:lvl2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2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892" y="1189881"/>
            <a:ext cx="8036719" cy="741656"/>
          </a:xfrm>
        </p:spPr>
        <p:txBody>
          <a:bodyPr/>
          <a:lstStyle>
            <a:lvl1pPr>
              <a:defRPr sz="35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2892" y="1949063"/>
            <a:ext cx="3715875" cy="3624750"/>
          </a:xfrm>
        </p:spPr>
        <p:txBody>
          <a:bodyPr/>
          <a:lstStyle>
            <a:lvl1pPr>
              <a:defRPr sz="1800">
                <a:latin typeface="Arial"/>
                <a:cs typeface="Arial"/>
              </a:defRPr>
            </a:lvl1pPr>
            <a:lvl2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afbeelding 2"/>
          <p:cNvSpPr>
            <a:spLocks noGrp="1" noChangeAspect="1"/>
          </p:cNvSpPr>
          <p:nvPr>
            <p:ph type="pic" idx="12"/>
          </p:nvPr>
        </p:nvSpPr>
        <p:spPr>
          <a:xfrm rot="240000">
            <a:off x="4771338" y="2197247"/>
            <a:ext cx="4050000" cy="2784375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  <p:sp>
        <p:nvSpPr>
          <p:cNvPr id="8" name="Tijdelijke aanduiding voor afbeelding 2"/>
          <p:cNvSpPr>
            <a:spLocks noGrp="1" noChangeAspect="1"/>
          </p:cNvSpPr>
          <p:nvPr>
            <p:ph type="pic" idx="11"/>
          </p:nvPr>
        </p:nvSpPr>
        <p:spPr>
          <a:xfrm rot="21420000">
            <a:off x="4588509" y="2272511"/>
            <a:ext cx="4050000" cy="2784375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  <p:sp>
        <p:nvSpPr>
          <p:cNvPr id="11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4732734" y="2198391"/>
            <a:ext cx="4050000" cy="2784375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nl-NL" noProof="0">
              <a:sym typeface="Kievit-Book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pening 2 zonder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 noChangeAspect="1"/>
          </p:cNvSpPr>
          <p:nvPr>
            <p:ph type="pic" idx="12"/>
          </p:nvPr>
        </p:nvSpPr>
        <p:spPr>
          <a:xfrm rot="240000">
            <a:off x="4771338" y="2197247"/>
            <a:ext cx="4050000" cy="2784375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idx="11"/>
          </p:nvPr>
        </p:nvSpPr>
        <p:spPr>
          <a:xfrm rot="21420000">
            <a:off x="4588509" y="2272511"/>
            <a:ext cx="4050000" cy="2784375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892" y="1189881"/>
            <a:ext cx="8036719" cy="741656"/>
          </a:xfrm>
        </p:spPr>
        <p:txBody>
          <a:bodyPr/>
          <a:lstStyle>
            <a:lvl1pPr>
              <a:defRPr sz="35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2892" y="1949063"/>
            <a:ext cx="3715875" cy="3624750"/>
          </a:xfrm>
        </p:spPr>
        <p:txBody>
          <a:bodyPr/>
          <a:lstStyle>
            <a:lvl1pPr marL="0" indent="0">
              <a:buNone/>
              <a:defRPr sz="1800">
                <a:latin typeface="Arial"/>
                <a:cs typeface="Arial"/>
              </a:defRPr>
            </a:lvl1pPr>
            <a:lvl2pPr marL="0" indent="0">
              <a:buFont typeface="Arial"/>
              <a:buNone/>
              <a:defRPr sz="1800">
                <a:latin typeface="Arial"/>
                <a:cs typeface="Arial"/>
              </a:defRPr>
            </a:lvl2pPr>
            <a:lvl3pPr marL="0" indent="0">
              <a:buFont typeface="Arial"/>
              <a:buNone/>
              <a:defRPr sz="1800">
                <a:latin typeface="Arial"/>
                <a:cs typeface="Arial"/>
              </a:defRPr>
            </a:lvl3pPr>
            <a:lvl4pPr marL="0" indent="0">
              <a:buFont typeface="Arial"/>
              <a:buNone/>
              <a:defRPr sz="180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4732734" y="2198391"/>
            <a:ext cx="4050000" cy="2784375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nl-NL" noProof="0" dirty="0">
              <a:sym typeface="Kievit-Book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1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latin typeface="Arial"/>
                <a:cs typeface="Arial"/>
              </a:defRPr>
            </a:lvl1pPr>
            <a:lvl2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3066197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2890" y="1265213"/>
            <a:ext cx="3797338" cy="4301725"/>
          </a:xfrm>
        </p:spPr>
        <p:txBody>
          <a:bodyPr/>
          <a:lstStyle>
            <a:lvl1pPr>
              <a:defRPr sz="1757"/>
            </a:lvl1pPr>
            <a:lvl2pPr>
              <a:defRPr sz="1757"/>
            </a:lvl2pPr>
            <a:lvl3pPr>
              <a:defRPr sz="1476"/>
            </a:lvl3pPr>
            <a:lvl4pPr>
              <a:defRPr sz="1476"/>
            </a:lvl4pPr>
            <a:lvl5pPr>
              <a:defRPr sz="1476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83384" y="1265213"/>
            <a:ext cx="3797338" cy="4301725"/>
          </a:xfrm>
        </p:spPr>
        <p:txBody>
          <a:bodyPr/>
          <a:lstStyle>
            <a:lvl1pPr>
              <a:defRPr sz="1757"/>
            </a:lvl1pPr>
            <a:lvl2pPr>
              <a:defRPr sz="1757"/>
            </a:lvl2pPr>
            <a:lvl3pPr>
              <a:defRPr sz="1476"/>
            </a:lvl3pPr>
            <a:lvl4pPr>
              <a:defRPr sz="1476"/>
            </a:lvl4pPr>
            <a:lvl5pPr>
              <a:defRPr sz="1476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9ED5A-27FB-48F9-B9B2-7C096820165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69887-228C-4208-AFDB-74F5DD9E8AAF}" type="datetime1">
              <a:rPr lang="nl-NL"/>
              <a:pPr>
                <a:defRPr/>
              </a:pPr>
              <a:t>13-5-2018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234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632890" y="1265213"/>
            <a:ext cx="7847833" cy="43017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3103-1986-4D4B-952A-9E948F222093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2994-EFC6-4276-9F64-52314C20FC51}" type="datetime1">
              <a:rPr lang="nl-NL"/>
              <a:pPr>
                <a:defRPr/>
              </a:pPr>
              <a:t>13-5-2018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201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2890" y="1265213"/>
            <a:ext cx="3797338" cy="632607"/>
          </a:xfrm>
        </p:spPr>
        <p:txBody>
          <a:bodyPr/>
          <a:lstStyle>
            <a:lvl1pPr marL="0" indent="0">
              <a:buNone/>
              <a:defRPr sz="1757" b="1"/>
            </a:lvl1pPr>
            <a:lvl2pPr marL="457079" indent="0">
              <a:buNone/>
              <a:defRPr sz="1968" b="1"/>
            </a:lvl2pPr>
            <a:lvl3pPr marL="914157" indent="0">
              <a:buNone/>
              <a:defRPr sz="1828" b="1"/>
            </a:lvl3pPr>
            <a:lvl4pPr marL="1371236" indent="0">
              <a:buNone/>
              <a:defRPr sz="1617" b="1"/>
            </a:lvl4pPr>
            <a:lvl5pPr marL="1828315" indent="0">
              <a:buNone/>
              <a:defRPr sz="1617" b="1"/>
            </a:lvl5pPr>
            <a:lvl6pPr marL="2285394" indent="0">
              <a:buNone/>
              <a:defRPr sz="1617" b="1"/>
            </a:lvl6pPr>
            <a:lvl7pPr marL="2742472" indent="0">
              <a:buNone/>
              <a:defRPr sz="1617" b="1"/>
            </a:lvl7pPr>
            <a:lvl8pPr marL="3199551" indent="0">
              <a:buNone/>
              <a:defRPr sz="1617" b="1"/>
            </a:lvl8pPr>
            <a:lvl9pPr marL="3656629" indent="0">
              <a:buNone/>
              <a:defRPr sz="1617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2890" y="1897820"/>
            <a:ext cx="3797338" cy="3669118"/>
          </a:xfrm>
        </p:spPr>
        <p:txBody>
          <a:bodyPr/>
          <a:lstStyle>
            <a:lvl1pPr>
              <a:defRPr sz="1757"/>
            </a:lvl1pPr>
            <a:lvl2pPr>
              <a:defRPr sz="1757"/>
            </a:lvl2pPr>
            <a:lvl3pPr>
              <a:defRPr sz="1476"/>
            </a:lvl3pPr>
            <a:lvl4pPr>
              <a:defRPr sz="1476"/>
            </a:lvl4pPr>
            <a:lvl5pPr>
              <a:defRPr sz="1476"/>
            </a:lvl5pPr>
            <a:lvl6pPr>
              <a:defRPr sz="1617"/>
            </a:lvl6pPr>
            <a:lvl7pPr>
              <a:defRPr sz="1617"/>
            </a:lvl7pPr>
            <a:lvl8pPr>
              <a:defRPr sz="1617"/>
            </a:lvl8pPr>
            <a:lvl9pPr>
              <a:defRPr sz="1617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83384" y="1265213"/>
            <a:ext cx="3797338" cy="632607"/>
          </a:xfrm>
        </p:spPr>
        <p:txBody>
          <a:bodyPr/>
          <a:lstStyle>
            <a:lvl1pPr marL="0" indent="0">
              <a:buNone/>
              <a:defRPr sz="1757" b="1"/>
            </a:lvl1pPr>
            <a:lvl2pPr marL="457079" indent="0">
              <a:buNone/>
              <a:defRPr sz="1968" b="1"/>
            </a:lvl2pPr>
            <a:lvl3pPr marL="914157" indent="0">
              <a:buNone/>
              <a:defRPr sz="1828" b="1"/>
            </a:lvl3pPr>
            <a:lvl4pPr marL="1371236" indent="0">
              <a:buNone/>
              <a:defRPr sz="1617" b="1"/>
            </a:lvl4pPr>
            <a:lvl5pPr marL="1828315" indent="0">
              <a:buNone/>
              <a:defRPr sz="1617" b="1"/>
            </a:lvl5pPr>
            <a:lvl6pPr marL="2285394" indent="0">
              <a:buNone/>
              <a:defRPr sz="1617" b="1"/>
            </a:lvl6pPr>
            <a:lvl7pPr marL="2742472" indent="0">
              <a:buNone/>
              <a:defRPr sz="1617" b="1"/>
            </a:lvl7pPr>
            <a:lvl8pPr marL="3199551" indent="0">
              <a:buNone/>
              <a:defRPr sz="1617" b="1"/>
            </a:lvl8pPr>
            <a:lvl9pPr marL="3656629" indent="0">
              <a:buNone/>
              <a:defRPr sz="1617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83384" y="1897820"/>
            <a:ext cx="3797338" cy="3669118"/>
          </a:xfrm>
        </p:spPr>
        <p:txBody>
          <a:bodyPr/>
          <a:lstStyle>
            <a:lvl1pPr>
              <a:defRPr sz="1757"/>
            </a:lvl1pPr>
            <a:lvl2pPr>
              <a:defRPr sz="1757"/>
            </a:lvl2pPr>
            <a:lvl3pPr>
              <a:defRPr sz="1476"/>
            </a:lvl3pPr>
            <a:lvl4pPr>
              <a:defRPr sz="1476"/>
            </a:lvl4pPr>
            <a:lvl5pPr>
              <a:defRPr sz="1476"/>
            </a:lvl5pPr>
            <a:lvl6pPr>
              <a:defRPr sz="1617"/>
            </a:lvl6pPr>
            <a:lvl7pPr>
              <a:defRPr sz="1617"/>
            </a:lvl7pPr>
            <a:lvl8pPr>
              <a:defRPr sz="1617"/>
            </a:lvl8pPr>
            <a:lvl9pPr>
              <a:defRPr sz="1617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3D9E7-6D43-4DC9-B16F-875A4150459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7E43-DFAE-442A-A1DB-0716E553032B}" type="datetime1">
              <a:rPr lang="nl-NL"/>
              <a:pPr>
                <a:defRPr/>
              </a:pPr>
              <a:t>13-5-2018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993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1DE4D-459E-497A-BB8E-208681C597C2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BBED0-3748-47BB-AEED-E81AC98B55CB}" type="datetime1">
              <a:rPr lang="nl-NL"/>
              <a:pPr>
                <a:defRPr/>
              </a:pPr>
              <a:t>13-5-2018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211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390508" y="389651"/>
            <a:ext cx="6289961" cy="4717471"/>
          </a:xfrm>
        </p:spPr>
        <p:txBody>
          <a:bodyPr rtlCol="0">
            <a:noAutofit/>
          </a:bodyPr>
          <a:lstStyle>
            <a:lvl1pPr marL="0" indent="0">
              <a:buNone/>
              <a:defRPr sz="3233"/>
            </a:lvl1pPr>
            <a:lvl2pPr marL="457079" indent="0">
              <a:buNone/>
              <a:defRPr sz="2812"/>
            </a:lvl2pPr>
            <a:lvl3pPr marL="914157" indent="0">
              <a:buNone/>
              <a:defRPr sz="2390"/>
            </a:lvl3pPr>
            <a:lvl4pPr marL="1371236" indent="0">
              <a:buNone/>
              <a:defRPr sz="1968"/>
            </a:lvl4pPr>
            <a:lvl5pPr marL="1828315" indent="0">
              <a:buNone/>
              <a:defRPr sz="1968"/>
            </a:lvl5pPr>
            <a:lvl6pPr marL="2285394" indent="0">
              <a:buNone/>
              <a:defRPr sz="1968"/>
            </a:lvl6pPr>
            <a:lvl7pPr marL="2742472" indent="0">
              <a:buNone/>
              <a:defRPr sz="1968"/>
            </a:lvl7pPr>
            <a:lvl8pPr marL="3199551" indent="0">
              <a:buNone/>
              <a:defRPr sz="1968"/>
            </a:lvl8pPr>
            <a:lvl9pPr marL="3656629" indent="0">
              <a:buNone/>
              <a:defRPr sz="1968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90508" y="5107123"/>
            <a:ext cx="6289961" cy="560045"/>
          </a:xfrm>
        </p:spPr>
        <p:txBody>
          <a:bodyPr/>
          <a:lstStyle>
            <a:lvl1pPr marL="0" indent="0" algn="ctr">
              <a:buNone/>
              <a:defRPr sz="1265"/>
            </a:lvl1pPr>
            <a:lvl2pPr marL="457079" indent="0">
              <a:buNone/>
              <a:defRPr sz="1195"/>
            </a:lvl2pPr>
            <a:lvl3pPr marL="914157" indent="0">
              <a:buNone/>
              <a:defRPr sz="984"/>
            </a:lvl3pPr>
            <a:lvl4pPr marL="1371236" indent="0">
              <a:buNone/>
              <a:defRPr sz="914"/>
            </a:lvl4pPr>
            <a:lvl5pPr marL="1828315" indent="0">
              <a:buNone/>
              <a:defRPr sz="914"/>
            </a:lvl5pPr>
            <a:lvl6pPr marL="2285394" indent="0">
              <a:buNone/>
              <a:defRPr sz="914"/>
            </a:lvl6pPr>
            <a:lvl7pPr marL="2742472" indent="0">
              <a:buNone/>
              <a:defRPr sz="914"/>
            </a:lvl7pPr>
            <a:lvl8pPr marL="3199551" indent="0">
              <a:buNone/>
              <a:defRPr sz="914"/>
            </a:lvl8pPr>
            <a:lvl9pPr marL="3656629" indent="0">
              <a:buNone/>
              <a:defRPr sz="914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C508-6464-4D36-A172-7B02D9B88B1C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AD9F4-CC56-45F2-A076-1470349D9050}" type="datetime1">
              <a:rPr lang="nl-NL"/>
              <a:pPr>
                <a:defRPr/>
              </a:pPr>
              <a:t>13-5-2018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361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pagina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30869-701E-443B-94F2-C0FFFA6D332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23994-52CF-4FDB-A2FB-CCB2E45FD55A}" type="datetime1">
              <a:rPr lang="nl-NL"/>
              <a:pPr>
                <a:defRPr/>
              </a:pPr>
              <a:t>13-5-2018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405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1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latin typeface="Arial"/>
                <a:cs typeface="Arial"/>
              </a:defRPr>
            </a:lvl1pPr>
            <a:lvl2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buFont typeface="Lucida Grande"/>
              <a:buChar char="-"/>
              <a:defRPr sz="15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353872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32969" y="506595"/>
            <a:ext cx="7847921" cy="75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2051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32969" y="1265372"/>
            <a:ext cx="7847921" cy="430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2969" y="6267717"/>
            <a:ext cx="440957" cy="3648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079" fontAlgn="auto">
              <a:spcBef>
                <a:spcPts val="0"/>
              </a:spcBef>
              <a:spcAft>
                <a:spcPts val="0"/>
              </a:spcAft>
              <a:defRPr sz="984" b="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0A43CE-693F-446E-AA16-1A949646805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136442" y="6267717"/>
            <a:ext cx="4014384" cy="3648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079" fontAlgn="auto">
              <a:spcBef>
                <a:spcPts val="0"/>
              </a:spcBef>
              <a:spcAft>
                <a:spcPts val="0"/>
              </a:spcAft>
              <a:defRPr sz="984" dirty="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1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279207" y="6267717"/>
            <a:ext cx="648597" cy="3648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079" fontAlgn="auto">
              <a:spcBef>
                <a:spcPts val="0"/>
              </a:spcBef>
              <a:spcAft>
                <a:spcPts val="0"/>
              </a:spcAft>
              <a:defRPr sz="843" b="1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1A65FB-17A7-4640-B322-27DB6F1FB109}" type="datetime1">
              <a:rPr lang="nl-NL"/>
              <a:pPr>
                <a:defRPr/>
              </a:pPr>
              <a:t>13-5-2018</a:t>
            </a:fld>
            <a:endParaRPr lang="nl-NL" dirty="0"/>
          </a:p>
        </p:txBody>
      </p:sp>
      <p:pic>
        <p:nvPicPr>
          <p:cNvPr id="2055" name="Afbeelding 7" descr="RU_E_RGB_2014_wi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7913" y="6119309"/>
            <a:ext cx="2532991" cy="57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4" r:id="rId2"/>
  </p:sldLayoutIdLst>
  <p:hf sldNum="0" hdr="0" ftr="0" dt="0"/>
  <p:txStyles>
    <p:titleStyle>
      <a:lvl1pPr algn="l" defTabSz="456385" rtl="0" fontAlgn="base">
        <a:spcBef>
          <a:spcPct val="0"/>
        </a:spcBef>
        <a:spcAft>
          <a:spcPct val="0"/>
        </a:spcAft>
        <a:defRPr sz="351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6385" rtl="0" fontAlgn="base">
        <a:spcBef>
          <a:spcPct val="0"/>
        </a:spcBef>
        <a:spcAft>
          <a:spcPct val="0"/>
        </a:spcAft>
        <a:defRPr sz="3515">
          <a:solidFill>
            <a:schemeClr val="tx1"/>
          </a:solidFill>
          <a:latin typeface="Arial" pitchFamily="34" charset="0"/>
        </a:defRPr>
      </a:lvl2pPr>
      <a:lvl3pPr algn="l" defTabSz="456385" rtl="0" fontAlgn="base">
        <a:spcBef>
          <a:spcPct val="0"/>
        </a:spcBef>
        <a:spcAft>
          <a:spcPct val="0"/>
        </a:spcAft>
        <a:defRPr sz="3515">
          <a:solidFill>
            <a:schemeClr val="tx1"/>
          </a:solidFill>
          <a:latin typeface="Arial" pitchFamily="34" charset="0"/>
        </a:defRPr>
      </a:lvl3pPr>
      <a:lvl4pPr algn="l" defTabSz="456385" rtl="0" fontAlgn="base">
        <a:spcBef>
          <a:spcPct val="0"/>
        </a:spcBef>
        <a:spcAft>
          <a:spcPct val="0"/>
        </a:spcAft>
        <a:defRPr sz="3515">
          <a:solidFill>
            <a:schemeClr val="tx1"/>
          </a:solidFill>
          <a:latin typeface="Arial" pitchFamily="34" charset="0"/>
        </a:defRPr>
      </a:lvl4pPr>
      <a:lvl5pPr algn="l" defTabSz="456385" rtl="0" fontAlgn="base">
        <a:spcBef>
          <a:spcPct val="0"/>
        </a:spcBef>
        <a:spcAft>
          <a:spcPct val="0"/>
        </a:spcAft>
        <a:defRPr sz="3515">
          <a:solidFill>
            <a:schemeClr val="tx1"/>
          </a:solidFill>
          <a:latin typeface="Arial" pitchFamily="34" charset="0"/>
        </a:defRPr>
      </a:lvl5pPr>
      <a:lvl6pPr marL="321366" algn="l" defTabSz="456385" rtl="0" fontAlgn="base">
        <a:spcBef>
          <a:spcPct val="0"/>
        </a:spcBef>
        <a:spcAft>
          <a:spcPct val="0"/>
        </a:spcAft>
        <a:defRPr sz="3515">
          <a:solidFill>
            <a:schemeClr val="tx1"/>
          </a:solidFill>
          <a:latin typeface="Arial" pitchFamily="34" charset="0"/>
        </a:defRPr>
      </a:lvl6pPr>
      <a:lvl7pPr marL="642732" algn="l" defTabSz="456385" rtl="0" fontAlgn="base">
        <a:spcBef>
          <a:spcPct val="0"/>
        </a:spcBef>
        <a:spcAft>
          <a:spcPct val="0"/>
        </a:spcAft>
        <a:defRPr sz="3515">
          <a:solidFill>
            <a:schemeClr val="tx1"/>
          </a:solidFill>
          <a:latin typeface="Arial" pitchFamily="34" charset="0"/>
        </a:defRPr>
      </a:lvl7pPr>
      <a:lvl8pPr marL="964098" algn="l" defTabSz="456385" rtl="0" fontAlgn="base">
        <a:spcBef>
          <a:spcPct val="0"/>
        </a:spcBef>
        <a:spcAft>
          <a:spcPct val="0"/>
        </a:spcAft>
        <a:defRPr sz="3515">
          <a:solidFill>
            <a:schemeClr val="tx1"/>
          </a:solidFill>
          <a:latin typeface="Arial" pitchFamily="34" charset="0"/>
        </a:defRPr>
      </a:lvl8pPr>
      <a:lvl9pPr marL="1285464" algn="l" defTabSz="456385" rtl="0" fontAlgn="base">
        <a:spcBef>
          <a:spcPct val="0"/>
        </a:spcBef>
        <a:spcAft>
          <a:spcPct val="0"/>
        </a:spcAft>
        <a:defRPr sz="3515">
          <a:solidFill>
            <a:schemeClr val="tx1"/>
          </a:solidFill>
          <a:latin typeface="Arial" pitchFamily="34" charset="0"/>
        </a:defRPr>
      </a:lvl9pPr>
    </p:titleStyle>
    <p:bodyStyle>
      <a:lvl1pPr marL="252183" indent="-252183" algn="l" defTabSz="456385" rtl="0" fontAlgn="base">
        <a:spcBef>
          <a:spcPct val="0"/>
        </a:spcBef>
        <a:spcAft>
          <a:spcPct val="0"/>
        </a:spcAft>
        <a:buFont typeface="Arial" pitchFamily="34" charset="0"/>
        <a:buChar char="•"/>
        <a:defRPr sz="1757" kern="1200">
          <a:solidFill>
            <a:srgbClr val="000000"/>
          </a:solidFill>
          <a:latin typeface="+mn-lt"/>
          <a:ea typeface="+mn-ea"/>
          <a:cs typeface="+mn-cs"/>
        </a:defRPr>
      </a:lvl1pPr>
      <a:lvl2pPr marL="505482" indent="-252183" algn="l" defTabSz="456385" rtl="0" fontAlgn="base">
        <a:spcBef>
          <a:spcPct val="0"/>
        </a:spcBef>
        <a:spcAft>
          <a:spcPct val="0"/>
        </a:spcAft>
        <a:buFont typeface="Lucida Grande"/>
        <a:buChar char="-"/>
        <a:defRPr sz="1757" kern="1200">
          <a:solidFill>
            <a:srgbClr val="000000"/>
          </a:solidFill>
          <a:latin typeface="+mn-lt"/>
          <a:ea typeface="+mn-ea"/>
          <a:cs typeface="+mn-cs"/>
        </a:defRPr>
      </a:lvl2pPr>
      <a:lvl3pPr marL="783329" indent="-252183" algn="l" defTabSz="456385" rtl="0" fontAlgn="base">
        <a:spcBef>
          <a:spcPct val="0"/>
        </a:spcBef>
        <a:spcAft>
          <a:spcPct val="0"/>
        </a:spcAft>
        <a:buFont typeface="Lucida Grande"/>
        <a:buChar char="–"/>
        <a:defRPr sz="1476" kern="1200">
          <a:solidFill>
            <a:srgbClr val="000000"/>
          </a:solidFill>
          <a:latin typeface="+mn-lt"/>
          <a:ea typeface="+mn-ea"/>
          <a:cs typeface="+mn-cs"/>
        </a:defRPr>
      </a:lvl3pPr>
      <a:lvl4pPr marL="1062293" indent="-252183" algn="l" defTabSz="456385" rtl="0" fontAlgn="base">
        <a:spcBef>
          <a:spcPct val="0"/>
        </a:spcBef>
        <a:spcAft>
          <a:spcPct val="0"/>
        </a:spcAft>
        <a:buFont typeface="Lucida Grande"/>
        <a:buChar char="-"/>
        <a:defRPr sz="1476" kern="1200">
          <a:solidFill>
            <a:srgbClr val="000000"/>
          </a:solidFill>
          <a:latin typeface="+mn-lt"/>
          <a:ea typeface="+mn-ea"/>
          <a:cs typeface="+mn-cs"/>
        </a:defRPr>
      </a:lvl4pPr>
      <a:lvl5pPr marL="1340141" indent="-252183" algn="l" defTabSz="456385" rtl="0" fontAlgn="base">
        <a:spcBef>
          <a:spcPct val="0"/>
        </a:spcBef>
        <a:spcAft>
          <a:spcPct val="0"/>
        </a:spcAft>
        <a:buFont typeface="Lucida Grande"/>
        <a:buChar char="-"/>
        <a:defRPr sz="1476" kern="1200">
          <a:solidFill>
            <a:srgbClr val="000000"/>
          </a:solidFill>
          <a:latin typeface="+mn-lt"/>
          <a:ea typeface="+mn-ea"/>
          <a:cs typeface="+mn-cs"/>
        </a:defRPr>
      </a:lvl5pPr>
      <a:lvl6pPr marL="2513933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971011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428090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885169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7079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4157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6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8315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85394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42472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99551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56629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32969" y="506595"/>
            <a:ext cx="7847921" cy="75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32969" y="1265372"/>
            <a:ext cx="7847921" cy="430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32969" y="6267717"/>
            <a:ext cx="440957" cy="3648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079" fontAlgn="auto">
              <a:spcBef>
                <a:spcPts val="0"/>
              </a:spcBef>
              <a:spcAft>
                <a:spcPts val="0"/>
              </a:spcAft>
              <a:defRPr sz="984" b="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1DB9A2-A682-4F54-972E-859D33D1A7F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136442" y="6267717"/>
            <a:ext cx="4014384" cy="3648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079" fontAlgn="auto">
              <a:spcBef>
                <a:spcPts val="0"/>
              </a:spcBef>
              <a:spcAft>
                <a:spcPts val="0"/>
              </a:spcAft>
              <a:defRPr sz="984" dirty="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279207" y="6267717"/>
            <a:ext cx="648597" cy="3648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079" fontAlgn="auto">
              <a:spcBef>
                <a:spcPts val="0"/>
              </a:spcBef>
              <a:spcAft>
                <a:spcPts val="0"/>
              </a:spcAft>
              <a:defRPr sz="843" b="1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7BE851-904D-4CC4-A11C-80D47AA19305}" type="datetime1">
              <a:rPr lang="nl-NL"/>
              <a:pPr>
                <a:defRPr/>
              </a:pPr>
              <a:t>13-5-2018</a:t>
            </a:fld>
            <a:endParaRPr lang="nl-NL" dirty="0"/>
          </a:p>
        </p:txBody>
      </p:sp>
      <p:pic>
        <p:nvPicPr>
          <p:cNvPr id="1031" name="Afbeelding 9" descr="RU_E_RGB_2014_wit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87913" y="6119309"/>
            <a:ext cx="2532991" cy="57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845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5" r:id="rId7"/>
    <p:sldLayoutId id="2147483661" r:id="rId8"/>
    <p:sldLayoutId id="2147483662" r:id="rId9"/>
    <p:sldLayoutId id="2147483663" r:id="rId10"/>
    <p:sldLayoutId id="2147483664" r:id="rId11"/>
  </p:sldLayoutIdLst>
  <p:hf sldNum="0" hdr="0" ftr="0" dt="0"/>
  <p:txStyles>
    <p:titleStyle>
      <a:lvl1pPr algn="l" defTabSz="456385" rtl="0" fontAlgn="base">
        <a:spcBef>
          <a:spcPct val="0"/>
        </a:spcBef>
        <a:spcAft>
          <a:spcPct val="0"/>
        </a:spcAft>
        <a:defRPr sz="2109" b="1" kern="1200">
          <a:solidFill>
            <a:srgbClr val="BE2E1A"/>
          </a:solidFill>
          <a:latin typeface="+mj-lt"/>
          <a:ea typeface="+mj-ea"/>
          <a:cs typeface="+mj-cs"/>
        </a:defRPr>
      </a:lvl1pPr>
      <a:lvl2pPr algn="l" defTabSz="456385" rtl="0" fontAlgn="base">
        <a:spcBef>
          <a:spcPct val="0"/>
        </a:spcBef>
        <a:spcAft>
          <a:spcPct val="0"/>
        </a:spcAft>
        <a:defRPr sz="2109" b="1">
          <a:solidFill>
            <a:srgbClr val="BE2E1A"/>
          </a:solidFill>
          <a:latin typeface="Arial" pitchFamily="34" charset="0"/>
        </a:defRPr>
      </a:lvl2pPr>
      <a:lvl3pPr algn="l" defTabSz="456385" rtl="0" fontAlgn="base">
        <a:spcBef>
          <a:spcPct val="0"/>
        </a:spcBef>
        <a:spcAft>
          <a:spcPct val="0"/>
        </a:spcAft>
        <a:defRPr sz="2109" b="1">
          <a:solidFill>
            <a:srgbClr val="BE2E1A"/>
          </a:solidFill>
          <a:latin typeface="Arial" pitchFamily="34" charset="0"/>
        </a:defRPr>
      </a:lvl3pPr>
      <a:lvl4pPr algn="l" defTabSz="456385" rtl="0" fontAlgn="base">
        <a:spcBef>
          <a:spcPct val="0"/>
        </a:spcBef>
        <a:spcAft>
          <a:spcPct val="0"/>
        </a:spcAft>
        <a:defRPr sz="2109" b="1">
          <a:solidFill>
            <a:srgbClr val="BE2E1A"/>
          </a:solidFill>
          <a:latin typeface="Arial" pitchFamily="34" charset="0"/>
        </a:defRPr>
      </a:lvl4pPr>
      <a:lvl5pPr algn="l" defTabSz="456385" rtl="0" fontAlgn="base">
        <a:spcBef>
          <a:spcPct val="0"/>
        </a:spcBef>
        <a:spcAft>
          <a:spcPct val="0"/>
        </a:spcAft>
        <a:defRPr sz="2109" b="1">
          <a:solidFill>
            <a:srgbClr val="BE2E1A"/>
          </a:solidFill>
          <a:latin typeface="Arial" pitchFamily="34" charset="0"/>
        </a:defRPr>
      </a:lvl5pPr>
      <a:lvl6pPr marL="321366" algn="l" defTabSz="456385" rtl="0" fontAlgn="base">
        <a:spcBef>
          <a:spcPct val="0"/>
        </a:spcBef>
        <a:spcAft>
          <a:spcPct val="0"/>
        </a:spcAft>
        <a:defRPr sz="2109" b="1">
          <a:solidFill>
            <a:srgbClr val="BE2E1A"/>
          </a:solidFill>
          <a:latin typeface="Arial" pitchFamily="34" charset="0"/>
        </a:defRPr>
      </a:lvl6pPr>
      <a:lvl7pPr marL="642732" algn="l" defTabSz="456385" rtl="0" fontAlgn="base">
        <a:spcBef>
          <a:spcPct val="0"/>
        </a:spcBef>
        <a:spcAft>
          <a:spcPct val="0"/>
        </a:spcAft>
        <a:defRPr sz="2109" b="1">
          <a:solidFill>
            <a:srgbClr val="BE2E1A"/>
          </a:solidFill>
          <a:latin typeface="Arial" pitchFamily="34" charset="0"/>
        </a:defRPr>
      </a:lvl7pPr>
      <a:lvl8pPr marL="964098" algn="l" defTabSz="456385" rtl="0" fontAlgn="base">
        <a:spcBef>
          <a:spcPct val="0"/>
        </a:spcBef>
        <a:spcAft>
          <a:spcPct val="0"/>
        </a:spcAft>
        <a:defRPr sz="2109" b="1">
          <a:solidFill>
            <a:srgbClr val="BE2E1A"/>
          </a:solidFill>
          <a:latin typeface="Arial" pitchFamily="34" charset="0"/>
        </a:defRPr>
      </a:lvl8pPr>
      <a:lvl9pPr marL="1285464" algn="l" defTabSz="456385" rtl="0" fontAlgn="base">
        <a:spcBef>
          <a:spcPct val="0"/>
        </a:spcBef>
        <a:spcAft>
          <a:spcPct val="0"/>
        </a:spcAft>
        <a:defRPr sz="2109" b="1">
          <a:solidFill>
            <a:srgbClr val="BE2E1A"/>
          </a:solidFill>
          <a:latin typeface="Arial" pitchFamily="34" charset="0"/>
        </a:defRPr>
      </a:lvl9pPr>
    </p:titleStyle>
    <p:bodyStyle>
      <a:lvl1pPr marL="252183" indent="-252183" algn="l" defTabSz="456385" rtl="0" fontAlgn="base">
        <a:spcBef>
          <a:spcPct val="0"/>
        </a:spcBef>
        <a:spcAft>
          <a:spcPct val="0"/>
        </a:spcAft>
        <a:buFont typeface="Arial" pitchFamily="34" charset="0"/>
        <a:buChar char="•"/>
        <a:defRPr sz="1757" kern="1200">
          <a:solidFill>
            <a:schemeClr val="tx1"/>
          </a:solidFill>
          <a:latin typeface="+mn-lt"/>
          <a:ea typeface="+mn-ea"/>
          <a:cs typeface="+mn-cs"/>
        </a:defRPr>
      </a:lvl1pPr>
      <a:lvl2pPr marL="505482" indent="-252183" algn="l" defTabSz="456385" rtl="0" fontAlgn="base">
        <a:spcBef>
          <a:spcPct val="0"/>
        </a:spcBef>
        <a:spcAft>
          <a:spcPct val="0"/>
        </a:spcAft>
        <a:buFont typeface="Lucida Grande"/>
        <a:buChar char="-"/>
        <a:defRPr sz="1757" kern="1200">
          <a:solidFill>
            <a:schemeClr val="tx1"/>
          </a:solidFill>
          <a:latin typeface="+mn-lt"/>
          <a:ea typeface="+mn-ea"/>
          <a:cs typeface="+mn-cs"/>
        </a:defRPr>
      </a:lvl2pPr>
      <a:lvl3pPr marL="783329" indent="-252183" algn="l" defTabSz="456385" rtl="0" fontAlgn="base">
        <a:spcBef>
          <a:spcPct val="0"/>
        </a:spcBef>
        <a:spcAft>
          <a:spcPct val="0"/>
        </a:spcAft>
        <a:buFont typeface="Lucida Grande"/>
        <a:buChar char="–"/>
        <a:defRPr sz="1476" kern="1200">
          <a:solidFill>
            <a:schemeClr val="tx1"/>
          </a:solidFill>
          <a:latin typeface="+mn-lt"/>
          <a:ea typeface="+mn-ea"/>
          <a:cs typeface="+mn-cs"/>
        </a:defRPr>
      </a:lvl3pPr>
      <a:lvl4pPr marL="1062293" indent="-252183" algn="l" defTabSz="456385" rtl="0" fontAlgn="base">
        <a:spcBef>
          <a:spcPct val="0"/>
        </a:spcBef>
        <a:spcAft>
          <a:spcPct val="0"/>
        </a:spcAft>
        <a:buFont typeface="Lucida Grande"/>
        <a:buChar char="-"/>
        <a:defRPr sz="1476" kern="1200">
          <a:solidFill>
            <a:schemeClr val="tx1"/>
          </a:solidFill>
          <a:latin typeface="+mn-lt"/>
          <a:ea typeface="+mn-ea"/>
          <a:cs typeface="+mn-cs"/>
        </a:defRPr>
      </a:lvl4pPr>
      <a:lvl5pPr marL="1340141" indent="-252183" algn="l" defTabSz="456385" rtl="0" fontAlgn="base">
        <a:spcBef>
          <a:spcPct val="0"/>
        </a:spcBef>
        <a:spcAft>
          <a:spcPct val="0"/>
        </a:spcAft>
        <a:buFont typeface="Lucida Grande"/>
        <a:buChar char="-"/>
        <a:defRPr sz="1476" kern="1200">
          <a:solidFill>
            <a:schemeClr val="tx1"/>
          </a:solidFill>
          <a:latin typeface="+mn-lt"/>
          <a:ea typeface="+mn-ea"/>
          <a:cs typeface="+mn-cs"/>
        </a:defRPr>
      </a:lvl5pPr>
      <a:lvl6pPr marL="2513933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971011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428090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885169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7079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4157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6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8315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85394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42472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99551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56629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.mp4"/><Relationship Id="rId7" Type="http://schemas.openxmlformats.org/officeDocument/2006/relationships/image" Target="../media/image8.jpeg"/><Relationship Id="rId2" Type="http://schemas.microsoft.com/office/2007/relationships/media" Target="../media/media1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7.gif"/><Relationship Id="rId2" Type="http://schemas.microsoft.com/office/2007/relationships/media" Target="../media/media2.mp4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gif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395536" y="476672"/>
            <a:ext cx="8748464" cy="741164"/>
          </a:xfrm>
        </p:spPr>
        <p:txBody>
          <a:bodyPr/>
          <a:lstStyle/>
          <a:p>
            <a:pPr algn="ctr"/>
            <a:r>
              <a:rPr lang="nl-NL" sz="4000" dirty="0">
                <a:latin typeface="Arial" charset="0"/>
                <a:ea typeface="ＭＳ Ｐゴシック" pitchFamily="34" charset="-128"/>
                <a:cs typeface="Arial" charset="0"/>
              </a:rPr>
              <a:t>Imaging </a:t>
            </a:r>
            <a:r>
              <a:rPr lang="nl-NL" sz="4000" dirty="0" err="1">
                <a:latin typeface="Arial" charset="0"/>
                <a:ea typeface="ＭＳ Ｐゴシック" pitchFamily="34" charset="-128"/>
                <a:cs typeface="Arial" charset="0"/>
              </a:rPr>
              <a:t>Sgr</a:t>
            </a:r>
            <a:r>
              <a:rPr lang="nl-NL" sz="4000" dirty="0">
                <a:latin typeface="Arial" charset="0"/>
                <a:ea typeface="ＭＳ Ｐゴシック" pitchFamily="34" charset="-128"/>
                <a:cs typeface="Arial" charset="0"/>
              </a:rPr>
              <a:t> A* </a:t>
            </a:r>
            <a:r>
              <a:rPr lang="nl-NL" sz="4000" dirty="0" err="1">
                <a:latin typeface="Arial" charset="0"/>
                <a:ea typeface="ＭＳ Ｐゴシック" pitchFamily="34" charset="-128"/>
                <a:cs typeface="Arial" charset="0"/>
              </a:rPr>
              <a:t>from</a:t>
            </a:r>
            <a:r>
              <a:rPr lang="nl-NL" sz="4000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nl-NL" sz="4000" dirty="0" err="1">
                <a:latin typeface="Arial" charset="0"/>
                <a:ea typeface="ＭＳ Ｐゴシック" pitchFamily="34" charset="-128"/>
                <a:cs typeface="Arial" charset="0"/>
              </a:rPr>
              <a:t>space</a:t>
            </a:r>
            <a:br>
              <a:rPr lang="nl-NL" sz="4000" dirty="0">
                <a:latin typeface="Arial" charset="0"/>
                <a:ea typeface="ＭＳ Ｐゴシック" pitchFamily="34" charset="-128"/>
                <a:cs typeface="Arial" charset="0"/>
              </a:rPr>
            </a:br>
            <a:br>
              <a:rPr lang="nl-NL" sz="4000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Freek Roelofs</a:t>
            </a:r>
            <a:b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</a:br>
            <a:b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Heino </a:t>
            </a:r>
            <a:r>
              <a:rPr lang="nl-NL" sz="2800" i="1" dirty="0" err="1">
                <a:latin typeface="Arial" charset="0"/>
                <a:ea typeface="ＭＳ Ｐゴシック" pitchFamily="34" charset="-128"/>
                <a:cs typeface="Arial" charset="0"/>
              </a:rPr>
              <a:t>Falcke</a:t>
            </a: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, Christiaan Brinkerink, Monika </a:t>
            </a:r>
            <a:r>
              <a:rPr lang="nl-NL" sz="2800" i="1" dirty="0" err="1">
                <a:latin typeface="Arial" charset="0"/>
                <a:ea typeface="ＭＳ Ｐゴシック" pitchFamily="34" charset="-128"/>
                <a:cs typeface="Arial" charset="0"/>
              </a:rPr>
              <a:t>Moscibrodzka</a:t>
            </a: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, </a:t>
            </a:r>
            <a:r>
              <a:rPr lang="nl-NL" sz="2800" i="1" dirty="0" err="1">
                <a:latin typeface="Arial" charset="0"/>
                <a:ea typeface="ＭＳ Ｐゴシック" pitchFamily="34" charset="-128"/>
                <a:cs typeface="Arial" charset="0"/>
              </a:rPr>
              <a:t>Leonid</a:t>
            </a: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nl-NL" sz="2800" i="1" dirty="0" err="1">
                <a:latin typeface="Arial" charset="0"/>
                <a:ea typeface="ＭＳ Ｐゴシック" pitchFamily="34" charset="-128"/>
                <a:cs typeface="Arial" charset="0"/>
              </a:rPr>
              <a:t>Gurvits</a:t>
            </a: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, Marc Klein-</a:t>
            </a:r>
            <a:r>
              <a:rPr lang="nl-NL" sz="2800" i="1" dirty="0" err="1">
                <a:latin typeface="Arial" charset="0"/>
                <a:ea typeface="ＭＳ Ｐゴシック" pitchFamily="34" charset="-128"/>
                <a:cs typeface="Arial" charset="0"/>
              </a:rPr>
              <a:t>Wolt</a:t>
            </a: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, Remo </a:t>
            </a:r>
            <a:r>
              <a:rPr lang="nl-NL" sz="2800" i="1" dirty="0" err="1">
                <a:latin typeface="Arial" charset="0"/>
                <a:ea typeface="ＭＳ Ｐゴシック" pitchFamily="34" charset="-128"/>
                <a:cs typeface="Arial" charset="0"/>
              </a:rPr>
              <a:t>Tilanus</a:t>
            </a: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, Manuel Martin-</a:t>
            </a:r>
            <a:r>
              <a:rPr lang="nl-NL" sz="2800" i="1" dirty="0" err="1">
                <a:latin typeface="Arial" charset="0"/>
                <a:ea typeface="ＭＳ Ｐゴシック" pitchFamily="34" charset="-128"/>
                <a:cs typeface="Arial" charset="0"/>
              </a:rPr>
              <a:t>Neira</a:t>
            </a: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, </a:t>
            </a:r>
            <a:r>
              <a:rPr lang="nl-NL" sz="2800" i="1" dirty="0" err="1">
                <a:latin typeface="Arial" charset="0"/>
                <a:ea typeface="ＭＳ Ｐゴシック" pitchFamily="34" charset="-128"/>
                <a:cs typeface="Arial" charset="0"/>
              </a:rPr>
              <a:t>Volodymyr</a:t>
            </a: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nl-NL" sz="2800" i="1" dirty="0" err="1">
                <a:latin typeface="Arial" charset="0"/>
                <a:ea typeface="ＭＳ Ｐゴシック" pitchFamily="34" charset="-128"/>
                <a:cs typeface="Arial" charset="0"/>
              </a:rPr>
              <a:t>Kudriashov</a:t>
            </a: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, Michael Kramer, </a:t>
            </a:r>
            <a:r>
              <a:rPr lang="nl-NL" sz="2800" i="1" dirty="0" err="1">
                <a:latin typeface="Arial" charset="0"/>
                <a:ea typeface="ＭＳ Ｐゴシック" pitchFamily="34" charset="-128"/>
                <a:cs typeface="Arial" charset="0"/>
              </a:rPr>
              <a:t>Luciano</a:t>
            </a:r>
            <a: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nl-NL" sz="2800" i="1" dirty="0" err="1">
                <a:latin typeface="Arial" charset="0"/>
                <a:ea typeface="ＭＳ Ｐゴシック" pitchFamily="34" charset="-128"/>
                <a:cs typeface="Arial" charset="0"/>
              </a:rPr>
              <a:t>Rezzolla</a:t>
            </a:r>
            <a:b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</a:br>
            <a:br>
              <a:rPr lang="nl-NL" sz="2800" i="1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nl-NL" sz="2800" dirty="0">
                <a:latin typeface="Arial" charset="0"/>
                <a:ea typeface="ＭＳ Ｐゴシック" pitchFamily="34" charset="-128"/>
                <a:cs typeface="Arial" charset="0"/>
              </a:rPr>
              <a:t>14-05-2018</a:t>
            </a:r>
            <a:br>
              <a:rPr lang="nl-NL" sz="4000" i="1" dirty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nl-NL" sz="4000" i="1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itel 3"/>
          <p:cNvSpPr txBox="1">
            <a:spLocks/>
          </p:cNvSpPr>
          <p:nvPr/>
        </p:nvSpPr>
        <p:spPr bwMode="auto">
          <a:xfrm>
            <a:off x="251520" y="5157192"/>
            <a:ext cx="8748464" cy="7411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i="1" kern="0" dirty="0">
                <a:solidFill>
                  <a:srgbClr val="FFFFFF"/>
                </a:solidFill>
                <a:ea typeface="ＭＳ Ｐゴシック" pitchFamily="34" charset="-128"/>
                <a:cs typeface="Arial" charset="0"/>
                <a:sym typeface="Kievit-Medium" charset="0"/>
              </a:rPr>
              <a:t> </a:t>
            </a:r>
          </a:p>
        </p:txBody>
      </p:sp>
      <p:pic>
        <p:nvPicPr>
          <p:cNvPr id="1026" name="Picture 2" descr="radio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730935"/>
            <a:ext cx="1823473" cy="104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BHCLogo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474" y="5705882"/>
            <a:ext cx="1437371" cy="1067038"/>
          </a:xfrm>
          <a:prstGeom prst="rect">
            <a:avLst/>
          </a:prstGeom>
        </p:spPr>
      </p:pic>
      <p:pic>
        <p:nvPicPr>
          <p:cNvPr id="8" name="Afbeelding 7" descr="erc_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5567749"/>
            <a:ext cx="1872459" cy="1245627"/>
          </a:xfrm>
          <a:prstGeom prst="rect">
            <a:avLst/>
          </a:prstGeom>
        </p:spPr>
      </p:pic>
      <p:pic>
        <p:nvPicPr>
          <p:cNvPr id="2" name="Picture 2" descr="http://www.ru.nl/publish/pages/729142/a4-pms-eng.jpg">
            <a:extLst>
              <a:ext uri="{FF2B5EF4-FFF2-40B4-BE49-F238E27FC236}">
                <a16:creationId xmlns:a16="http://schemas.microsoft.com/office/drawing/2014/main" id="{76CE1945-B33C-49B3-8250-9DC79541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06" y="5849352"/>
            <a:ext cx="3347864" cy="75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19414"/>
            <a:ext cx="8036719" cy="682398"/>
          </a:xfrm>
        </p:spPr>
        <p:txBody>
          <a:bodyPr/>
          <a:lstStyle/>
          <a:p>
            <a:r>
              <a:rPr lang="en-US" dirty="0"/>
              <a:t>FFT of gridded visibilities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3A9A7E-F784-4082-B08F-59EB0ED6C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" t="19760" r="26376" b="12201"/>
          <a:stretch/>
        </p:blipFill>
        <p:spPr>
          <a:xfrm>
            <a:off x="179512" y="1001812"/>
            <a:ext cx="8916991" cy="55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182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19414"/>
            <a:ext cx="8352928" cy="682398"/>
          </a:xfrm>
        </p:spPr>
        <p:txBody>
          <a:bodyPr/>
          <a:lstStyle/>
          <a:p>
            <a:r>
              <a:rPr lang="en-US" dirty="0"/>
              <a:t>Reconstructions for different models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6A614D2-57CB-4BA2-B667-2C83DE2EF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12" t="74565" r="19676" b="2370"/>
          <a:stretch/>
        </p:blipFill>
        <p:spPr>
          <a:xfrm>
            <a:off x="1200977" y="4979624"/>
            <a:ext cx="7889415" cy="182815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31DA98F-7A2D-4C73-9EA7-D0F0F84D4D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" t="37400" r="4326" b="23401"/>
          <a:stretch/>
        </p:blipFill>
        <p:spPr>
          <a:xfrm>
            <a:off x="1130015" y="919035"/>
            <a:ext cx="7992887" cy="188067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B72FC31-DC1C-483E-8644-D834933F1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35" t="29758" r="19357" b="47768"/>
          <a:stretch/>
        </p:blipFill>
        <p:spPr>
          <a:xfrm>
            <a:off x="1219088" y="3002603"/>
            <a:ext cx="7889415" cy="177000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19F0E65-318E-4A65-B4E1-F0E3DBD0A8DA}"/>
              </a:ext>
            </a:extLst>
          </p:cNvPr>
          <p:cNvSpPr txBox="1"/>
          <p:nvPr/>
        </p:nvSpPr>
        <p:spPr>
          <a:xfrm>
            <a:off x="124993" y="1536208"/>
            <a:ext cx="1111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EHT</a:t>
            </a:r>
          </a:p>
          <a:p>
            <a:r>
              <a:rPr lang="en-US" dirty="0"/>
              <a:t>230 GHz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51420DC-D05C-4302-B257-036C2DC9A10C}"/>
              </a:ext>
            </a:extLst>
          </p:cNvPr>
          <p:cNvSpPr txBox="1"/>
          <p:nvPr/>
        </p:nvSpPr>
        <p:spPr>
          <a:xfrm>
            <a:off x="89393" y="3564438"/>
            <a:ext cx="1111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EHI</a:t>
            </a:r>
          </a:p>
          <a:p>
            <a:r>
              <a:rPr lang="en-US" dirty="0"/>
              <a:t>230 GHz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6A34CF4-BAE1-4164-9DEC-80C1E54CF9CC}"/>
              </a:ext>
            </a:extLst>
          </p:cNvPr>
          <p:cNvSpPr txBox="1"/>
          <p:nvPr/>
        </p:nvSpPr>
        <p:spPr>
          <a:xfrm>
            <a:off x="117408" y="5565378"/>
            <a:ext cx="1111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EHI</a:t>
            </a:r>
          </a:p>
          <a:p>
            <a:r>
              <a:rPr lang="en-US" dirty="0"/>
              <a:t>690 GHz</a:t>
            </a:r>
          </a:p>
        </p:txBody>
      </p:sp>
    </p:spTree>
    <p:extLst>
      <p:ext uri="{BB962C8B-B14F-4D97-AF65-F5344CB8AC3E}">
        <p14:creationId xmlns:p14="http://schemas.microsoft.com/office/powerpoint/2010/main" val="71841276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47A840-39CC-4E7B-AB75-8392B3E4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and scattering variability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064E11-9F93-4B83-9852-D60FF2FDA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4" t="24801" r="5910" b="15000"/>
          <a:stretch/>
        </p:blipFill>
        <p:spPr>
          <a:xfrm>
            <a:off x="251520" y="2060848"/>
            <a:ext cx="8760470" cy="345638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7C3D9B9-501D-488E-A833-E854D74B27C4}"/>
              </a:ext>
            </a:extLst>
          </p:cNvPr>
          <p:cNvSpPr txBox="1"/>
          <p:nvPr/>
        </p:nvSpPr>
        <p:spPr>
          <a:xfrm>
            <a:off x="611560" y="140348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Observed GRMHD movie with changing scattering screen</a:t>
            </a:r>
          </a:p>
        </p:txBody>
      </p:sp>
    </p:spTree>
    <p:extLst>
      <p:ext uri="{BB962C8B-B14F-4D97-AF65-F5344CB8AC3E}">
        <p14:creationId xmlns:p14="http://schemas.microsoft.com/office/powerpoint/2010/main" val="34261392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19414"/>
            <a:ext cx="8036719" cy="682398"/>
          </a:xfrm>
        </p:spPr>
        <p:txBody>
          <a:bodyPr/>
          <a:lstStyle/>
          <a:p>
            <a:r>
              <a:rPr lang="en-US" dirty="0"/>
              <a:t>Effect of declination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491F5C-5FC8-455C-B558-BCF5212B8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0" t="6601" r="5113" b="9400"/>
          <a:stretch/>
        </p:blipFill>
        <p:spPr>
          <a:xfrm>
            <a:off x="35496" y="1628800"/>
            <a:ext cx="9086209" cy="482453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BF23405-52F4-4610-85E5-E3B835EB75A6}"/>
              </a:ext>
            </a:extLst>
          </p:cNvPr>
          <p:cNvSpPr txBox="1"/>
          <p:nvPr/>
        </p:nvSpPr>
        <p:spPr>
          <a:xfrm>
            <a:off x="395536" y="10018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pattern, SNR, and FFT for polar and equatorial orbits, given the -29 deg declination of </a:t>
            </a:r>
            <a:r>
              <a:rPr lang="en-US" dirty="0" err="1"/>
              <a:t>Sgr</a:t>
            </a:r>
            <a:r>
              <a:rPr lang="en-US" dirty="0"/>
              <a:t> A*</a:t>
            </a:r>
          </a:p>
        </p:txBody>
      </p:sp>
    </p:spTree>
    <p:extLst>
      <p:ext uri="{BB962C8B-B14F-4D97-AF65-F5344CB8AC3E}">
        <p14:creationId xmlns:p14="http://schemas.microsoft.com/office/powerpoint/2010/main" val="69076151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036719" cy="741164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kstvak 2"/>
          <p:cNvSpPr txBox="1"/>
          <p:nvPr/>
        </p:nvSpPr>
        <p:spPr bwMode="auto">
          <a:xfrm>
            <a:off x="683568" y="1052736"/>
            <a:ext cx="8064896" cy="5396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kern="0" dirty="0">
                <a:sym typeface="Kievit-Book" charset="0"/>
              </a:rPr>
              <a:t>Two-element space VLBI is interesting due to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Kievit-Book" charset="0"/>
              </a:rPr>
              <a:t>Hi</a:t>
            </a:r>
            <a:r>
              <a:rPr lang="en-US" sz="2000" kern="0" dirty="0" err="1">
                <a:sym typeface="Kievit-Book" charset="0"/>
              </a:rPr>
              <a:t>gh</a:t>
            </a:r>
            <a:r>
              <a:rPr lang="en-US" sz="2000" kern="0" dirty="0">
                <a:sym typeface="Kievit-Book" charset="0"/>
              </a:rPr>
              <a:t> </a:t>
            </a:r>
            <a:r>
              <a:rPr lang="en-US" sz="2000" kern="0" dirty="0" err="1">
                <a:sym typeface="Kievit-Book" charset="0"/>
              </a:rPr>
              <a:t>uv</a:t>
            </a:r>
            <a:r>
              <a:rPr lang="en-US" sz="2000" kern="0" dirty="0">
                <a:sym typeface="Kievit-Book" charset="0"/>
              </a:rPr>
              <a:t>-coverage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Kievit-Book" charset="0"/>
              </a:rPr>
              <a:t>High frequencies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000" kern="0" dirty="0">
                <a:sym typeface="Kievit-Book" charset="0"/>
              </a:rPr>
              <a:t>Long baselines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ym typeface="Kievit-Book" charset="0"/>
              </a:rPr>
              <a:t>With </a:t>
            </a:r>
            <a:r>
              <a:rPr lang="en-US" sz="2000" kern="0" dirty="0" err="1">
                <a:sym typeface="Kievit-Book" charset="0"/>
              </a:rPr>
              <a:t>uv</a:t>
            </a:r>
            <a:r>
              <a:rPr lang="en-US" sz="2000" kern="0" dirty="0">
                <a:sym typeface="Kievit-Book" charset="0"/>
              </a:rPr>
              <a:t>-gridding and long integration, high SNR measurements can be obtained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ym typeface="Kievit-Book" charset="0"/>
              </a:rPr>
              <a:t>An image with remarkably high resolution and fidelity (much higher than with ground telescopes) can be reconstructed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ym typeface="Kievit-Book" charset="0"/>
              </a:rPr>
              <a:t>More investigations should be done into feasibility of orbit determination, clock stability, and reducing noise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ym typeface="Kievit-Book" charset="0"/>
              </a:rPr>
              <a:t>Technical concept and engineering studies: papers in prep. by M. Martin-</a:t>
            </a:r>
            <a:r>
              <a:rPr lang="en-US" sz="2000" kern="0" dirty="0" err="1">
                <a:sym typeface="Kievit-Book" charset="0"/>
              </a:rPr>
              <a:t>Neira</a:t>
            </a:r>
            <a:r>
              <a:rPr lang="en-US" sz="2000" kern="0" dirty="0">
                <a:sym typeface="Kievit-Book" charset="0"/>
              </a:rPr>
              <a:t> et al. and V.</a:t>
            </a:r>
            <a:r>
              <a:rPr lang="nl-NL" sz="2000" i="1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nl-NL" sz="2000" kern="0" dirty="0" err="1"/>
              <a:t>Kudriashov</a:t>
            </a:r>
            <a:r>
              <a:rPr lang="nl-NL" sz="2000" kern="0" dirty="0"/>
              <a:t> et al.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000" kern="0" dirty="0" err="1">
                <a:latin typeface="Arial" charset="0"/>
                <a:ea typeface="ＭＳ Ｐゴシック" pitchFamily="34" charset="-128"/>
                <a:cs typeface="Arial" charset="0"/>
              </a:rPr>
              <a:t>Simulation</a:t>
            </a:r>
            <a:r>
              <a:rPr lang="nl-NL" sz="2000" kern="0" dirty="0">
                <a:latin typeface="Arial" charset="0"/>
                <a:ea typeface="ＭＳ Ｐゴシック" pitchFamily="34" charset="-128"/>
                <a:cs typeface="Arial" charset="0"/>
              </a:rPr>
              <a:t> paper </a:t>
            </a:r>
            <a:r>
              <a:rPr lang="nl-NL" sz="2000" kern="0" dirty="0" err="1">
                <a:latin typeface="Arial" charset="0"/>
                <a:ea typeface="ＭＳ Ｐゴシック" pitchFamily="34" charset="-128"/>
                <a:cs typeface="Arial" charset="0"/>
              </a:rPr>
              <a:t>submitted</a:t>
            </a:r>
            <a:r>
              <a:rPr lang="nl-NL" sz="2000" kern="0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nl-NL" sz="2000" kern="0" dirty="0" err="1">
                <a:latin typeface="Arial" charset="0"/>
                <a:ea typeface="ＭＳ Ｐゴシック" pitchFamily="34" charset="-128"/>
                <a:cs typeface="Arial" charset="0"/>
              </a:rPr>
              <a:t>to</a:t>
            </a:r>
            <a:r>
              <a:rPr lang="nl-NL" sz="2000" kern="0" dirty="0">
                <a:latin typeface="Arial" charset="0"/>
                <a:ea typeface="ＭＳ Ｐゴシック" pitchFamily="34" charset="-128"/>
                <a:cs typeface="Arial" charset="0"/>
              </a:rPr>
              <a:t> A&amp;A</a:t>
            </a:r>
            <a:br>
              <a:rPr lang="nl-NL" sz="3600" i="1" dirty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sz="2100" kern="0" dirty="0">
              <a:sym typeface="Kievit-Book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kern="0" dirty="0">
              <a:sym typeface="Kievit-Book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kern="0" dirty="0">
              <a:sym typeface="Kievit-Book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kern="0" dirty="0">
              <a:sym typeface="Kievit-Book" charset="0"/>
            </a:endParaRPr>
          </a:p>
        </p:txBody>
      </p:sp>
      <p:pic>
        <p:nvPicPr>
          <p:cNvPr id="5" name="Picture 2" descr="radio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869462"/>
            <a:ext cx="1690414" cy="96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HCLogo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468" y="5846237"/>
            <a:ext cx="1332486" cy="989176"/>
          </a:xfrm>
          <a:prstGeom prst="rect">
            <a:avLst/>
          </a:prstGeom>
        </p:spPr>
      </p:pic>
      <p:pic>
        <p:nvPicPr>
          <p:cNvPr id="7" name="Afbeelding 6" descr="erc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5661248"/>
            <a:ext cx="1749910" cy="1164103"/>
          </a:xfrm>
          <a:prstGeom prst="rect">
            <a:avLst/>
          </a:prstGeom>
        </p:spPr>
      </p:pic>
      <p:pic>
        <p:nvPicPr>
          <p:cNvPr id="8" name="Picture 2" descr="http://www.ru.nl/publish/pages/729142/a4-pms-eng.jpg">
            <a:extLst>
              <a:ext uri="{FF2B5EF4-FFF2-40B4-BE49-F238E27FC236}">
                <a16:creationId xmlns:a16="http://schemas.microsoft.com/office/drawing/2014/main" id="{C257DB7D-847C-4EAC-A7B3-0FD97C39C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06" y="5849352"/>
            <a:ext cx="3347864" cy="75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882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19414"/>
            <a:ext cx="8036719" cy="682398"/>
          </a:xfrm>
        </p:spPr>
        <p:txBody>
          <a:bodyPr/>
          <a:lstStyle/>
          <a:p>
            <a:r>
              <a:rPr lang="en-US" dirty="0"/>
              <a:t>Varying integration time and grid cell size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AE0102D-84D1-4149-9A26-D4D95E8C8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" t="13460" r="23226" b="5900"/>
          <a:stretch/>
        </p:blipFill>
        <p:spPr>
          <a:xfrm>
            <a:off x="107504" y="764704"/>
            <a:ext cx="9001000" cy="60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607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19414"/>
            <a:ext cx="8036719" cy="682398"/>
          </a:xfrm>
        </p:spPr>
        <p:txBody>
          <a:bodyPr/>
          <a:lstStyle/>
          <a:p>
            <a:r>
              <a:rPr lang="en-US" dirty="0"/>
              <a:t>Varying integration time and grid cell size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4C5C512-B6B9-49AF-BFD4-6910E7608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1" t="5201" r="12201" b="5201"/>
          <a:stretch/>
        </p:blipFill>
        <p:spPr>
          <a:xfrm>
            <a:off x="395536" y="1052736"/>
            <a:ext cx="854194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5856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AD9A2170-2557-4B7F-B43E-D6C873162C4E}"/>
              </a:ext>
            </a:extLst>
          </p:cNvPr>
          <p:cNvGrpSpPr/>
          <p:nvPr/>
        </p:nvGrpSpPr>
        <p:grpSpPr>
          <a:xfrm>
            <a:off x="3779912" y="1916831"/>
            <a:ext cx="5162746" cy="1898223"/>
            <a:chOff x="325288" y="2525030"/>
            <a:chExt cx="9451055" cy="347493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B0825FA-6736-431E-B990-51848387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288" y="2531444"/>
              <a:ext cx="4624696" cy="3468522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65FE062E-2BB2-4124-B6C4-BE121A6DA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095" y="2525030"/>
              <a:ext cx="4633248" cy="347493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969" y="282631"/>
            <a:ext cx="8036719" cy="741164"/>
          </a:xfrm>
        </p:spPr>
        <p:txBody>
          <a:bodyPr/>
          <a:lstStyle/>
          <a:p>
            <a:r>
              <a:rPr lang="en-US" dirty="0"/>
              <a:t>EHT image quality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2969" y="836712"/>
            <a:ext cx="3650999" cy="4521653"/>
          </a:xfrm>
        </p:spPr>
        <p:txBody>
          <a:bodyPr/>
          <a:lstStyle/>
          <a:p>
            <a:r>
              <a:rPr lang="en-US" sz="2000" dirty="0"/>
              <a:t>Limited by array resolution, sparse </a:t>
            </a:r>
            <a:r>
              <a:rPr lang="en-US" sz="2000" dirty="0" err="1"/>
              <a:t>uv</a:t>
            </a:r>
            <a:r>
              <a:rPr lang="en-US" sz="2000" dirty="0"/>
              <a:t>-coverage, atmosphere, interstellar scattering, source variability</a:t>
            </a:r>
          </a:p>
          <a:p>
            <a:endParaRPr lang="en-US" sz="2000" dirty="0"/>
          </a:p>
          <a:p>
            <a:r>
              <a:rPr lang="en-US" sz="2000" dirty="0"/>
              <a:t>Visibilities should be averaged, normalized, and </a:t>
            </a:r>
            <a:br>
              <a:rPr lang="en-US" sz="2000" dirty="0"/>
            </a:br>
            <a:r>
              <a:rPr lang="en-US" sz="2000" dirty="0"/>
              <a:t>smoothed to mitigate variability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026" name="Picture 2" descr="https://abenteuer-astronomie.de/wp-content/uploads/2017/04/eh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8748464" cy="216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 bwMode="auto">
          <a:xfrm>
            <a:off x="251520" y="6433785"/>
            <a:ext cx="5256584" cy="3795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Kievit-Book" charset="0"/>
              </a:rPr>
              <a:t>Lu, Roelofs et al. (2016)</a:t>
            </a:r>
          </a:p>
        </p:txBody>
      </p:sp>
      <p:pic>
        <p:nvPicPr>
          <p:cNvPr id="6" name="movi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 bwMode="auto">
          <a:xfrm>
            <a:off x="4572000" y="39715"/>
            <a:ext cx="1872207" cy="18722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3A0F231-C975-4BBE-AA12-8040323FC369}"/>
              </a:ext>
            </a:extLst>
          </p:cNvPr>
          <p:cNvSpPr txBox="1"/>
          <p:nvPr/>
        </p:nvSpPr>
        <p:spPr>
          <a:xfrm>
            <a:off x="179512" y="6165304"/>
            <a:ext cx="853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Observing 1 day       Averaging 8 days         + Normalization        + Smoothing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C8903A5-6BC3-417B-BF71-4E11F3CF8CB4}"/>
              </a:ext>
            </a:extLst>
          </p:cNvPr>
          <p:cNvSpPr txBox="1"/>
          <p:nvPr/>
        </p:nvSpPr>
        <p:spPr bwMode="auto">
          <a:xfrm>
            <a:off x="6471970" y="1160679"/>
            <a:ext cx="2672030" cy="9335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Kievit-Book" charset="0"/>
              </a:rPr>
              <a:t>Shiokawa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Kievit-Book" charset="0"/>
              </a:rPr>
              <a:t> (2013)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sym typeface="Kievit-Book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kern="0" dirty="0">
                <a:sym typeface="Kievit-Book" charset="0"/>
              </a:rPr>
              <a:t>Laura </a:t>
            </a:r>
            <a:r>
              <a:rPr lang="en-US" kern="0" dirty="0" err="1">
                <a:sym typeface="Kievit-Book" charset="0"/>
              </a:rPr>
              <a:t>Vertatschitsch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sym typeface="Kievit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662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45275" t="3800" r="5021" b="9400"/>
          <a:stretch/>
        </p:blipFill>
        <p:spPr>
          <a:xfrm>
            <a:off x="4840415" y="980728"/>
            <a:ext cx="4303585" cy="42273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892" y="476672"/>
            <a:ext cx="8036719" cy="741164"/>
          </a:xfrm>
        </p:spPr>
        <p:txBody>
          <a:bodyPr/>
          <a:lstStyle/>
          <a:p>
            <a:r>
              <a:rPr lang="en-US" dirty="0"/>
              <a:t>Space VLBI: new concept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32892" y="1124744"/>
            <a:ext cx="4283840" cy="4680520"/>
          </a:xfrm>
        </p:spPr>
        <p:txBody>
          <a:bodyPr/>
          <a:lstStyle/>
          <a:p>
            <a:r>
              <a:rPr lang="en-US" sz="2000" dirty="0"/>
              <a:t>Idea developed in collaboration with ESTEC (M. Martin-</a:t>
            </a:r>
            <a:r>
              <a:rPr lang="en-US" sz="2000" dirty="0" err="1"/>
              <a:t>Neira</a:t>
            </a:r>
            <a:r>
              <a:rPr lang="en-US" sz="2000" dirty="0"/>
              <a:t>)</a:t>
            </a:r>
            <a:endParaRPr lang="nl-NL" sz="2000" dirty="0"/>
          </a:p>
          <a:p>
            <a:r>
              <a:rPr lang="nl-NL" sz="2000" dirty="0" err="1"/>
              <a:t>Two</a:t>
            </a:r>
            <a:r>
              <a:rPr lang="nl-NL" sz="2000" dirty="0"/>
              <a:t> </a:t>
            </a:r>
            <a:r>
              <a:rPr lang="nl-NL" sz="2000" dirty="0" err="1"/>
              <a:t>satellites</a:t>
            </a:r>
            <a:r>
              <a:rPr lang="nl-NL" sz="2000" dirty="0"/>
              <a:t> at </a:t>
            </a:r>
            <a:r>
              <a:rPr lang="nl-NL" sz="2000" dirty="0" err="1"/>
              <a:t>slightly</a:t>
            </a:r>
            <a:r>
              <a:rPr lang="nl-NL" sz="2000" dirty="0"/>
              <a:t> different orbital radii, </a:t>
            </a:r>
            <a:r>
              <a:rPr lang="nl-NL" sz="2000" dirty="0" err="1"/>
              <a:t>observing</a:t>
            </a:r>
            <a:r>
              <a:rPr lang="nl-NL" sz="2000" dirty="0"/>
              <a:t> at high </a:t>
            </a:r>
            <a:r>
              <a:rPr lang="nl-NL" sz="2000" dirty="0" err="1"/>
              <a:t>frequencies</a:t>
            </a:r>
            <a:r>
              <a:rPr lang="nl-NL" sz="2000" dirty="0"/>
              <a:t> up </a:t>
            </a:r>
            <a:r>
              <a:rPr lang="nl-NL" sz="2000" dirty="0" err="1"/>
              <a:t>to</a:t>
            </a:r>
            <a:r>
              <a:rPr lang="nl-NL" sz="2000" dirty="0"/>
              <a:t> ~690 GHz</a:t>
            </a:r>
          </a:p>
          <a:p>
            <a:r>
              <a:rPr lang="nl-NL" sz="2000" dirty="0" err="1"/>
              <a:t>Satellites</a:t>
            </a:r>
            <a:r>
              <a:rPr lang="nl-NL" sz="2000" dirty="0"/>
              <a:t> </a:t>
            </a:r>
            <a:r>
              <a:rPr lang="nl-NL" sz="2000" dirty="0" err="1"/>
              <a:t>send</a:t>
            </a:r>
            <a:r>
              <a:rPr lang="nl-NL" sz="2000" dirty="0"/>
              <a:t> data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correlate</a:t>
            </a:r>
            <a:r>
              <a:rPr lang="nl-NL" sz="2000" dirty="0"/>
              <a:t> on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fly</a:t>
            </a:r>
            <a:endParaRPr lang="nl-NL" sz="2000" dirty="0"/>
          </a:p>
          <a:p>
            <a:r>
              <a:rPr lang="nl-NL" sz="2000" dirty="0" err="1"/>
              <a:t>Positions</a:t>
            </a:r>
            <a:r>
              <a:rPr lang="nl-NL" sz="2000" dirty="0"/>
              <a:t> </a:t>
            </a:r>
            <a:r>
              <a:rPr lang="nl-NL" sz="2000" dirty="0" err="1"/>
              <a:t>determined</a:t>
            </a:r>
            <a:r>
              <a:rPr lang="nl-NL" sz="2000" dirty="0"/>
              <a:t> </a:t>
            </a:r>
            <a:r>
              <a:rPr lang="nl-NL" sz="2000" dirty="0" err="1"/>
              <a:t>by</a:t>
            </a:r>
            <a:r>
              <a:rPr lang="nl-NL" sz="2000" dirty="0"/>
              <a:t> GNSS </a:t>
            </a:r>
            <a:r>
              <a:rPr lang="nl-NL" sz="2000" dirty="0" err="1"/>
              <a:t>satellites</a:t>
            </a:r>
            <a:r>
              <a:rPr lang="nl-NL" sz="2000" dirty="0"/>
              <a:t>, </a:t>
            </a:r>
            <a:r>
              <a:rPr lang="nl-NL" sz="2000" dirty="0" err="1"/>
              <a:t>fringe</a:t>
            </a:r>
            <a:r>
              <a:rPr lang="nl-NL" sz="2000" dirty="0"/>
              <a:t> fitting in post-processing on </a:t>
            </a:r>
            <a:r>
              <a:rPr lang="nl-NL" sz="2000" dirty="0" err="1"/>
              <a:t>ground</a:t>
            </a:r>
            <a:endParaRPr lang="nl-NL" sz="2000" dirty="0"/>
          </a:p>
          <a:p>
            <a:r>
              <a:rPr lang="nl-NL" sz="2000" dirty="0"/>
              <a:t>May </a:t>
            </a:r>
            <a:r>
              <a:rPr lang="nl-NL" sz="2000" dirty="0" err="1"/>
              <a:t>be</a:t>
            </a:r>
            <a:r>
              <a:rPr lang="nl-NL" sz="2000" dirty="0"/>
              <a:t> </a:t>
            </a:r>
            <a:r>
              <a:rPr lang="nl-NL" sz="2000" dirty="0" err="1"/>
              <a:t>suitable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Medium-class ESA mission</a:t>
            </a:r>
          </a:p>
          <a:p>
            <a:r>
              <a:rPr lang="en-US" sz="2000" kern="0" dirty="0">
                <a:sym typeface="Kievit-Book" charset="0"/>
              </a:rPr>
              <a:t>Collaboration with ESA to assess engineering challenges</a:t>
            </a:r>
            <a:br>
              <a:rPr lang="en-US" sz="2000" kern="0" dirty="0">
                <a:sym typeface="Kievit-Book" charset="0"/>
              </a:rPr>
            </a:br>
            <a:r>
              <a:rPr lang="en-US" sz="2000" kern="0" dirty="0">
                <a:sym typeface="Kievit-Book" charset="0"/>
              </a:rPr>
              <a:t>(V. </a:t>
            </a:r>
            <a:r>
              <a:rPr lang="en-US" sz="2000" kern="0" dirty="0" err="1">
                <a:sym typeface="Kievit-Book" charset="0"/>
              </a:rPr>
              <a:t>Kudriashov</a:t>
            </a:r>
            <a:r>
              <a:rPr lang="en-US" sz="2000" kern="0" dirty="0">
                <a:sym typeface="Kievit-Book" charset="0"/>
              </a:rPr>
              <a:t>, M. Martin-</a:t>
            </a:r>
            <a:r>
              <a:rPr lang="en-US" sz="2000" kern="0" dirty="0" err="1">
                <a:sym typeface="Kievit-Book" charset="0"/>
              </a:rPr>
              <a:t>Neira</a:t>
            </a:r>
            <a:r>
              <a:rPr lang="en-US" sz="2000" kern="0" dirty="0">
                <a:sym typeface="Kievit-Book" charset="0"/>
              </a:rPr>
              <a:t>)</a:t>
            </a:r>
            <a:endParaRPr lang="nl-NL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087401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892" y="476672"/>
            <a:ext cx="8036719" cy="741164"/>
          </a:xfrm>
        </p:spPr>
        <p:txBody>
          <a:bodyPr/>
          <a:lstStyle/>
          <a:p>
            <a:r>
              <a:rPr lang="en-US" dirty="0"/>
              <a:t>Space VLBI: high </a:t>
            </a:r>
            <a:r>
              <a:rPr lang="en-US" dirty="0" err="1"/>
              <a:t>uv</a:t>
            </a:r>
            <a:r>
              <a:rPr lang="en-US" dirty="0"/>
              <a:t>-coverage</a:t>
            </a:r>
          </a:p>
        </p:txBody>
      </p:sp>
      <p:pic>
        <p:nvPicPr>
          <p:cNvPr id="4" name="spiral_pres">
            <a:hlinkClick r:id="" action="ppaction://media"/>
            <a:extLst>
              <a:ext uri="{FF2B5EF4-FFF2-40B4-BE49-F238E27FC236}">
                <a16:creationId xmlns:a16="http://schemas.microsoft.com/office/drawing/2014/main" id="{F744080F-CDD3-4B1D-8008-F1C29AF41BD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734955"/>
            <a:ext cx="8856984" cy="4790389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1CB9398A-92E5-4D9D-B39B-7299C84DC0D5}"/>
              </a:ext>
            </a:extLst>
          </p:cNvPr>
          <p:cNvGrpSpPr/>
          <p:nvPr/>
        </p:nvGrpSpPr>
        <p:grpSpPr>
          <a:xfrm>
            <a:off x="7153559" y="854809"/>
            <a:ext cx="1791485" cy="658688"/>
            <a:chOff x="325288" y="2525030"/>
            <a:chExt cx="9451055" cy="3474936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861BF8EB-B343-462C-87E3-9B11F99FD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288" y="2531444"/>
              <a:ext cx="4624696" cy="3468522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F58C676-B935-47AE-9A2F-47B2389B6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095" y="2525030"/>
              <a:ext cx="4633248" cy="3474936"/>
            </a:xfrm>
            <a:prstGeom prst="rect">
              <a:avLst/>
            </a:prstGeom>
          </p:spPr>
        </p:pic>
      </p:grp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E6B1D6A-3C58-486E-B7B9-4331BE1B9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569389"/>
            <a:ext cx="7293266" cy="399757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0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892" y="476672"/>
            <a:ext cx="8036719" cy="741164"/>
          </a:xfrm>
        </p:spPr>
        <p:txBody>
          <a:bodyPr/>
          <a:lstStyle/>
          <a:p>
            <a:r>
              <a:rPr lang="en-US" dirty="0"/>
              <a:t>Moving towards higher frequencies (690 GHz)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14636" y="1217836"/>
            <a:ext cx="8205836" cy="3625453"/>
          </a:xfrm>
        </p:spPr>
        <p:txBody>
          <a:bodyPr/>
          <a:lstStyle/>
          <a:p>
            <a:r>
              <a:rPr lang="en-US" sz="2000" dirty="0"/>
              <a:t>Increased angular resolution (up to 4 </a:t>
            </a:r>
            <a:r>
              <a:rPr lang="el-GR" sz="2000" dirty="0"/>
              <a:t>μ</a:t>
            </a:r>
            <a:r>
              <a:rPr lang="en-US" sz="2000" dirty="0"/>
              <a:t>as, EHT resolution 22 </a:t>
            </a:r>
            <a:r>
              <a:rPr lang="el-GR" sz="2000" dirty="0"/>
              <a:t>μ</a:t>
            </a:r>
            <a:r>
              <a:rPr lang="en-US" sz="2000" dirty="0"/>
              <a:t>as)</a:t>
            </a:r>
          </a:p>
          <a:p>
            <a:r>
              <a:rPr lang="en-US" sz="2000" dirty="0"/>
              <a:t>Emission originating close to the black hole: GR effects dominate</a:t>
            </a:r>
          </a:p>
          <a:p>
            <a:r>
              <a:rPr lang="en-US" sz="2000" dirty="0"/>
              <a:t>Only small interstellar scattering effects</a:t>
            </a:r>
          </a:p>
          <a:p>
            <a:r>
              <a:rPr lang="en-US" sz="2000" dirty="0"/>
              <a:t>Not possible from Earth due to water vapor in atmosphere</a:t>
            </a:r>
            <a:endParaRPr lang="nl-NL" sz="2000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EFF6B0-A3DE-4D41-8075-306E8C2978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r="8165"/>
          <a:stretch/>
        </p:blipFill>
        <p:spPr>
          <a:xfrm>
            <a:off x="1612371" y="2492896"/>
            <a:ext cx="5919258" cy="43204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A92419E-5097-42B4-9F69-522323A63AF3}"/>
              </a:ext>
            </a:extLst>
          </p:cNvPr>
          <p:cNvSpPr txBox="1"/>
          <p:nvPr/>
        </p:nvSpPr>
        <p:spPr>
          <a:xfrm>
            <a:off x="4742306" y="574901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Bower et al. (2006)</a:t>
            </a:r>
          </a:p>
        </p:txBody>
      </p:sp>
    </p:spTree>
    <p:extLst>
      <p:ext uri="{BB962C8B-B14F-4D97-AF65-F5344CB8AC3E}">
        <p14:creationId xmlns:p14="http://schemas.microsoft.com/office/powerpoint/2010/main" val="163535087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892" y="414042"/>
            <a:ext cx="8036719" cy="741164"/>
          </a:xfrm>
        </p:spPr>
        <p:txBody>
          <a:bodyPr/>
          <a:lstStyle/>
          <a:p>
            <a:r>
              <a:rPr lang="en-US" dirty="0" err="1"/>
              <a:t>Sgr</a:t>
            </a:r>
            <a:r>
              <a:rPr lang="en-US" dirty="0"/>
              <a:t> A* models, 230 and 690 GHz (</a:t>
            </a:r>
            <a:r>
              <a:rPr lang="en-US" dirty="0" err="1"/>
              <a:t>Moscibrodzka</a:t>
            </a:r>
            <a:r>
              <a:rPr lang="en-US" dirty="0"/>
              <a:t>+ 2014)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AEF8CA6-EA35-4251-B7A2-4D9687735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17016"/>
            <a:ext cx="1338483" cy="6040984"/>
          </a:xfrm>
        </p:spPr>
        <p:txBody>
          <a:bodyPr/>
          <a:lstStyle/>
          <a:p>
            <a:r>
              <a:rPr lang="en-US" dirty="0" err="1"/>
              <a:t>i</a:t>
            </a:r>
            <a:r>
              <a:rPr lang="en-US" dirty="0"/>
              <a:t>=60 </a:t>
            </a:r>
            <a:r>
              <a:rPr lang="en-US" dirty="0" err="1"/>
              <a:t>deg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disk emission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</a:t>
            </a:r>
            <a:r>
              <a:rPr lang="en-US" dirty="0"/>
              <a:t>=60 </a:t>
            </a:r>
            <a:r>
              <a:rPr lang="en-US" dirty="0" err="1"/>
              <a:t>deg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jet + disk emission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</a:t>
            </a:r>
            <a:r>
              <a:rPr lang="en-US" dirty="0"/>
              <a:t>=30 </a:t>
            </a:r>
            <a:r>
              <a:rPr lang="en-US" dirty="0" err="1"/>
              <a:t>deg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disk emission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</a:t>
            </a:r>
            <a:r>
              <a:rPr lang="en-US" dirty="0"/>
              <a:t>=30 </a:t>
            </a:r>
            <a:r>
              <a:rPr lang="en-US" dirty="0" err="1"/>
              <a:t>deg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jet + disk emission</a:t>
            </a:r>
          </a:p>
          <a:p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7A30259-A6B3-4657-91DA-DE31967CE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9" r="10705"/>
          <a:stretch/>
        </p:blipFill>
        <p:spPr>
          <a:xfrm>
            <a:off x="1338484" y="817015"/>
            <a:ext cx="7698012" cy="604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2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892" y="476672"/>
            <a:ext cx="8036719" cy="741164"/>
          </a:xfrm>
        </p:spPr>
        <p:txBody>
          <a:bodyPr/>
          <a:lstStyle/>
          <a:p>
            <a:r>
              <a:rPr lang="en-US" dirty="0"/>
              <a:t>Noise parameters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F1E513-F72C-4533-88F6-3D9CED2CF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9" t="37400" r="35037" b="9401"/>
          <a:stretch/>
        </p:blipFill>
        <p:spPr>
          <a:xfrm>
            <a:off x="1043608" y="3573016"/>
            <a:ext cx="5040560" cy="2736304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E6AFE0DF-842B-40AE-A570-62DA31EA9EF8}"/>
              </a:ext>
            </a:extLst>
          </p:cNvPr>
          <p:cNvGrpSpPr/>
          <p:nvPr/>
        </p:nvGrpSpPr>
        <p:grpSpPr>
          <a:xfrm>
            <a:off x="683568" y="2276872"/>
            <a:ext cx="6828821" cy="968955"/>
            <a:chOff x="-1116632" y="1988840"/>
            <a:chExt cx="10657184" cy="151216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EC96273-C7BE-404C-81DE-19FA05540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38" t="43700" r="24801" b="29841"/>
            <a:stretch/>
          </p:blipFill>
          <p:spPr>
            <a:xfrm>
              <a:off x="-1116632" y="1988840"/>
              <a:ext cx="6552728" cy="1512168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5F34D776-0B89-4AD3-8331-314FC20FA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25" t="57560" r="52362" b="18501"/>
            <a:stretch/>
          </p:blipFill>
          <p:spPr>
            <a:xfrm>
              <a:off x="5580112" y="2060848"/>
              <a:ext cx="3960440" cy="1368152"/>
            </a:xfrm>
            <a:prstGeom prst="rect">
              <a:avLst/>
            </a:prstGeom>
          </p:spPr>
        </p:pic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13D7E3ED-403E-4E0B-BAD0-9BCC4EDB34E0}"/>
              </a:ext>
            </a:extLst>
          </p:cNvPr>
          <p:cNvSpPr/>
          <p:nvPr/>
        </p:nvSpPr>
        <p:spPr>
          <a:xfrm>
            <a:off x="632892" y="1447259"/>
            <a:ext cx="5019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Noise from parameters estimated at ESTEC</a:t>
            </a:r>
          </a:p>
        </p:txBody>
      </p:sp>
    </p:spTree>
    <p:extLst>
      <p:ext uri="{BB962C8B-B14F-4D97-AF65-F5344CB8AC3E}">
        <p14:creationId xmlns:p14="http://schemas.microsoft.com/office/powerpoint/2010/main" val="50596785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892" y="414042"/>
            <a:ext cx="8036719" cy="741164"/>
          </a:xfrm>
        </p:spPr>
        <p:txBody>
          <a:bodyPr/>
          <a:lstStyle/>
          <a:p>
            <a:r>
              <a:rPr lang="en-US" dirty="0"/>
              <a:t>SNR of simulated visibilities (scattered models)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AEF8CA6-EA35-4251-B7A2-4D9687735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69" y="5263448"/>
            <a:ext cx="7847921" cy="1477919"/>
          </a:xfrm>
        </p:spPr>
        <p:txBody>
          <a:bodyPr/>
          <a:lstStyle/>
          <a:p>
            <a:r>
              <a:rPr lang="en-US" dirty="0"/>
              <a:t>Noise from parameters estimated at ESTEC</a:t>
            </a:r>
          </a:p>
          <a:p>
            <a:r>
              <a:rPr lang="en-US" dirty="0"/>
              <a:t>SNR can be improved by gridding </a:t>
            </a:r>
            <a:r>
              <a:rPr lang="en-US" dirty="0" err="1"/>
              <a:t>uv</a:t>
            </a:r>
            <a:r>
              <a:rPr lang="en-US" dirty="0"/>
              <a:t>-plane and integrating for multiple iterations (months) of the spiral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49748E-1AB4-49FE-8649-ACF9D55AB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0" t="22281" r="22438" b="18500"/>
          <a:stretch/>
        </p:blipFill>
        <p:spPr>
          <a:xfrm>
            <a:off x="201761" y="802463"/>
            <a:ext cx="8710335" cy="449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192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892" y="476672"/>
            <a:ext cx="8036719" cy="741164"/>
          </a:xfrm>
        </p:spPr>
        <p:txBody>
          <a:bodyPr/>
          <a:lstStyle/>
          <a:p>
            <a:r>
              <a:rPr lang="en-US" dirty="0"/>
              <a:t>Gridding and averaging visibilities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17A48B4-31BD-4D77-AE72-066867283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0" t="19760" r="27950" b="10941"/>
          <a:stretch/>
        </p:blipFill>
        <p:spPr>
          <a:xfrm>
            <a:off x="330074" y="1333052"/>
            <a:ext cx="8202366" cy="537059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8FDB16-187D-4520-A499-1285E1BFEB7E}"/>
              </a:ext>
            </a:extLst>
          </p:cNvPr>
          <p:cNvSpPr txBox="1"/>
          <p:nvPr/>
        </p:nvSpPr>
        <p:spPr>
          <a:xfrm>
            <a:off x="632892" y="980728"/>
            <a:ext cx="638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SNR maps with varying integration time and dish diameter</a:t>
            </a:r>
          </a:p>
        </p:txBody>
      </p:sp>
    </p:spTree>
    <p:extLst>
      <p:ext uri="{BB962C8B-B14F-4D97-AF65-F5344CB8AC3E}">
        <p14:creationId xmlns:p14="http://schemas.microsoft.com/office/powerpoint/2010/main" val="636876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theme/theme1.xml><?xml version="1.0" encoding="utf-8"?>
<a:theme xmlns:a="http://schemas.openxmlformats.org/drawingml/2006/main" name="RU Titeldia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U PPT Algemeen ENG 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7067</TotalTime>
  <Words>421</Words>
  <Application>Microsoft Office PowerPoint</Application>
  <PresentationFormat>Diavoorstelling (4:3)</PresentationFormat>
  <Paragraphs>78</Paragraphs>
  <Slides>16</Slides>
  <Notes>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16</vt:i4>
      </vt:variant>
    </vt:vector>
  </HeadingPairs>
  <TitlesOfParts>
    <vt:vector size="25" baseType="lpstr">
      <vt:lpstr>ＭＳ Ｐゴシック</vt:lpstr>
      <vt:lpstr>Arial</vt:lpstr>
      <vt:lpstr>Calibri</vt:lpstr>
      <vt:lpstr>Kievit-Book</vt:lpstr>
      <vt:lpstr>Kievit-Medium</vt:lpstr>
      <vt:lpstr>Lucida Grande</vt:lpstr>
      <vt:lpstr>Wingdings</vt:lpstr>
      <vt:lpstr>RU Titeldia's</vt:lpstr>
      <vt:lpstr>RU PPT Algemeen ENG 2014</vt:lpstr>
      <vt:lpstr>Imaging Sgr A* from space  Freek Roelofs  Heino Falcke, Christiaan Brinkerink, Monika Moscibrodzka, Leonid Gurvits, Marc Klein-Wolt, Remo Tilanus, Manuel Martin-Neira, Volodymyr Kudriashov, Michael Kramer, Luciano Rezzolla  14-05-2018 </vt:lpstr>
      <vt:lpstr>EHT image quality</vt:lpstr>
      <vt:lpstr>Space VLBI: new concept</vt:lpstr>
      <vt:lpstr>Space VLBI: high uv-coverage</vt:lpstr>
      <vt:lpstr>Moving towards higher frequencies (690 GHz)</vt:lpstr>
      <vt:lpstr>Sgr A* models, 230 and 690 GHz (Moscibrodzka+ 2014)</vt:lpstr>
      <vt:lpstr>Noise parameters  </vt:lpstr>
      <vt:lpstr>SNR of simulated visibilities (scattered models)</vt:lpstr>
      <vt:lpstr>Gridding and averaging visibilities</vt:lpstr>
      <vt:lpstr>FFT of gridded visibilities</vt:lpstr>
      <vt:lpstr>Reconstructions for different models</vt:lpstr>
      <vt:lpstr>Source and scattering variability</vt:lpstr>
      <vt:lpstr>Effect of declination</vt:lpstr>
      <vt:lpstr>Conclusions</vt:lpstr>
      <vt:lpstr>Varying integration time and grid cell size</vt:lpstr>
      <vt:lpstr>Varying integration time and grid cell size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EHI: viability assessment Freek Roelofs, Christiaan Brinkerink, Monika Moscibrodzka, Heino Falcke</dc:title>
  <dc:creator>Freek</dc:creator>
  <cp:lastModifiedBy>Freek Roelofs</cp:lastModifiedBy>
  <cp:revision>159</cp:revision>
  <dcterms:created xsi:type="dcterms:W3CDTF">2016-11-18T10:33:26Z</dcterms:created>
  <dcterms:modified xsi:type="dcterms:W3CDTF">2018-05-13T16:16:17Z</dcterms:modified>
</cp:coreProperties>
</file>