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344" r:id="rId3"/>
    <p:sldId id="317" r:id="rId4"/>
    <p:sldId id="338" r:id="rId5"/>
    <p:sldId id="337" r:id="rId6"/>
    <p:sldId id="261" r:id="rId7"/>
    <p:sldId id="307" r:id="rId8"/>
    <p:sldId id="321" r:id="rId9"/>
    <p:sldId id="339" r:id="rId10"/>
    <p:sldId id="341" r:id="rId11"/>
    <p:sldId id="342" r:id="rId12"/>
    <p:sldId id="340" r:id="rId13"/>
    <p:sldId id="343" r:id="rId14"/>
    <p:sldId id="306" r:id="rId15"/>
    <p:sldId id="318" r:id="rId16"/>
    <p:sldId id="296" r:id="rId17"/>
    <p:sldId id="334" r:id="rId18"/>
    <p:sldId id="335" r:id="rId19"/>
    <p:sldId id="287" r:id="rId20"/>
    <p:sldId id="288" r:id="rId21"/>
    <p:sldId id="277" r:id="rId22"/>
    <p:sldId id="286" r:id="rId23"/>
    <p:sldId id="323" r:id="rId24"/>
    <p:sldId id="298" r:id="rId25"/>
    <p:sldId id="336" r:id="rId26"/>
    <p:sldId id="329" r:id="rId27"/>
    <p:sldId id="333" r:id="rId28"/>
    <p:sldId id="29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EFA"/>
    <a:srgbClr val="02CD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89" autoAdjust="0"/>
    <p:restoredTop sz="94660"/>
  </p:normalViewPr>
  <p:slideViewPr>
    <p:cSldViewPr snapToGrid="0" snapToObjects="1">
      <p:cViewPr>
        <p:scale>
          <a:sx n="75" d="100"/>
          <a:sy n="75" d="100"/>
        </p:scale>
        <p:origin x="-488" y="-3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8E02EEC-8F18-2348-B011-CA5D3F281A47}" type="datetimeFigureOut">
              <a:rPr lang="en-US" smtClean="0"/>
              <a:t>13/05/2018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2DD83-8819-384F-B072-D1A5E221861A}" type="slidenum">
              <a:rPr lang="en-US" smtClean="0"/>
              <a:t>‹#›</a:t>
            </a:fld>
            <a:endParaRPr lang="en-US"/>
          </a:p>
        </p:txBody>
      </p:sp>
    </p:spTree>
    <p:extLst>
      <p:ext uri="{BB962C8B-B14F-4D97-AF65-F5344CB8AC3E}">
        <p14:creationId xmlns:p14="http://schemas.microsoft.com/office/powerpoint/2010/main" val="142389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8E02EEC-8F18-2348-B011-CA5D3F281A47}" type="datetimeFigureOut">
              <a:rPr lang="en-US" smtClean="0"/>
              <a:t>13/05/2018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2DD83-8819-384F-B072-D1A5E221861A}" type="slidenum">
              <a:rPr lang="en-US" smtClean="0"/>
              <a:t>‹#›</a:t>
            </a:fld>
            <a:endParaRPr lang="en-US"/>
          </a:p>
        </p:txBody>
      </p:sp>
    </p:spTree>
    <p:extLst>
      <p:ext uri="{BB962C8B-B14F-4D97-AF65-F5344CB8AC3E}">
        <p14:creationId xmlns:p14="http://schemas.microsoft.com/office/powerpoint/2010/main" val="3256984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8E02EEC-8F18-2348-B011-CA5D3F281A47}" type="datetimeFigureOut">
              <a:rPr lang="en-US" smtClean="0"/>
              <a:t>13/05/2018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2DD83-8819-384F-B072-D1A5E221861A}" type="slidenum">
              <a:rPr lang="en-US" smtClean="0"/>
              <a:t>‹#›</a:t>
            </a:fld>
            <a:endParaRPr lang="en-US"/>
          </a:p>
        </p:txBody>
      </p:sp>
    </p:spTree>
    <p:extLst>
      <p:ext uri="{BB962C8B-B14F-4D97-AF65-F5344CB8AC3E}">
        <p14:creationId xmlns:p14="http://schemas.microsoft.com/office/powerpoint/2010/main" val="3263405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8E02EEC-8F18-2348-B011-CA5D3F281A47}" type="datetimeFigureOut">
              <a:rPr lang="en-US" smtClean="0"/>
              <a:t>13/05/2018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2DD83-8819-384F-B072-D1A5E221861A}" type="slidenum">
              <a:rPr lang="en-US" smtClean="0"/>
              <a:t>‹#›</a:t>
            </a:fld>
            <a:endParaRPr lang="en-US"/>
          </a:p>
        </p:txBody>
      </p:sp>
    </p:spTree>
    <p:extLst>
      <p:ext uri="{BB962C8B-B14F-4D97-AF65-F5344CB8AC3E}">
        <p14:creationId xmlns:p14="http://schemas.microsoft.com/office/powerpoint/2010/main" val="3553765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E8E02EEC-8F18-2348-B011-CA5D3F281A47}" type="datetimeFigureOut">
              <a:rPr lang="en-US" smtClean="0"/>
              <a:t>13/05/2018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2DD83-8819-384F-B072-D1A5E221861A}" type="slidenum">
              <a:rPr lang="en-US" smtClean="0"/>
              <a:t>‹#›</a:t>
            </a:fld>
            <a:endParaRPr lang="en-US"/>
          </a:p>
        </p:txBody>
      </p:sp>
    </p:spTree>
    <p:extLst>
      <p:ext uri="{BB962C8B-B14F-4D97-AF65-F5344CB8AC3E}">
        <p14:creationId xmlns:p14="http://schemas.microsoft.com/office/powerpoint/2010/main" val="40453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E8E02EEC-8F18-2348-B011-CA5D3F281A47}" type="datetimeFigureOut">
              <a:rPr lang="en-US" smtClean="0"/>
              <a:t>13/05/2018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2DD83-8819-384F-B072-D1A5E221861A}" type="slidenum">
              <a:rPr lang="en-US" smtClean="0"/>
              <a:t>‹#›</a:t>
            </a:fld>
            <a:endParaRPr lang="en-US"/>
          </a:p>
        </p:txBody>
      </p:sp>
    </p:spTree>
    <p:extLst>
      <p:ext uri="{BB962C8B-B14F-4D97-AF65-F5344CB8AC3E}">
        <p14:creationId xmlns:p14="http://schemas.microsoft.com/office/powerpoint/2010/main" val="2197052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8E02EEC-8F18-2348-B011-CA5D3F281A47}" type="datetimeFigureOut">
              <a:rPr lang="en-US" smtClean="0"/>
              <a:t>13/05/2018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A2DD83-8819-384F-B072-D1A5E221861A}" type="slidenum">
              <a:rPr lang="en-US" smtClean="0"/>
              <a:t>‹#›</a:t>
            </a:fld>
            <a:endParaRPr lang="en-US"/>
          </a:p>
        </p:txBody>
      </p:sp>
    </p:spTree>
    <p:extLst>
      <p:ext uri="{BB962C8B-B14F-4D97-AF65-F5344CB8AC3E}">
        <p14:creationId xmlns:p14="http://schemas.microsoft.com/office/powerpoint/2010/main" val="2068248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8E02EEC-8F18-2348-B011-CA5D3F281A47}" type="datetimeFigureOut">
              <a:rPr lang="en-US" smtClean="0"/>
              <a:t>13/05/2018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A2DD83-8819-384F-B072-D1A5E221861A}" type="slidenum">
              <a:rPr lang="en-US" smtClean="0"/>
              <a:t>‹#›</a:t>
            </a:fld>
            <a:endParaRPr lang="en-US"/>
          </a:p>
        </p:txBody>
      </p:sp>
    </p:spTree>
    <p:extLst>
      <p:ext uri="{BB962C8B-B14F-4D97-AF65-F5344CB8AC3E}">
        <p14:creationId xmlns:p14="http://schemas.microsoft.com/office/powerpoint/2010/main" val="2654720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E02EEC-8F18-2348-B011-CA5D3F281A47}" type="datetimeFigureOut">
              <a:rPr lang="en-US" smtClean="0"/>
              <a:t>13/05/2018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A2DD83-8819-384F-B072-D1A5E221861A}" type="slidenum">
              <a:rPr lang="en-US" smtClean="0"/>
              <a:t>‹#›</a:t>
            </a:fld>
            <a:endParaRPr lang="en-US"/>
          </a:p>
        </p:txBody>
      </p:sp>
    </p:spTree>
    <p:extLst>
      <p:ext uri="{BB962C8B-B14F-4D97-AF65-F5344CB8AC3E}">
        <p14:creationId xmlns:p14="http://schemas.microsoft.com/office/powerpoint/2010/main" val="3199334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8E02EEC-8F18-2348-B011-CA5D3F281A47}" type="datetimeFigureOut">
              <a:rPr lang="en-US" smtClean="0"/>
              <a:t>13/05/2018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2DD83-8819-384F-B072-D1A5E221861A}" type="slidenum">
              <a:rPr lang="en-US" smtClean="0"/>
              <a:t>‹#›</a:t>
            </a:fld>
            <a:endParaRPr lang="en-US"/>
          </a:p>
        </p:txBody>
      </p:sp>
    </p:spTree>
    <p:extLst>
      <p:ext uri="{BB962C8B-B14F-4D97-AF65-F5344CB8AC3E}">
        <p14:creationId xmlns:p14="http://schemas.microsoft.com/office/powerpoint/2010/main" val="1415415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8E02EEC-8F18-2348-B011-CA5D3F281A47}" type="datetimeFigureOut">
              <a:rPr lang="en-US" smtClean="0"/>
              <a:t>13/05/2018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2DD83-8819-384F-B072-D1A5E221861A}" type="slidenum">
              <a:rPr lang="en-US" smtClean="0"/>
              <a:t>‹#›</a:t>
            </a:fld>
            <a:endParaRPr lang="en-US"/>
          </a:p>
        </p:txBody>
      </p:sp>
    </p:spTree>
    <p:extLst>
      <p:ext uri="{BB962C8B-B14F-4D97-AF65-F5344CB8AC3E}">
        <p14:creationId xmlns:p14="http://schemas.microsoft.com/office/powerpoint/2010/main" val="32715080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02EEC-8F18-2348-B011-CA5D3F281A47}" type="datetimeFigureOut">
              <a:rPr lang="en-US" smtClean="0"/>
              <a:t>13/05/2018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A2DD83-8819-384F-B072-D1A5E221861A}" type="slidenum">
              <a:rPr lang="en-US" smtClean="0"/>
              <a:t>‹#›</a:t>
            </a:fld>
            <a:endParaRPr lang="en-US"/>
          </a:p>
        </p:txBody>
      </p:sp>
    </p:spTree>
    <p:extLst>
      <p:ext uri="{BB962C8B-B14F-4D97-AF65-F5344CB8AC3E}">
        <p14:creationId xmlns:p14="http://schemas.microsoft.com/office/powerpoint/2010/main" val="2421378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themeOverride" Target="../theme/themeOverride1.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themeOverride" Target="../theme/themeOverride2.xml"/><Relationship Id="rId2"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1775" y="2048005"/>
            <a:ext cx="6872641" cy="1991818"/>
          </a:xfrm>
        </p:spPr>
        <p:txBody>
          <a:bodyPr>
            <a:noAutofit/>
          </a:bodyPr>
          <a:lstStyle/>
          <a:p>
            <a:r>
              <a:rPr lang="en-US" sz="5400" dirty="0" smtClean="0">
                <a:solidFill>
                  <a:srgbClr val="FF0000"/>
                </a:solidFill>
                <a:effectLst>
                  <a:outerShdw blurRad="50800" dist="38100" dir="2700000" algn="tl" rotWithShape="0">
                    <a:srgbClr val="000000">
                      <a:alpha val="43000"/>
                    </a:srgbClr>
                  </a:outerShdw>
                </a:effectLst>
              </a:rPr>
              <a:t>The AGN activity of NGC1275 and the ubiquity of AGN in cool core clusters</a:t>
            </a:r>
            <a:endParaRPr lang="en-US" sz="5400" i="1" dirty="0">
              <a:solidFill>
                <a:srgbClr val="FF0000"/>
              </a:solidFill>
              <a:effectLst>
                <a:outerShdw blurRad="50800" dist="38100" dir="2700000" algn="tl" rotWithShape="0">
                  <a:srgbClr val="000000">
                    <a:alpha val="43000"/>
                  </a:srgbClr>
                </a:outerShdw>
              </a:effectLst>
            </a:endParaRPr>
          </a:p>
        </p:txBody>
      </p:sp>
      <p:sp>
        <p:nvSpPr>
          <p:cNvPr id="3" name="Subtitle 2"/>
          <p:cNvSpPr>
            <a:spLocks noGrp="1"/>
          </p:cNvSpPr>
          <p:nvPr>
            <p:ph type="subTitle" idx="1"/>
          </p:nvPr>
        </p:nvSpPr>
        <p:spPr>
          <a:xfrm>
            <a:off x="922062" y="5052106"/>
            <a:ext cx="7294067" cy="1752600"/>
          </a:xfrm>
          <a:ln>
            <a:noFill/>
          </a:ln>
        </p:spPr>
        <p:txBody>
          <a:bodyPr>
            <a:normAutofit/>
          </a:bodyPr>
          <a:lstStyle/>
          <a:p>
            <a:r>
              <a:rPr lang="en-US" sz="3500" dirty="0" smtClean="0">
                <a:solidFill>
                  <a:srgbClr val="FF0000"/>
                </a:solidFill>
              </a:rPr>
              <a:t>Alastair Edge</a:t>
            </a:r>
          </a:p>
          <a:p>
            <a:r>
              <a:rPr lang="en-US" sz="3500" dirty="0" smtClean="0">
                <a:solidFill>
                  <a:srgbClr val="FF0000"/>
                </a:solidFill>
              </a:rPr>
              <a:t>Durham University</a:t>
            </a:r>
            <a:r>
              <a:rPr lang="en-US" sz="3600" dirty="0" smtClean="0">
                <a:solidFill>
                  <a:schemeClr val="bg1"/>
                </a:solidFill>
              </a:rPr>
              <a:t> </a:t>
            </a:r>
          </a:p>
          <a:p>
            <a:endParaRPr lang="en-US" sz="3500" dirty="0" smtClean="0">
              <a:solidFill>
                <a:srgbClr val="FF0000"/>
              </a:solidFill>
            </a:endParaRPr>
          </a:p>
        </p:txBody>
      </p:sp>
      <p:pic>
        <p:nvPicPr>
          <p:cNvPr id="4" name="Picture 3" descr="DU_W_O_lrg-01-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283288" cy="1095001"/>
          </a:xfrm>
          <a:prstGeom prst="rect">
            <a:avLst/>
          </a:prstGeom>
        </p:spPr>
      </p:pic>
    </p:spTree>
    <p:extLst>
      <p:ext uri="{BB962C8B-B14F-4D97-AF65-F5344CB8AC3E}">
        <p14:creationId xmlns:p14="http://schemas.microsoft.com/office/powerpoint/2010/main" val="19546737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ngc1275_alma_ovro_sma_jan2018.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0"/>
            <a:ext cx="8572500" cy="6858000"/>
          </a:xfrm>
          <a:prstGeom prst="rect">
            <a:avLst/>
          </a:prstGeom>
        </p:spPr>
      </p:pic>
      <p:sp>
        <p:nvSpPr>
          <p:cNvPr id="3" name="TextBox 2"/>
          <p:cNvSpPr txBox="1"/>
          <p:nvPr/>
        </p:nvSpPr>
        <p:spPr>
          <a:xfrm>
            <a:off x="985039" y="152254"/>
            <a:ext cx="7420003" cy="523220"/>
          </a:xfrm>
          <a:prstGeom prst="rect">
            <a:avLst/>
          </a:prstGeom>
          <a:noFill/>
        </p:spPr>
        <p:txBody>
          <a:bodyPr wrap="square" rtlCol="0">
            <a:spAutoFit/>
          </a:bodyPr>
          <a:lstStyle/>
          <a:p>
            <a:r>
              <a:rPr lang="en-US" sz="2800" dirty="0" smtClean="0">
                <a:solidFill>
                  <a:schemeClr val="bg1"/>
                </a:solidFill>
              </a:rPr>
              <a:t>High Frequency radio </a:t>
            </a:r>
            <a:r>
              <a:rPr lang="en-US" sz="2800" dirty="0" smtClean="0">
                <a:solidFill>
                  <a:schemeClr val="bg1"/>
                </a:solidFill>
              </a:rPr>
              <a:t>variability – </a:t>
            </a:r>
            <a:r>
              <a:rPr lang="en-US" sz="2400" dirty="0" smtClean="0">
                <a:solidFill>
                  <a:schemeClr val="bg1"/>
                </a:solidFill>
              </a:rPr>
              <a:t>Fermi operational</a:t>
            </a:r>
            <a:endParaRPr lang="en-US" sz="2400" dirty="0">
              <a:solidFill>
                <a:schemeClr val="bg1"/>
              </a:solidFill>
            </a:endParaRPr>
          </a:p>
        </p:txBody>
      </p:sp>
      <p:sp>
        <p:nvSpPr>
          <p:cNvPr id="6" name="TextBox 5"/>
          <p:cNvSpPr txBox="1"/>
          <p:nvPr/>
        </p:nvSpPr>
        <p:spPr>
          <a:xfrm>
            <a:off x="7598214" y="4671752"/>
            <a:ext cx="1422347" cy="369332"/>
          </a:xfrm>
          <a:prstGeom prst="rect">
            <a:avLst/>
          </a:prstGeom>
          <a:noFill/>
        </p:spPr>
        <p:txBody>
          <a:bodyPr wrap="none" rtlCol="0">
            <a:spAutoFit/>
          </a:bodyPr>
          <a:lstStyle/>
          <a:p>
            <a:r>
              <a:rPr lang="en-US" dirty="0" smtClean="0">
                <a:solidFill>
                  <a:srgbClr val="02CD00"/>
                </a:solidFill>
              </a:rPr>
              <a:t>SMA 230GHZ</a:t>
            </a:r>
            <a:endParaRPr lang="en-US" dirty="0">
              <a:solidFill>
                <a:srgbClr val="02CD00"/>
              </a:solidFill>
            </a:endParaRPr>
          </a:p>
        </p:txBody>
      </p:sp>
      <p:sp>
        <p:nvSpPr>
          <p:cNvPr id="7" name="TextBox 6"/>
          <p:cNvSpPr txBox="1"/>
          <p:nvPr/>
        </p:nvSpPr>
        <p:spPr>
          <a:xfrm>
            <a:off x="7795153" y="3900594"/>
            <a:ext cx="1415772" cy="369332"/>
          </a:xfrm>
          <a:prstGeom prst="rect">
            <a:avLst/>
          </a:prstGeom>
          <a:noFill/>
        </p:spPr>
        <p:txBody>
          <a:bodyPr wrap="none" rtlCol="0">
            <a:spAutoFit/>
          </a:bodyPr>
          <a:lstStyle/>
          <a:p>
            <a:r>
              <a:rPr lang="en-US" dirty="0" smtClean="0">
                <a:solidFill>
                  <a:srgbClr val="FF0000"/>
                </a:solidFill>
              </a:rPr>
              <a:t>ALMA 91GHz</a:t>
            </a:r>
            <a:endParaRPr lang="en-US" dirty="0">
              <a:solidFill>
                <a:srgbClr val="FF0000"/>
              </a:solidFill>
            </a:endParaRPr>
          </a:p>
        </p:txBody>
      </p:sp>
      <p:sp>
        <p:nvSpPr>
          <p:cNvPr id="8" name="TextBox 7"/>
          <p:cNvSpPr txBox="1"/>
          <p:nvPr/>
        </p:nvSpPr>
        <p:spPr>
          <a:xfrm>
            <a:off x="7612812" y="5425014"/>
            <a:ext cx="1531188" cy="369332"/>
          </a:xfrm>
          <a:prstGeom prst="rect">
            <a:avLst/>
          </a:prstGeom>
          <a:noFill/>
        </p:spPr>
        <p:txBody>
          <a:bodyPr wrap="none" rtlCol="0">
            <a:spAutoFit/>
          </a:bodyPr>
          <a:lstStyle/>
          <a:p>
            <a:r>
              <a:rPr lang="en-US" dirty="0" smtClean="0">
                <a:solidFill>
                  <a:srgbClr val="FF3EFA"/>
                </a:solidFill>
              </a:rPr>
              <a:t>ALMA 343GHz</a:t>
            </a:r>
            <a:endParaRPr lang="en-US" dirty="0">
              <a:solidFill>
                <a:srgbClr val="FF3EFA"/>
              </a:solidFill>
            </a:endParaRPr>
          </a:p>
        </p:txBody>
      </p:sp>
      <p:sp>
        <p:nvSpPr>
          <p:cNvPr id="9" name="TextBox 8"/>
          <p:cNvSpPr txBox="1"/>
          <p:nvPr/>
        </p:nvSpPr>
        <p:spPr>
          <a:xfrm>
            <a:off x="7664549" y="1401524"/>
            <a:ext cx="1415772" cy="369332"/>
          </a:xfrm>
          <a:prstGeom prst="rect">
            <a:avLst/>
          </a:prstGeom>
          <a:noFill/>
        </p:spPr>
        <p:txBody>
          <a:bodyPr wrap="none" rtlCol="0">
            <a:spAutoFit/>
          </a:bodyPr>
          <a:lstStyle/>
          <a:p>
            <a:r>
              <a:rPr lang="en-US" dirty="0" smtClean="0">
                <a:solidFill>
                  <a:srgbClr val="FF6600"/>
                </a:solidFill>
              </a:rPr>
              <a:t>OVRO 15GHz</a:t>
            </a:r>
            <a:endParaRPr lang="en-US" dirty="0">
              <a:solidFill>
                <a:srgbClr val="FF6600"/>
              </a:solidFill>
            </a:endParaRPr>
          </a:p>
        </p:txBody>
      </p:sp>
      <p:sp>
        <p:nvSpPr>
          <p:cNvPr id="10" name="TextBox 9"/>
          <p:cNvSpPr txBox="1"/>
          <p:nvPr/>
        </p:nvSpPr>
        <p:spPr>
          <a:xfrm>
            <a:off x="7727424" y="4391654"/>
            <a:ext cx="1531188" cy="369332"/>
          </a:xfrm>
          <a:prstGeom prst="rect">
            <a:avLst/>
          </a:prstGeom>
          <a:noFill/>
        </p:spPr>
        <p:txBody>
          <a:bodyPr wrap="none" rtlCol="0">
            <a:spAutoFit/>
          </a:bodyPr>
          <a:lstStyle/>
          <a:p>
            <a:r>
              <a:rPr lang="en-US" dirty="0" smtClean="0">
                <a:solidFill>
                  <a:srgbClr val="FF0000"/>
                </a:solidFill>
              </a:rPr>
              <a:t>ALMA 103GHz</a:t>
            </a:r>
            <a:endParaRPr lang="en-US" dirty="0">
              <a:solidFill>
                <a:srgbClr val="FF0000"/>
              </a:solidFill>
            </a:endParaRPr>
          </a:p>
        </p:txBody>
      </p:sp>
    </p:spTree>
    <p:extLst>
      <p:ext uri="{BB962C8B-B14F-4D97-AF65-F5344CB8AC3E}">
        <p14:creationId xmlns:p14="http://schemas.microsoft.com/office/powerpoint/2010/main" val="205974442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ngc1275_alma_ovro_sma_jan2018_zoom.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152254"/>
            <a:ext cx="8572500" cy="6858000"/>
          </a:xfrm>
          <a:prstGeom prst="rect">
            <a:avLst/>
          </a:prstGeom>
        </p:spPr>
      </p:pic>
      <p:sp>
        <p:nvSpPr>
          <p:cNvPr id="3" name="TextBox 2"/>
          <p:cNvSpPr txBox="1"/>
          <p:nvPr/>
        </p:nvSpPr>
        <p:spPr>
          <a:xfrm>
            <a:off x="298932" y="152254"/>
            <a:ext cx="8679013" cy="523220"/>
          </a:xfrm>
          <a:prstGeom prst="rect">
            <a:avLst/>
          </a:prstGeom>
          <a:noFill/>
        </p:spPr>
        <p:txBody>
          <a:bodyPr wrap="square" rtlCol="0">
            <a:spAutoFit/>
          </a:bodyPr>
          <a:lstStyle/>
          <a:p>
            <a:r>
              <a:rPr lang="en-US" sz="2800" dirty="0" smtClean="0">
                <a:solidFill>
                  <a:schemeClr val="bg1"/>
                </a:solidFill>
              </a:rPr>
              <a:t>High Frequency radio variability </a:t>
            </a:r>
            <a:r>
              <a:rPr lang="en-US" sz="2400" dirty="0" smtClean="0">
                <a:solidFill>
                  <a:schemeClr val="bg1"/>
                </a:solidFill>
              </a:rPr>
              <a:t>– most recent ALMA and SMA</a:t>
            </a:r>
            <a:endParaRPr lang="en-US" sz="2400" dirty="0">
              <a:solidFill>
                <a:schemeClr val="bg1"/>
              </a:solidFill>
            </a:endParaRPr>
          </a:p>
        </p:txBody>
      </p:sp>
      <p:sp>
        <p:nvSpPr>
          <p:cNvPr id="5" name="TextBox 4"/>
          <p:cNvSpPr txBox="1"/>
          <p:nvPr/>
        </p:nvSpPr>
        <p:spPr>
          <a:xfrm>
            <a:off x="7591369" y="3228491"/>
            <a:ext cx="1415772" cy="369332"/>
          </a:xfrm>
          <a:prstGeom prst="rect">
            <a:avLst/>
          </a:prstGeom>
          <a:noFill/>
        </p:spPr>
        <p:txBody>
          <a:bodyPr wrap="none" rtlCol="0">
            <a:spAutoFit/>
          </a:bodyPr>
          <a:lstStyle/>
          <a:p>
            <a:r>
              <a:rPr lang="en-US" dirty="0" smtClean="0">
                <a:solidFill>
                  <a:srgbClr val="FF0000"/>
                </a:solidFill>
              </a:rPr>
              <a:t>ALMA 91GHz</a:t>
            </a:r>
            <a:endParaRPr lang="en-US" dirty="0">
              <a:solidFill>
                <a:srgbClr val="FF0000"/>
              </a:solidFill>
            </a:endParaRPr>
          </a:p>
        </p:txBody>
      </p:sp>
      <p:sp>
        <p:nvSpPr>
          <p:cNvPr id="6" name="TextBox 5"/>
          <p:cNvSpPr txBox="1"/>
          <p:nvPr/>
        </p:nvSpPr>
        <p:spPr>
          <a:xfrm>
            <a:off x="7576509" y="3597823"/>
            <a:ext cx="1531188" cy="369332"/>
          </a:xfrm>
          <a:prstGeom prst="rect">
            <a:avLst/>
          </a:prstGeom>
          <a:noFill/>
        </p:spPr>
        <p:txBody>
          <a:bodyPr wrap="none" rtlCol="0">
            <a:spAutoFit/>
          </a:bodyPr>
          <a:lstStyle/>
          <a:p>
            <a:r>
              <a:rPr lang="en-US" dirty="0" smtClean="0">
                <a:solidFill>
                  <a:srgbClr val="FF0000"/>
                </a:solidFill>
              </a:rPr>
              <a:t>ALMA 103GHz</a:t>
            </a:r>
            <a:endParaRPr lang="en-US" dirty="0">
              <a:solidFill>
                <a:srgbClr val="FF0000"/>
              </a:solidFill>
            </a:endParaRPr>
          </a:p>
        </p:txBody>
      </p:sp>
      <p:sp>
        <p:nvSpPr>
          <p:cNvPr id="7" name="TextBox 6"/>
          <p:cNvSpPr txBox="1"/>
          <p:nvPr/>
        </p:nvSpPr>
        <p:spPr>
          <a:xfrm>
            <a:off x="7612812" y="4146188"/>
            <a:ext cx="1422347" cy="369332"/>
          </a:xfrm>
          <a:prstGeom prst="rect">
            <a:avLst/>
          </a:prstGeom>
          <a:noFill/>
        </p:spPr>
        <p:txBody>
          <a:bodyPr wrap="none" rtlCol="0">
            <a:spAutoFit/>
          </a:bodyPr>
          <a:lstStyle/>
          <a:p>
            <a:r>
              <a:rPr lang="en-US" dirty="0" smtClean="0">
                <a:solidFill>
                  <a:srgbClr val="02CD00"/>
                </a:solidFill>
              </a:rPr>
              <a:t>SMA 230GHZ</a:t>
            </a:r>
            <a:endParaRPr lang="en-US" dirty="0">
              <a:solidFill>
                <a:srgbClr val="02CD00"/>
              </a:solidFill>
            </a:endParaRPr>
          </a:p>
        </p:txBody>
      </p:sp>
      <p:sp>
        <p:nvSpPr>
          <p:cNvPr id="8" name="TextBox 7"/>
          <p:cNvSpPr txBox="1"/>
          <p:nvPr/>
        </p:nvSpPr>
        <p:spPr>
          <a:xfrm>
            <a:off x="7612812" y="5065940"/>
            <a:ext cx="1531188" cy="369332"/>
          </a:xfrm>
          <a:prstGeom prst="rect">
            <a:avLst/>
          </a:prstGeom>
          <a:noFill/>
        </p:spPr>
        <p:txBody>
          <a:bodyPr wrap="none" rtlCol="0">
            <a:spAutoFit/>
          </a:bodyPr>
          <a:lstStyle/>
          <a:p>
            <a:r>
              <a:rPr lang="en-US" dirty="0" smtClean="0">
                <a:solidFill>
                  <a:srgbClr val="FF3EFA"/>
                </a:solidFill>
              </a:rPr>
              <a:t>ALMA 343GHz</a:t>
            </a:r>
            <a:endParaRPr lang="en-US" dirty="0">
              <a:solidFill>
                <a:srgbClr val="FF3EFA"/>
              </a:solidFill>
            </a:endParaRPr>
          </a:p>
        </p:txBody>
      </p:sp>
    </p:spTree>
    <p:extLst>
      <p:ext uri="{BB962C8B-B14F-4D97-AF65-F5344CB8AC3E}">
        <p14:creationId xmlns:p14="http://schemas.microsoft.com/office/powerpoint/2010/main" val="2434144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ngc1275_90ghz_early.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257961"/>
            <a:ext cx="8572500" cy="6858000"/>
          </a:xfrm>
          <a:prstGeom prst="rect">
            <a:avLst/>
          </a:prstGeom>
        </p:spPr>
      </p:pic>
      <p:sp>
        <p:nvSpPr>
          <p:cNvPr id="3" name="TextBox 2"/>
          <p:cNvSpPr txBox="1"/>
          <p:nvPr/>
        </p:nvSpPr>
        <p:spPr>
          <a:xfrm>
            <a:off x="985039" y="-17076"/>
            <a:ext cx="7420003" cy="523220"/>
          </a:xfrm>
          <a:prstGeom prst="rect">
            <a:avLst/>
          </a:prstGeom>
          <a:noFill/>
        </p:spPr>
        <p:txBody>
          <a:bodyPr wrap="square" rtlCol="0">
            <a:spAutoFit/>
          </a:bodyPr>
          <a:lstStyle/>
          <a:p>
            <a:r>
              <a:rPr lang="en-US" sz="2800" dirty="0" smtClean="0">
                <a:solidFill>
                  <a:srgbClr val="FFFFFF"/>
                </a:solidFill>
              </a:rPr>
              <a:t>High Frequency radio variability </a:t>
            </a:r>
            <a:r>
              <a:rPr lang="en-US" sz="2800" dirty="0">
                <a:solidFill>
                  <a:srgbClr val="FFFFFF"/>
                </a:solidFill>
              </a:rPr>
              <a:t> </a:t>
            </a:r>
            <a:r>
              <a:rPr lang="en-US" sz="2800" dirty="0" smtClean="0">
                <a:solidFill>
                  <a:srgbClr val="FFFFFF"/>
                </a:solidFill>
              </a:rPr>
              <a:t>- Early 3mm data </a:t>
            </a:r>
            <a:endParaRPr lang="en-US" sz="2800" dirty="0">
              <a:solidFill>
                <a:srgbClr val="FFFFFF"/>
              </a:solidFill>
            </a:endParaRPr>
          </a:p>
        </p:txBody>
      </p:sp>
      <p:sp>
        <p:nvSpPr>
          <p:cNvPr id="2" name="Up Arrow 1"/>
          <p:cNvSpPr/>
          <p:nvPr/>
        </p:nvSpPr>
        <p:spPr>
          <a:xfrm>
            <a:off x="2621140" y="5748193"/>
            <a:ext cx="309452" cy="613169"/>
          </a:xfrm>
          <a:prstGeom prst="upArrow">
            <a:avLst>
              <a:gd name="adj1" fmla="val 30847"/>
              <a:gd name="adj2" fmla="val 50000"/>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Up Arrow 4"/>
          <p:cNvSpPr/>
          <p:nvPr/>
        </p:nvSpPr>
        <p:spPr>
          <a:xfrm>
            <a:off x="3192640" y="5735493"/>
            <a:ext cx="309452" cy="613169"/>
          </a:xfrm>
          <a:prstGeom prst="upArrow">
            <a:avLst>
              <a:gd name="adj1" fmla="val 30847"/>
              <a:gd name="adj2" fmla="val 50000"/>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Up Arrow 5"/>
          <p:cNvSpPr/>
          <p:nvPr/>
        </p:nvSpPr>
        <p:spPr>
          <a:xfrm>
            <a:off x="3599040" y="5748193"/>
            <a:ext cx="309452" cy="613169"/>
          </a:xfrm>
          <a:prstGeom prst="upArrow">
            <a:avLst>
              <a:gd name="adj1" fmla="val 30847"/>
              <a:gd name="adj2" fmla="val 50000"/>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Up Arrow 6"/>
          <p:cNvSpPr/>
          <p:nvPr/>
        </p:nvSpPr>
        <p:spPr>
          <a:xfrm>
            <a:off x="3992740" y="5760893"/>
            <a:ext cx="309452" cy="613169"/>
          </a:xfrm>
          <a:prstGeom prst="upArrow">
            <a:avLst>
              <a:gd name="adj1" fmla="val 30847"/>
              <a:gd name="adj2" fmla="val 50000"/>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Up Arrow 7"/>
          <p:cNvSpPr/>
          <p:nvPr/>
        </p:nvSpPr>
        <p:spPr>
          <a:xfrm>
            <a:off x="4602340" y="5773593"/>
            <a:ext cx="309452" cy="613169"/>
          </a:xfrm>
          <a:prstGeom prst="upArrow">
            <a:avLst>
              <a:gd name="adj1" fmla="val 30847"/>
              <a:gd name="adj2" fmla="val 50000"/>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Up Arrow 8"/>
          <p:cNvSpPr/>
          <p:nvPr/>
        </p:nvSpPr>
        <p:spPr>
          <a:xfrm>
            <a:off x="5935840" y="5786293"/>
            <a:ext cx="309452" cy="613169"/>
          </a:xfrm>
          <a:prstGeom prst="upArrow">
            <a:avLst>
              <a:gd name="adj1" fmla="val 30847"/>
              <a:gd name="adj2" fmla="val 50000"/>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451601" y="5979330"/>
            <a:ext cx="2024563" cy="369332"/>
          </a:xfrm>
          <a:prstGeom prst="rect">
            <a:avLst/>
          </a:prstGeom>
          <a:noFill/>
        </p:spPr>
        <p:txBody>
          <a:bodyPr wrap="none" rtlCol="0">
            <a:spAutoFit/>
          </a:bodyPr>
          <a:lstStyle/>
          <a:p>
            <a:r>
              <a:rPr lang="en-US" dirty="0" smtClean="0">
                <a:solidFill>
                  <a:srgbClr val="FFFFFF"/>
                </a:solidFill>
              </a:rPr>
              <a:t>Similar Oscillations!</a:t>
            </a:r>
            <a:endParaRPr lang="en-US" dirty="0">
              <a:solidFill>
                <a:srgbClr val="FFFFFF"/>
              </a:solidFill>
            </a:endParaRPr>
          </a:p>
        </p:txBody>
      </p:sp>
      <p:sp>
        <p:nvSpPr>
          <p:cNvPr id="11" name="TextBox 10"/>
          <p:cNvSpPr txBox="1"/>
          <p:nvPr/>
        </p:nvSpPr>
        <p:spPr>
          <a:xfrm>
            <a:off x="7145867" y="506144"/>
            <a:ext cx="1838965" cy="369332"/>
          </a:xfrm>
          <a:prstGeom prst="rect">
            <a:avLst/>
          </a:prstGeom>
          <a:noFill/>
        </p:spPr>
        <p:txBody>
          <a:bodyPr wrap="none" rtlCol="0">
            <a:spAutoFit/>
          </a:bodyPr>
          <a:lstStyle/>
          <a:p>
            <a:r>
              <a:rPr lang="en-US" dirty="0" err="1" smtClean="0">
                <a:solidFill>
                  <a:schemeClr val="bg1"/>
                </a:solidFill>
              </a:rPr>
              <a:t>Dutson</a:t>
            </a:r>
            <a:r>
              <a:rPr lang="en-US" dirty="0" smtClean="0">
                <a:solidFill>
                  <a:schemeClr val="bg1"/>
                </a:solidFill>
              </a:rPr>
              <a:t> et al 2014</a:t>
            </a:r>
            <a:endParaRPr lang="en-US" dirty="0">
              <a:solidFill>
                <a:schemeClr val="bg1"/>
              </a:solidFill>
            </a:endParaRPr>
          </a:p>
        </p:txBody>
      </p:sp>
    </p:spTree>
    <p:extLst>
      <p:ext uri="{BB962C8B-B14F-4D97-AF65-F5344CB8AC3E}">
        <p14:creationId xmlns:p14="http://schemas.microsoft.com/office/powerpoint/2010/main" val="6768397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ngc1275_alma_ovro_sma_jan2018_zoom.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152254"/>
            <a:ext cx="8572500" cy="6858000"/>
          </a:xfrm>
          <a:prstGeom prst="rect">
            <a:avLst/>
          </a:prstGeom>
        </p:spPr>
      </p:pic>
      <p:sp>
        <p:nvSpPr>
          <p:cNvPr id="3" name="TextBox 2"/>
          <p:cNvSpPr txBox="1"/>
          <p:nvPr/>
        </p:nvSpPr>
        <p:spPr>
          <a:xfrm>
            <a:off x="688391" y="135321"/>
            <a:ext cx="8679013" cy="584776"/>
          </a:xfrm>
          <a:prstGeom prst="rect">
            <a:avLst/>
          </a:prstGeom>
          <a:noFill/>
        </p:spPr>
        <p:txBody>
          <a:bodyPr wrap="square" rtlCol="0">
            <a:spAutoFit/>
          </a:bodyPr>
          <a:lstStyle/>
          <a:p>
            <a:r>
              <a:rPr lang="en-US" sz="3200" dirty="0" smtClean="0">
                <a:solidFill>
                  <a:schemeClr val="bg1"/>
                </a:solidFill>
              </a:rPr>
              <a:t>History Repeating! </a:t>
            </a:r>
            <a:r>
              <a:rPr lang="en-US" sz="3200" dirty="0" smtClean="0">
                <a:solidFill>
                  <a:schemeClr val="bg1"/>
                </a:solidFill>
              </a:rPr>
              <a:t>– a two year outburst cycle?</a:t>
            </a:r>
            <a:endParaRPr lang="en-US" sz="3200" dirty="0">
              <a:solidFill>
                <a:schemeClr val="bg1"/>
              </a:solidFill>
            </a:endParaRPr>
          </a:p>
        </p:txBody>
      </p:sp>
      <p:sp>
        <p:nvSpPr>
          <p:cNvPr id="5" name="TextBox 4"/>
          <p:cNvSpPr txBox="1"/>
          <p:nvPr/>
        </p:nvSpPr>
        <p:spPr>
          <a:xfrm>
            <a:off x="7591369" y="3228491"/>
            <a:ext cx="1415772" cy="369332"/>
          </a:xfrm>
          <a:prstGeom prst="rect">
            <a:avLst/>
          </a:prstGeom>
          <a:noFill/>
        </p:spPr>
        <p:txBody>
          <a:bodyPr wrap="none" rtlCol="0">
            <a:spAutoFit/>
          </a:bodyPr>
          <a:lstStyle/>
          <a:p>
            <a:r>
              <a:rPr lang="en-US" dirty="0" smtClean="0">
                <a:solidFill>
                  <a:srgbClr val="FF0000"/>
                </a:solidFill>
              </a:rPr>
              <a:t>ALMA 91GHz</a:t>
            </a:r>
            <a:endParaRPr lang="en-US" dirty="0">
              <a:solidFill>
                <a:srgbClr val="FF0000"/>
              </a:solidFill>
            </a:endParaRPr>
          </a:p>
        </p:txBody>
      </p:sp>
      <p:sp>
        <p:nvSpPr>
          <p:cNvPr id="6" name="TextBox 5"/>
          <p:cNvSpPr txBox="1"/>
          <p:nvPr/>
        </p:nvSpPr>
        <p:spPr>
          <a:xfrm>
            <a:off x="7576509" y="3597823"/>
            <a:ext cx="1531188" cy="369332"/>
          </a:xfrm>
          <a:prstGeom prst="rect">
            <a:avLst/>
          </a:prstGeom>
          <a:noFill/>
        </p:spPr>
        <p:txBody>
          <a:bodyPr wrap="none" rtlCol="0">
            <a:spAutoFit/>
          </a:bodyPr>
          <a:lstStyle/>
          <a:p>
            <a:r>
              <a:rPr lang="en-US" dirty="0" smtClean="0">
                <a:solidFill>
                  <a:srgbClr val="FF0000"/>
                </a:solidFill>
              </a:rPr>
              <a:t>ALMA 103GHz</a:t>
            </a:r>
            <a:endParaRPr lang="en-US" dirty="0">
              <a:solidFill>
                <a:srgbClr val="FF0000"/>
              </a:solidFill>
            </a:endParaRPr>
          </a:p>
        </p:txBody>
      </p:sp>
      <p:sp>
        <p:nvSpPr>
          <p:cNvPr id="7" name="TextBox 6"/>
          <p:cNvSpPr txBox="1"/>
          <p:nvPr/>
        </p:nvSpPr>
        <p:spPr>
          <a:xfrm>
            <a:off x="7612812" y="4146188"/>
            <a:ext cx="1422347" cy="369332"/>
          </a:xfrm>
          <a:prstGeom prst="rect">
            <a:avLst/>
          </a:prstGeom>
          <a:noFill/>
        </p:spPr>
        <p:txBody>
          <a:bodyPr wrap="none" rtlCol="0">
            <a:spAutoFit/>
          </a:bodyPr>
          <a:lstStyle/>
          <a:p>
            <a:r>
              <a:rPr lang="en-US" dirty="0" smtClean="0">
                <a:solidFill>
                  <a:srgbClr val="02CD00"/>
                </a:solidFill>
              </a:rPr>
              <a:t>SMA 230GHZ</a:t>
            </a:r>
            <a:endParaRPr lang="en-US" dirty="0">
              <a:solidFill>
                <a:srgbClr val="02CD00"/>
              </a:solidFill>
            </a:endParaRPr>
          </a:p>
        </p:txBody>
      </p:sp>
      <p:sp>
        <p:nvSpPr>
          <p:cNvPr id="8" name="TextBox 7"/>
          <p:cNvSpPr txBox="1"/>
          <p:nvPr/>
        </p:nvSpPr>
        <p:spPr>
          <a:xfrm>
            <a:off x="7612812" y="5065940"/>
            <a:ext cx="1531188" cy="369332"/>
          </a:xfrm>
          <a:prstGeom prst="rect">
            <a:avLst/>
          </a:prstGeom>
          <a:noFill/>
        </p:spPr>
        <p:txBody>
          <a:bodyPr wrap="none" rtlCol="0">
            <a:spAutoFit/>
          </a:bodyPr>
          <a:lstStyle/>
          <a:p>
            <a:r>
              <a:rPr lang="en-US" dirty="0" smtClean="0">
                <a:solidFill>
                  <a:srgbClr val="FF3EFA"/>
                </a:solidFill>
              </a:rPr>
              <a:t>ALMA 343GHz</a:t>
            </a:r>
            <a:endParaRPr lang="en-US" dirty="0">
              <a:solidFill>
                <a:srgbClr val="FF3EFA"/>
              </a:solidFill>
            </a:endParaRPr>
          </a:p>
        </p:txBody>
      </p:sp>
    </p:spTree>
    <p:extLst>
      <p:ext uri="{BB962C8B-B14F-4D97-AF65-F5344CB8AC3E}">
        <p14:creationId xmlns:p14="http://schemas.microsoft.com/office/powerpoint/2010/main" val="399801227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GC1275_planck_s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53" y="233243"/>
            <a:ext cx="9413553" cy="6375316"/>
          </a:xfrm>
          <a:prstGeom prst="rect">
            <a:avLst/>
          </a:prstGeom>
        </p:spPr>
      </p:pic>
      <p:sp>
        <p:nvSpPr>
          <p:cNvPr id="5" name="TextBox 4"/>
          <p:cNvSpPr txBox="1"/>
          <p:nvPr/>
        </p:nvSpPr>
        <p:spPr>
          <a:xfrm>
            <a:off x="1659011" y="152254"/>
            <a:ext cx="7420003" cy="523220"/>
          </a:xfrm>
          <a:prstGeom prst="rect">
            <a:avLst/>
          </a:prstGeom>
          <a:noFill/>
        </p:spPr>
        <p:txBody>
          <a:bodyPr wrap="square" rtlCol="0">
            <a:spAutoFit/>
          </a:bodyPr>
          <a:lstStyle/>
          <a:p>
            <a:r>
              <a:rPr lang="en-US" sz="2800" dirty="0" smtClean="0"/>
              <a:t>Full radio spectrum </a:t>
            </a:r>
            <a:r>
              <a:rPr lang="en-US" sz="2800" dirty="0" err="1" smtClean="0"/>
              <a:t>Dutson</a:t>
            </a:r>
            <a:r>
              <a:rPr lang="en-US" sz="2800" dirty="0" smtClean="0"/>
              <a:t> et al 2014</a:t>
            </a:r>
            <a:endParaRPr lang="en-US" sz="2800" dirty="0"/>
          </a:p>
        </p:txBody>
      </p:sp>
      <p:sp>
        <p:nvSpPr>
          <p:cNvPr id="2" name="Oval 1"/>
          <p:cNvSpPr/>
          <p:nvPr/>
        </p:nvSpPr>
        <p:spPr>
          <a:xfrm>
            <a:off x="6963829" y="3280825"/>
            <a:ext cx="173567" cy="23706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6375384" y="3263889"/>
            <a:ext cx="173567" cy="23706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905497" y="2878665"/>
            <a:ext cx="1762021" cy="369332"/>
          </a:xfrm>
          <a:prstGeom prst="rect">
            <a:avLst/>
          </a:prstGeom>
          <a:noFill/>
        </p:spPr>
        <p:txBody>
          <a:bodyPr wrap="none" rtlCol="0">
            <a:spAutoFit/>
          </a:bodyPr>
          <a:lstStyle/>
          <a:p>
            <a:r>
              <a:rPr lang="en-US" dirty="0" smtClean="0">
                <a:solidFill>
                  <a:srgbClr val="FF0000"/>
                </a:solidFill>
              </a:rPr>
              <a:t>1982 peak fluxes</a:t>
            </a:r>
            <a:endParaRPr lang="en-US" dirty="0">
              <a:solidFill>
                <a:srgbClr val="FF0000"/>
              </a:solidFill>
            </a:endParaRPr>
          </a:p>
        </p:txBody>
      </p:sp>
      <p:sp>
        <p:nvSpPr>
          <p:cNvPr id="7" name="Oval 6"/>
          <p:cNvSpPr/>
          <p:nvPr/>
        </p:nvSpPr>
        <p:spPr>
          <a:xfrm>
            <a:off x="6375387" y="3575038"/>
            <a:ext cx="173567" cy="237067"/>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963811" y="3867138"/>
            <a:ext cx="173567" cy="237067"/>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7543787" y="4305288"/>
            <a:ext cx="173567" cy="237067"/>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7734287" y="4470388"/>
            <a:ext cx="173567" cy="237067"/>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294006" y="3742251"/>
            <a:ext cx="1505540" cy="369332"/>
          </a:xfrm>
          <a:prstGeom prst="rect">
            <a:avLst/>
          </a:prstGeom>
          <a:noFill/>
        </p:spPr>
        <p:txBody>
          <a:bodyPr wrap="none" rtlCol="0">
            <a:spAutoFit/>
          </a:bodyPr>
          <a:lstStyle/>
          <a:p>
            <a:r>
              <a:rPr lang="en-US" dirty="0" smtClean="0">
                <a:solidFill>
                  <a:srgbClr val="0000FF"/>
                </a:solidFill>
              </a:rPr>
              <a:t>Current </a:t>
            </a:r>
            <a:r>
              <a:rPr lang="en-US" dirty="0" smtClean="0">
                <a:solidFill>
                  <a:srgbClr val="0000FF"/>
                </a:solidFill>
              </a:rPr>
              <a:t>fluxes</a:t>
            </a:r>
            <a:endParaRPr lang="en-US" dirty="0">
              <a:solidFill>
                <a:srgbClr val="0000FF"/>
              </a:solidFill>
            </a:endParaRPr>
          </a:p>
        </p:txBody>
      </p:sp>
      <p:sp>
        <p:nvSpPr>
          <p:cNvPr id="12" name="TextBox 11"/>
          <p:cNvSpPr txBox="1"/>
          <p:nvPr/>
        </p:nvSpPr>
        <p:spPr>
          <a:xfrm>
            <a:off x="5526240" y="4913702"/>
            <a:ext cx="1611138" cy="369332"/>
          </a:xfrm>
          <a:prstGeom prst="rect">
            <a:avLst/>
          </a:prstGeom>
          <a:noFill/>
        </p:spPr>
        <p:txBody>
          <a:bodyPr wrap="none" rtlCol="0">
            <a:spAutoFit/>
          </a:bodyPr>
          <a:lstStyle/>
          <a:p>
            <a:r>
              <a:rPr lang="en-US" dirty="0" smtClean="0"/>
              <a:t>2002 Low state</a:t>
            </a:r>
            <a:endParaRPr lang="en-US" dirty="0"/>
          </a:p>
        </p:txBody>
      </p:sp>
      <p:sp>
        <p:nvSpPr>
          <p:cNvPr id="13" name="TextBox 12"/>
          <p:cNvSpPr txBox="1"/>
          <p:nvPr/>
        </p:nvSpPr>
        <p:spPr>
          <a:xfrm>
            <a:off x="7345021" y="5435517"/>
            <a:ext cx="1733993" cy="369332"/>
          </a:xfrm>
          <a:prstGeom prst="rect">
            <a:avLst/>
          </a:prstGeom>
          <a:noFill/>
        </p:spPr>
        <p:txBody>
          <a:bodyPr wrap="none" rtlCol="0">
            <a:spAutoFit/>
          </a:bodyPr>
          <a:lstStyle/>
          <a:p>
            <a:r>
              <a:rPr lang="en-US" dirty="0" smtClean="0"/>
              <a:t>2010 rising state</a:t>
            </a:r>
            <a:endParaRPr lang="en-US" dirty="0"/>
          </a:p>
        </p:txBody>
      </p:sp>
    </p:spTree>
    <p:extLst>
      <p:ext uri="{BB962C8B-B14F-4D97-AF65-F5344CB8AC3E}">
        <p14:creationId xmlns:p14="http://schemas.microsoft.com/office/powerpoint/2010/main" val="16240148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 grpId="0"/>
      <p:bldP spid="7" grpId="0" animBg="1"/>
      <p:bldP spid="8" grpId="0" animBg="1"/>
      <p:bldP spid="9" grpId="0" animBg="1"/>
      <p:bldP spid="10" grpId="0" animBg="1"/>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18415" cmpd="sng">
                  <a:noFill/>
                  <a:prstDash val="solid"/>
                </a:ln>
                <a:solidFill>
                  <a:srgbClr val="000000"/>
                </a:solidFill>
                <a:latin typeface="+mn-lt"/>
              </a:rPr>
              <a:t>NGC1275 as a BCG archetype?</a:t>
            </a:r>
            <a:endParaRPr lang="en-US" dirty="0">
              <a:ln w="18415" cmpd="sng">
                <a:noFill/>
                <a:prstDash val="solid"/>
              </a:ln>
              <a:solidFill>
                <a:srgbClr val="000000"/>
              </a:solidFill>
              <a:latin typeface="+mn-lt"/>
            </a:endParaRPr>
          </a:p>
        </p:txBody>
      </p:sp>
      <p:sp>
        <p:nvSpPr>
          <p:cNvPr id="3" name="Content Placeholder 2"/>
          <p:cNvSpPr>
            <a:spLocks noGrp="1"/>
          </p:cNvSpPr>
          <p:nvPr>
            <p:ph idx="1"/>
          </p:nvPr>
        </p:nvSpPr>
        <p:spPr>
          <a:xfrm>
            <a:off x="457200" y="1600200"/>
            <a:ext cx="8080434" cy="5121081"/>
          </a:xfrm>
        </p:spPr>
        <p:txBody>
          <a:bodyPr>
            <a:normAutofit/>
          </a:bodyPr>
          <a:lstStyle/>
          <a:p>
            <a:pPr marL="0" indent="0">
              <a:buNone/>
            </a:pPr>
            <a:r>
              <a:rPr lang="en-US" dirty="0" smtClean="0">
                <a:ln w="18415" cmpd="sng">
                  <a:noFill/>
                  <a:prstDash val="solid"/>
                </a:ln>
                <a:solidFill>
                  <a:srgbClr val="000000"/>
                </a:solidFill>
              </a:rPr>
              <a:t>The Brightest Cluster Galaxies (BCGs) in cool core clusters are similar to NGC1275 in that they also exhibit extended optical emission line nebulae, cold molecular gas reservoirs, recent star formation and a powerful radio source.</a:t>
            </a:r>
          </a:p>
          <a:p>
            <a:pPr marL="0" indent="0">
              <a:buNone/>
            </a:pPr>
            <a:r>
              <a:rPr lang="en-US" dirty="0" smtClean="0">
                <a:ln w="18415" cmpd="sng">
                  <a:noFill/>
                  <a:prstDash val="solid"/>
                </a:ln>
                <a:solidFill>
                  <a:srgbClr val="000000"/>
                </a:solidFill>
              </a:rPr>
              <a:t>How similar are the radio properties?</a:t>
            </a:r>
          </a:p>
          <a:p>
            <a:pPr marL="0" indent="0">
              <a:buNone/>
            </a:pPr>
            <a:r>
              <a:rPr lang="en-US" dirty="0" smtClean="0">
                <a:ln w="18415" cmpd="sng">
                  <a:noFill/>
                  <a:prstDash val="solid"/>
                </a:ln>
                <a:solidFill>
                  <a:srgbClr val="000000"/>
                </a:solidFill>
              </a:rPr>
              <a:t>Let’s first consider a single frequency radio power….</a:t>
            </a:r>
            <a:endParaRPr lang="en-US" dirty="0">
              <a:ln w="18415" cmpd="sng">
                <a:noFill/>
                <a:prstDash val="solid"/>
              </a:ln>
              <a:solidFill>
                <a:srgbClr val="000000"/>
              </a:solidFill>
            </a:endParaRPr>
          </a:p>
        </p:txBody>
      </p:sp>
    </p:spTree>
    <p:extLst>
      <p:ext uri="{BB962C8B-B14F-4D97-AF65-F5344CB8AC3E}">
        <p14:creationId xmlns:p14="http://schemas.microsoft.com/office/powerpoint/2010/main" val="31309428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d_NVSS_LF.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769" y="-596558"/>
            <a:ext cx="9929539" cy="12849992"/>
          </a:xfrm>
          <a:prstGeom prst="rect">
            <a:avLst/>
          </a:prstGeom>
        </p:spPr>
      </p:pic>
      <p:sp>
        <p:nvSpPr>
          <p:cNvPr id="4" name="TextBox 3"/>
          <p:cNvSpPr txBox="1"/>
          <p:nvPr/>
        </p:nvSpPr>
        <p:spPr>
          <a:xfrm>
            <a:off x="6531293" y="2903206"/>
            <a:ext cx="1890261" cy="646331"/>
          </a:xfrm>
          <a:prstGeom prst="rect">
            <a:avLst/>
          </a:prstGeom>
          <a:noFill/>
        </p:spPr>
        <p:txBody>
          <a:bodyPr wrap="none" rtlCol="0">
            <a:spAutoFit/>
          </a:bodyPr>
          <a:lstStyle/>
          <a:p>
            <a:pPr algn="ctr"/>
            <a:r>
              <a:rPr lang="en-US" dirty="0" smtClean="0"/>
              <a:t>With Optical </a:t>
            </a:r>
            <a:r>
              <a:rPr lang="en-US" dirty="0" smtClean="0"/>
              <a:t>Lines</a:t>
            </a:r>
          </a:p>
          <a:p>
            <a:pPr algn="ctr"/>
            <a:r>
              <a:rPr lang="en-US" dirty="0" smtClean="0"/>
              <a:t>i.e. Cool Core</a:t>
            </a:r>
            <a:endParaRPr lang="en-US" dirty="0"/>
          </a:p>
        </p:txBody>
      </p:sp>
      <p:sp>
        <p:nvSpPr>
          <p:cNvPr id="5" name="TextBox 4"/>
          <p:cNvSpPr txBox="1"/>
          <p:nvPr/>
        </p:nvSpPr>
        <p:spPr>
          <a:xfrm>
            <a:off x="4156562" y="4579188"/>
            <a:ext cx="2210862" cy="646331"/>
          </a:xfrm>
          <a:prstGeom prst="rect">
            <a:avLst/>
          </a:prstGeom>
          <a:noFill/>
        </p:spPr>
        <p:txBody>
          <a:bodyPr wrap="none" rtlCol="0">
            <a:spAutoFit/>
          </a:bodyPr>
          <a:lstStyle/>
          <a:p>
            <a:pPr algn="ctr"/>
            <a:r>
              <a:rPr lang="en-US" dirty="0" smtClean="0"/>
              <a:t>Without Optical </a:t>
            </a:r>
            <a:r>
              <a:rPr lang="en-US" dirty="0" smtClean="0"/>
              <a:t>Lines</a:t>
            </a:r>
          </a:p>
          <a:p>
            <a:pPr algn="ctr"/>
            <a:r>
              <a:rPr lang="en-US" dirty="0" smtClean="0"/>
              <a:t>i.e. non-Cool Core</a:t>
            </a:r>
            <a:endParaRPr lang="en-US" dirty="0"/>
          </a:p>
        </p:txBody>
      </p:sp>
      <p:sp>
        <p:nvSpPr>
          <p:cNvPr id="6" name="TextBox 5"/>
          <p:cNvSpPr txBox="1"/>
          <p:nvPr/>
        </p:nvSpPr>
        <p:spPr>
          <a:xfrm>
            <a:off x="0" y="32896"/>
            <a:ext cx="9144000" cy="646331"/>
          </a:xfrm>
          <a:prstGeom prst="rect">
            <a:avLst/>
          </a:prstGeom>
          <a:noFill/>
        </p:spPr>
        <p:txBody>
          <a:bodyPr wrap="square" rtlCol="0">
            <a:spAutoFit/>
          </a:bodyPr>
          <a:lstStyle/>
          <a:p>
            <a:pPr algn="ctr"/>
            <a:r>
              <a:rPr lang="en-US" dirty="0" smtClean="0"/>
              <a:t>1.4GHz Radio luminosity function of BCGs with and without </a:t>
            </a:r>
            <a:r>
              <a:rPr lang="en-US" dirty="0" smtClean="0"/>
              <a:t>lines </a:t>
            </a:r>
          </a:p>
          <a:p>
            <a:pPr algn="ctr"/>
            <a:r>
              <a:rPr lang="en-US" dirty="0" smtClean="0"/>
              <a:t>from combined X-ray sample of &gt;750clusters  (BCS/</a:t>
            </a:r>
            <a:r>
              <a:rPr lang="en-US" dirty="0" err="1" smtClean="0"/>
              <a:t>eBCS</a:t>
            </a:r>
            <a:r>
              <a:rPr lang="en-US" dirty="0" smtClean="0"/>
              <a:t>/REFLEX)</a:t>
            </a:r>
            <a:endParaRPr lang="en-US" dirty="0"/>
          </a:p>
        </p:txBody>
      </p:sp>
      <p:sp>
        <p:nvSpPr>
          <p:cNvPr id="3" name="TextBox 2"/>
          <p:cNvSpPr txBox="1"/>
          <p:nvPr/>
        </p:nvSpPr>
        <p:spPr>
          <a:xfrm>
            <a:off x="6749939" y="6226969"/>
            <a:ext cx="2073705" cy="646331"/>
          </a:xfrm>
          <a:prstGeom prst="rect">
            <a:avLst/>
          </a:prstGeom>
          <a:noFill/>
        </p:spPr>
        <p:txBody>
          <a:bodyPr wrap="none" rtlCol="0">
            <a:spAutoFit/>
          </a:bodyPr>
          <a:lstStyle/>
          <a:p>
            <a:r>
              <a:rPr lang="en-US" dirty="0" smtClean="0"/>
              <a:t> Hogan </a:t>
            </a:r>
            <a:r>
              <a:rPr lang="en-US" dirty="0"/>
              <a:t>et al (</a:t>
            </a:r>
            <a:r>
              <a:rPr lang="en-US" dirty="0" smtClean="0"/>
              <a:t>2015a)</a:t>
            </a:r>
            <a:endParaRPr lang="en-US" dirty="0"/>
          </a:p>
          <a:p>
            <a:endParaRPr lang="en-US" dirty="0"/>
          </a:p>
        </p:txBody>
      </p:sp>
      <p:sp>
        <p:nvSpPr>
          <p:cNvPr id="7" name="Oval 6"/>
          <p:cNvSpPr/>
          <p:nvPr/>
        </p:nvSpPr>
        <p:spPr>
          <a:xfrm>
            <a:off x="3648563" y="1049866"/>
            <a:ext cx="787971" cy="5588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4284137" y="812799"/>
            <a:ext cx="965200" cy="2878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283211" y="575737"/>
            <a:ext cx="3942105" cy="369332"/>
          </a:xfrm>
          <a:prstGeom prst="rect">
            <a:avLst/>
          </a:prstGeom>
          <a:noFill/>
        </p:spPr>
        <p:txBody>
          <a:bodyPr wrap="none" rtlCol="0">
            <a:spAutoFit/>
          </a:bodyPr>
          <a:lstStyle/>
          <a:p>
            <a:r>
              <a:rPr lang="en-US" dirty="0" smtClean="0">
                <a:solidFill>
                  <a:srgbClr val="FF0000"/>
                </a:solidFill>
              </a:rPr>
              <a:t>Almost 100% detection rate = UBIQUITY</a:t>
            </a:r>
            <a:endParaRPr lang="en-US" dirty="0">
              <a:solidFill>
                <a:srgbClr val="FF0000"/>
              </a:solidFill>
            </a:endParaRPr>
          </a:p>
        </p:txBody>
      </p:sp>
      <p:sp>
        <p:nvSpPr>
          <p:cNvPr id="16" name="Up Arrow 15"/>
          <p:cNvSpPr/>
          <p:nvPr/>
        </p:nvSpPr>
        <p:spPr>
          <a:xfrm>
            <a:off x="5496971" y="3634194"/>
            <a:ext cx="270848" cy="978408"/>
          </a:xfrm>
          <a:prstGeom prst="upArrow">
            <a:avLst>
              <a:gd name="adj1" fmla="val 33173"/>
              <a:gd name="adj2" fmla="val 50000"/>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480984" y="4064000"/>
            <a:ext cx="1070350" cy="369332"/>
          </a:xfrm>
          <a:prstGeom prst="rect">
            <a:avLst/>
          </a:prstGeom>
          <a:noFill/>
        </p:spPr>
        <p:txBody>
          <a:bodyPr wrap="none" rtlCol="0">
            <a:spAutoFit/>
          </a:bodyPr>
          <a:lstStyle/>
          <a:p>
            <a:r>
              <a:rPr lang="en-US" dirty="0" smtClean="0">
                <a:solidFill>
                  <a:srgbClr val="FF0000"/>
                </a:solidFill>
              </a:rPr>
              <a:t>NGC1275</a:t>
            </a:r>
            <a:endParaRPr lang="en-US" dirty="0">
              <a:solidFill>
                <a:srgbClr val="FF0000"/>
              </a:solidFill>
            </a:endParaRPr>
          </a:p>
        </p:txBody>
      </p:sp>
      <p:sp>
        <p:nvSpPr>
          <p:cNvPr id="18" name="Oval 17"/>
          <p:cNvSpPr/>
          <p:nvPr/>
        </p:nvSpPr>
        <p:spPr>
          <a:xfrm>
            <a:off x="5483602" y="2299381"/>
            <a:ext cx="272311" cy="287866"/>
          </a:xfrm>
          <a:prstGeom prst="ellipse">
            <a:avLst/>
          </a:prstGeom>
          <a:solidFill>
            <a:srgbClr val="02CD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Arrow Connector 19"/>
          <p:cNvCxnSpPr>
            <a:stCxn id="18" idx="3"/>
          </p:cNvCxnSpPr>
          <p:nvPr/>
        </p:nvCxnSpPr>
        <p:spPr>
          <a:xfrm flipH="1">
            <a:off x="3251200" y="2545090"/>
            <a:ext cx="2272281" cy="660118"/>
          </a:xfrm>
          <a:prstGeom prst="straightConnector1">
            <a:avLst/>
          </a:prstGeom>
          <a:ln>
            <a:solidFill>
              <a:srgbClr val="02CD00"/>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908584" y="3205208"/>
            <a:ext cx="2309609" cy="923330"/>
          </a:xfrm>
          <a:prstGeom prst="rect">
            <a:avLst/>
          </a:prstGeom>
          <a:noFill/>
          <a:ln>
            <a:solidFill>
              <a:srgbClr val="02CD00"/>
            </a:solidFill>
          </a:ln>
        </p:spPr>
        <p:txBody>
          <a:bodyPr wrap="none" rtlCol="0">
            <a:spAutoFit/>
          </a:bodyPr>
          <a:lstStyle/>
          <a:p>
            <a:pPr algn="ctr"/>
            <a:r>
              <a:rPr lang="en-US" dirty="0" smtClean="0">
                <a:solidFill>
                  <a:srgbClr val="02CD00"/>
                </a:solidFill>
              </a:rPr>
              <a:t>NGC1275 is in the </a:t>
            </a:r>
          </a:p>
          <a:p>
            <a:pPr algn="ctr"/>
            <a:r>
              <a:rPr lang="en-US" dirty="0" smtClean="0">
                <a:solidFill>
                  <a:srgbClr val="02CD00"/>
                </a:solidFill>
              </a:rPr>
              <a:t>upper quartile of radio </a:t>
            </a:r>
          </a:p>
          <a:p>
            <a:pPr algn="ctr"/>
            <a:r>
              <a:rPr lang="en-US" dirty="0">
                <a:solidFill>
                  <a:srgbClr val="02CD00"/>
                </a:solidFill>
              </a:rPr>
              <a:t>p</a:t>
            </a:r>
            <a:r>
              <a:rPr lang="en-US" dirty="0" smtClean="0">
                <a:solidFill>
                  <a:srgbClr val="02CD00"/>
                </a:solidFill>
              </a:rPr>
              <a:t>ower in the sample</a:t>
            </a:r>
            <a:endParaRPr lang="en-US" dirty="0">
              <a:solidFill>
                <a:srgbClr val="02CD00"/>
              </a:solidFill>
            </a:endParaRPr>
          </a:p>
        </p:txBody>
      </p:sp>
    </p:spTree>
    <p:extLst>
      <p:ext uri="{BB962C8B-B14F-4D97-AF65-F5344CB8AC3E}">
        <p14:creationId xmlns:p14="http://schemas.microsoft.com/office/powerpoint/2010/main" val="27138493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23">
                                            <p:txEl>
                                              <p:pRg st="1" end="1"/>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23">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bg/>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p:bldP spid="16" grpId="0" animBg="1"/>
      <p:bldP spid="17" grpId="0"/>
      <p:bldP spid="18" grpId="0" animBg="1"/>
      <p:bldP spid="23"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0439p05_sed_sep13.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353228" y="-574422"/>
            <a:ext cx="6693966" cy="8662779"/>
          </a:xfrm>
          <a:prstGeom prst="rect">
            <a:avLst/>
          </a:prstGeom>
        </p:spPr>
      </p:pic>
      <p:sp>
        <p:nvSpPr>
          <p:cNvPr id="2" name="TextBox 1"/>
          <p:cNvSpPr txBox="1"/>
          <p:nvPr/>
        </p:nvSpPr>
        <p:spPr>
          <a:xfrm>
            <a:off x="1098508" y="134531"/>
            <a:ext cx="7468912" cy="584776"/>
          </a:xfrm>
          <a:prstGeom prst="rect">
            <a:avLst/>
          </a:prstGeom>
          <a:noFill/>
        </p:spPr>
        <p:txBody>
          <a:bodyPr wrap="none" rtlCol="0">
            <a:spAutoFit/>
          </a:bodyPr>
          <a:lstStyle/>
          <a:p>
            <a:r>
              <a:rPr lang="en-US" sz="3200" dirty="0" smtClean="0"/>
              <a:t>Is NGC1275 unusual in its radio SED?... NO! </a:t>
            </a:r>
            <a:endParaRPr lang="en-US" sz="3200" dirty="0"/>
          </a:p>
        </p:txBody>
      </p:sp>
      <p:sp>
        <p:nvSpPr>
          <p:cNvPr id="4" name="TextBox 3"/>
          <p:cNvSpPr txBox="1"/>
          <p:nvPr/>
        </p:nvSpPr>
        <p:spPr>
          <a:xfrm>
            <a:off x="6500853" y="6488668"/>
            <a:ext cx="2530748" cy="369332"/>
          </a:xfrm>
          <a:prstGeom prst="rect">
            <a:avLst/>
          </a:prstGeom>
          <a:noFill/>
        </p:spPr>
        <p:txBody>
          <a:bodyPr wrap="none" rtlCol="0">
            <a:spAutoFit/>
          </a:bodyPr>
          <a:lstStyle/>
          <a:p>
            <a:r>
              <a:rPr lang="en-US" dirty="0"/>
              <a:t>from Hogan et al (</a:t>
            </a:r>
            <a:r>
              <a:rPr lang="en-US" dirty="0" smtClean="0"/>
              <a:t>2015a</a:t>
            </a:r>
            <a:r>
              <a:rPr lang="en-US" dirty="0"/>
              <a:t>)</a:t>
            </a:r>
          </a:p>
        </p:txBody>
      </p:sp>
    </p:spTree>
    <p:extLst>
      <p:ext uri="{BB962C8B-B14F-4D97-AF65-F5344CB8AC3E}">
        <p14:creationId xmlns:p14="http://schemas.microsoft.com/office/powerpoint/2010/main" val="82776900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4631" y="148374"/>
            <a:ext cx="6692157" cy="523220"/>
          </a:xfrm>
          <a:prstGeom prst="rect">
            <a:avLst/>
          </a:prstGeom>
          <a:noFill/>
        </p:spPr>
        <p:txBody>
          <a:bodyPr wrap="none" rtlCol="0">
            <a:spAutoFit/>
          </a:bodyPr>
          <a:lstStyle/>
          <a:p>
            <a:r>
              <a:rPr lang="en-US" sz="2800" dirty="0" smtClean="0"/>
              <a:t>How do you interpret such strange spectra?!</a:t>
            </a:r>
            <a:endParaRPr lang="en-US" sz="2800" dirty="0"/>
          </a:p>
        </p:txBody>
      </p:sp>
      <p:pic>
        <p:nvPicPr>
          <p:cNvPr id="3" name="Picture 2" descr="r0439p05_sed_sep13.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370161" y="-574422"/>
            <a:ext cx="6693966" cy="8662779"/>
          </a:xfrm>
          <a:prstGeom prst="rect">
            <a:avLst/>
          </a:prstGeom>
        </p:spPr>
      </p:pic>
      <p:sp>
        <p:nvSpPr>
          <p:cNvPr id="4" name="Oval 3"/>
          <p:cNvSpPr/>
          <p:nvPr/>
        </p:nvSpPr>
        <p:spPr>
          <a:xfrm>
            <a:off x="5127713" y="3115112"/>
            <a:ext cx="360000" cy="360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751183" y="4128836"/>
            <a:ext cx="360000" cy="3600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492645" y="4440388"/>
            <a:ext cx="908159" cy="369332"/>
          </a:xfrm>
          <a:prstGeom prst="rect">
            <a:avLst/>
          </a:prstGeom>
          <a:noFill/>
        </p:spPr>
        <p:txBody>
          <a:bodyPr wrap="none" rtlCol="0">
            <a:spAutoFit/>
          </a:bodyPr>
          <a:lstStyle/>
          <a:p>
            <a:r>
              <a:rPr lang="en-US" dirty="0" smtClean="0"/>
              <a:t>“Steep”</a:t>
            </a:r>
            <a:endParaRPr lang="en-US" dirty="0"/>
          </a:p>
        </p:txBody>
      </p:sp>
      <p:sp>
        <p:nvSpPr>
          <p:cNvPr id="8" name="TextBox 7"/>
          <p:cNvSpPr txBox="1"/>
          <p:nvPr/>
        </p:nvSpPr>
        <p:spPr>
          <a:xfrm>
            <a:off x="4901323" y="3533462"/>
            <a:ext cx="817990" cy="369332"/>
          </a:xfrm>
          <a:prstGeom prst="rect">
            <a:avLst/>
          </a:prstGeom>
          <a:noFill/>
        </p:spPr>
        <p:txBody>
          <a:bodyPr wrap="none" rtlCol="0">
            <a:spAutoFit/>
          </a:bodyPr>
          <a:lstStyle/>
          <a:p>
            <a:r>
              <a:rPr lang="en-US" dirty="0" smtClean="0"/>
              <a:t>“Core”</a:t>
            </a:r>
            <a:endParaRPr lang="en-US" dirty="0"/>
          </a:p>
        </p:txBody>
      </p:sp>
      <p:cxnSp>
        <p:nvCxnSpPr>
          <p:cNvPr id="9" name="Straight Arrow Connector 8"/>
          <p:cNvCxnSpPr>
            <a:stCxn id="5" idx="1"/>
          </p:cNvCxnSpPr>
          <p:nvPr/>
        </p:nvCxnSpPr>
        <p:spPr>
          <a:xfrm flipH="1" flipV="1">
            <a:off x="1693333" y="1811867"/>
            <a:ext cx="2110571" cy="236969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5" idx="5"/>
          </p:cNvCxnSpPr>
          <p:nvPr/>
        </p:nvCxnSpPr>
        <p:spPr>
          <a:xfrm>
            <a:off x="4058462" y="4436115"/>
            <a:ext cx="1429251" cy="172761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0" name="Freeform 19"/>
          <p:cNvSpPr/>
          <p:nvPr/>
        </p:nvSpPr>
        <p:spPr>
          <a:xfrm>
            <a:off x="3945469" y="3071670"/>
            <a:ext cx="3793067" cy="2126863"/>
          </a:xfrm>
          <a:custGeom>
            <a:avLst/>
            <a:gdLst>
              <a:gd name="connsiteX0" fmla="*/ 0 w 3793067"/>
              <a:gd name="connsiteY0" fmla="*/ 1043129 h 2126863"/>
              <a:gd name="connsiteX1" fmla="*/ 795867 w 3793067"/>
              <a:gd name="connsiteY1" fmla="*/ 535129 h 2126863"/>
              <a:gd name="connsiteX2" fmla="*/ 1286934 w 3793067"/>
              <a:gd name="connsiteY2" fmla="*/ 264196 h 2126863"/>
              <a:gd name="connsiteX3" fmla="*/ 1676400 w 3793067"/>
              <a:gd name="connsiteY3" fmla="*/ 10196 h 2126863"/>
              <a:gd name="connsiteX4" fmla="*/ 2032000 w 3793067"/>
              <a:gd name="connsiteY4" fmla="*/ 94863 h 2126863"/>
              <a:gd name="connsiteX5" fmla="*/ 2455334 w 3793067"/>
              <a:gd name="connsiteY5" fmla="*/ 501263 h 2126863"/>
              <a:gd name="connsiteX6" fmla="*/ 2810934 w 3793067"/>
              <a:gd name="connsiteY6" fmla="*/ 924596 h 2126863"/>
              <a:gd name="connsiteX7" fmla="*/ 3149600 w 3793067"/>
              <a:gd name="connsiteY7" fmla="*/ 1347929 h 2126863"/>
              <a:gd name="connsiteX8" fmla="*/ 3793067 w 3793067"/>
              <a:gd name="connsiteY8" fmla="*/ 2126863 h 212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3067" h="2126863">
                <a:moveTo>
                  <a:pt x="0" y="1043129"/>
                </a:moveTo>
                <a:cubicBezTo>
                  <a:pt x="290689" y="854040"/>
                  <a:pt x="581378" y="664951"/>
                  <a:pt x="795867" y="535129"/>
                </a:cubicBezTo>
                <a:cubicBezTo>
                  <a:pt x="1010356" y="405307"/>
                  <a:pt x="1140179" y="351685"/>
                  <a:pt x="1286934" y="264196"/>
                </a:cubicBezTo>
                <a:cubicBezTo>
                  <a:pt x="1433689" y="176707"/>
                  <a:pt x="1552222" y="38418"/>
                  <a:pt x="1676400" y="10196"/>
                </a:cubicBezTo>
                <a:cubicBezTo>
                  <a:pt x="1800578" y="-18026"/>
                  <a:pt x="1902178" y="13019"/>
                  <a:pt x="2032000" y="94863"/>
                </a:cubicBezTo>
                <a:cubicBezTo>
                  <a:pt x="2161822" y="176707"/>
                  <a:pt x="2325512" y="362974"/>
                  <a:pt x="2455334" y="501263"/>
                </a:cubicBezTo>
                <a:cubicBezTo>
                  <a:pt x="2585156" y="639552"/>
                  <a:pt x="2695223" y="783485"/>
                  <a:pt x="2810934" y="924596"/>
                </a:cubicBezTo>
                <a:cubicBezTo>
                  <a:pt x="2926645" y="1065707"/>
                  <a:pt x="2985911" y="1147551"/>
                  <a:pt x="3149600" y="1347929"/>
                </a:cubicBezTo>
                <a:cubicBezTo>
                  <a:pt x="3313289" y="1548307"/>
                  <a:pt x="3677356" y="1971641"/>
                  <a:pt x="3793067" y="2126863"/>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356026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8"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_DIAGRAM_Lines_EXTENDED_with_nondets.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410" y="-1"/>
            <a:ext cx="9144000" cy="11833411"/>
          </a:xfrm>
          <a:prstGeom prst="rect">
            <a:avLst/>
          </a:prstGeom>
        </p:spPr>
      </p:pic>
      <p:sp>
        <p:nvSpPr>
          <p:cNvPr id="6" name="5-Point Star 5"/>
          <p:cNvSpPr>
            <a:spLocks noChangeAspect="1"/>
          </p:cNvSpPr>
          <p:nvPr/>
        </p:nvSpPr>
        <p:spPr>
          <a:xfrm>
            <a:off x="6409044" y="643323"/>
            <a:ext cx="360000" cy="353553"/>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p:cNvSpPr/>
          <p:nvPr/>
        </p:nvSpPr>
        <p:spPr>
          <a:xfrm>
            <a:off x="6515332" y="1113446"/>
            <a:ext cx="154747" cy="346405"/>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flipV="1">
            <a:off x="6515332" y="230938"/>
            <a:ext cx="154747" cy="346405"/>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894599" y="626835"/>
            <a:ext cx="1070350" cy="369332"/>
          </a:xfrm>
          <a:prstGeom prst="rect">
            <a:avLst/>
          </a:prstGeom>
          <a:noFill/>
        </p:spPr>
        <p:txBody>
          <a:bodyPr wrap="none" rtlCol="0">
            <a:spAutoFit/>
          </a:bodyPr>
          <a:lstStyle/>
          <a:p>
            <a:r>
              <a:rPr lang="en-US" dirty="0" smtClean="0"/>
              <a:t>NGC1275</a:t>
            </a:r>
            <a:endParaRPr lang="en-US" dirty="0"/>
          </a:p>
        </p:txBody>
      </p:sp>
      <p:sp>
        <p:nvSpPr>
          <p:cNvPr id="10" name="Up Arrow 9"/>
          <p:cNvSpPr/>
          <p:nvPr/>
        </p:nvSpPr>
        <p:spPr>
          <a:xfrm>
            <a:off x="461837" y="1979450"/>
            <a:ext cx="247414" cy="2936197"/>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Up Arrow 10"/>
          <p:cNvSpPr/>
          <p:nvPr/>
        </p:nvSpPr>
        <p:spPr>
          <a:xfrm rot="5400000">
            <a:off x="4556365" y="4886598"/>
            <a:ext cx="247414" cy="293619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837019" y="6478404"/>
            <a:ext cx="3806413" cy="369332"/>
          </a:xfrm>
          <a:prstGeom prst="rect">
            <a:avLst/>
          </a:prstGeom>
          <a:noFill/>
        </p:spPr>
        <p:txBody>
          <a:bodyPr wrap="none" rtlCol="0">
            <a:spAutoFit/>
          </a:bodyPr>
          <a:lstStyle/>
          <a:p>
            <a:r>
              <a:rPr lang="en-US" dirty="0" smtClean="0"/>
              <a:t>Activity averaged over many 10’s </a:t>
            </a:r>
            <a:r>
              <a:rPr lang="en-US" dirty="0" err="1" smtClean="0"/>
              <a:t>Myrs</a:t>
            </a:r>
            <a:endParaRPr lang="en-US" dirty="0"/>
          </a:p>
        </p:txBody>
      </p:sp>
      <p:sp>
        <p:nvSpPr>
          <p:cNvPr id="14" name="TextBox 13"/>
          <p:cNvSpPr txBox="1"/>
          <p:nvPr/>
        </p:nvSpPr>
        <p:spPr>
          <a:xfrm rot="16200000">
            <a:off x="-475338" y="3315209"/>
            <a:ext cx="1418853" cy="369332"/>
          </a:xfrm>
          <a:prstGeom prst="rect">
            <a:avLst/>
          </a:prstGeom>
          <a:noFill/>
        </p:spPr>
        <p:txBody>
          <a:bodyPr wrap="none" rtlCol="0">
            <a:spAutoFit/>
          </a:bodyPr>
          <a:lstStyle/>
          <a:p>
            <a:r>
              <a:rPr lang="en-US" dirty="0" smtClean="0"/>
              <a:t>Activity now!</a:t>
            </a:r>
            <a:endParaRPr lang="en-US" dirty="0"/>
          </a:p>
        </p:txBody>
      </p:sp>
      <p:sp>
        <p:nvSpPr>
          <p:cNvPr id="15" name="TextBox 14"/>
          <p:cNvSpPr txBox="1"/>
          <p:nvPr/>
        </p:nvSpPr>
        <p:spPr>
          <a:xfrm>
            <a:off x="7033910" y="2168063"/>
            <a:ext cx="931039" cy="369332"/>
          </a:xfrm>
          <a:prstGeom prst="rect">
            <a:avLst/>
          </a:prstGeom>
          <a:noFill/>
        </p:spPr>
        <p:txBody>
          <a:bodyPr wrap="none" rtlCol="0">
            <a:spAutoFit/>
          </a:bodyPr>
          <a:lstStyle/>
          <a:p>
            <a:r>
              <a:rPr lang="en-US" dirty="0" smtClean="0"/>
              <a:t>Hydra A</a:t>
            </a:r>
            <a:endParaRPr lang="en-US" dirty="0"/>
          </a:p>
        </p:txBody>
      </p:sp>
      <p:sp>
        <p:nvSpPr>
          <p:cNvPr id="16" name="TextBox 15"/>
          <p:cNvSpPr txBox="1"/>
          <p:nvPr/>
        </p:nvSpPr>
        <p:spPr>
          <a:xfrm>
            <a:off x="7139040" y="3669161"/>
            <a:ext cx="710451" cy="369332"/>
          </a:xfrm>
          <a:prstGeom prst="rect">
            <a:avLst/>
          </a:prstGeom>
          <a:noFill/>
        </p:spPr>
        <p:txBody>
          <a:bodyPr wrap="none" rtlCol="0">
            <a:spAutoFit/>
          </a:bodyPr>
          <a:lstStyle/>
          <a:p>
            <a:r>
              <a:rPr lang="en-US" dirty="0" smtClean="0"/>
              <a:t>Her A</a:t>
            </a:r>
            <a:endParaRPr lang="en-US" dirty="0"/>
          </a:p>
        </p:txBody>
      </p:sp>
      <p:sp>
        <p:nvSpPr>
          <p:cNvPr id="17" name="TextBox 16"/>
          <p:cNvSpPr txBox="1"/>
          <p:nvPr/>
        </p:nvSpPr>
        <p:spPr>
          <a:xfrm>
            <a:off x="1493247" y="634961"/>
            <a:ext cx="4778096" cy="923330"/>
          </a:xfrm>
          <a:prstGeom prst="rect">
            <a:avLst/>
          </a:prstGeom>
          <a:noFill/>
        </p:spPr>
        <p:txBody>
          <a:bodyPr wrap="none" rtlCol="0">
            <a:spAutoFit/>
          </a:bodyPr>
          <a:lstStyle/>
          <a:p>
            <a:r>
              <a:rPr lang="en-US" dirty="0" smtClean="0"/>
              <a:t>Core </a:t>
            </a:r>
            <a:r>
              <a:rPr lang="en-US" dirty="0" err="1" smtClean="0"/>
              <a:t>vs</a:t>
            </a:r>
            <a:r>
              <a:rPr lang="en-US" dirty="0" smtClean="0"/>
              <a:t> extended emission for line emitting BCGs</a:t>
            </a:r>
          </a:p>
          <a:p>
            <a:r>
              <a:rPr lang="en-US" dirty="0" smtClean="0"/>
              <a:t>                      from </a:t>
            </a:r>
            <a:r>
              <a:rPr lang="en-US" dirty="0"/>
              <a:t>Hogan et al (</a:t>
            </a:r>
            <a:r>
              <a:rPr lang="en-US" dirty="0" smtClean="0"/>
              <a:t>2015a)</a:t>
            </a:r>
            <a:endParaRPr lang="en-US" dirty="0"/>
          </a:p>
          <a:p>
            <a:endParaRPr lang="en-US" dirty="0"/>
          </a:p>
        </p:txBody>
      </p:sp>
      <p:sp>
        <p:nvSpPr>
          <p:cNvPr id="2" name="TextBox 1"/>
          <p:cNvSpPr txBox="1"/>
          <p:nvPr/>
        </p:nvSpPr>
        <p:spPr>
          <a:xfrm>
            <a:off x="237067" y="1373625"/>
            <a:ext cx="869950" cy="461665"/>
          </a:xfrm>
          <a:prstGeom prst="rect">
            <a:avLst/>
          </a:prstGeom>
          <a:noFill/>
        </p:spPr>
        <p:txBody>
          <a:bodyPr wrap="none" rtlCol="0">
            <a:spAutoFit/>
          </a:bodyPr>
          <a:lstStyle/>
          <a:p>
            <a:r>
              <a:rPr lang="en-US" sz="2400" dirty="0" smtClean="0">
                <a:solidFill>
                  <a:srgbClr val="FF0000"/>
                </a:solidFill>
              </a:rPr>
              <a:t>CORE</a:t>
            </a:r>
            <a:endParaRPr lang="en-US" sz="2400" dirty="0">
              <a:solidFill>
                <a:srgbClr val="FF0000"/>
              </a:solidFill>
            </a:endParaRPr>
          </a:p>
        </p:txBody>
      </p:sp>
      <p:sp>
        <p:nvSpPr>
          <p:cNvPr id="3" name="TextBox 2"/>
          <p:cNvSpPr txBox="1"/>
          <p:nvPr/>
        </p:nvSpPr>
        <p:spPr>
          <a:xfrm>
            <a:off x="6913868" y="6050128"/>
            <a:ext cx="935623" cy="461665"/>
          </a:xfrm>
          <a:prstGeom prst="rect">
            <a:avLst/>
          </a:prstGeom>
          <a:noFill/>
        </p:spPr>
        <p:txBody>
          <a:bodyPr wrap="none" rtlCol="0">
            <a:spAutoFit/>
          </a:bodyPr>
          <a:lstStyle/>
          <a:p>
            <a:r>
              <a:rPr lang="en-US" sz="2400" dirty="0" smtClean="0">
                <a:solidFill>
                  <a:srgbClr val="3366FF"/>
                </a:solidFill>
              </a:rPr>
              <a:t>STEEP</a:t>
            </a:r>
            <a:endParaRPr lang="en-US" sz="2400" dirty="0">
              <a:solidFill>
                <a:srgbClr val="3366FF"/>
              </a:solidFill>
            </a:endParaRPr>
          </a:p>
        </p:txBody>
      </p:sp>
      <p:sp>
        <p:nvSpPr>
          <p:cNvPr id="4" name="TextBox 3"/>
          <p:cNvSpPr txBox="1"/>
          <p:nvPr/>
        </p:nvSpPr>
        <p:spPr>
          <a:xfrm>
            <a:off x="418755" y="115678"/>
            <a:ext cx="8353970" cy="461665"/>
          </a:xfrm>
          <a:prstGeom prst="rect">
            <a:avLst/>
          </a:prstGeom>
          <a:noFill/>
        </p:spPr>
        <p:txBody>
          <a:bodyPr wrap="none" rtlCol="0">
            <a:spAutoFit/>
          </a:bodyPr>
          <a:lstStyle/>
          <a:p>
            <a:r>
              <a:rPr lang="en-US" sz="2400" dirty="0" smtClean="0"/>
              <a:t>Cool cores have a large variety of core to steep component fluxes</a:t>
            </a:r>
            <a:endParaRPr lang="en-US" sz="2400" dirty="0"/>
          </a:p>
        </p:txBody>
      </p:sp>
      <p:sp>
        <p:nvSpPr>
          <p:cNvPr id="13" name="TextBox 12"/>
          <p:cNvSpPr txBox="1"/>
          <p:nvPr/>
        </p:nvSpPr>
        <p:spPr>
          <a:xfrm>
            <a:off x="2167470" y="1623857"/>
            <a:ext cx="1493468" cy="369332"/>
          </a:xfrm>
          <a:prstGeom prst="rect">
            <a:avLst/>
          </a:prstGeom>
          <a:noFill/>
        </p:spPr>
        <p:txBody>
          <a:bodyPr wrap="none" rtlCol="0">
            <a:spAutoFit/>
          </a:bodyPr>
          <a:lstStyle/>
          <a:p>
            <a:r>
              <a:rPr lang="en-US" dirty="0" smtClean="0">
                <a:solidFill>
                  <a:srgbClr val="FF0000"/>
                </a:solidFill>
              </a:rPr>
              <a:t>Core &gt;&gt; Steep</a:t>
            </a:r>
            <a:endParaRPr lang="en-US" dirty="0">
              <a:solidFill>
                <a:srgbClr val="FF0000"/>
              </a:solidFill>
            </a:endParaRPr>
          </a:p>
        </p:txBody>
      </p:sp>
      <p:sp>
        <p:nvSpPr>
          <p:cNvPr id="18" name="TextBox 17"/>
          <p:cNvSpPr txBox="1"/>
          <p:nvPr/>
        </p:nvSpPr>
        <p:spPr>
          <a:xfrm>
            <a:off x="5923345" y="4939070"/>
            <a:ext cx="1545653" cy="369332"/>
          </a:xfrm>
          <a:prstGeom prst="rect">
            <a:avLst/>
          </a:prstGeom>
          <a:noFill/>
        </p:spPr>
        <p:txBody>
          <a:bodyPr wrap="none" rtlCol="0">
            <a:spAutoFit/>
          </a:bodyPr>
          <a:lstStyle/>
          <a:p>
            <a:r>
              <a:rPr lang="en-US" dirty="0" smtClean="0">
                <a:solidFill>
                  <a:srgbClr val="3366FF"/>
                </a:solidFill>
              </a:rPr>
              <a:t> Steep &gt;&gt; Core</a:t>
            </a:r>
            <a:endParaRPr lang="en-US" dirty="0">
              <a:solidFill>
                <a:srgbClr val="3366FF"/>
              </a:solidFill>
            </a:endParaRPr>
          </a:p>
        </p:txBody>
      </p:sp>
      <p:sp>
        <p:nvSpPr>
          <p:cNvPr id="19" name="TextBox 18"/>
          <p:cNvSpPr txBox="1"/>
          <p:nvPr/>
        </p:nvSpPr>
        <p:spPr>
          <a:xfrm rot="19054409">
            <a:off x="4417640" y="1526022"/>
            <a:ext cx="1378502" cy="369332"/>
          </a:xfrm>
          <a:prstGeom prst="rect">
            <a:avLst/>
          </a:prstGeom>
          <a:noFill/>
        </p:spPr>
        <p:txBody>
          <a:bodyPr wrap="none" rtlCol="0">
            <a:spAutoFit/>
          </a:bodyPr>
          <a:lstStyle/>
          <a:p>
            <a:r>
              <a:rPr lang="en-US" dirty="0" smtClean="0">
                <a:solidFill>
                  <a:srgbClr val="02CD00"/>
                </a:solidFill>
              </a:rPr>
              <a:t>Core = Steep</a:t>
            </a:r>
            <a:endParaRPr lang="en-US" dirty="0">
              <a:solidFill>
                <a:srgbClr val="02CD00"/>
              </a:solidFill>
            </a:endParaRPr>
          </a:p>
        </p:txBody>
      </p:sp>
    </p:spTree>
    <p:extLst>
      <p:ext uri="{BB962C8B-B14F-4D97-AF65-F5344CB8AC3E}">
        <p14:creationId xmlns:p14="http://schemas.microsoft.com/office/powerpoint/2010/main" val="33119600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1775" y="1827876"/>
            <a:ext cx="6872641" cy="1991818"/>
          </a:xfrm>
        </p:spPr>
        <p:txBody>
          <a:bodyPr>
            <a:noAutofit/>
          </a:bodyPr>
          <a:lstStyle/>
          <a:p>
            <a:r>
              <a:rPr lang="en-US" sz="5400" dirty="0" smtClean="0">
                <a:solidFill>
                  <a:srgbClr val="FF0000"/>
                </a:solidFill>
                <a:effectLst>
                  <a:outerShdw blurRad="50800" dist="38100" dir="2700000" algn="tl" rotWithShape="0">
                    <a:srgbClr val="000000">
                      <a:alpha val="43000"/>
                    </a:srgbClr>
                  </a:outerShdw>
                </a:effectLst>
              </a:rPr>
              <a:t>….or……</a:t>
            </a:r>
            <a:br>
              <a:rPr lang="en-US" sz="5400" dirty="0" smtClean="0">
                <a:solidFill>
                  <a:srgbClr val="FF0000"/>
                </a:solidFill>
                <a:effectLst>
                  <a:outerShdw blurRad="50800" dist="38100" dir="2700000" algn="tl" rotWithShape="0">
                    <a:srgbClr val="000000">
                      <a:alpha val="43000"/>
                    </a:srgbClr>
                  </a:outerShdw>
                </a:effectLst>
              </a:rPr>
            </a:br>
            <a:r>
              <a:rPr lang="en-US" sz="5400" dirty="0" smtClean="0">
                <a:solidFill>
                  <a:srgbClr val="FF0000"/>
                </a:solidFill>
                <a:effectLst>
                  <a:outerShdw blurRad="50800" dist="38100" dir="2700000" algn="tl" rotWithShape="0">
                    <a:srgbClr val="000000">
                      <a:alpha val="43000"/>
                    </a:srgbClr>
                  </a:outerShdw>
                </a:effectLst>
              </a:rPr>
              <a:t>The </a:t>
            </a:r>
            <a:r>
              <a:rPr lang="en-US" sz="5400" dirty="0" smtClean="0">
                <a:solidFill>
                  <a:srgbClr val="FF0000"/>
                </a:solidFill>
                <a:effectLst>
                  <a:outerShdw blurRad="50800" dist="38100" dir="2700000" algn="tl" rotWithShape="0">
                    <a:srgbClr val="000000">
                      <a:alpha val="43000"/>
                    </a:srgbClr>
                  </a:outerShdw>
                </a:effectLst>
              </a:rPr>
              <a:t>rise and fall </a:t>
            </a:r>
            <a:br>
              <a:rPr lang="en-US" sz="5400" dirty="0" smtClean="0">
                <a:solidFill>
                  <a:srgbClr val="FF0000"/>
                </a:solidFill>
                <a:effectLst>
                  <a:outerShdw blurRad="50800" dist="38100" dir="2700000" algn="tl" rotWithShape="0">
                    <a:srgbClr val="000000">
                      <a:alpha val="43000"/>
                    </a:srgbClr>
                  </a:outerShdw>
                </a:effectLst>
              </a:rPr>
            </a:br>
            <a:r>
              <a:rPr lang="en-US" sz="5400" dirty="0" smtClean="0">
                <a:solidFill>
                  <a:srgbClr val="FF0000"/>
                </a:solidFill>
                <a:effectLst>
                  <a:outerShdw blurRad="50800" dist="38100" dir="2700000" algn="tl" rotWithShape="0">
                    <a:srgbClr val="000000">
                      <a:alpha val="43000"/>
                    </a:srgbClr>
                  </a:outerShdw>
                </a:effectLst>
              </a:rPr>
              <a:t>(and rise again) </a:t>
            </a:r>
            <a:br>
              <a:rPr lang="en-US" sz="5400" dirty="0" smtClean="0">
                <a:solidFill>
                  <a:srgbClr val="FF0000"/>
                </a:solidFill>
                <a:effectLst>
                  <a:outerShdw blurRad="50800" dist="38100" dir="2700000" algn="tl" rotWithShape="0">
                    <a:srgbClr val="000000">
                      <a:alpha val="43000"/>
                    </a:srgbClr>
                  </a:outerShdw>
                </a:effectLst>
              </a:rPr>
            </a:br>
            <a:r>
              <a:rPr lang="en-US" sz="5400" dirty="0" smtClean="0">
                <a:solidFill>
                  <a:srgbClr val="FF0000"/>
                </a:solidFill>
                <a:effectLst>
                  <a:outerShdw blurRad="50800" dist="38100" dir="2700000" algn="tl" rotWithShape="0">
                    <a:srgbClr val="000000">
                      <a:alpha val="43000"/>
                    </a:srgbClr>
                  </a:outerShdw>
                </a:effectLst>
              </a:rPr>
              <a:t>of </a:t>
            </a:r>
            <a:r>
              <a:rPr lang="en-US" sz="5400" dirty="0" smtClean="0">
                <a:solidFill>
                  <a:srgbClr val="FF0000"/>
                </a:solidFill>
                <a:effectLst>
                  <a:outerShdw blurRad="50800" dist="38100" dir="2700000" algn="tl" rotWithShape="0">
                    <a:srgbClr val="000000">
                      <a:alpha val="43000"/>
                    </a:srgbClr>
                  </a:outerShdw>
                </a:effectLst>
              </a:rPr>
              <a:t>NGC1275!</a:t>
            </a:r>
            <a:endParaRPr lang="en-US" sz="5400" i="1" dirty="0">
              <a:solidFill>
                <a:srgbClr val="FF0000"/>
              </a:solidFill>
              <a:effectLst>
                <a:outerShdw blurRad="50800" dist="38100" dir="2700000" algn="tl" rotWithShape="0">
                  <a:srgbClr val="000000">
                    <a:alpha val="43000"/>
                  </a:srgbClr>
                </a:outerShdw>
              </a:effectLst>
            </a:endParaRPr>
          </a:p>
        </p:txBody>
      </p:sp>
      <p:sp>
        <p:nvSpPr>
          <p:cNvPr id="3" name="Subtitle 2"/>
          <p:cNvSpPr>
            <a:spLocks noGrp="1"/>
          </p:cNvSpPr>
          <p:nvPr>
            <p:ph type="subTitle" idx="1"/>
          </p:nvPr>
        </p:nvSpPr>
        <p:spPr>
          <a:xfrm>
            <a:off x="922062" y="4611848"/>
            <a:ext cx="7294067" cy="1752600"/>
          </a:xfrm>
          <a:ln>
            <a:noFill/>
          </a:ln>
        </p:spPr>
        <p:txBody>
          <a:bodyPr>
            <a:normAutofit/>
          </a:bodyPr>
          <a:lstStyle/>
          <a:p>
            <a:r>
              <a:rPr lang="en-US" sz="3500" dirty="0" smtClean="0">
                <a:solidFill>
                  <a:srgbClr val="FF0000"/>
                </a:solidFill>
              </a:rPr>
              <a:t>Alastair Edge</a:t>
            </a:r>
          </a:p>
          <a:p>
            <a:r>
              <a:rPr lang="en-US" sz="3500" dirty="0" smtClean="0">
                <a:solidFill>
                  <a:srgbClr val="FF0000"/>
                </a:solidFill>
              </a:rPr>
              <a:t>Durham University</a:t>
            </a:r>
            <a:r>
              <a:rPr lang="en-US" sz="3600" dirty="0" smtClean="0">
                <a:solidFill>
                  <a:schemeClr val="bg1"/>
                </a:solidFill>
              </a:rPr>
              <a:t> </a:t>
            </a:r>
          </a:p>
          <a:p>
            <a:endParaRPr lang="en-US" sz="3500" dirty="0" smtClean="0">
              <a:solidFill>
                <a:srgbClr val="FF0000"/>
              </a:solidFill>
            </a:endParaRPr>
          </a:p>
        </p:txBody>
      </p:sp>
      <p:pic>
        <p:nvPicPr>
          <p:cNvPr id="4" name="Picture 3" descr="DU_W_O_lrg-01-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283288" cy="1095001"/>
          </a:xfrm>
          <a:prstGeom prst="rect">
            <a:avLst/>
          </a:prstGeom>
        </p:spPr>
      </p:pic>
    </p:spTree>
    <p:extLst>
      <p:ext uri="{BB962C8B-B14F-4D97-AF65-F5344CB8AC3E}">
        <p14:creationId xmlns:p14="http://schemas.microsoft.com/office/powerpoint/2010/main" val="1726291094"/>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_DIAGRAM_Nolines_EXTENDED_with_nondets.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423" y="-16495"/>
            <a:ext cx="9121321" cy="11804062"/>
          </a:xfrm>
          <a:prstGeom prst="rect">
            <a:avLst/>
          </a:prstGeom>
        </p:spPr>
      </p:pic>
      <p:sp>
        <p:nvSpPr>
          <p:cNvPr id="4" name="TextBox 3"/>
          <p:cNvSpPr txBox="1"/>
          <p:nvPr/>
        </p:nvSpPr>
        <p:spPr>
          <a:xfrm>
            <a:off x="1991003" y="720766"/>
            <a:ext cx="5213048" cy="923330"/>
          </a:xfrm>
          <a:prstGeom prst="rect">
            <a:avLst/>
          </a:prstGeom>
          <a:noFill/>
        </p:spPr>
        <p:txBody>
          <a:bodyPr wrap="none" rtlCol="0">
            <a:spAutoFit/>
          </a:bodyPr>
          <a:lstStyle/>
          <a:p>
            <a:r>
              <a:rPr lang="en-US" dirty="0" smtClean="0"/>
              <a:t>Core </a:t>
            </a:r>
            <a:r>
              <a:rPr lang="en-US" dirty="0" err="1" smtClean="0"/>
              <a:t>vs</a:t>
            </a:r>
            <a:r>
              <a:rPr lang="en-US" dirty="0" smtClean="0"/>
              <a:t> extended emission for non-line emitting BCGs</a:t>
            </a:r>
          </a:p>
          <a:p>
            <a:r>
              <a:rPr lang="en-US" dirty="0" smtClean="0"/>
              <a:t>                          from </a:t>
            </a:r>
            <a:r>
              <a:rPr lang="en-US" dirty="0"/>
              <a:t>Hogan et al (2015)</a:t>
            </a:r>
          </a:p>
          <a:p>
            <a:endParaRPr lang="en-US" dirty="0"/>
          </a:p>
        </p:txBody>
      </p:sp>
      <p:sp>
        <p:nvSpPr>
          <p:cNvPr id="5" name="TextBox 4"/>
          <p:cNvSpPr txBox="1"/>
          <p:nvPr/>
        </p:nvSpPr>
        <p:spPr>
          <a:xfrm>
            <a:off x="50799" y="115678"/>
            <a:ext cx="9215584" cy="461665"/>
          </a:xfrm>
          <a:prstGeom prst="rect">
            <a:avLst/>
          </a:prstGeom>
          <a:noFill/>
        </p:spPr>
        <p:txBody>
          <a:bodyPr wrap="none" rtlCol="0">
            <a:spAutoFit/>
          </a:bodyPr>
          <a:lstStyle/>
          <a:p>
            <a:r>
              <a:rPr lang="en-US" sz="2400" dirty="0" smtClean="0"/>
              <a:t>Whereas non-cool cores don’t! </a:t>
            </a:r>
            <a:r>
              <a:rPr lang="en-US" sz="2000" dirty="0" smtClean="0"/>
              <a:t>Relatively few BCGs in these systems have a core</a:t>
            </a:r>
            <a:endParaRPr lang="en-US" sz="2000" dirty="0"/>
          </a:p>
        </p:txBody>
      </p:sp>
    </p:spTree>
    <p:extLst>
      <p:ext uri="{BB962C8B-B14F-4D97-AF65-F5344CB8AC3E}">
        <p14:creationId xmlns:p14="http://schemas.microsoft.com/office/powerpoint/2010/main" val="392968887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res_LF.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703" y="-626394"/>
            <a:ext cx="10090775" cy="13058649"/>
          </a:xfrm>
          <a:prstGeom prst="rect">
            <a:avLst/>
          </a:prstGeom>
        </p:spPr>
      </p:pic>
      <p:sp>
        <p:nvSpPr>
          <p:cNvPr id="5" name="TextBox 4"/>
          <p:cNvSpPr txBox="1"/>
          <p:nvPr/>
        </p:nvSpPr>
        <p:spPr>
          <a:xfrm>
            <a:off x="1870855" y="343224"/>
            <a:ext cx="6199133" cy="369332"/>
          </a:xfrm>
          <a:prstGeom prst="rect">
            <a:avLst/>
          </a:prstGeom>
          <a:noFill/>
        </p:spPr>
        <p:txBody>
          <a:bodyPr wrap="none" rtlCol="0">
            <a:spAutoFit/>
          </a:bodyPr>
          <a:lstStyle/>
          <a:p>
            <a:r>
              <a:rPr lang="en-US" dirty="0" smtClean="0"/>
              <a:t>10GHz Radio luminosity function of cores with and without lines </a:t>
            </a:r>
            <a:endParaRPr lang="en-US" dirty="0"/>
          </a:p>
        </p:txBody>
      </p:sp>
      <p:sp>
        <p:nvSpPr>
          <p:cNvPr id="6" name="TextBox 5"/>
          <p:cNvSpPr txBox="1"/>
          <p:nvPr/>
        </p:nvSpPr>
        <p:spPr>
          <a:xfrm>
            <a:off x="6179727" y="4087321"/>
            <a:ext cx="1890261" cy="369332"/>
          </a:xfrm>
          <a:prstGeom prst="rect">
            <a:avLst/>
          </a:prstGeom>
          <a:noFill/>
        </p:spPr>
        <p:txBody>
          <a:bodyPr wrap="none" rtlCol="0">
            <a:spAutoFit/>
          </a:bodyPr>
          <a:lstStyle/>
          <a:p>
            <a:r>
              <a:rPr lang="en-US" dirty="0" smtClean="0"/>
              <a:t>With Optical Lines</a:t>
            </a:r>
            <a:endParaRPr lang="en-US" dirty="0"/>
          </a:p>
        </p:txBody>
      </p:sp>
      <p:sp>
        <p:nvSpPr>
          <p:cNvPr id="7" name="TextBox 6"/>
          <p:cNvSpPr txBox="1"/>
          <p:nvPr/>
        </p:nvSpPr>
        <p:spPr>
          <a:xfrm>
            <a:off x="1870855" y="4826939"/>
            <a:ext cx="2210862" cy="369332"/>
          </a:xfrm>
          <a:prstGeom prst="rect">
            <a:avLst/>
          </a:prstGeom>
          <a:noFill/>
        </p:spPr>
        <p:txBody>
          <a:bodyPr wrap="none" rtlCol="0">
            <a:spAutoFit/>
          </a:bodyPr>
          <a:lstStyle/>
          <a:p>
            <a:r>
              <a:rPr lang="en-US" dirty="0" smtClean="0"/>
              <a:t>Without Optical Lines</a:t>
            </a:r>
            <a:endParaRPr lang="en-US" dirty="0"/>
          </a:p>
        </p:txBody>
      </p:sp>
      <p:sp>
        <p:nvSpPr>
          <p:cNvPr id="8" name="TextBox 7"/>
          <p:cNvSpPr txBox="1"/>
          <p:nvPr/>
        </p:nvSpPr>
        <p:spPr>
          <a:xfrm>
            <a:off x="6749939" y="6226969"/>
            <a:ext cx="2073705" cy="646331"/>
          </a:xfrm>
          <a:prstGeom prst="rect">
            <a:avLst/>
          </a:prstGeom>
          <a:noFill/>
        </p:spPr>
        <p:txBody>
          <a:bodyPr wrap="none" rtlCol="0">
            <a:spAutoFit/>
          </a:bodyPr>
          <a:lstStyle/>
          <a:p>
            <a:r>
              <a:rPr lang="en-US" dirty="0" smtClean="0"/>
              <a:t> Hogan </a:t>
            </a:r>
            <a:r>
              <a:rPr lang="en-US" dirty="0"/>
              <a:t>et al (</a:t>
            </a:r>
            <a:r>
              <a:rPr lang="en-US" dirty="0" smtClean="0"/>
              <a:t>2015a)</a:t>
            </a:r>
            <a:endParaRPr lang="en-US" dirty="0"/>
          </a:p>
          <a:p>
            <a:endParaRPr lang="en-US" dirty="0"/>
          </a:p>
        </p:txBody>
      </p:sp>
      <p:sp>
        <p:nvSpPr>
          <p:cNvPr id="9" name="Oval 8"/>
          <p:cNvSpPr/>
          <p:nvPr/>
        </p:nvSpPr>
        <p:spPr>
          <a:xfrm>
            <a:off x="5004451" y="3146373"/>
            <a:ext cx="272311" cy="287866"/>
          </a:xfrm>
          <a:prstGeom prst="ellipse">
            <a:avLst/>
          </a:prstGeom>
          <a:solidFill>
            <a:srgbClr val="02CD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477164" y="2333589"/>
            <a:ext cx="2454518" cy="923330"/>
          </a:xfrm>
          <a:prstGeom prst="rect">
            <a:avLst/>
          </a:prstGeom>
          <a:noFill/>
        </p:spPr>
        <p:txBody>
          <a:bodyPr wrap="none" rtlCol="0">
            <a:spAutoFit/>
          </a:bodyPr>
          <a:lstStyle/>
          <a:p>
            <a:r>
              <a:rPr lang="en-US" dirty="0" smtClean="0">
                <a:solidFill>
                  <a:srgbClr val="02CD00"/>
                </a:solidFill>
              </a:rPr>
              <a:t>NGC1275 in upper 10% </a:t>
            </a:r>
          </a:p>
          <a:p>
            <a:r>
              <a:rPr lang="en-US" dirty="0">
                <a:solidFill>
                  <a:srgbClr val="02CD00"/>
                </a:solidFill>
              </a:rPr>
              <a:t>o</a:t>
            </a:r>
            <a:r>
              <a:rPr lang="en-US" dirty="0" smtClean="0">
                <a:solidFill>
                  <a:srgbClr val="02CD00"/>
                </a:solidFill>
              </a:rPr>
              <a:t>f sample in core power </a:t>
            </a:r>
          </a:p>
          <a:p>
            <a:r>
              <a:rPr lang="en-US" dirty="0" smtClean="0">
                <a:solidFill>
                  <a:srgbClr val="02CD00"/>
                </a:solidFill>
              </a:rPr>
              <a:t>in lowest observed state</a:t>
            </a:r>
            <a:endParaRPr lang="en-US" dirty="0">
              <a:solidFill>
                <a:srgbClr val="02CD00"/>
              </a:solidFill>
            </a:endParaRPr>
          </a:p>
        </p:txBody>
      </p:sp>
      <p:sp>
        <p:nvSpPr>
          <p:cNvPr id="11" name="Oval 10"/>
          <p:cNvSpPr/>
          <p:nvPr/>
        </p:nvSpPr>
        <p:spPr>
          <a:xfrm>
            <a:off x="6003511" y="3994185"/>
            <a:ext cx="272311" cy="287866"/>
          </a:xfrm>
          <a:prstGeom prst="ellipse">
            <a:avLst/>
          </a:prstGeom>
          <a:solidFill>
            <a:srgbClr val="FF3EF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832760" y="3349572"/>
            <a:ext cx="2546641" cy="646331"/>
          </a:xfrm>
          <a:prstGeom prst="rect">
            <a:avLst/>
          </a:prstGeom>
          <a:noFill/>
        </p:spPr>
        <p:txBody>
          <a:bodyPr wrap="none" rtlCol="0">
            <a:spAutoFit/>
          </a:bodyPr>
          <a:lstStyle/>
          <a:p>
            <a:pPr algn="ctr"/>
            <a:r>
              <a:rPr lang="en-US" dirty="0" smtClean="0">
                <a:solidFill>
                  <a:srgbClr val="FF3EFA"/>
                </a:solidFill>
              </a:rPr>
              <a:t>NGC1275 in upper 5% </a:t>
            </a:r>
          </a:p>
          <a:p>
            <a:pPr algn="ctr"/>
            <a:r>
              <a:rPr lang="en-US" dirty="0">
                <a:solidFill>
                  <a:srgbClr val="FF3EFA"/>
                </a:solidFill>
              </a:rPr>
              <a:t>i</a:t>
            </a:r>
            <a:r>
              <a:rPr lang="en-US" dirty="0" smtClean="0">
                <a:solidFill>
                  <a:srgbClr val="FF3EFA"/>
                </a:solidFill>
              </a:rPr>
              <a:t>n highest observed state</a:t>
            </a:r>
            <a:endParaRPr lang="en-US" dirty="0">
              <a:solidFill>
                <a:srgbClr val="FF3EFA"/>
              </a:solidFill>
            </a:endParaRPr>
          </a:p>
        </p:txBody>
      </p:sp>
      <p:cxnSp>
        <p:nvCxnSpPr>
          <p:cNvPr id="46" name="Straight Arrow Connector 45"/>
          <p:cNvCxnSpPr>
            <a:stCxn id="9" idx="5"/>
          </p:cNvCxnSpPr>
          <p:nvPr/>
        </p:nvCxnSpPr>
        <p:spPr>
          <a:xfrm>
            <a:off x="5236883" y="3392082"/>
            <a:ext cx="766628" cy="695239"/>
          </a:xfrm>
          <a:prstGeom prst="straightConnector1">
            <a:avLst/>
          </a:prstGeom>
          <a:ln w="44450">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418755" y="-2853"/>
            <a:ext cx="8463525" cy="461665"/>
          </a:xfrm>
          <a:prstGeom prst="rect">
            <a:avLst/>
          </a:prstGeom>
          <a:noFill/>
        </p:spPr>
        <p:txBody>
          <a:bodyPr wrap="none" rtlCol="0">
            <a:spAutoFit/>
          </a:bodyPr>
          <a:lstStyle/>
          <a:p>
            <a:r>
              <a:rPr lang="en-US" sz="2400" dirty="0" smtClean="0"/>
              <a:t>The radio cores in cool core clusters are &gt;100 times more powerful</a:t>
            </a:r>
            <a:endParaRPr lang="en-US" sz="2400" dirty="0"/>
          </a:p>
        </p:txBody>
      </p:sp>
    </p:spTree>
    <p:extLst>
      <p:ext uri="{BB962C8B-B14F-4D97-AF65-F5344CB8AC3E}">
        <p14:creationId xmlns:p14="http://schemas.microsoft.com/office/powerpoint/2010/main" val="39856391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2"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ds_LF.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701" y="-593839"/>
            <a:ext cx="10308906" cy="13340936"/>
          </a:xfrm>
          <a:prstGeom prst="rect">
            <a:avLst/>
          </a:prstGeom>
        </p:spPr>
      </p:pic>
      <p:sp>
        <p:nvSpPr>
          <p:cNvPr id="5" name="TextBox 4"/>
          <p:cNvSpPr txBox="1"/>
          <p:nvPr/>
        </p:nvSpPr>
        <p:spPr>
          <a:xfrm>
            <a:off x="6179727" y="2559984"/>
            <a:ext cx="1890261" cy="369332"/>
          </a:xfrm>
          <a:prstGeom prst="rect">
            <a:avLst/>
          </a:prstGeom>
          <a:noFill/>
        </p:spPr>
        <p:txBody>
          <a:bodyPr wrap="none" rtlCol="0">
            <a:spAutoFit/>
          </a:bodyPr>
          <a:lstStyle/>
          <a:p>
            <a:r>
              <a:rPr lang="en-US" dirty="0" smtClean="0"/>
              <a:t>With Optical Lines</a:t>
            </a:r>
            <a:endParaRPr lang="en-US" dirty="0"/>
          </a:p>
        </p:txBody>
      </p:sp>
      <p:sp>
        <p:nvSpPr>
          <p:cNvPr id="6" name="TextBox 5"/>
          <p:cNvSpPr txBox="1"/>
          <p:nvPr/>
        </p:nvSpPr>
        <p:spPr>
          <a:xfrm>
            <a:off x="4019250" y="4833183"/>
            <a:ext cx="2210862" cy="369332"/>
          </a:xfrm>
          <a:prstGeom prst="rect">
            <a:avLst/>
          </a:prstGeom>
          <a:noFill/>
        </p:spPr>
        <p:txBody>
          <a:bodyPr wrap="none" rtlCol="0">
            <a:spAutoFit/>
          </a:bodyPr>
          <a:lstStyle/>
          <a:p>
            <a:r>
              <a:rPr lang="en-US" dirty="0" smtClean="0"/>
              <a:t>Without Optical Lines</a:t>
            </a:r>
            <a:endParaRPr lang="en-US" dirty="0"/>
          </a:p>
        </p:txBody>
      </p:sp>
      <p:sp>
        <p:nvSpPr>
          <p:cNvPr id="7" name="TextBox 6"/>
          <p:cNvSpPr txBox="1"/>
          <p:nvPr/>
        </p:nvSpPr>
        <p:spPr>
          <a:xfrm>
            <a:off x="497753" y="442085"/>
            <a:ext cx="8111415" cy="369332"/>
          </a:xfrm>
          <a:prstGeom prst="rect">
            <a:avLst/>
          </a:prstGeom>
          <a:noFill/>
        </p:spPr>
        <p:txBody>
          <a:bodyPr wrap="none" rtlCol="0">
            <a:spAutoFit/>
          </a:bodyPr>
          <a:lstStyle/>
          <a:p>
            <a:r>
              <a:rPr lang="en-US" dirty="0" smtClean="0"/>
              <a:t>1GHz Radio luminosity function of steeper spectrum emission with and without lines </a:t>
            </a:r>
            <a:endParaRPr lang="en-US" dirty="0"/>
          </a:p>
        </p:txBody>
      </p:sp>
      <p:sp>
        <p:nvSpPr>
          <p:cNvPr id="8" name="TextBox 7"/>
          <p:cNvSpPr txBox="1"/>
          <p:nvPr/>
        </p:nvSpPr>
        <p:spPr>
          <a:xfrm>
            <a:off x="6749939" y="6226969"/>
            <a:ext cx="2073705" cy="646331"/>
          </a:xfrm>
          <a:prstGeom prst="rect">
            <a:avLst/>
          </a:prstGeom>
          <a:noFill/>
        </p:spPr>
        <p:txBody>
          <a:bodyPr wrap="none" rtlCol="0">
            <a:spAutoFit/>
          </a:bodyPr>
          <a:lstStyle/>
          <a:p>
            <a:r>
              <a:rPr lang="en-US" dirty="0" smtClean="0"/>
              <a:t> Hogan </a:t>
            </a:r>
            <a:r>
              <a:rPr lang="en-US" dirty="0"/>
              <a:t>et al (</a:t>
            </a:r>
            <a:r>
              <a:rPr lang="en-US" dirty="0" smtClean="0"/>
              <a:t>2015a)</a:t>
            </a:r>
            <a:endParaRPr lang="en-US" dirty="0"/>
          </a:p>
          <a:p>
            <a:endParaRPr lang="en-US" dirty="0"/>
          </a:p>
        </p:txBody>
      </p:sp>
      <p:sp>
        <p:nvSpPr>
          <p:cNvPr id="9" name="Oval 8"/>
          <p:cNvSpPr/>
          <p:nvPr/>
        </p:nvSpPr>
        <p:spPr>
          <a:xfrm>
            <a:off x="5367747" y="2057041"/>
            <a:ext cx="272311" cy="287866"/>
          </a:xfrm>
          <a:prstGeom prst="ellipse">
            <a:avLst/>
          </a:prstGeom>
          <a:solidFill>
            <a:srgbClr val="02CD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714226" y="1588509"/>
            <a:ext cx="3057247" cy="646331"/>
          </a:xfrm>
          <a:prstGeom prst="rect">
            <a:avLst/>
          </a:prstGeom>
          <a:noFill/>
        </p:spPr>
        <p:txBody>
          <a:bodyPr wrap="none" rtlCol="0">
            <a:spAutoFit/>
          </a:bodyPr>
          <a:lstStyle/>
          <a:p>
            <a:pPr algn="ctr"/>
            <a:r>
              <a:rPr lang="en-US" dirty="0" smtClean="0">
                <a:solidFill>
                  <a:srgbClr val="02CD00"/>
                </a:solidFill>
              </a:rPr>
              <a:t>NGC1275 is close to median of </a:t>
            </a:r>
          </a:p>
          <a:p>
            <a:pPr algn="ctr"/>
            <a:r>
              <a:rPr lang="en-US" dirty="0" smtClean="0">
                <a:solidFill>
                  <a:srgbClr val="02CD00"/>
                </a:solidFill>
              </a:rPr>
              <a:t>sample in extended power</a:t>
            </a:r>
            <a:endParaRPr lang="en-US" dirty="0">
              <a:solidFill>
                <a:srgbClr val="02CD00"/>
              </a:solidFill>
            </a:endParaRPr>
          </a:p>
        </p:txBody>
      </p:sp>
    </p:spTree>
    <p:extLst>
      <p:ext uri="{BB962C8B-B14F-4D97-AF65-F5344CB8AC3E}">
        <p14:creationId xmlns:p14="http://schemas.microsoft.com/office/powerpoint/2010/main" val="41092517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Also core components vary!</a:t>
            </a:r>
            <a:endParaRPr lang="en-US" dirty="0"/>
          </a:p>
        </p:txBody>
      </p:sp>
      <p:sp>
        <p:nvSpPr>
          <p:cNvPr id="3" name="Content Placeholder 2"/>
          <p:cNvSpPr>
            <a:spLocks noGrp="1"/>
          </p:cNvSpPr>
          <p:nvPr>
            <p:ph idx="1"/>
          </p:nvPr>
        </p:nvSpPr>
        <p:spPr>
          <a:xfrm>
            <a:off x="287867" y="1600200"/>
            <a:ext cx="8686800" cy="4525963"/>
          </a:xfrm>
        </p:spPr>
        <p:txBody>
          <a:bodyPr/>
          <a:lstStyle/>
          <a:p>
            <a:pPr marL="0" indent="0">
              <a:buNone/>
            </a:pPr>
            <a:r>
              <a:rPr lang="en-US" dirty="0"/>
              <a:t>F</a:t>
            </a:r>
            <a:r>
              <a:rPr lang="en-US" dirty="0" smtClean="0"/>
              <a:t>ew BCG sources </a:t>
            </a:r>
            <a:r>
              <a:rPr lang="en-US" dirty="0" smtClean="0"/>
              <a:t>other than </a:t>
            </a:r>
            <a:r>
              <a:rPr lang="en-US" dirty="0" smtClean="0"/>
              <a:t>NGC1275 </a:t>
            </a:r>
            <a:r>
              <a:rPr lang="en-US" dirty="0" smtClean="0"/>
              <a:t>have been monitored </a:t>
            </a:r>
            <a:r>
              <a:rPr lang="en-US" dirty="0" smtClean="0"/>
              <a:t>to allow us to search for</a:t>
            </a:r>
            <a:r>
              <a:rPr lang="en-US" dirty="0" smtClean="0"/>
              <a:t> </a:t>
            </a:r>
            <a:r>
              <a:rPr lang="en-US" dirty="0" smtClean="0"/>
              <a:t>longer term variability consistent with the &gt;30 year cycle of NGC1275</a:t>
            </a:r>
            <a:r>
              <a:rPr lang="en-US" dirty="0" smtClean="0"/>
              <a:t>.</a:t>
            </a:r>
          </a:p>
          <a:p>
            <a:pPr marL="0" indent="0">
              <a:buNone/>
            </a:pPr>
            <a:r>
              <a:rPr lang="en-US" dirty="0" smtClean="0"/>
              <a:t>However, the OVRO 40m has been monitoring a sample of 16 BCGs with a core brighter than 100mJy (as well as NGC1275) for the past 6-10 years (Hogan et al 2015b).</a:t>
            </a:r>
            <a:endParaRPr lang="en-US" dirty="0" smtClean="0"/>
          </a:p>
          <a:p>
            <a:pPr marL="0" indent="0">
              <a:buNone/>
            </a:pPr>
            <a:endParaRPr lang="en-US" dirty="0"/>
          </a:p>
        </p:txBody>
      </p:sp>
    </p:spTree>
    <p:extLst>
      <p:ext uri="{BB962C8B-B14F-4D97-AF65-F5344CB8AC3E}">
        <p14:creationId xmlns:p14="http://schemas.microsoft.com/office/powerpoint/2010/main" val="5889601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J1727+5510_ovro_may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03" y="1896533"/>
            <a:ext cx="9324106" cy="3047999"/>
          </a:xfrm>
          <a:prstGeom prst="rect">
            <a:avLst/>
          </a:prstGeom>
        </p:spPr>
      </p:pic>
      <p:sp>
        <p:nvSpPr>
          <p:cNvPr id="5" name="TextBox 4"/>
          <p:cNvSpPr txBox="1"/>
          <p:nvPr/>
        </p:nvSpPr>
        <p:spPr>
          <a:xfrm>
            <a:off x="549227" y="858054"/>
            <a:ext cx="8350363" cy="461665"/>
          </a:xfrm>
          <a:prstGeom prst="rect">
            <a:avLst/>
          </a:prstGeom>
          <a:noFill/>
        </p:spPr>
        <p:txBody>
          <a:bodyPr wrap="none" rtlCol="0">
            <a:spAutoFit/>
          </a:bodyPr>
          <a:lstStyle/>
          <a:p>
            <a:r>
              <a:rPr lang="en-US" sz="2400" dirty="0" smtClean="0"/>
              <a:t>OVRO 40m </a:t>
            </a:r>
            <a:r>
              <a:rPr lang="en-US" sz="2400" smtClean="0"/>
              <a:t>15GHz monitoring </a:t>
            </a:r>
            <a:r>
              <a:rPr lang="en-US" sz="2400" dirty="0" smtClean="0"/>
              <a:t>of the BCG in A2270 (J1727+5510)</a:t>
            </a:r>
            <a:endParaRPr lang="en-US" sz="2400" dirty="0"/>
          </a:p>
        </p:txBody>
      </p:sp>
      <p:sp>
        <p:nvSpPr>
          <p:cNvPr id="4" name="TextBox 3"/>
          <p:cNvSpPr txBox="1"/>
          <p:nvPr/>
        </p:nvSpPr>
        <p:spPr>
          <a:xfrm>
            <a:off x="6749939" y="4551163"/>
            <a:ext cx="2084412" cy="646331"/>
          </a:xfrm>
          <a:prstGeom prst="rect">
            <a:avLst/>
          </a:prstGeom>
          <a:noFill/>
        </p:spPr>
        <p:txBody>
          <a:bodyPr wrap="none" rtlCol="0">
            <a:spAutoFit/>
          </a:bodyPr>
          <a:lstStyle/>
          <a:p>
            <a:r>
              <a:rPr lang="en-US" dirty="0" smtClean="0"/>
              <a:t> Hogan </a:t>
            </a:r>
            <a:r>
              <a:rPr lang="en-US" dirty="0"/>
              <a:t>et al (</a:t>
            </a:r>
            <a:r>
              <a:rPr lang="en-US" dirty="0" smtClean="0"/>
              <a:t>2015b)</a:t>
            </a:r>
            <a:endParaRPr lang="en-US" dirty="0"/>
          </a:p>
          <a:p>
            <a:endParaRPr lang="en-US" dirty="0"/>
          </a:p>
        </p:txBody>
      </p:sp>
      <p:sp>
        <p:nvSpPr>
          <p:cNvPr id="3" name="TextBox 2"/>
          <p:cNvSpPr txBox="1"/>
          <p:nvPr/>
        </p:nvSpPr>
        <p:spPr>
          <a:xfrm>
            <a:off x="549227" y="5197494"/>
            <a:ext cx="8447014" cy="707886"/>
          </a:xfrm>
          <a:prstGeom prst="rect">
            <a:avLst/>
          </a:prstGeom>
          <a:noFill/>
        </p:spPr>
        <p:txBody>
          <a:bodyPr wrap="none" rtlCol="0">
            <a:spAutoFit/>
          </a:bodyPr>
          <a:lstStyle/>
          <a:p>
            <a:r>
              <a:rPr lang="en-US" sz="2000" dirty="0" smtClean="0"/>
              <a:t>16</a:t>
            </a:r>
            <a:r>
              <a:rPr lang="en-US" sz="2000" dirty="0" smtClean="0"/>
              <a:t> other sources </a:t>
            </a:r>
            <a:r>
              <a:rPr lang="en-US" sz="2000" dirty="0" smtClean="0"/>
              <a:t>monitored: </a:t>
            </a:r>
            <a:r>
              <a:rPr lang="en-US" sz="2000" dirty="0" smtClean="0"/>
              <a:t>two</a:t>
            </a:r>
            <a:r>
              <a:rPr lang="en-US" sz="2000" dirty="0" smtClean="0"/>
              <a:t> </a:t>
            </a:r>
            <a:r>
              <a:rPr lang="en-US" sz="2000" dirty="0" smtClean="0"/>
              <a:t>varied by factor 2, </a:t>
            </a:r>
            <a:r>
              <a:rPr lang="en-US" sz="2000" dirty="0" smtClean="0"/>
              <a:t>three more by &gt;+</a:t>
            </a:r>
            <a:r>
              <a:rPr lang="en-US" sz="2000" dirty="0" smtClean="0"/>
              <a:t>/-30%, </a:t>
            </a:r>
            <a:endParaRPr lang="en-US" sz="2000" dirty="0" smtClean="0"/>
          </a:p>
          <a:p>
            <a:r>
              <a:rPr lang="en-US" sz="2000" dirty="0" smtClean="0"/>
              <a:t>five between</a:t>
            </a:r>
            <a:r>
              <a:rPr lang="en-US" sz="2000" dirty="0" smtClean="0"/>
              <a:t> 20% and 30%, seven &lt;20%</a:t>
            </a:r>
            <a:r>
              <a:rPr lang="en-US" sz="2000" i="1" dirty="0" smtClean="0">
                <a:solidFill>
                  <a:srgbClr val="FF0000"/>
                </a:solidFill>
              </a:rPr>
              <a:t>, </a:t>
            </a:r>
            <a:r>
              <a:rPr lang="en-US" sz="2000" i="1" dirty="0" err="1" smtClean="0">
                <a:solidFill>
                  <a:srgbClr val="FF0000"/>
                </a:solidFill>
              </a:rPr>
              <a:t>i.e.~half</a:t>
            </a:r>
            <a:r>
              <a:rPr lang="en-US" sz="2000" i="1" dirty="0" smtClean="0">
                <a:solidFill>
                  <a:srgbClr val="FF0000"/>
                </a:solidFill>
              </a:rPr>
              <a:t> sample vary more than 20%</a:t>
            </a:r>
            <a:endParaRPr lang="en-US" sz="2000" i="1" dirty="0">
              <a:solidFill>
                <a:srgbClr val="FF0000"/>
              </a:solidFill>
            </a:endParaRPr>
          </a:p>
        </p:txBody>
      </p:sp>
      <p:sp>
        <p:nvSpPr>
          <p:cNvPr id="7" name="TextBox 6"/>
          <p:cNvSpPr txBox="1"/>
          <p:nvPr/>
        </p:nvSpPr>
        <p:spPr>
          <a:xfrm>
            <a:off x="823857" y="5922313"/>
            <a:ext cx="7824227" cy="830997"/>
          </a:xfrm>
          <a:prstGeom prst="rect">
            <a:avLst/>
          </a:prstGeom>
          <a:noFill/>
        </p:spPr>
        <p:txBody>
          <a:bodyPr wrap="none" rtlCol="0">
            <a:spAutoFit/>
          </a:bodyPr>
          <a:lstStyle/>
          <a:p>
            <a:r>
              <a:rPr lang="en-US" sz="2400" dirty="0" smtClean="0"/>
              <a:t>Decade long monitoring at &gt;10GHz is vital to study this issue!</a:t>
            </a:r>
          </a:p>
          <a:p>
            <a:r>
              <a:rPr lang="en-US" sz="2400" dirty="0" smtClean="0"/>
              <a:t>A role for ALMA, KVA, NOEMA and </a:t>
            </a:r>
            <a:r>
              <a:rPr lang="en-US" sz="2400" dirty="0" err="1" smtClean="0"/>
              <a:t>ngVLA</a:t>
            </a:r>
            <a:r>
              <a:rPr lang="en-US" sz="2400" dirty="0" smtClean="0"/>
              <a:t> in the SKA era!</a:t>
            </a:r>
            <a:endParaRPr lang="en-US" sz="2400" dirty="0"/>
          </a:p>
        </p:txBody>
      </p:sp>
    </p:spTree>
    <p:extLst>
      <p:ext uri="{BB962C8B-B14F-4D97-AF65-F5344CB8AC3E}">
        <p14:creationId xmlns:p14="http://schemas.microsoft.com/office/powerpoint/2010/main" val="14847866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16_413.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537" y="1123158"/>
            <a:ext cx="7853894" cy="5775597"/>
          </a:xfrm>
          <a:prstGeom prst="rect">
            <a:avLst/>
          </a:prstGeom>
        </p:spPr>
      </p:pic>
      <p:sp>
        <p:nvSpPr>
          <p:cNvPr id="3" name="TextBox 2"/>
          <p:cNvSpPr txBox="1"/>
          <p:nvPr/>
        </p:nvSpPr>
        <p:spPr>
          <a:xfrm>
            <a:off x="1525627" y="546337"/>
            <a:ext cx="6136566" cy="461665"/>
          </a:xfrm>
          <a:prstGeom prst="rect">
            <a:avLst/>
          </a:prstGeom>
          <a:noFill/>
        </p:spPr>
        <p:txBody>
          <a:bodyPr wrap="none" rtlCol="0">
            <a:spAutoFit/>
          </a:bodyPr>
          <a:lstStyle/>
          <a:p>
            <a:r>
              <a:rPr lang="en-US" sz="2400" dirty="0" smtClean="0"/>
              <a:t>Compare them to </a:t>
            </a:r>
            <a:r>
              <a:rPr lang="en-US" sz="2400" dirty="0" smtClean="0"/>
              <a:t>NGC1275 UMRAO </a:t>
            </a:r>
            <a:r>
              <a:rPr lang="en-US" sz="2400" dirty="0" err="1" smtClean="0"/>
              <a:t>lightcurve</a:t>
            </a:r>
            <a:r>
              <a:rPr lang="en-US" sz="2400" dirty="0" smtClean="0"/>
              <a:t>!</a:t>
            </a:r>
            <a:endParaRPr lang="en-US" sz="2400" dirty="0"/>
          </a:p>
        </p:txBody>
      </p:sp>
      <p:sp>
        <p:nvSpPr>
          <p:cNvPr id="4" name="Left-Right Arrow 3"/>
          <p:cNvSpPr/>
          <p:nvPr/>
        </p:nvSpPr>
        <p:spPr>
          <a:xfrm>
            <a:off x="3079003" y="4592311"/>
            <a:ext cx="782580" cy="13828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027687" y="4682097"/>
            <a:ext cx="854508" cy="369332"/>
          </a:xfrm>
          <a:prstGeom prst="rect">
            <a:avLst/>
          </a:prstGeom>
          <a:noFill/>
        </p:spPr>
        <p:txBody>
          <a:bodyPr wrap="none" rtlCol="0">
            <a:spAutoFit/>
          </a:bodyPr>
          <a:lstStyle/>
          <a:p>
            <a:r>
              <a:rPr lang="en-US" dirty="0" smtClean="0"/>
              <a:t>6 years</a:t>
            </a:r>
            <a:endParaRPr lang="en-US" dirty="0"/>
          </a:p>
        </p:txBody>
      </p:sp>
      <p:sp>
        <p:nvSpPr>
          <p:cNvPr id="6" name="Oval 5"/>
          <p:cNvSpPr/>
          <p:nvPr/>
        </p:nvSpPr>
        <p:spPr>
          <a:xfrm>
            <a:off x="6942666" y="4626177"/>
            <a:ext cx="914403" cy="1076038"/>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7359231" y="3657600"/>
            <a:ext cx="0" cy="93471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821969" y="2497208"/>
            <a:ext cx="2792126" cy="1200329"/>
          </a:xfrm>
          <a:prstGeom prst="rect">
            <a:avLst/>
          </a:prstGeom>
          <a:noFill/>
        </p:spPr>
        <p:txBody>
          <a:bodyPr wrap="none" rtlCol="0">
            <a:spAutoFit/>
          </a:bodyPr>
          <a:lstStyle/>
          <a:p>
            <a:pPr algn="ctr"/>
            <a:r>
              <a:rPr lang="en-US" dirty="0" smtClean="0">
                <a:solidFill>
                  <a:srgbClr val="FF0000"/>
                </a:solidFill>
              </a:rPr>
              <a:t>Only period in which a</a:t>
            </a:r>
          </a:p>
          <a:p>
            <a:pPr algn="ctr"/>
            <a:r>
              <a:rPr lang="en-US" dirty="0">
                <a:solidFill>
                  <a:srgbClr val="FF0000"/>
                </a:solidFill>
              </a:rPr>
              <a:t>f</a:t>
            </a:r>
            <a:r>
              <a:rPr lang="en-US" dirty="0" smtClean="0">
                <a:solidFill>
                  <a:srgbClr val="FF0000"/>
                </a:solidFill>
              </a:rPr>
              <a:t>actor of two increase </a:t>
            </a:r>
          </a:p>
          <a:p>
            <a:pPr algn="ctr"/>
            <a:r>
              <a:rPr lang="en-US" dirty="0" smtClean="0">
                <a:solidFill>
                  <a:srgbClr val="FF0000"/>
                </a:solidFill>
              </a:rPr>
              <a:t>would be found</a:t>
            </a:r>
          </a:p>
          <a:p>
            <a:pPr algn="ctr"/>
            <a:r>
              <a:rPr lang="en-US" dirty="0" smtClean="0">
                <a:solidFill>
                  <a:srgbClr val="FF0000"/>
                </a:solidFill>
              </a:rPr>
              <a:t>i.e. ~10% of sampled period</a:t>
            </a:r>
            <a:endParaRPr lang="en-US" dirty="0">
              <a:solidFill>
                <a:srgbClr val="FF0000"/>
              </a:solidFill>
            </a:endParaRPr>
          </a:p>
        </p:txBody>
      </p:sp>
      <p:sp>
        <p:nvSpPr>
          <p:cNvPr id="11" name="Oval 10"/>
          <p:cNvSpPr/>
          <p:nvPr/>
        </p:nvSpPr>
        <p:spPr>
          <a:xfrm>
            <a:off x="3015645" y="2648521"/>
            <a:ext cx="866550" cy="957193"/>
          </a:xfrm>
          <a:prstGeom prst="ellipse">
            <a:avLst/>
          </a:prstGeom>
          <a:noFill/>
          <a:ln w="25400">
            <a:solidFill>
              <a:srgbClr val="02C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4150159" y="3291978"/>
            <a:ext cx="866550" cy="957193"/>
          </a:xfrm>
          <a:prstGeom prst="ellipse">
            <a:avLst/>
          </a:prstGeom>
          <a:noFill/>
          <a:ln w="25400">
            <a:solidFill>
              <a:srgbClr val="02C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5318536" y="4409556"/>
            <a:ext cx="866550" cy="957193"/>
          </a:xfrm>
          <a:prstGeom prst="ellipse">
            <a:avLst/>
          </a:prstGeom>
          <a:noFill/>
          <a:ln w="25400">
            <a:solidFill>
              <a:srgbClr val="02C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a:endCxn id="11" idx="3"/>
          </p:cNvCxnSpPr>
          <p:nvPr/>
        </p:nvCxnSpPr>
        <p:spPr>
          <a:xfrm flipV="1">
            <a:off x="3079003" y="3465536"/>
            <a:ext cx="63545" cy="17382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3352800" y="4058203"/>
            <a:ext cx="797359" cy="11456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3882195" y="5051429"/>
            <a:ext cx="1436341"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845740" y="5299017"/>
            <a:ext cx="3813865" cy="369332"/>
          </a:xfrm>
          <a:prstGeom prst="rect">
            <a:avLst/>
          </a:prstGeom>
          <a:noFill/>
        </p:spPr>
        <p:txBody>
          <a:bodyPr wrap="none" rtlCol="0">
            <a:spAutoFit/>
          </a:bodyPr>
          <a:lstStyle/>
          <a:p>
            <a:r>
              <a:rPr lang="en-US" dirty="0" smtClean="0">
                <a:solidFill>
                  <a:srgbClr val="02CD00"/>
                </a:solidFill>
              </a:rPr>
              <a:t>Whereas most others vary by ~20-30%</a:t>
            </a:r>
            <a:endParaRPr lang="en-US" dirty="0">
              <a:solidFill>
                <a:srgbClr val="02CD00"/>
              </a:solidFill>
            </a:endParaRPr>
          </a:p>
        </p:txBody>
      </p:sp>
    </p:spTree>
    <p:extLst>
      <p:ext uri="{BB962C8B-B14F-4D97-AF65-F5344CB8AC3E}">
        <p14:creationId xmlns:p14="http://schemas.microsoft.com/office/powerpoint/2010/main" val="9004394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1" grpId="0" animBg="1"/>
      <p:bldP spid="11" grpId="1" animBg="1"/>
      <p:bldP spid="12" grpId="0" animBg="1"/>
      <p:bldP spid="12" grpId="1" animBg="1"/>
      <p:bldP spid="13" grpId="0" animBg="1"/>
      <p:bldP spid="13" grpId="1" animBg="1"/>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NGC1275 in its wider context</a:t>
            </a:r>
            <a:endParaRPr lang="en-US" dirty="0"/>
          </a:p>
        </p:txBody>
      </p:sp>
      <p:sp>
        <p:nvSpPr>
          <p:cNvPr id="3" name="Content Placeholder 2"/>
          <p:cNvSpPr>
            <a:spLocks noGrp="1"/>
          </p:cNvSpPr>
          <p:nvPr>
            <p:ph idx="1"/>
          </p:nvPr>
        </p:nvSpPr>
        <p:spPr/>
        <p:txBody>
          <a:bodyPr/>
          <a:lstStyle/>
          <a:p>
            <a:pPr marL="0" indent="0">
              <a:buNone/>
            </a:pPr>
            <a:r>
              <a:rPr lang="en-US" dirty="0" smtClean="0"/>
              <a:t>So from a large parent sample of </a:t>
            </a:r>
            <a:r>
              <a:rPr lang="en-US" dirty="0" smtClean="0"/>
              <a:t>&gt;750 X</a:t>
            </a:r>
            <a:r>
              <a:rPr lang="en-US" dirty="0" smtClean="0"/>
              <a:t>-ray selected clusters we can identify many sources with the same characteristics as NGC1275 in terms of </a:t>
            </a:r>
            <a:r>
              <a:rPr lang="en-US" dirty="0" smtClean="0"/>
              <a:t>radio activity </a:t>
            </a:r>
            <a:r>
              <a:rPr lang="en-US" dirty="0" smtClean="0"/>
              <a:t>on month to </a:t>
            </a:r>
            <a:r>
              <a:rPr lang="en-US" dirty="0" err="1" smtClean="0"/>
              <a:t>Myr</a:t>
            </a:r>
            <a:r>
              <a:rPr lang="en-US" dirty="0" smtClean="0"/>
              <a:t> </a:t>
            </a:r>
            <a:r>
              <a:rPr lang="en-US" dirty="0" smtClean="0"/>
              <a:t>timescales from their core variation to their radio lobe properties!</a:t>
            </a:r>
          </a:p>
          <a:p>
            <a:pPr marL="0" indent="0">
              <a:buNone/>
            </a:pPr>
            <a:r>
              <a:rPr lang="en-US" dirty="0" smtClean="0"/>
              <a:t>The MIR, optical, X-ray and gamma-ray properties of their AGN are similar too.</a:t>
            </a:r>
            <a:endParaRPr lang="en-US" dirty="0"/>
          </a:p>
        </p:txBody>
      </p:sp>
    </p:spTree>
    <p:extLst>
      <p:ext uri="{BB962C8B-B14F-4D97-AF65-F5344CB8AC3E}">
        <p14:creationId xmlns:p14="http://schemas.microsoft.com/office/powerpoint/2010/main" val="132469126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 store in the near future?</a:t>
            </a:r>
            <a:endParaRPr lang="en-US" dirty="0"/>
          </a:p>
        </p:txBody>
      </p:sp>
      <p:sp>
        <p:nvSpPr>
          <p:cNvPr id="3" name="Content Placeholder 2"/>
          <p:cNvSpPr>
            <a:spLocks noGrp="1"/>
          </p:cNvSpPr>
          <p:nvPr>
            <p:ph idx="1"/>
          </p:nvPr>
        </p:nvSpPr>
        <p:spPr/>
        <p:txBody>
          <a:bodyPr/>
          <a:lstStyle/>
          <a:p>
            <a:pPr marL="0" indent="0">
              <a:buNone/>
            </a:pPr>
            <a:r>
              <a:rPr lang="en-US" dirty="0" smtClean="0"/>
              <a:t>The radio/sub-mm emission we see appears to lag the optical and gamm</a:t>
            </a:r>
            <a:r>
              <a:rPr lang="en-US" dirty="0" smtClean="0"/>
              <a:t>a-ray variability we observe by at least a year.</a:t>
            </a:r>
          </a:p>
          <a:p>
            <a:pPr marL="0" indent="0">
              <a:buNone/>
            </a:pPr>
            <a:r>
              <a:rPr lang="en-US" dirty="0" smtClean="0"/>
              <a:t>We have been monitoring NGC1275 in BVRI using a robotic 0.5m telescope </a:t>
            </a:r>
            <a:r>
              <a:rPr lang="en-US" dirty="0" smtClean="0"/>
              <a:t>on La Palma since 2015 to test this.</a:t>
            </a:r>
            <a:endParaRPr lang="en-US" dirty="0" smtClean="0"/>
          </a:p>
          <a:p>
            <a:pPr marL="0" indent="0">
              <a:buNone/>
            </a:pPr>
            <a:r>
              <a:rPr lang="en-US" dirty="0" smtClean="0"/>
              <a:t>Watch this space! </a:t>
            </a:r>
            <a:endParaRPr lang="en-US" dirty="0"/>
          </a:p>
        </p:txBody>
      </p:sp>
    </p:spTree>
    <p:extLst>
      <p:ext uri="{BB962C8B-B14F-4D97-AF65-F5344CB8AC3E}">
        <p14:creationId xmlns:p14="http://schemas.microsoft.com/office/powerpoint/2010/main" val="9854543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pPr marL="0" indent="0">
              <a:buNone/>
            </a:pPr>
            <a:r>
              <a:rPr lang="en-US" dirty="0" smtClean="0"/>
              <a:t>NGC1275 started brightening when I was born.</a:t>
            </a:r>
          </a:p>
          <a:p>
            <a:pPr marL="0" indent="0">
              <a:buNone/>
            </a:pPr>
            <a:r>
              <a:rPr lang="en-US" dirty="0" smtClean="0"/>
              <a:t>It reached maximum brightness as I started my astronomical career.</a:t>
            </a:r>
          </a:p>
          <a:p>
            <a:pPr marL="0" indent="0">
              <a:buNone/>
            </a:pPr>
            <a:r>
              <a:rPr lang="en-US" dirty="0" smtClean="0"/>
              <a:t>I hope it will reach maximum brightness again before I retire…..!</a:t>
            </a:r>
            <a:endParaRPr lang="en-US" dirty="0"/>
          </a:p>
        </p:txBody>
      </p:sp>
    </p:spTree>
    <p:extLst>
      <p:ext uri="{BB962C8B-B14F-4D97-AF65-F5344CB8AC3E}">
        <p14:creationId xmlns:p14="http://schemas.microsoft.com/office/powerpoint/2010/main" val="27518787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18415" cmpd="sng">
                  <a:noFill/>
                  <a:prstDash val="solid"/>
                </a:ln>
                <a:effectLst/>
                <a:latin typeface="+mn-lt"/>
              </a:rPr>
              <a:t>Apologies for Absence</a:t>
            </a:r>
            <a:endParaRPr lang="en-US" dirty="0">
              <a:ln w="18415" cmpd="sng">
                <a:noFill/>
                <a:prstDash val="solid"/>
              </a:ln>
              <a:effectLst/>
              <a:latin typeface="+mn-lt"/>
            </a:endParaRPr>
          </a:p>
        </p:txBody>
      </p:sp>
      <p:sp>
        <p:nvSpPr>
          <p:cNvPr id="3" name="Content Placeholder 2"/>
          <p:cNvSpPr>
            <a:spLocks noGrp="1"/>
          </p:cNvSpPr>
          <p:nvPr>
            <p:ph idx="1"/>
          </p:nvPr>
        </p:nvSpPr>
        <p:spPr>
          <a:xfrm>
            <a:off x="457200" y="1600200"/>
            <a:ext cx="8080434" cy="4525963"/>
          </a:xfrm>
        </p:spPr>
        <p:txBody>
          <a:bodyPr>
            <a:normAutofit/>
          </a:bodyPr>
          <a:lstStyle/>
          <a:p>
            <a:pPr marL="0" indent="0">
              <a:buNone/>
            </a:pPr>
            <a:r>
              <a:rPr lang="en-US" dirty="0" smtClean="0">
                <a:ln w="18415" cmpd="sng">
                  <a:noFill/>
                  <a:prstDash val="solid"/>
                </a:ln>
                <a:solidFill>
                  <a:schemeClr val="tx1">
                    <a:lumMod val="95000"/>
                    <a:lumOff val="5000"/>
                  </a:schemeClr>
                </a:solidFill>
              </a:rPr>
              <a:t>I would like to thank the </a:t>
            </a:r>
            <a:r>
              <a:rPr lang="en-US" dirty="0" err="1" smtClean="0">
                <a:ln w="18415" cmpd="sng">
                  <a:noFill/>
                  <a:prstDash val="solid"/>
                </a:ln>
                <a:solidFill>
                  <a:schemeClr val="tx1">
                    <a:lumMod val="95000"/>
                    <a:lumOff val="5000"/>
                  </a:schemeClr>
                </a:solidFill>
              </a:rPr>
              <a:t>organisers</a:t>
            </a:r>
            <a:r>
              <a:rPr lang="en-US" dirty="0" smtClean="0">
                <a:ln w="18415" cmpd="sng">
                  <a:noFill/>
                  <a:prstDash val="solid"/>
                </a:ln>
                <a:solidFill>
                  <a:schemeClr val="tx1">
                    <a:lumMod val="95000"/>
                    <a:lumOff val="5000"/>
                  </a:schemeClr>
                </a:solidFill>
              </a:rPr>
              <a:t> for allowing me to give my talk by proxy (and also my proxy for giving it!).</a:t>
            </a:r>
          </a:p>
          <a:p>
            <a:pPr marL="0" indent="0">
              <a:buNone/>
            </a:pPr>
            <a:r>
              <a:rPr lang="en-US" dirty="0" smtClean="0">
                <a:ln w="18415" cmpd="sng">
                  <a:noFill/>
                  <a:prstDash val="solid"/>
                </a:ln>
                <a:solidFill>
                  <a:schemeClr val="tx1">
                    <a:lumMod val="95000"/>
                    <a:lumOff val="5000"/>
                  </a:schemeClr>
                </a:solidFill>
              </a:rPr>
              <a:t>I was really looking forward to being with you all to discuss the most interesting source in the Universe but personal commitments mean I can’t.</a:t>
            </a:r>
            <a:endParaRPr lang="en-US" dirty="0" smtClean="0"/>
          </a:p>
        </p:txBody>
      </p:sp>
    </p:spTree>
    <p:extLst>
      <p:ext uri="{BB962C8B-B14F-4D97-AF65-F5344CB8AC3E}">
        <p14:creationId xmlns:p14="http://schemas.microsoft.com/office/powerpoint/2010/main" val="23401208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18415" cmpd="sng">
                  <a:noFill/>
                  <a:prstDash val="solid"/>
                </a:ln>
                <a:effectLst/>
                <a:latin typeface="+mn-lt"/>
              </a:rPr>
              <a:t>NGC1275 – lessons from history</a:t>
            </a:r>
            <a:endParaRPr lang="en-US" dirty="0">
              <a:ln w="18415" cmpd="sng">
                <a:noFill/>
                <a:prstDash val="solid"/>
              </a:ln>
              <a:effectLst/>
              <a:latin typeface="+mn-lt"/>
            </a:endParaRPr>
          </a:p>
        </p:txBody>
      </p:sp>
      <p:sp>
        <p:nvSpPr>
          <p:cNvPr id="3" name="Content Placeholder 2"/>
          <p:cNvSpPr>
            <a:spLocks noGrp="1"/>
          </p:cNvSpPr>
          <p:nvPr>
            <p:ph idx="1"/>
          </p:nvPr>
        </p:nvSpPr>
        <p:spPr>
          <a:xfrm>
            <a:off x="457199" y="1600200"/>
            <a:ext cx="8365067" cy="4525963"/>
          </a:xfrm>
        </p:spPr>
        <p:txBody>
          <a:bodyPr/>
          <a:lstStyle/>
          <a:p>
            <a:pPr marL="0" indent="0">
              <a:buNone/>
            </a:pPr>
            <a:r>
              <a:rPr lang="en-US" dirty="0" smtClean="0">
                <a:ln w="18415" cmpd="sng">
                  <a:noFill/>
                  <a:prstDash val="solid"/>
                </a:ln>
                <a:solidFill>
                  <a:srgbClr val="000000"/>
                </a:solidFill>
              </a:rPr>
              <a:t>NGC1275 </a:t>
            </a:r>
            <a:r>
              <a:rPr lang="en-US" dirty="0" smtClean="0">
                <a:ln w="18415" cmpd="sng">
                  <a:noFill/>
                  <a:prstDash val="solid"/>
                </a:ln>
                <a:solidFill>
                  <a:srgbClr val="000000"/>
                </a:solidFill>
              </a:rPr>
              <a:t>holds an important position as being an archetypal object in a number of different astronomical “special interest groups”!</a:t>
            </a:r>
          </a:p>
          <a:p>
            <a:pPr>
              <a:buFontTx/>
              <a:buChar char="-"/>
            </a:pPr>
            <a:r>
              <a:rPr lang="en-US" dirty="0" smtClean="0">
                <a:ln w="18415" cmpd="sng">
                  <a:noFill/>
                  <a:prstDash val="solid"/>
                </a:ln>
                <a:solidFill>
                  <a:srgbClr val="000000"/>
                </a:solidFill>
              </a:rPr>
              <a:t>Brightest Cluster Galaxy in a cool core cluster</a:t>
            </a:r>
          </a:p>
          <a:p>
            <a:pPr>
              <a:buFontTx/>
              <a:buChar char="-"/>
            </a:pPr>
            <a:r>
              <a:rPr lang="en-US" dirty="0" smtClean="0">
                <a:ln w="18415" cmpd="sng">
                  <a:noFill/>
                  <a:prstDash val="solid"/>
                </a:ln>
                <a:solidFill>
                  <a:srgbClr val="000000"/>
                </a:solidFill>
              </a:rPr>
              <a:t>Gamma-ray detected radio galaxy</a:t>
            </a:r>
          </a:p>
          <a:p>
            <a:pPr>
              <a:buFontTx/>
              <a:buChar char="-"/>
            </a:pPr>
            <a:r>
              <a:rPr lang="en-US" dirty="0" err="1" smtClean="0">
                <a:ln w="18415" cmpd="sng">
                  <a:noFill/>
                  <a:prstDash val="solid"/>
                </a:ln>
                <a:solidFill>
                  <a:srgbClr val="000000"/>
                </a:solidFill>
              </a:rPr>
              <a:t>BLLac</a:t>
            </a:r>
            <a:r>
              <a:rPr lang="en-US" dirty="0" smtClean="0">
                <a:ln w="18415" cmpd="sng">
                  <a:noFill/>
                  <a:prstDash val="solid"/>
                </a:ln>
                <a:solidFill>
                  <a:srgbClr val="000000"/>
                </a:solidFill>
              </a:rPr>
              <a:t>/AGN hybrid</a:t>
            </a:r>
          </a:p>
          <a:p>
            <a:pPr>
              <a:buFontTx/>
              <a:buChar char="-"/>
            </a:pPr>
            <a:r>
              <a:rPr lang="en-US" dirty="0" smtClean="0">
                <a:ln w="18415" cmpd="sng">
                  <a:noFill/>
                  <a:prstDash val="solid"/>
                </a:ln>
                <a:solidFill>
                  <a:srgbClr val="000000"/>
                </a:solidFill>
              </a:rPr>
              <a:t>Target to search for Dark Matter annihilation in</a:t>
            </a:r>
            <a:endParaRPr lang="en-US" dirty="0" smtClean="0">
              <a:ln w="18415" cmpd="sng">
                <a:noFill/>
                <a:prstDash val="solid"/>
              </a:ln>
              <a:solidFill>
                <a:srgbClr val="000000"/>
              </a:solidFill>
            </a:endParaRPr>
          </a:p>
        </p:txBody>
      </p:sp>
    </p:spTree>
    <p:extLst>
      <p:ext uri="{BB962C8B-B14F-4D97-AF65-F5344CB8AC3E}">
        <p14:creationId xmlns:p14="http://schemas.microsoft.com/office/powerpoint/2010/main" val="3790333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18415" cmpd="sng">
                  <a:noFill/>
                  <a:prstDash val="solid"/>
                </a:ln>
                <a:effectLst/>
                <a:latin typeface="+mn-lt"/>
              </a:rPr>
              <a:t>NGC1275</a:t>
            </a:r>
            <a:r>
              <a:rPr lang="en-US" dirty="0" smtClean="0">
                <a:ln w="18415" cmpd="sng">
                  <a:solidFill>
                    <a:srgbClr val="FFFFFF"/>
                  </a:solidFill>
                  <a:prstDash val="solid"/>
                </a:ln>
                <a:effectLst/>
                <a:latin typeface="+mn-lt"/>
              </a:rPr>
              <a:t> – </a:t>
            </a:r>
            <a:r>
              <a:rPr lang="en-US" dirty="0" smtClean="0">
                <a:ln w="18415" cmpd="sng">
                  <a:noFill/>
                  <a:prstDash val="solid"/>
                </a:ln>
                <a:effectLst/>
                <a:latin typeface="+mn-lt"/>
              </a:rPr>
              <a:t>lessons from history</a:t>
            </a:r>
            <a:endParaRPr lang="en-US" dirty="0">
              <a:ln w="18415" cmpd="sng">
                <a:noFill/>
                <a:prstDash val="solid"/>
              </a:ln>
              <a:effectLst/>
              <a:latin typeface="+mn-lt"/>
            </a:endParaRPr>
          </a:p>
        </p:txBody>
      </p:sp>
      <p:sp>
        <p:nvSpPr>
          <p:cNvPr id="3" name="Content Placeholder 2"/>
          <p:cNvSpPr>
            <a:spLocks noGrp="1"/>
          </p:cNvSpPr>
          <p:nvPr>
            <p:ph idx="1"/>
          </p:nvPr>
        </p:nvSpPr>
        <p:spPr>
          <a:xfrm>
            <a:off x="457200" y="1600200"/>
            <a:ext cx="8080434" cy="4525963"/>
          </a:xfrm>
        </p:spPr>
        <p:txBody>
          <a:bodyPr/>
          <a:lstStyle/>
          <a:p>
            <a:pPr marL="0" indent="0">
              <a:buNone/>
            </a:pPr>
            <a:r>
              <a:rPr lang="en-US" dirty="0" smtClean="0">
                <a:ln w="18415" cmpd="sng">
                  <a:noFill/>
                  <a:prstDash val="solid"/>
                </a:ln>
                <a:solidFill>
                  <a:srgbClr val="000000"/>
                </a:solidFill>
              </a:rPr>
              <a:t>As such it is worth reviewing the full span of our observations of it to understand its evolution since 1960.</a:t>
            </a:r>
          </a:p>
          <a:p>
            <a:pPr marL="0" indent="0">
              <a:buNone/>
            </a:pPr>
            <a:r>
              <a:rPr lang="en-US" dirty="0" smtClean="0">
                <a:ln w="18415" cmpd="sng">
                  <a:noFill/>
                  <a:prstDash val="solid"/>
                </a:ln>
                <a:solidFill>
                  <a:srgbClr val="000000"/>
                </a:solidFill>
              </a:rPr>
              <a:t>Any variation on this timescale relates to the accretion on to the central black hole and/or the impact on the jet on parsec scales.</a:t>
            </a:r>
          </a:p>
          <a:p>
            <a:pPr marL="0" indent="0">
              <a:buNone/>
            </a:pPr>
            <a:r>
              <a:rPr lang="en-US" dirty="0" smtClean="0">
                <a:ln w="18415" cmpd="sng">
                  <a:noFill/>
                  <a:prstDash val="solid"/>
                </a:ln>
                <a:solidFill>
                  <a:srgbClr val="000000"/>
                </a:solidFill>
              </a:rPr>
              <a:t>Starting with the GHz radio regime…..</a:t>
            </a:r>
            <a:endParaRPr lang="en-US" dirty="0">
              <a:ln w="18415" cmpd="sng">
                <a:noFill/>
                <a:prstDash val="solid"/>
              </a:ln>
              <a:solidFill>
                <a:srgbClr val="000000"/>
              </a:solidFill>
            </a:endParaRPr>
          </a:p>
        </p:txBody>
      </p:sp>
    </p:spTree>
    <p:extLst>
      <p:ext uri="{BB962C8B-B14F-4D97-AF65-F5344CB8AC3E}">
        <p14:creationId xmlns:p14="http://schemas.microsoft.com/office/powerpoint/2010/main" val="40198546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16_413.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537" y="1123158"/>
            <a:ext cx="7853894" cy="5775597"/>
          </a:xfrm>
          <a:prstGeom prst="rect">
            <a:avLst/>
          </a:prstGeom>
        </p:spPr>
      </p:pic>
      <p:sp>
        <p:nvSpPr>
          <p:cNvPr id="3" name="TextBox 2"/>
          <p:cNvSpPr txBox="1"/>
          <p:nvPr/>
        </p:nvSpPr>
        <p:spPr>
          <a:xfrm>
            <a:off x="360178" y="50806"/>
            <a:ext cx="8832466" cy="461665"/>
          </a:xfrm>
          <a:prstGeom prst="rect">
            <a:avLst/>
          </a:prstGeom>
          <a:noFill/>
        </p:spPr>
        <p:txBody>
          <a:bodyPr wrap="none" rtlCol="0">
            <a:spAutoFit/>
          </a:bodyPr>
          <a:lstStyle/>
          <a:p>
            <a:r>
              <a:rPr lang="en-US" sz="2400" dirty="0" smtClean="0"/>
              <a:t>UMRAO Michigan radio monitoring (thanks to Margo and Hugh </a:t>
            </a:r>
            <a:r>
              <a:rPr lang="en-US" sz="2400" dirty="0" err="1" smtClean="0"/>
              <a:t>Aller</a:t>
            </a:r>
            <a:r>
              <a:rPr lang="en-US" sz="2400" dirty="0" smtClean="0"/>
              <a:t>)</a:t>
            </a:r>
            <a:endParaRPr lang="en-US" sz="2400" dirty="0"/>
          </a:p>
        </p:txBody>
      </p:sp>
    </p:spTree>
    <p:extLst>
      <p:ext uri="{BB962C8B-B14F-4D97-AF65-F5344CB8AC3E}">
        <p14:creationId xmlns:p14="http://schemas.microsoft.com/office/powerpoint/2010/main" val="40121538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GC1275_historicalM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920"/>
            <a:ext cx="9260468" cy="6271639"/>
          </a:xfrm>
          <a:prstGeom prst="rect">
            <a:avLst/>
          </a:prstGeom>
        </p:spPr>
      </p:pic>
      <p:sp>
        <p:nvSpPr>
          <p:cNvPr id="3" name="TextBox 2"/>
          <p:cNvSpPr txBox="1"/>
          <p:nvPr/>
        </p:nvSpPr>
        <p:spPr>
          <a:xfrm>
            <a:off x="985039" y="152254"/>
            <a:ext cx="7420003" cy="523220"/>
          </a:xfrm>
          <a:prstGeom prst="rect">
            <a:avLst/>
          </a:prstGeom>
          <a:noFill/>
        </p:spPr>
        <p:txBody>
          <a:bodyPr wrap="square" rtlCol="0">
            <a:spAutoFit/>
          </a:bodyPr>
          <a:lstStyle/>
          <a:p>
            <a:r>
              <a:rPr lang="en-US" sz="2800" dirty="0" smtClean="0"/>
              <a:t>High Frequency radio variability </a:t>
            </a:r>
            <a:r>
              <a:rPr lang="en-US" sz="2800" dirty="0" err="1" smtClean="0"/>
              <a:t>Dutson</a:t>
            </a:r>
            <a:r>
              <a:rPr lang="en-US" sz="2800" dirty="0" smtClean="0"/>
              <a:t> et al 2014</a:t>
            </a:r>
            <a:endParaRPr lang="en-US" sz="2800" dirty="0"/>
          </a:p>
        </p:txBody>
      </p:sp>
    </p:spTree>
    <p:extLst>
      <p:ext uri="{BB962C8B-B14F-4D97-AF65-F5344CB8AC3E}">
        <p14:creationId xmlns:p14="http://schemas.microsoft.com/office/powerpoint/2010/main" val="31753743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gc1275_wmap_planck_lc.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9144000" cy="5943600"/>
          </a:xfrm>
          <a:prstGeom prst="rect">
            <a:avLst/>
          </a:prstGeom>
        </p:spPr>
      </p:pic>
      <p:sp>
        <p:nvSpPr>
          <p:cNvPr id="5" name="TextBox 4"/>
          <p:cNvSpPr txBox="1"/>
          <p:nvPr/>
        </p:nvSpPr>
        <p:spPr>
          <a:xfrm>
            <a:off x="711194" y="314121"/>
            <a:ext cx="7964340" cy="523220"/>
          </a:xfrm>
          <a:prstGeom prst="rect">
            <a:avLst/>
          </a:prstGeom>
          <a:noFill/>
        </p:spPr>
        <p:txBody>
          <a:bodyPr wrap="none" rtlCol="0">
            <a:spAutoFit/>
          </a:bodyPr>
          <a:lstStyle/>
          <a:p>
            <a:r>
              <a:rPr lang="en-US" sz="2800" dirty="0" smtClean="0"/>
              <a:t>NGC1275 as seen by CMB </a:t>
            </a:r>
            <a:r>
              <a:rPr lang="en-US" sz="2800" dirty="0"/>
              <a:t>satellites </a:t>
            </a:r>
            <a:r>
              <a:rPr lang="en-US" sz="2800" dirty="0" err="1"/>
              <a:t>Dutson</a:t>
            </a:r>
            <a:r>
              <a:rPr lang="en-US" sz="2800" dirty="0"/>
              <a:t> et al </a:t>
            </a:r>
            <a:r>
              <a:rPr lang="en-US" sz="2800" dirty="0" smtClean="0"/>
              <a:t>2014</a:t>
            </a:r>
            <a:endParaRPr lang="en-US" sz="2800" dirty="0"/>
          </a:p>
        </p:txBody>
      </p:sp>
    </p:spTree>
    <p:extLst>
      <p:ext uri="{BB962C8B-B14F-4D97-AF65-F5344CB8AC3E}">
        <p14:creationId xmlns:p14="http://schemas.microsoft.com/office/powerpoint/2010/main" val="342620863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ngc1275_alma_ovro_sma_full_history.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0"/>
            <a:ext cx="8572500" cy="6858000"/>
          </a:xfrm>
          <a:prstGeom prst="rect">
            <a:avLst/>
          </a:prstGeom>
        </p:spPr>
      </p:pic>
      <p:sp>
        <p:nvSpPr>
          <p:cNvPr id="3" name="TextBox 2"/>
          <p:cNvSpPr txBox="1"/>
          <p:nvPr/>
        </p:nvSpPr>
        <p:spPr>
          <a:xfrm>
            <a:off x="985039" y="152254"/>
            <a:ext cx="7420003" cy="523220"/>
          </a:xfrm>
          <a:prstGeom prst="rect">
            <a:avLst/>
          </a:prstGeom>
          <a:noFill/>
        </p:spPr>
        <p:txBody>
          <a:bodyPr wrap="square" rtlCol="0">
            <a:spAutoFit/>
          </a:bodyPr>
          <a:lstStyle/>
          <a:p>
            <a:r>
              <a:rPr lang="en-US" sz="2800" dirty="0" smtClean="0">
                <a:solidFill>
                  <a:schemeClr val="bg1"/>
                </a:solidFill>
              </a:rPr>
              <a:t>High Frequency radio variability </a:t>
            </a:r>
            <a:r>
              <a:rPr lang="en-US" sz="2800" dirty="0" smtClean="0">
                <a:solidFill>
                  <a:schemeClr val="bg1"/>
                </a:solidFill>
              </a:rPr>
              <a:t>– over 60 years!</a:t>
            </a:r>
            <a:endParaRPr lang="en-US" sz="2800" dirty="0">
              <a:solidFill>
                <a:schemeClr val="bg1"/>
              </a:solidFill>
            </a:endParaRPr>
          </a:p>
        </p:txBody>
      </p:sp>
      <p:sp>
        <p:nvSpPr>
          <p:cNvPr id="6" name="TextBox 5"/>
          <p:cNvSpPr txBox="1"/>
          <p:nvPr/>
        </p:nvSpPr>
        <p:spPr>
          <a:xfrm>
            <a:off x="6487240" y="1100825"/>
            <a:ext cx="2390398" cy="369332"/>
          </a:xfrm>
          <a:prstGeom prst="rect">
            <a:avLst/>
          </a:prstGeom>
          <a:noFill/>
        </p:spPr>
        <p:txBody>
          <a:bodyPr wrap="none" rtlCol="0">
            <a:spAutoFit/>
          </a:bodyPr>
          <a:lstStyle/>
          <a:p>
            <a:r>
              <a:rPr lang="en-US" dirty="0" smtClean="0">
                <a:solidFill>
                  <a:srgbClr val="FF6600"/>
                </a:solidFill>
              </a:rPr>
              <a:t>UMRAO + OVRO 15GHz</a:t>
            </a:r>
            <a:endParaRPr lang="en-US" dirty="0">
              <a:solidFill>
                <a:srgbClr val="FF6600"/>
              </a:solidFill>
            </a:endParaRPr>
          </a:p>
        </p:txBody>
      </p:sp>
      <p:sp>
        <p:nvSpPr>
          <p:cNvPr id="7" name="TextBox 6"/>
          <p:cNvSpPr txBox="1"/>
          <p:nvPr/>
        </p:nvSpPr>
        <p:spPr>
          <a:xfrm>
            <a:off x="7810341" y="2425526"/>
            <a:ext cx="851515" cy="369332"/>
          </a:xfrm>
          <a:prstGeom prst="rect">
            <a:avLst/>
          </a:prstGeom>
          <a:noFill/>
        </p:spPr>
        <p:txBody>
          <a:bodyPr wrap="none" rtlCol="0">
            <a:spAutoFit/>
          </a:bodyPr>
          <a:lstStyle/>
          <a:p>
            <a:r>
              <a:rPr lang="en-US" dirty="0" smtClean="0">
                <a:solidFill>
                  <a:srgbClr val="FF0000"/>
                </a:solidFill>
              </a:rPr>
              <a:t> 90GHz</a:t>
            </a:r>
            <a:endParaRPr lang="en-US" dirty="0">
              <a:solidFill>
                <a:srgbClr val="FF0000"/>
              </a:solidFill>
            </a:endParaRPr>
          </a:p>
        </p:txBody>
      </p:sp>
      <p:sp>
        <p:nvSpPr>
          <p:cNvPr id="8" name="TextBox 7"/>
          <p:cNvSpPr txBox="1"/>
          <p:nvPr/>
        </p:nvSpPr>
        <p:spPr>
          <a:xfrm>
            <a:off x="7810341" y="3153429"/>
            <a:ext cx="933181" cy="369332"/>
          </a:xfrm>
          <a:prstGeom prst="rect">
            <a:avLst/>
          </a:prstGeom>
          <a:noFill/>
        </p:spPr>
        <p:txBody>
          <a:bodyPr wrap="none" rtlCol="0">
            <a:spAutoFit/>
          </a:bodyPr>
          <a:lstStyle/>
          <a:p>
            <a:r>
              <a:rPr lang="en-US" dirty="0" smtClean="0">
                <a:solidFill>
                  <a:srgbClr val="02CD00"/>
                </a:solidFill>
              </a:rPr>
              <a:t>230GHZ</a:t>
            </a:r>
            <a:endParaRPr lang="en-US" dirty="0">
              <a:solidFill>
                <a:srgbClr val="02CD00"/>
              </a:solidFill>
            </a:endParaRPr>
          </a:p>
        </p:txBody>
      </p:sp>
      <p:sp>
        <p:nvSpPr>
          <p:cNvPr id="9" name="TextBox 8"/>
          <p:cNvSpPr txBox="1"/>
          <p:nvPr/>
        </p:nvSpPr>
        <p:spPr>
          <a:xfrm>
            <a:off x="7827248" y="3854202"/>
            <a:ext cx="916274" cy="369332"/>
          </a:xfrm>
          <a:prstGeom prst="rect">
            <a:avLst/>
          </a:prstGeom>
          <a:noFill/>
        </p:spPr>
        <p:txBody>
          <a:bodyPr wrap="none" rtlCol="0">
            <a:spAutoFit/>
          </a:bodyPr>
          <a:lstStyle/>
          <a:p>
            <a:r>
              <a:rPr lang="en-US" dirty="0" smtClean="0">
                <a:solidFill>
                  <a:srgbClr val="FF3EFA"/>
                </a:solidFill>
              </a:rPr>
              <a:t>350GHz</a:t>
            </a:r>
            <a:endParaRPr lang="en-US" dirty="0">
              <a:solidFill>
                <a:srgbClr val="FF3EFA"/>
              </a:solidFill>
            </a:endParaRPr>
          </a:p>
        </p:txBody>
      </p:sp>
    </p:spTree>
    <p:extLst>
      <p:ext uri="{BB962C8B-B14F-4D97-AF65-F5344CB8AC3E}">
        <p14:creationId xmlns:p14="http://schemas.microsoft.com/office/powerpoint/2010/main" val="103566200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166050</TotalTime>
  <Words>1054</Words>
  <Application>Microsoft Macintosh PowerPoint</Application>
  <PresentationFormat>On-screen Show (4:3)</PresentationFormat>
  <Paragraphs>131</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The AGN activity of NGC1275 and the ubiquity of AGN in cool core clusters</vt:lpstr>
      <vt:lpstr>….or…… The rise and fall  (and rise again)  of NGC1275!</vt:lpstr>
      <vt:lpstr>Apologies for Absence</vt:lpstr>
      <vt:lpstr>NGC1275 – lessons from history</vt:lpstr>
      <vt:lpstr>NGC1275 – lessons from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NGC1275 as a BCG archetype?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Also core components vary!</vt:lpstr>
      <vt:lpstr>PowerPoint Presentation</vt:lpstr>
      <vt:lpstr>PowerPoint Presentation</vt:lpstr>
      <vt:lpstr>NGC1275 in its wider context</vt:lpstr>
      <vt:lpstr>What is in store in the near future?</vt:lpstr>
      <vt:lpstr>Conclusions</vt:lpstr>
    </vt:vector>
  </TitlesOfParts>
  <Company>University of Durham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rise and fall (and rise again) of NGC1275</dc:title>
  <dc:creator>Alastair Edge</dc:creator>
  <cp:lastModifiedBy>Alastair Edge</cp:lastModifiedBy>
  <cp:revision>121</cp:revision>
  <dcterms:created xsi:type="dcterms:W3CDTF">2013-06-06T21:33:17Z</dcterms:created>
  <dcterms:modified xsi:type="dcterms:W3CDTF">2018-05-14T10:25:13Z</dcterms:modified>
</cp:coreProperties>
</file>