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mk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3"/>
  </p:notesMasterIdLst>
  <p:sldIdLst>
    <p:sldId id="334" r:id="rId2"/>
    <p:sldId id="328" r:id="rId3"/>
    <p:sldId id="396" r:id="rId4"/>
    <p:sldId id="395" r:id="rId5"/>
    <p:sldId id="371" r:id="rId6"/>
    <p:sldId id="360" r:id="rId7"/>
    <p:sldId id="400" r:id="rId8"/>
    <p:sldId id="361" r:id="rId9"/>
    <p:sldId id="418" r:id="rId10"/>
    <p:sldId id="423" r:id="rId11"/>
    <p:sldId id="412" r:id="rId12"/>
    <p:sldId id="363" r:id="rId13"/>
    <p:sldId id="378" r:id="rId14"/>
    <p:sldId id="379" r:id="rId15"/>
    <p:sldId id="286" r:id="rId16"/>
    <p:sldId id="304" r:id="rId17"/>
    <p:sldId id="287" r:id="rId18"/>
    <p:sldId id="340" r:id="rId19"/>
    <p:sldId id="375" r:id="rId20"/>
    <p:sldId id="383" r:id="rId21"/>
    <p:sldId id="419" r:id="rId22"/>
    <p:sldId id="410" r:id="rId23"/>
    <p:sldId id="384" r:id="rId24"/>
    <p:sldId id="385" r:id="rId25"/>
    <p:sldId id="386" r:id="rId26"/>
    <p:sldId id="417" r:id="rId27"/>
    <p:sldId id="387" r:id="rId28"/>
    <p:sldId id="413" r:id="rId29"/>
    <p:sldId id="414" r:id="rId30"/>
    <p:sldId id="420" r:id="rId31"/>
    <p:sldId id="313" r:id="rId3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3A"/>
    <a:srgbClr val="001145"/>
    <a:srgbClr val="000F2E"/>
    <a:srgbClr val="00194D"/>
    <a:srgbClr val="FF0000"/>
    <a:srgbClr val="000000"/>
    <a:srgbClr val="00CC00"/>
    <a:srgbClr val="FF66CC"/>
    <a:srgbClr val="CC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73" autoAdjust="0"/>
  </p:normalViewPr>
  <p:slideViewPr>
    <p:cSldViewPr>
      <p:cViewPr varScale="1">
        <p:scale>
          <a:sx n="97" d="100"/>
          <a:sy n="97" d="100"/>
        </p:scale>
        <p:origin x="3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7E56-EB83-489E-BA68-6D94D71FD490}" type="datetimeFigureOut">
              <a:rPr lang="zh-CN" altLang="en-US" smtClean="0"/>
              <a:t>2018/5/15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08358-36DB-4FB3-96F7-8D5D899CB3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30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eaLnBrk="1" hangingPunct="1"/>
            <a:fld id="{610A52DB-782F-4B6A-B1D0-635EB73E8475}" type="slidenum">
              <a:rPr lang="zh-CN" altLang="en-US">
                <a:latin typeface="Times New Roman" pitchFamily="18" charset="0"/>
              </a:rPr>
              <a:pPr eaLnBrk="1" hangingPunct="1"/>
              <a:t>1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83024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updated</a:t>
            </a:r>
            <a:r>
              <a:rPr lang="en-US" baseline="0" dirty="0" smtClean="0"/>
              <a:t> the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86B0-7B72-5F45-B925-69A56843A9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60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updated the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86B0-7B72-5F45-B925-69A56843A9A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86B0-7B72-5F45-B925-69A56843A9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4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C7E5D7-888C-4B9F-91C0-EEBF7A39E686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036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86B0-7B72-5F45-B925-69A56843A9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6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86B0-7B72-5F45-B925-69A56843A9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86B0-7B72-5F45-B925-69A56843A9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38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86B0-7B72-5F45-B925-69A56843A9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3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86B0-7B72-5F45-B925-69A56843A9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03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186B0-7B72-5F45-B925-69A56843A9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3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3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13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8E822C-4557-45D2-B4B9-021BC63F254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417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1877-B4B4-481F-9D9C-9E200AABD53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291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02960-1C66-4F00-915E-EFECFA26BAB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255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E2E6-1196-4522-B5D2-7C00F44B81A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264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E2E6-1196-4522-B5D2-7C00F44B81A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025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E2E6-1196-4522-B5D2-7C00F44B81A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200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E2E6-1196-4522-B5D2-7C00F44B81A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5507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895" y="1081"/>
            <a:ext cx="635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/>
                </a:solidFill>
                <a:latin typeface="+mn-lt"/>
                <a:cs typeface="Comic Sans MS"/>
              </a:rPr>
              <a:t>Intro.</a:t>
            </a:r>
            <a:endParaRPr lang="en-US" sz="1100" b="1" dirty="0">
              <a:solidFill>
                <a:schemeClr val="tx2"/>
              </a:solidFill>
              <a:latin typeface="+mn-lt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742" y="1081"/>
            <a:ext cx="1160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Model &amp; Tech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8159" y="1081"/>
            <a:ext cx="763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Results: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8755" y="1081"/>
            <a:ext cx="867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New </a:t>
            </a:r>
            <a:r>
              <a:rPr lang="en-US" sz="1100" b="1" baseline="0" dirty="0" err="1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Accr</a:t>
            </a:r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.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062" y="1081"/>
            <a:ext cx="881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High Ang.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1467" y="1081"/>
            <a:ext cx="192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Future work &amp; Summary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0487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8895" y="1081"/>
            <a:ext cx="635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Intro.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58742" y="1081"/>
            <a:ext cx="1160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Model &amp; Tech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08159" y="1081"/>
            <a:ext cx="763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/>
                </a:solidFill>
                <a:latin typeface="+mn-lt"/>
                <a:cs typeface="Comic Sans MS"/>
              </a:rPr>
              <a:t>Results:</a:t>
            </a:r>
            <a:endParaRPr lang="en-US" sz="1100" b="1" dirty="0">
              <a:solidFill>
                <a:schemeClr val="tx2"/>
              </a:solidFill>
              <a:latin typeface="+mn-lt"/>
              <a:cs typeface="Comic Sans MS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548755" y="1081"/>
            <a:ext cx="867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/>
                </a:solidFill>
                <a:latin typeface="+mn-lt"/>
                <a:cs typeface="Comic Sans MS"/>
              </a:rPr>
              <a:t>New </a:t>
            </a:r>
            <a:r>
              <a:rPr lang="en-US" sz="1100" b="1" baseline="0" dirty="0" err="1" smtClean="0">
                <a:solidFill>
                  <a:schemeClr val="tx2"/>
                </a:solidFill>
                <a:latin typeface="+mn-lt"/>
                <a:cs typeface="Comic Sans MS"/>
              </a:rPr>
              <a:t>Accr</a:t>
            </a:r>
            <a:r>
              <a:rPr lang="en-US" sz="1100" b="1" baseline="0" dirty="0" smtClean="0">
                <a:solidFill>
                  <a:schemeClr val="tx2"/>
                </a:solidFill>
                <a:latin typeface="+mn-lt"/>
                <a:cs typeface="Comic Sans MS"/>
              </a:rPr>
              <a:t>.</a:t>
            </a:r>
            <a:endParaRPr lang="en-US" sz="1100" b="1" dirty="0">
              <a:solidFill>
                <a:schemeClr val="tx2"/>
              </a:solidFill>
              <a:latin typeface="+mn-lt"/>
              <a:cs typeface="Comic Sans MS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61062" y="1081"/>
            <a:ext cx="881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High Ang.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171467" y="1081"/>
            <a:ext cx="192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Future work &amp; Summary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35867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8895" y="1081"/>
            <a:ext cx="635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Intro.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858742" y="1081"/>
            <a:ext cx="1160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Model &amp; Tech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08159" y="1081"/>
            <a:ext cx="763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/>
                </a:solidFill>
                <a:latin typeface="+mn-lt"/>
                <a:cs typeface="Comic Sans MS"/>
              </a:rPr>
              <a:t>Results:</a:t>
            </a:r>
            <a:endParaRPr lang="en-US" sz="1100" b="1" dirty="0">
              <a:solidFill>
                <a:schemeClr val="tx2"/>
              </a:solidFill>
              <a:latin typeface="+mn-lt"/>
              <a:cs typeface="Comic Sans MS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548755" y="1081"/>
            <a:ext cx="867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New </a:t>
            </a:r>
            <a:r>
              <a:rPr lang="en-US" sz="1100" b="1" baseline="0" dirty="0" err="1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Accr</a:t>
            </a:r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.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361062" y="1081"/>
            <a:ext cx="8815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/>
                </a:solidFill>
                <a:latin typeface="+mn-lt"/>
                <a:cs typeface="Comic Sans MS"/>
              </a:rPr>
              <a:t>High Ang.</a:t>
            </a:r>
            <a:endParaRPr lang="en-US" sz="1100" b="1" dirty="0">
              <a:solidFill>
                <a:schemeClr val="tx2"/>
              </a:solidFill>
              <a:latin typeface="+mn-lt"/>
              <a:cs typeface="Comic Sans M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171467" y="1081"/>
            <a:ext cx="192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baseline="0" dirty="0" smtClean="0">
                <a:solidFill>
                  <a:schemeClr val="tx2">
                    <a:alpha val="20000"/>
                  </a:schemeClr>
                </a:solidFill>
                <a:latin typeface="+mn-lt"/>
                <a:cs typeface="Comic Sans MS"/>
              </a:rPr>
              <a:t>Future work &amp; Summary</a:t>
            </a:r>
            <a:endParaRPr lang="en-US" sz="1100" b="1" dirty="0">
              <a:solidFill>
                <a:schemeClr val="tx2">
                  <a:alpha val="20000"/>
                </a:schemeClr>
              </a:solidFill>
              <a:latin typeface="+mn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455961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4459-E516-4636-A812-A06C50E516B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496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62DF-AB14-4A41-9DBC-CFD0F9B7A22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50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D148-7479-4B32-941F-B7761D273DD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71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4BCC-92F8-4362-B922-EA03E955C9C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51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33AB0-9C78-4FB1-A186-33F70A08AFF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49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2609-2783-4E4C-958C-6B330970EBF8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813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DBF1B-6B71-45A7-A08D-EA30575879BA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238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DFC5-2383-4A58-8F9F-82CF1547605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257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AD6E2E6-1196-4522-B5D2-7C00F44B81A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123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23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3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3123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2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12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2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279505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Relationship Id="rId9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center_sca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25"/>
          <a:stretch/>
        </p:blipFill>
        <p:spPr bwMode="auto">
          <a:xfrm>
            <a:off x="0" y="0"/>
            <a:ext cx="9180512" cy="780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149" y="476672"/>
            <a:ext cx="8915967" cy="210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4800" b="1" dirty="0">
                <a:latin typeface="+mj-lt"/>
                <a:cs typeface="David" pitchFamily="34" charset="-79"/>
              </a:rPr>
              <a:t>AGN </a:t>
            </a:r>
            <a:r>
              <a:rPr lang="en-US" altLang="zh-CN" sz="4800" b="1" dirty="0">
                <a:latin typeface="+mj-lt"/>
              </a:rPr>
              <a:t>F</a:t>
            </a:r>
            <a:r>
              <a:rPr lang="zh-CN" altLang="zh-CN" sz="4800" b="1" dirty="0">
                <a:latin typeface="+mj-lt"/>
              </a:rPr>
              <a:t>eedback </a:t>
            </a:r>
            <a:r>
              <a:rPr lang="en-US" altLang="zh-CN" sz="4800" b="1" dirty="0" err="1" smtClean="0">
                <a:latin typeface="+mj-lt"/>
              </a:rPr>
              <a:t>i</a:t>
            </a:r>
            <a:r>
              <a:rPr lang="zh-CN" altLang="zh-CN" sz="4800" b="1" dirty="0" smtClean="0">
                <a:latin typeface="+mj-lt"/>
              </a:rPr>
              <a:t>n </a:t>
            </a:r>
            <a:r>
              <a:rPr lang="en-US" altLang="zh-CN" sz="4800" b="1" dirty="0" smtClean="0">
                <a:latin typeface="+mj-lt"/>
              </a:rPr>
              <a:t>an Isolated E</a:t>
            </a:r>
            <a:r>
              <a:rPr lang="zh-CN" altLang="zh-CN" sz="4800" b="1" dirty="0">
                <a:latin typeface="+mj-lt"/>
              </a:rPr>
              <a:t>lliptical </a:t>
            </a:r>
            <a:r>
              <a:rPr lang="en-US" altLang="zh-CN" sz="4800" b="1" dirty="0">
                <a:latin typeface="+mj-lt"/>
              </a:rPr>
              <a:t>G</a:t>
            </a:r>
            <a:r>
              <a:rPr lang="zh-CN" altLang="zh-CN" sz="4800" b="1" dirty="0" smtClean="0">
                <a:latin typeface="+mj-lt"/>
              </a:rPr>
              <a:t>alax</a:t>
            </a:r>
            <a:r>
              <a:rPr lang="en-US" altLang="zh-CN" sz="4800" b="1" dirty="0" smtClean="0">
                <a:latin typeface="+mj-lt"/>
              </a:rPr>
              <a:t>y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</a:t>
            </a:r>
            <a:r>
              <a:rPr lang="en-US" altLang="zh-C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—</a:t>
            </a:r>
            <a:r>
              <a:rPr lang="en-US" altLang="zh-C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elaborating </a:t>
            </a:r>
            <a:r>
              <a:rPr lang="en-US" altLang="zh-C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altLang="zh-C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AGN physics</a:t>
            </a:r>
            <a:endParaRPr lang="en-US" altLang="zh-CN" sz="3200" i="1" dirty="0" smtClean="0">
              <a:latin typeface="+mn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7656" y="2708920"/>
            <a:ext cx="8568952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endParaRPr lang="en-US" altLang="zh-CN" sz="2400" b="1" dirty="0">
              <a:latin typeface="Arial" charset="0"/>
            </a:endParaRPr>
          </a:p>
          <a:p>
            <a:pPr algn="ctr"/>
            <a:r>
              <a:rPr lang="en-US" altLang="zh-CN" sz="2400" b="1" dirty="0" smtClean="0">
                <a:latin typeface="Arial" charset="0"/>
              </a:rPr>
              <a:t> </a:t>
            </a:r>
          </a:p>
          <a:p>
            <a:pPr algn="ctr"/>
            <a:r>
              <a:rPr lang="zh-CN" altLang="en-US" sz="3200" b="1" dirty="0" smtClean="0">
                <a:latin typeface="Arial" charset="0"/>
              </a:rPr>
              <a:t> </a:t>
            </a:r>
            <a:r>
              <a:rPr lang="en-US" altLang="zh-CN" sz="3200" b="1" dirty="0" smtClean="0">
                <a:latin typeface="Arial" charset="0"/>
              </a:rPr>
              <a:t>Feng Yuan</a:t>
            </a:r>
          </a:p>
          <a:p>
            <a:pPr algn="ctr"/>
            <a:r>
              <a:rPr lang="en-US" altLang="zh-CN" sz="2400" dirty="0" smtClean="0">
                <a:latin typeface="+mj-lt"/>
              </a:rPr>
              <a:t>Shanghai Astronomical Observatory, CAS</a:t>
            </a:r>
          </a:p>
          <a:p>
            <a:endParaRPr lang="en-US" altLang="zh-CN" sz="2000" dirty="0" smtClean="0">
              <a:latin typeface="Times New Roman" pitchFamily="18" charset="0"/>
            </a:endParaRPr>
          </a:p>
          <a:p>
            <a:r>
              <a:rPr lang="en-US" altLang="zh-CN" sz="2000" dirty="0" smtClean="0">
                <a:latin typeface="+mn-lt"/>
              </a:rPr>
              <a:t>Collaborated with:  </a:t>
            </a:r>
          </a:p>
          <a:p>
            <a:endParaRPr lang="en-US" altLang="zh-CN" sz="2000" dirty="0" smtClean="0">
              <a:latin typeface="+mn-lt"/>
            </a:endParaRPr>
          </a:p>
          <a:p>
            <a:r>
              <a:rPr lang="en-US" altLang="zh-CN" sz="2000" dirty="0" smtClean="0">
                <a:latin typeface="+mn-lt"/>
              </a:rPr>
              <a:t>D. </a:t>
            </a:r>
            <a:r>
              <a:rPr lang="en-US" altLang="zh-CN" sz="2000" dirty="0" smtClean="0">
                <a:latin typeface="+mn-lt"/>
              </a:rPr>
              <a:t>Yoon, </a:t>
            </a:r>
            <a:r>
              <a:rPr lang="en-US" altLang="zh-CN" sz="2000" dirty="0" smtClean="0">
                <a:latin typeface="+mn-lt"/>
              </a:rPr>
              <a:t>Y. </a:t>
            </a:r>
            <a:r>
              <a:rPr lang="en-US" altLang="zh-CN" sz="2000" dirty="0" smtClean="0">
                <a:latin typeface="+mn-lt"/>
              </a:rPr>
              <a:t>Li, </a:t>
            </a:r>
            <a:r>
              <a:rPr lang="en-US" altLang="zh-CN" sz="2000" dirty="0" smtClean="0">
                <a:latin typeface="+mn-lt"/>
              </a:rPr>
              <a:t>Z. </a:t>
            </a:r>
            <a:r>
              <a:rPr lang="en-US" altLang="zh-CN" sz="2000" dirty="0" err="1" smtClean="0">
                <a:latin typeface="+mn-lt"/>
              </a:rPr>
              <a:t>Gan</a:t>
            </a:r>
            <a:r>
              <a:rPr lang="en-US" altLang="zh-CN" sz="2000" dirty="0" smtClean="0">
                <a:latin typeface="+mn-lt"/>
              </a:rPr>
              <a:t>, </a:t>
            </a:r>
            <a:r>
              <a:rPr lang="en-US" altLang="zh-CN" sz="2000" dirty="0" smtClean="0">
                <a:latin typeface="+mn-lt"/>
              </a:rPr>
              <a:t>F. </a:t>
            </a:r>
            <a:r>
              <a:rPr lang="en-US" altLang="zh-CN" sz="2000" dirty="0" err="1" smtClean="0">
                <a:latin typeface="+mn-lt"/>
              </a:rPr>
              <a:t>Guo</a:t>
            </a:r>
            <a:r>
              <a:rPr lang="en-US" altLang="zh-CN" sz="2000" dirty="0" smtClean="0">
                <a:latin typeface="+mn-lt"/>
              </a:rPr>
              <a:t> (SHAO)</a:t>
            </a:r>
          </a:p>
          <a:p>
            <a:r>
              <a:rPr lang="en-US" altLang="zh-CN" sz="2000" dirty="0" smtClean="0">
                <a:latin typeface="+mn-lt"/>
              </a:rPr>
              <a:t>L. </a:t>
            </a:r>
            <a:r>
              <a:rPr lang="en-US" altLang="zh-CN" sz="2000" dirty="0" smtClean="0">
                <a:latin typeface="+mn-lt"/>
              </a:rPr>
              <a:t>Ho (KIAA-PKU)</a:t>
            </a:r>
          </a:p>
          <a:p>
            <a:r>
              <a:rPr lang="en-US" altLang="zh-CN" sz="2000" dirty="0" smtClean="0">
                <a:latin typeface="+mn-lt"/>
              </a:rPr>
              <a:t>J. P. </a:t>
            </a:r>
            <a:r>
              <a:rPr lang="en-US" altLang="zh-CN" sz="2000" dirty="0" err="1" smtClean="0">
                <a:latin typeface="+mn-lt"/>
              </a:rPr>
              <a:t>Ostriker</a:t>
            </a:r>
            <a:r>
              <a:rPr lang="en-US" altLang="zh-CN" sz="2000" dirty="0" smtClean="0">
                <a:latin typeface="+mn-lt"/>
              </a:rPr>
              <a:t> (Columbia University)</a:t>
            </a:r>
          </a:p>
          <a:p>
            <a:r>
              <a:rPr lang="en-US" altLang="zh-CN" sz="2000" dirty="0" smtClean="0">
                <a:latin typeface="+mn-lt"/>
              </a:rPr>
              <a:t>L. </a:t>
            </a:r>
            <a:r>
              <a:rPr lang="en-US" altLang="zh-CN" sz="2000" dirty="0" err="1" smtClean="0">
                <a:latin typeface="+mn-lt"/>
              </a:rPr>
              <a:t>Ciotti</a:t>
            </a:r>
            <a:r>
              <a:rPr lang="en-US" altLang="zh-CN" sz="2000" dirty="0" smtClean="0">
                <a:latin typeface="+mn-lt"/>
              </a:rPr>
              <a:t> (University of Bologna)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08104" y="5229200"/>
            <a:ext cx="2242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R. Narayan (</a:t>
            </a:r>
            <a:r>
              <a:rPr lang="en-US" altLang="zh-CN" dirty="0" err="1" smtClean="0">
                <a:latin typeface="+mn-lt"/>
              </a:rPr>
              <a:t>CfA</a:t>
            </a:r>
            <a:r>
              <a:rPr lang="en-US" altLang="zh-CN" dirty="0" smtClean="0">
                <a:latin typeface="+mn-lt"/>
              </a:rPr>
              <a:t>)</a:t>
            </a:r>
          </a:p>
          <a:p>
            <a:r>
              <a:rPr lang="en-US" altLang="zh-CN" dirty="0" smtClean="0">
                <a:latin typeface="+mn-lt"/>
              </a:rPr>
              <a:t>A. </a:t>
            </a:r>
            <a:r>
              <a:rPr lang="en-US" altLang="zh-CN" dirty="0" err="1" smtClean="0">
                <a:latin typeface="+mn-lt"/>
              </a:rPr>
              <a:t>Sadowski</a:t>
            </a:r>
            <a:r>
              <a:rPr lang="en-US" altLang="zh-CN" dirty="0" smtClean="0">
                <a:latin typeface="+mn-lt"/>
              </a:rPr>
              <a:t> (MIT)</a:t>
            </a:r>
          </a:p>
          <a:p>
            <a:r>
              <a:rPr lang="en-US" altLang="zh-CN" dirty="0" smtClean="0">
                <a:latin typeface="+mn-lt"/>
              </a:rPr>
              <a:t>D. Bu (SHAO)</a:t>
            </a:r>
          </a:p>
          <a:p>
            <a:r>
              <a:rPr lang="en-US" altLang="zh-CN" dirty="0" smtClean="0">
                <a:latin typeface="+mn-lt"/>
              </a:rPr>
              <a:t>X. Bai (</a:t>
            </a:r>
            <a:r>
              <a:rPr lang="en-US" altLang="zh-CN" dirty="0" err="1" smtClean="0">
                <a:latin typeface="+mn-lt"/>
              </a:rPr>
              <a:t>CfA</a:t>
            </a:r>
            <a:r>
              <a:rPr lang="en-US" altLang="zh-CN" dirty="0" smtClean="0">
                <a:latin typeface="+mn-lt"/>
              </a:rPr>
              <a:t>/Tsinghua)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44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478482"/>
            <a:ext cx="5334000" cy="5564568"/>
          </a:xfrm>
        </p:spPr>
        <p:txBody>
          <a:bodyPr/>
          <a:lstStyle/>
          <a:p>
            <a:r>
              <a:rPr lang="en-US" altLang="zh-CN" sz="2400" dirty="0"/>
              <a:t>Angular distribution of </a:t>
            </a:r>
            <a:r>
              <a:rPr lang="en-US" altLang="zh-CN" sz="2400" dirty="0" smtClean="0"/>
              <a:t>wind </a:t>
            </a:r>
            <a:endParaRPr lang="en-US" altLang="zh-CN" sz="2400" dirty="0"/>
          </a:p>
          <a:p>
            <a:r>
              <a:rPr lang="en-US" altLang="zh-CN" sz="2400" dirty="0"/>
              <a:t>Angular distribution of wind </a:t>
            </a:r>
            <a:r>
              <a:rPr lang="en-US" altLang="zh-CN" sz="2400" dirty="0" smtClean="0"/>
              <a:t>speed </a:t>
            </a:r>
            <a:endParaRPr lang="zh-CN" altLang="en-US" sz="2400" dirty="0"/>
          </a:p>
          <a:p>
            <a:r>
              <a:rPr lang="en-US" altLang="zh-CN" sz="2400" dirty="0" smtClean="0"/>
              <a:t>Disk-jet </a:t>
            </a:r>
          </a:p>
          <a:p>
            <a:pPr lvl="1"/>
            <a:r>
              <a:rPr lang="en-US" altLang="zh-CN" sz="2400" dirty="0" smtClean="0"/>
              <a:t>Originate from disk (not BH); present even for a=0</a:t>
            </a:r>
          </a:p>
          <a:p>
            <a:pPr lvl="1"/>
            <a:r>
              <a:rPr lang="en-US" altLang="zh-CN" sz="2400" dirty="0" smtClean="0"/>
              <a:t>Gas-rich (not </a:t>
            </a:r>
            <a:r>
              <a:rPr lang="en-US" altLang="zh-CN" sz="2400" dirty="0" err="1" smtClean="0"/>
              <a:t>Poynting</a:t>
            </a:r>
            <a:r>
              <a:rPr lang="en-US" altLang="zh-CN" sz="2400" dirty="0" smtClean="0"/>
              <a:t> flux)</a:t>
            </a:r>
          </a:p>
          <a:p>
            <a:pPr lvl="1"/>
            <a:r>
              <a:rPr lang="en-US" altLang="zh-CN" sz="2400" dirty="0"/>
              <a:t>v</a:t>
            </a:r>
            <a:r>
              <a:rPr lang="en-US" altLang="zh-CN" sz="2400" dirty="0" smtClean="0"/>
              <a:t>~0.2-0.4 c</a:t>
            </a:r>
            <a:endParaRPr lang="en-US" altLang="zh-CN" sz="2400" dirty="0"/>
          </a:p>
          <a:p>
            <a:pPr lvl="1"/>
            <a:r>
              <a:rPr lang="en-US" altLang="zh-CN" sz="2400" dirty="0" smtClean="0"/>
              <a:t>Accelerated by gradient of 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toroidal magnetic field; </a:t>
            </a:r>
            <a:r>
              <a:rPr lang="en-US" altLang="zh-CN" sz="2400" b="1" i="1" dirty="0" smtClean="0">
                <a:solidFill>
                  <a:srgbClr val="FFFF00"/>
                </a:solidFill>
              </a:rPr>
              <a:t>so not BZ nor BP</a:t>
            </a:r>
            <a:r>
              <a:rPr lang="en-US" altLang="zh-CN" sz="2400" dirty="0" smtClean="0"/>
              <a:t>, but Lynden-Bell (1996) mechanism</a:t>
            </a:r>
          </a:p>
          <a:p>
            <a:pPr lvl="1"/>
            <a:r>
              <a:rPr lang="en-US" altLang="zh-CN" sz="2400" dirty="0" smtClean="0">
                <a:solidFill>
                  <a:srgbClr val="FFFF00"/>
                </a:solidFill>
              </a:rPr>
              <a:t>Just outside of BZ jet --- sheath?</a:t>
            </a:r>
            <a:endParaRPr lang="en-US" altLang="zh-CN" sz="2400" dirty="0" smtClean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99592" y="741744"/>
            <a:ext cx="513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Yuan et al. </a:t>
            </a:r>
            <a:r>
              <a:rPr lang="en-US" altLang="zh-CN" dirty="0" smtClean="0">
                <a:latin typeface="+mn-lt"/>
              </a:rPr>
              <a:t>2015; Yuan &amp; Narayan 2014,ARA&amp;A</a:t>
            </a:r>
            <a:endParaRPr lang="zh-CN" altLang="en-US" dirty="0">
              <a:latin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68" y="1423125"/>
            <a:ext cx="2969706" cy="3215217"/>
          </a:xfrm>
          <a:prstGeom prst="rect">
            <a:avLst/>
          </a:prstGeom>
        </p:spPr>
      </p:pic>
      <p:pic>
        <p:nvPicPr>
          <p:cNvPr id="20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70169" y="4556451"/>
            <a:ext cx="2969706" cy="230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标题 1"/>
          <p:cNvSpPr txBox="1">
            <a:spLocks/>
          </p:cNvSpPr>
          <p:nvPr/>
        </p:nvSpPr>
        <p:spPr bwMode="auto">
          <a:xfrm>
            <a:off x="-32027" y="-184025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altLang="zh-CN" sz="3600" i="1" kern="0" dirty="0" smtClean="0">
                <a:solidFill>
                  <a:srgbClr val="FFFF00"/>
                </a:solidFill>
              </a:rPr>
              <a:t>Special</a:t>
            </a:r>
            <a:r>
              <a:rPr lang="en-US" altLang="zh-CN" sz="3600" kern="0" dirty="0" smtClean="0">
                <a:solidFill>
                  <a:srgbClr val="FFFF00"/>
                </a:solidFill>
              </a:rPr>
              <a:t> wind — disk-jet — jet sheath??</a:t>
            </a:r>
            <a:endParaRPr lang="zh-CN" altLang="en-US" sz="3600" kern="0" dirty="0">
              <a:solidFill>
                <a:srgbClr val="FFFF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36446" y="872256"/>
            <a:ext cx="78739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BZ </a:t>
            </a:r>
            <a:r>
              <a:rPr lang="en-US" altLang="zh-CN" dirty="0" smtClean="0"/>
              <a:t>jet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6579934" y="797692"/>
            <a:ext cx="91563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r>
              <a:rPr lang="en-US" altLang="zh-CN" dirty="0" smtClean="0"/>
              <a:t>isk-jet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7200390" y="1805121"/>
            <a:ext cx="65915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wind</a:t>
            </a:r>
            <a:endParaRPr lang="zh-CN" altLang="en-US" dirty="0"/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6455238" y="1154869"/>
            <a:ext cx="178182" cy="170908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471313" y="1274036"/>
            <a:ext cx="653335" cy="158953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5930144" y="1306970"/>
            <a:ext cx="621021" cy="2589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H="1">
            <a:off x="6702474" y="1136845"/>
            <a:ext cx="374942" cy="4943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en-US" altLang="zh-CN" sz="4000" dirty="0" smtClean="0">
                <a:solidFill>
                  <a:srgbClr val="FFFF00"/>
                </a:solidFill>
              </a:rPr>
              <a:t>Momentum/energy fluxes </a:t>
            </a:r>
            <a:r>
              <a:rPr lang="en-US" altLang="zh-CN" sz="4000" smtClean="0">
                <a:solidFill>
                  <a:srgbClr val="FFFF00"/>
                </a:solidFill>
              </a:rPr>
              <a:t>of wind/radiation </a:t>
            </a:r>
            <a:r>
              <a:rPr lang="en-US" altLang="zh-CN" sz="4000" dirty="0" smtClean="0">
                <a:solidFill>
                  <a:srgbClr val="FFFF00"/>
                </a:solidFill>
              </a:rPr>
              <a:t>in cold/hot accretion(feedback) modes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285" y="2060848"/>
            <a:ext cx="820142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2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691" y="15675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err="1" smtClean="0">
                <a:solidFill>
                  <a:srgbClr val="FFFF00"/>
                </a:solidFill>
              </a:rPr>
              <a:t>Hydrodynamical</a:t>
            </a:r>
            <a:r>
              <a:rPr lang="en-US" altLang="zh-CN" dirty="0" smtClean="0">
                <a:solidFill>
                  <a:srgbClr val="FFFF00"/>
                </a:solidFill>
              </a:rPr>
              <a:t> Equations</a:t>
            </a:r>
            <a:endParaRPr lang="zh-CN" altLang="en-US" dirty="0" smtClean="0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68144" y="2708920"/>
            <a:ext cx="1080120" cy="7920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0" y="1597559"/>
            <a:ext cx="7006787" cy="24897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771541" y="4403264"/>
            <a:ext cx="3871949" cy="2287999"/>
            <a:chOff x="4771541" y="4403264"/>
            <a:chExt cx="3871949" cy="2287999"/>
          </a:xfrm>
        </p:grpSpPr>
        <p:sp>
          <p:nvSpPr>
            <p:cNvPr id="8" name="Oval 5"/>
            <p:cNvSpPr/>
            <p:nvPr/>
          </p:nvSpPr>
          <p:spPr>
            <a:xfrm>
              <a:off x="4771541" y="4584147"/>
              <a:ext cx="176982" cy="1769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5004048" y="4403264"/>
              <a:ext cx="3639442" cy="2287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dirty="0" smtClean="0">
                  <a:latin typeface="+mn-lt"/>
                  <a:cs typeface="Comic Sans MS"/>
                </a:rPr>
                <a:t>Stellar mass loss from dying stars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 smtClean="0">
                  <a:latin typeface="+mn-lt"/>
                  <a:cs typeface="Comic Sans MS"/>
                </a:rPr>
                <a:t>Gas depletion of star formation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 smtClean="0">
                  <a:latin typeface="+mn-lt"/>
                  <a:cs typeface="Comic Sans MS"/>
                </a:rPr>
                <a:t>Feedback of Type II supernovae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 smtClean="0">
                  <a:latin typeface="+mn-lt"/>
                  <a:cs typeface="Comic Sans MS"/>
                </a:rPr>
                <a:t>Feedback of Type </a:t>
              </a:r>
              <a:r>
                <a:rPr lang="en-US" sz="2000" dirty="0" err="1" smtClean="0">
                  <a:latin typeface="+mn-lt"/>
                  <a:cs typeface="Comic Sans MS"/>
                </a:rPr>
                <a:t>Ia</a:t>
              </a:r>
              <a:r>
                <a:rPr lang="en-US" sz="2000" dirty="0" smtClean="0">
                  <a:latin typeface="+mn-lt"/>
                  <a:cs typeface="Comic Sans MS"/>
                </a:rPr>
                <a:t> supernovae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 err="1" smtClean="0">
                  <a:latin typeface="+mn-lt"/>
                  <a:cs typeface="Comic Sans MS"/>
                </a:rPr>
                <a:t>Thermalization</a:t>
              </a:r>
              <a:r>
                <a:rPr lang="en-US" sz="2000" dirty="0" smtClean="0">
                  <a:latin typeface="+mn-lt"/>
                  <a:cs typeface="Comic Sans MS"/>
                </a:rPr>
                <a:t> due to stellar </a:t>
              </a:r>
            </a:p>
            <a:p>
              <a:pPr>
                <a:lnSpc>
                  <a:spcPct val="120000"/>
                </a:lnSpc>
              </a:pPr>
              <a:r>
                <a:rPr lang="en-US" sz="2000" dirty="0">
                  <a:latin typeface="+mn-lt"/>
                  <a:cs typeface="Comic Sans MS"/>
                </a:rPr>
                <a:t>d</a:t>
              </a:r>
              <a:r>
                <a:rPr lang="en-US" sz="2000" dirty="0" smtClean="0">
                  <a:latin typeface="+mn-lt"/>
                  <a:cs typeface="Comic Sans MS"/>
                </a:rPr>
                <a:t>ispersive motion</a:t>
              </a:r>
              <a:endParaRPr lang="en-US" sz="2000" dirty="0">
                <a:latin typeface="+mn-lt"/>
                <a:cs typeface="Comic Sans MS"/>
              </a:endParaRPr>
            </a:p>
          </p:txBody>
        </p:sp>
        <p:sp>
          <p:nvSpPr>
            <p:cNvPr id="10" name="Oval 7"/>
            <p:cNvSpPr/>
            <p:nvPr/>
          </p:nvSpPr>
          <p:spPr>
            <a:xfrm>
              <a:off x="4788024" y="4938449"/>
              <a:ext cx="176982" cy="17698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8"/>
            <p:cNvSpPr/>
            <p:nvPr/>
          </p:nvSpPr>
          <p:spPr>
            <a:xfrm>
              <a:off x="4788024" y="5317163"/>
              <a:ext cx="176982" cy="17698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9"/>
            <p:cNvSpPr/>
            <p:nvPr/>
          </p:nvSpPr>
          <p:spPr>
            <a:xfrm>
              <a:off x="4788024" y="5695877"/>
              <a:ext cx="176982" cy="176982"/>
            </a:xfrm>
            <a:prstGeom prst="ellipse">
              <a:avLst/>
            </a:prstGeom>
            <a:solidFill>
              <a:srgbClr val="9F5D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0"/>
            <p:cNvSpPr/>
            <p:nvPr/>
          </p:nvSpPr>
          <p:spPr>
            <a:xfrm>
              <a:off x="4788024" y="6053742"/>
              <a:ext cx="176982" cy="1769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99592" y="5494145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Physics included in the model: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5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38" y="3667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Angular Momentum Transport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95250"/>
            <a:ext cx="60612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 smtClean="0">
                <a:cs typeface="Comic Sans MS"/>
              </a:rPr>
              <a:t>Magneto-rotational Instability (MRI; Stone+99,01)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 smtClean="0">
                <a:cs typeface="Comic Sans MS"/>
              </a:rPr>
              <a:t>Gravitational Instability (</a:t>
            </a:r>
            <a:r>
              <a:rPr lang="en-US" sz="2000" dirty="0" err="1" smtClean="0">
                <a:cs typeface="Comic Sans MS"/>
              </a:rPr>
              <a:t>Gammie</a:t>
            </a:r>
            <a:r>
              <a:rPr lang="en-US" sz="2000" dirty="0" smtClean="0">
                <a:cs typeface="Comic Sans MS"/>
              </a:rPr>
              <a:t> 01)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cs typeface="Comic Sans MS"/>
              </a:rPr>
              <a:t>Anisotropic Gravitational Torque (Hopkins+10,11)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 smtClean="0">
                <a:cs typeface="Comic Sans MS"/>
              </a:rPr>
              <a:t>This is what we adopt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000" dirty="0" smtClean="0">
                <a:cs typeface="Comic Sans MS"/>
              </a:rPr>
              <a:t>We use alpha description to mimic it</a:t>
            </a:r>
            <a:endParaRPr lang="en-US" sz="2000" dirty="0"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9" y="3399165"/>
            <a:ext cx="7571932" cy="1339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6" y="4837789"/>
            <a:ext cx="7739407" cy="15443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2098" y="26004"/>
            <a:ext cx="6634158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987824" y="960995"/>
            <a:ext cx="1843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Yoon et al. 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44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Georgia" pitchFamily="18" charset="0"/>
              </a:rPr>
              <a:t>Galaxy Model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26889" y="3784637"/>
            <a:ext cx="439102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latin typeface="Georgia" pitchFamily="18" charset="0"/>
              </a:rPr>
              <a:t>Gravity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900" b="1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Georgia" pitchFamily="18" charset="0"/>
              </a:rPr>
              <a:t>Super massive black hole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Georgia" pitchFamily="18" charset="0"/>
              </a:rPr>
              <a:t>Stellar population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Georgia" pitchFamily="18" charset="0"/>
              </a:rPr>
              <a:t>Dark matter halo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l"/>
            </a:pPr>
            <a:r>
              <a:rPr lang="en-US" altLang="zh-CN" sz="2000" dirty="0" smtClean="0">
                <a:latin typeface="Georgia" pitchFamily="18" charset="0"/>
              </a:rPr>
              <a:t>But no gravity from interstellar medium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50925" y="1318119"/>
            <a:ext cx="6769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 dirty="0">
                <a:latin typeface="Georgia" pitchFamily="18" charset="0"/>
              </a:rPr>
              <a:t>We focus on the </a:t>
            </a:r>
            <a:r>
              <a:rPr lang="en-US" altLang="zh-CN" sz="2400" b="1" dirty="0">
                <a:solidFill>
                  <a:srgbClr val="FFFF00"/>
                </a:solidFill>
                <a:latin typeface="Georgia" pitchFamily="18" charset="0"/>
              </a:rPr>
              <a:t>cosmological evolution </a:t>
            </a:r>
            <a:r>
              <a:rPr lang="en-US" altLang="zh-CN" sz="2400" dirty="0">
                <a:latin typeface="Georgia" pitchFamily="18" charset="0"/>
              </a:rPr>
              <a:t>of an </a:t>
            </a:r>
            <a:r>
              <a:rPr lang="en-US" altLang="zh-CN" sz="2400" b="1" dirty="0">
                <a:solidFill>
                  <a:srgbClr val="FFFF00"/>
                </a:solidFill>
                <a:latin typeface="Georgia" pitchFamily="18" charset="0"/>
              </a:rPr>
              <a:t>isolated elliptical </a:t>
            </a:r>
            <a:r>
              <a:rPr lang="en-US" altLang="zh-CN" sz="2400" b="1" dirty="0" smtClean="0">
                <a:solidFill>
                  <a:srgbClr val="FFFF00"/>
                </a:solidFill>
                <a:latin typeface="Georgia" pitchFamily="18" charset="0"/>
              </a:rPr>
              <a:t>galaxy.</a:t>
            </a:r>
            <a:endParaRPr lang="en-US" altLang="zh-CN" sz="1600" dirty="0">
              <a:latin typeface="Georgia" pitchFamily="18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26889" y="2432274"/>
            <a:ext cx="748952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 b="1" dirty="0">
                <a:latin typeface="Georgia" pitchFamily="18" charset="0"/>
              </a:rPr>
              <a:t>Gas source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rgbClr val="FFFF00"/>
                </a:solidFill>
                <a:latin typeface="Georgia" pitchFamily="18" charset="0"/>
              </a:rPr>
              <a:t>only stellar </a:t>
            </a:r>
            <a:r>
              <a:rPr lang="en-US" altLang="zh-CN" sz="2000" dirty="0">
                <a:solidFill>
                  <a:srgbClr val="FFFF00"/>
                </a:solidFill>
                <a:latin typeface="Georgia" pitchFamily="18" charset="0"/>
              </a:rPr>
              <a:t>mass loss</a:t>
            </a:r>
            <a:r>
              <a:rPr lang="en-US" altLang="zh-CN" sz="2000" dirty="0">
                <a:latin typeface="Georgia" pitchFamily="18" charset="0"/>
              </a:rPr>
              <a:t> during </a:t>
            </a:r>
            <a:r>
              <a:rPr lang="en-US" altLang="zh-CN" sz="2000" dirty="0" smtClean="0">
                <a:latin typeface="Georgia" pitchFamily="18" charset="0"/>
              </a:rPr>
              <a:t>their </a:t>
            </a:r>
            <a:r>
              <a:rPr lang="en-US" altLang="zh-CN" sz="2000" dirty="0">
                <a:latin typeface="Georgia" pitchFamily="18" charset="0"/>
              </a:rPr>
              <a:t>cosmological evolution</a:t>
            </a:r>
            <a:r>
              <a:rPr lang="en-US" altLang="zh-CN" sz="3200" dirty="0"/>
              <a:t> 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 b="14839"/>
          <a:stretch>
            <a:fillRect/>
          </a:stretch>
        </p:blipFill>
        <p:spPr bwMode="auto">
          <a:xfrm>
            <a:off x="5364088" y="3429000"/>
            <a:ext cx="3170237" cy="296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7025258" y="3550347"/>
            <a:ext cx="1219150" cy="2534043"/>
          </a:xfrm>
          <a:prstGeom prst="rect">
            <a:avLst/>
          </a:prstGeom>
          <a:solidFill>
            <a:srgbClr val="00008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400" dirty="0">
                <a:solidFill>
                  <a:srgbClr val="000000"/>
                </a:solidFill>
                <a:latin typeface="Georgia" pitchFamily="18" charset="0"/>
              </a:rPr>
              <a:t>Dark Matter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156176" y="3501009"/>
            <a:ext cx="869082" cy="2583382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Georgia" pitchFamily="18" charset="0"/>
              </a:rPr>
              <a:t>Stars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868144" y="3514944"/>
            <a:ext cx="324495" cy="2592959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solidFill>
                  <a:srgbClr val="000000"/>
                </a:solidFill>
                <a:latin typeface="Georgia" pitchFamily="18" charset="0"/>
              </a:rPr>
              <a:t>BH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08367" y="6391796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Li&amp;Bryan2012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79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solidFill>
                  <a:srgbClr val="FFFF00"/>
                </a:solidFill>
              </a:rPr>
              <a:t>Contribution of SN </a:t>
            </a:r>
            <a:r>
              <a:rPr lang="en-US" altLang="zh-CN" dirty="0" err="1" smtClean="0">
                <a:solidFill>
                  <a:srgbClr val="FFFF00"/>
                </a:solidFill>
              </a:rPr>
              <a:t>Ia</a:t>
            </a:r>
            <a:r>
              <a:rPr lang="en-US" altLang="zh-CN" dirty="0" smtClean="0">
                <a:solidFill>
                  <a:srgbClr val="FFFF00"/>
                </a:solidFill>
              </a:rPr>
              <a:t> to energy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7544" y="1500575"/>
            <a:ext cx="77866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Georgia" pitchFamily="18" charset="0"/>
              </a:rPr>
              <a:t>Massive stars (</a:t>
            </a:r>
            <a:r>
              <a:rPr lang="en-US" altLang="zh-CN" sz="2400" dirty="0" err="1">
                <a:latin typeface="Georgia" pitchFamily="18" charset="0"/>
              </a:rPr>
              <a:t>SNe</a:t>
            </a:r>
            <a:r>
              <a:rPr lang="en-US" altLang="zh-CN" sz="2400" dirty="0">
                <a:latin typeface="Georgia" pitchFamily="18" charset="0"/>
              </a:rPr>
              <a:t> II) died before the simulation starts due to their short lifetime. </a:t>
            </a:r>
            <a:endParaRPr lang="en-US" altLang="zh-CN" sz="2400" dirty="0" smtClean="0"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Georgia" pitchFamily="18" charset="0"/>
              </a:rPr>
              <a:t>But </a:t>
            </a:r>
            <a:r>
              <a:rPr lang="en-US" altLang="zh-CN" sz="2400" b="1" dirty="0" err="1">
                <a:solidFill>
                  <a:srgbClr val="FFFF00"/>
                </a:solidFill>
                <a:latin typeface="Georgia" pitchFamily="18" charset="0"/>
              </a:rPr>
              <a:t>SNe</a:t>
            </a:r>
            <a:r>
              <a:rPr lang="en-US" altLang="zh-CN" sz="2400" b="1" dirty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Georgia" pitchFamily="18" charset="0"/>
              </a:rPr>
              <a:t>Ia</a:t>
            </a:r>
            <a:r>
              <a:rPr lang="en-US" altLang="zh-CN" sz="2400" dirty="0">
                <a:latin typeface="Georgia" pitchFamily="18" charset="0"/>
              </a:rPr>
              <a:t> can be triggered by </a:t>
            </a:r>
            <a:r>
              <a:rPr lang="en-US" altLang="zh-CN" sz="2400" b="1" dirty="0">
                <a:solidFill>
                  <a:srgbClr val="FFFF00"/>
                </a:solidFill>
                <a:latin typeface="Georgia" pitchFamily="18" charset="0"/>
              </a:rPr>
              <a:t>accretion or merger events of neutron stars/white dwarfs</a:t>
            </a:r>
            <a:r>
              <a:rPr lang="en-US" altLang="zh-CN" sz="2400" dirty="0">
                <a:latin typeface="Georgia" pitchFamily="18" charset="0"/>
              </a:rPr>
              <a:t>,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100433"/>
              </p:ext>
            </p:extLst>
          </p:nvPr>
        </p:nvGraphicFramePr>
        <p:xfrm>
          <a:off x="1730610" y="3428765"/>
          <a:ext cx="5682780" cy="96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4" name="Equation" r:id="rId3" imgW="2984400" imgH="507960" progId="Equation.DSMT4">
                  <p:embed/>
                </p:oleObj>
              </mc:Choice>
              <mc:Fallback>
                <p:oleObj name="Equation" r:id="rId3" imgW="298440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610" y="3428765"/>
                        <a:ext cx="5682780" cy="9683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14221" y="4513308"/>
            <a:ext cx="7345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Georgia" pitchFamily="18" charset="0"/>
              </a:rPr>
              <a:t>Each SN </a:t>
            </a:r>
            <a:r>
              <a:rPr lang="en-US" altLang="zh-CN" sz="2400" dirty="0" err="1">
                <a:latin typeface="Georgia" pitchFamily="18" charset="0"/>
              </a:rPr>
              <a:t>Ia</a:t>
            </a:r>
            <a:r>
              <a:rPr lang="en-US" altLang="zh-CN" sz="2400" dirty="0">
                <a:latin typeface="Georgia" pitchFamily="18" charset="0"/>
              </a:rPr>
              <a:t> releases energy in an order of 10^51 erg ! </a:t>
            </a:r>
            <a:endParaRPr lang="en-US" altLang="zh-CN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2915816" y="1172493"/>
            <a:ext cx="2665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err="1">
                <a:latin typeface="Georgia" pitchFamily="18" charset="0"/>
              </a:rPr>
              <a:t>Ciotti</a:t>
            </a:r>
            <a:r>
              <a:rPr lang="en-US" altLang="zh-CN" sz="1600" dirty="0">
                <a:latin typeface="Georgia" pitchFamily="18" charset="0"/>
              </a:rPr>
              <a:t>, </a:t>
            </a:r>
            <a:r>
              <a:rPr lang="en-US" altLang="zh-CN" sz="1600" dirty="0" err="1">
                <a:latin typeface="Georgia" pitchFamily="18" charset="0"/>
              </a:rPr>
              <a:t>Ostriker</a:t>
            </a:r>
            <a:r>
              <a:rPr lang="en-US" altLang="zh-CN" sz="1600" dirty="0">
                <a:latin typeface="Georgia" pitchFamily="18" charset="0"/>
              </a:rPr>
              <a:t> et al.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826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FFFF00"/>
                </a:solidFill>
                <a:latin typeface="Georgia" pitchFamily="18" charset="0"/>
              </a:rPr>
              <a:t>Star Formation</a:t>
            </a: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457200" y="1504306"/>
            <a:ext cx="8218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Georgia" pitchFamily="18" charset="0"/>
              </a:rPr>
              <a:t>We </a:t>
            </a:r>
            <a:r>
              <a:rPr lang="en-US" altLang="zh-CN" sz="2800" dirty="0">
                <a:latin typeface="Georgia" pitchFamily="18" charset="0"/>
              </a:rPr>
              <a:t>estimate SFR using the standard </a:t>
            </a:r>
            <a:r>
              <a:rPr lang="en-US" altLang="zh-CN" sz="2800" dirty="0">
                <a:solidFill>
                  <a:srgbClr val="FFFF00"/>
                </a:solidFill>
                <a:latin typeface="Georgia" pitchFamily="18" charset="0"/>
              </a:rPr>
              <a:t>Schmidt-</a:t>
            </a:r>
            <a:r>
              <a:rPr lang="en-US" altLang="zh-CN" sz="2800" dirty="0" err="1">
                <a:solidFill>
                  <a:srgbClr val="FFFF00"/>
                </a:solidFill>
                <a:latin typeface="Georgia" pitchFamily="18" charset="0"/>
              </a:rPr>
              <a:t>Kennicut</a:t>
            </a:r>
            <a:r>
              <a:rPr lang="en-US" altLang="zh-CN" sz="2800" dirty="0">
                <a:latin typeface="Georgia" pitchFamily="18" charset="0"/>
              </a:rPr>
              <a:t> </a:t>
            </a:r>
            <a:r>
              <a:rPr lang="en-US" altLang="zh-CN" sz="2800" dirty="0" smtClean="0">
                <a:latin typeface="Georgia" pitchFamily="18" charset="0"/>
              </a:rPr>
              <a:t>prescription:</a:t>
            </a:r>
            <a:endParaRPr lang="en-US" altLang="zh-CN" sz="2800" dirty="0">
              <a:latin typeface="Georgia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8065" y="4149081"/>
            <a:ext cx="83524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Georgia" pitchFamily="18" charset="0"/>
              </a:rPr>
              <a:t>We also consider </a:t>
            </a:r>
            <a:r>
              <a:rPr lang="en-US" altLang="zh-CN" sz="2400" b="1" dirty="0" err="1">
                <a:solidFill>
                  <a:srgbClr val="FFFF00"/>
                </a:solidFill>
                <a:latin typeface="Georgia" pitchFamily="18" charset="0"/>
              </a:rPr>
              <a:t>SNe</a:t>
            </a:r>
            <a:r>
              <a:rPr lang="en-US" altLang="zh-CN" sz="2400" b="1" dirty="0">
                <a:solidFill>
                  <a:srgbClr val="FFFF00"/>
                </a:solidFill>
                <a:latin typeface="Georgia" pitchFamily="18" charset="0"/>
              </a:rPr>
              <a:t> II</a:t>
            </a:r>
            <a:r>
              <a:rPr lang="en-US" altLang="zh-CN" sz="2400" dirty="0">
                <a:latin typeface="Georgia" pitchFamily="18" charset="0"/>
              </a:rPr>
              <a:t> among the </a:t>
            </a:r>
            <a:r>
              <a:rPr lang="en-US" altLang="zh-CN" sz="2400" b="1" dirty="0">
                <a:solidFill>
                  <a:srgbClr val="FFFF00"/>
                </a:solidFill>
                <a:latin typeface="Georgia" pitchFamily="18" charset="0"/>
              </a:rPr>
              <a:t>newly formed stars</a:t>
            </a:r>
            <a:r>
              <a:rPr lang="en-US" altLang="zh-CN" sz="2000" dirty="0">
                <a:latin typeface="Georgia" pitchFamily="18" charset="0"/>
              </a:rPr>
              <a:t>. 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05851"/>
              </p:ext>
            </p:extLst>
          </p:nvPr>
        </p:nvGraphicFramePr>
        <p:xfrm>
          <a:off x="948289" y="4902999"/>
          <a:ext cx="7479847" cy="10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" name="Equation" r:id="rId3" imgW="3771720" imgH="507960" progId="Equation.DSMT4">
                  <p:embed/>
                </p:oleObj>
              </mc:Choice>
              <mc:Fallback>
                <p:oleObj name="Equation" r:id="rId3" imgW="37717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289" y="4902999"/>
                        <a:ext cx="7479847" cy="1008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903503"/>
            <a:ext cx="1581932" cy="7093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3068960"/>
            <a:ext cx="3168352" cy="454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0980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effectLst/>
                <a:latin typeface="Georgia" pitchFamily="18" charset="0"/>
              </a:rPr>
              <a:t>Radiative Heating &amp; Cooling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983704" y="988348"/>
            <a:ext cx="208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err="1">
                <a:latin typeface="Georgia" pitchFamily="18" charset="0"/>
              </a:rPr>
              <a:t>Sazonov</a:t>
            </a:r>
            <a:r>
              <a:rPr lang="en-US" altLang="zh-CN" sz="1600" dirty="0">
                <a:latin typeface="Georgia" pitchFamily="18" charset="0"/>
              </a:rPr>
              <a:t> et al. 2005</a:t>
            </a: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323528" y="2538212"/>
            <a:ext cx="849662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Georgia" pitchFamily="18" charset="0"/>
              </a:rPr>
              <a:t>Bremsstrahlung</a:t>
            </a:r>
            <a:r>
              <a:rPr lang="en-US" altLang="zh-CN" sz="3200" dirty="0">
                <a:latin typeface="Georgia" pitchFamily="18" charset="0"/>
              </a:rPr>
              <a:t> cooling</a:t>
            </a:r>
          </a:p>
          <a:p>
            <a:endParaRPr lang="en-US" altLang="zh-CN" b="1" dirty="0">
              <a:latin typeface="Georgia" pitchFamily="18" charset="0"/>
            </a:endParaRPr>
          </a:p>
          <a:p>
            <a:endParaRPr lang="en-US" altLang="zh-CN" b="1" dirty="0">
              <a:latin typeface="Georgia" pitchFamily="18" charset="0"/>
            </a:endParaRPr>
          </a:p>
          <a:p>
            <a:r>
              <a:rPr lang="en-US" altLang="zh-CN" sz="2800" b="1" dirty="0">
                <a:solidFill>
                  <a:srgbClr val="FFFF00"/>
                </a:solidFill>
                <a:latin typeface="Georgia" pitchFamily="18" charset="0"/>
              </a:rPr>
              <a:t>Compton</a:t>
            </a:r>
            <a:r>
              <a:rPr lang="en-US" altLang="zh-CN" sz="2800" b="1" dirty="0">
                <a:latin typeface="Georgia" pitchFamily="18" charset="0"/>
              </a:rPr>
              <a:t> </a:t>
            </a:r>
            <a:r>
              <a:rPr lang="en-US" altLang="zh-CN" sz="2800" dirty="0">
                <a:latin typeface="Georgia" pitchFamily="18" charset="0"/>
              </a:rPr>
              <a:t>heating/cooling</a:t>
            </a:r>
          </a:p>
          <a:p>
            <a:endParaRPr lang="en-US" altLang="zh-CN" b="1" dirty="0">
              <a:latin typeface="Georgia" pitchFamily="18" charset="0"/>
            </a:endParaRPr>
          </a:p>
          <a:p>
            <a:endParaRPr lang="en-US" altLang="zh-CN" b="1" dirty="0">
              <a:latin typeface="Georgia" pitchFamily="18" charset="0"/>
            </a:endParaRPr>
          </a:p>
          <a:p>
            <a:r>
              <a:rPr lang="en-US" altLang="zh-CN" sz="2400" b="1" dirty="0">
                <a:solidFill>
                  <a:srgbClr val="FFFF00"/>
                </a:solidFill>
                <a:latin typeface="Georgia" pitchFamily="18" charset="0"/>
              </a:rPr>
              <a:t>photoionization</a:t>
            </a:r>
            <a:r>
              <a:rPr lang="en-US" altLang="zh-CN" sz="2400" b="1" dirty="0">
                <a:latin typeface="Georgia" pitchFamily="18" charset="0"/>
              </a:rPr>
              <a:t> </a:t>
            </a:r>
            <a:r>
              <a:rPr lang="en-US" altLang="zh-CN" sz="2400" dirty="0">
                <a:latin typeface="Georgia" pitchFamily="18" charset="0"/>
              </a:rPr>
              <a:t>heating</a:t>
            </a:r>
            <a:r>
              <a:rPr lang="en-US" altLang="zh-CN" sz="2400" b="1" dirty="0">
                <a:latin typeface="Georgia" pitchFamily="18" charset="0"/>
              </a:rPr>
              <a:t>, </a:t>
            </a:r>
            <a:r>
              <a:rPr lang="en-US" altLang="zh-CN" sz="2400" b="1" dirty="0">
                <a:solidFill>
                  <a:srgbClr val="FFFF00"/>
                </a:solidFill>
                <a:latin typeface="Georgia" pitchFamily="18" charset="0"/>
              </a:rPr>
              <a:t>line and  recombination</a:t>
            </a:r>
            <a:r>
              <a:rPr lang="en-US" altLang="zh-CN" sz="2400" b="1" dirty="0">
                <a:latin typeface="Georgia" pitchFamily="18" charset="0"/>
              </a:rPr>
              <a:t> </a:t>
            </a:r>
            <a:r>
              <a:rPr lang="en-US" altLang="zh-CN" sz="2400" dirty="0" smtClean="0">
                <a:latin typeface="Georgia" pitchFamily="18" charset="0"/>
              </a:rPr>
              <a:t>cooling</a:t>
            </a:r>
            <a:r>
              <a:rPr lang="en-US" altLang="zh-CN" sz="2400" b="1" dirty="0" smtClean="0">
                <a:latin typeface="Georgia" pitchFamily="18" charset="0"/>
              </a:rPr>
              <a:t> </a:t>
            </a:r>
            <a:endParaRPr lang="en-US" altLang="zh-CN" sz="2400" b="1" dirty="0">
              <a:latin typeface="Georgia" pitchFamily="18" charset="0"/>
            </a:endParaRPr>
          </a:p>
          <a:p>
            <a:endParaRPr lang="en-US" altLang="zh-CN" dirty="0">
              <a:latin typeface="Georgia" pitchFamily="18" charset="0"/>
            </a:endParaRPr>
          </a:p>
          <a:p>
            <a:endParaRPr lang="en-US" altLang="zh-CN" dirty="0"/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323528" y="1393765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Georgia" pitchFamily="18" charset="0"/>
              </a:rPr>
              <a:t>Net energy change rate per unit volume:</a:t>
            </a:r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262088"/>
              </p:ext>
            </p:extLst>
          </p:nvPr>
        </p:nvGraphicFramePr>
        <p:xfrm>
          <a:off x="3492500" y="3027115"/>
          <a:ext cx="25776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3" imgW="1218960" imgH="253800" progId="Equation.DSMT4">
                  <p:embed/>
                </p:oleObj>
              </mc:Choice>
              <mc:Fallback>
                <p:oleObj name="Equation" r:id="rId3" imgW="1218960" imgH="253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027115"/>
                        <a:ext cx="2577662" cy="536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52896"/>
              </p:ext>
            </p:extLst>
          </p:nvPr>
        </p:nvGraphicFramePr>
        <p:xfrm>
          <a:off x="3443126" y="4102639"/>
          <a:ext cx="2892986" cy="461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5" imgW="1511280" imgH="241200" progId="Equation.DSMT4">
                  <p:embed/>
                </p:oleObj>
              </mc:Choice>
              <mc:Fallback>
                <p:oleObj name="Equation" r:id="rId5" imgW="151128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126" y="4102639"/>
                        <a:ext cx="2892986" cy="4615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391308"/>
              </p:ext>
            </p:extLst>
          </p:nvPr>
        </p:nvGraphicFramePr>
        <p:xfrm>
          <a:off x="2871069" y="5455729"/>
          <a:ext cx="3401861" cy="99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7" imgW="1562040" imgH="457200" progId="Equation.DSMT4">
                  <p:embed/>
                </p:oleObj>
              </mc:Choice>
              <mc:Fallback>
                <p:oleObj name="Equation" r:id="rId7" imgW="156204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069" y="5455729"/>
                        <a:ext cx="3401861" cy="9976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3012553" y="2064445"/>
                <a:ext cx="3210110" cy="410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553" y="2064445"/>
                <a:ext cx="3210110" cy="4102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6632"/>
            <a:ext cx="8686800" cy="130100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Compton temperature T</a:t>
            </a:r>
            <a:r>
              <a:rPr lang="en-US" altLang="zh-CN" baseline="-25000" dirty="0" smtClean="0">
                <a:solidFill>
                  <a:srgbClr val="FFFF00"/>
                </a:solidFill>
              </a:rPr>
              <a:t>c</a:t>
            </a:r>
            <a:r>
              <a:rPr lang="en-US" altLang="zh-CN" dirty="0" smtClean="0">
                <a:solidFill>
                  <a:srgbClr val="FFFF00"/>
                </a:solidFill>
              </a:rPr>
              <a:t> 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236580"/>
            <a:ext cx="8964488" cy="5184576"/>
          </a:xfrm>
        </p:spPr>
        <p:txBody>
          <a:bodyPr/>
          <a:lstStyle/>
          <a:p>
            <a:r>
              <a:rPr lang="en-US" altLang="zh-CN" dirty="0" smtClean="0"/>
              <a:t>Compton heating ~ (</a:t>
            </a:r>
            <a:r>
              <a:rPr lang="en-US" altLang="zh-CN" dirty="0" err="1" smtClean="0"/>
              <a:t>T</a:t>
            </a:r>
            <a:r>
              <a:rPr lang="en-US" altLang="zh-CN" sz="2400" dirty="0" err="1" smtClean="0"/>
              <a:t>c</a:t>
            </a:r>
            <a:r>
              <a:rPr lang="en-US" altLang="zh-CN" dirty="0" smtClean="0"/>
              <a:t> – T</a:t>
            </a:r>
            <a:r>
              <a:rPr lang="en-US" altLang="zh-CN" sz="1600" dirty="0" smtClean="0"/>
              <a:t>ISM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Definition of </a:t>
            </a:r>
            <a:r>
              <a:rPr lang="en-US" altLang="zh-CN" dirty="0" err="1" smtClean="0"/>
              <a:t>T</a:t>
            </a:r>
            <a:r>
              <a:rPr lang="en-US" altLang="zh-CN" sz="2400" dirty="0" err="1" smtClean="0"/>
              <a:t>c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dirty="0" smtClean="0"/>
              <a:t>                   </a:t>
            </a:r>
          </a:p>
          <a:p>
            <a:r>
              <a:rPr lang="en-US" altLang="zh-CN" dirty="0" smtClean="0"/>
              <a:t>In cold (radiative/quasar) mode 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Sazonov</a:t>
            </a:r>
            <a:r>
              <a:rPr lang="en-US" altLang="zh-CN" sz="2400" dirty="0" smtClean="0"/>
              <a:t> et al. 2004):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</a:t>
            </a:r>
            <a:r>
              <a:rPr lang="en-US" altLang="zh-CN" dirty="0" err="1" smtClean="0"/>
              <a:t>T</a:t>
            </a:r>
            <a:r>
              <a:rPr lang="en-US" altLang="zh-CN" sz="2400" dirty="0" err="1" smtClean="0"/>
              <a:t>c</a:t>
            </a:r>
            <a:r>
              <a:rPr lang="en-US" altLang="zh-CN" dirty="0" smtClean="0"/>
              <a:t> ~ 10</a:t>
            </a:r>
            <a:r>
              <a:rPr lang="en-US" altLang="zh-CN" baseline="30000" dirty="0" smtClean="0"/>
              <a:t>7</a:t>
            </a:r>
            <a:r>
              <a:rPr lang="en-US" altLang="zh-CN" dirty="0" smtClean="0"/>
              <a:t> K</a:t>
            </a:r>
          </a:p>
          <a:p>
            <a:r>
              <a:rPr lang="en-US" altLang="zh-CN" dirty="0" smtClean="0"/>
              <a:t>In hot (kinetic/radio) mode </a:t>
            </a:r>
            <a:r>
              <a:rPr lang="en-US" altLang="zh-CN" sz="2400" dirty="0" smtClean="0"/>
              <a:t>(</a:t>
            </a:r>
            <a:r>
              <a:rPr lang="en-US" altLang="zh-CN" sz="2400" dirty="0" err="1" smtClean="0"/>
              <a:t>Xie</a:t>
            </a:r>
            <a:r>
              <a:rPr lang="en-US" altLang="zh-CN" sz="2400" dirty="0" smtClean="0"/>
              <a:t>, Yuan &amp; Ho 2017):</a:t>
            </a:r>
          </a:p>
          <a:p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800" dirty="0" smtClean="0"/>
              <a:t>(This is because the SED of LLAGN is different from luminous AGNs: more hard photons)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348880"/>
            <a:ext cx="2376264" cy="7498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23728" y="4725144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+mn-lt"/>
              </a:rPr>
              <a:t>T</a:t>
            </a:r>
            <a:r>
              <a:rPr lang="en-US" altLang="zh-CN" sz="2400" dirty="0">
                <a:latin typeface="+mn-lt"/>
              </a:rPr>
              <a:t>c</a:t>
            </a:r>
            <a:r>
              <a:rPr lang="en-US" altLang="zh-CN" sz="3200" dirty="0">
                <a:latin typeface="+mn-lt"/>
              </a:rPr>
              <a:t> </a:t>
            </a:r>
            <a:r>
              <a:rPr lang="en-US" altLang="zh-CN" sz="3200" dirty="0" smtClean="0">
                <a:latin typeface="+mn-lt"/>
              </a:rPr>
              <a:t>~ 10</a:t>
            </a:r>
            <a:r>
              <a:rPr lang="en-US" altLang="zh-CN" sz="3200" baseline="30000" dirty="0">
                <a:latin typeface="+mn-lt"/>
              </a:rPr>
              <a:t>8</a:t>
            </a:r>
            <a:r>
              <a:rPr lang="en-US" altLang="zh-CN" sz="3200" dirty="0" smtClean="0">
                <a:latin typeface="+mn-lt"/>
              </a:rPr>
              <a:t> </a:t>
            </a:r>
            <a:r>
              <a:rPr lang="en-US" altLang="zh-CN" sz="3200" dirty="0">
                <a:latin typeface="+mn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1209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Setup of Numerical Simulation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2132856"/>
            <a:ext cx="8229600" cy="4997152"/>
          </a:xfrm>
        </p:spPr>
        <p:txBody>
          <a:bodyPr/>
          <a:lstStyle/>
          <a:p>
            <a:r>
              <a:rPr lang="en-US" altLang="zh-CN" sz="2800" dirty="0" smtClean="0"/>
              <a:t>ZEUS-MP code: 2D + hydro + radiation</a:t>
            </a:r>
          </a:p>
          <a:p>
            <a:r>
              <a:rPr lang="en-US" altLang="zh-CN" sz="2800" dirty="0" smtClean="0"/>
              <a:t>From 2.5 pc </a:t>
            </a:r>
            <a:r>
              <a:rPr lang="en-US" altLang="zh-CN" sz="2800" dirty="0" smtClean="0"/>
              <a:t>(~0.1 </a:t>
            </a:r>
            <a:r>
              <a:rPr lang="en-US" altLang="zh-CN" sz="2800" dirty="0" smtClean="0"/>
              <a:t>Bondi radius) to 250 </a:t>
            </a:r>
            <a:r>
              <a:rPr lang="en-US" altLang="zh-CN" sz="2800" dirty="0" err="1" smtClean="0"/>
              <a:t>kpc</a:t>
            </a:r>
            <a:endParaRPr lang="en-US" altLang="zh-CN" sz="2800" dirty="0" smtClean="0"/>
          </a:p>
          <a:p>
            <a:r>
              <a:rPr lang="en-US" altLang="zh-CN" sz="2800" dirty="0" smtClean="0"/>
              <a:t>Evolve </a:t>
            </a:r>
            <a:r>
              <a:rPr lang="en-US" altLang="zh-CN" sz="2800" dirty="0"/>
              <a:t>for cosmological time (~12 </a:t>
            </a:r>
            <a:r>
              <a:rPr lang="en-US" altLang="zh-CN" sz="2800" dirty="0" err="1"/>
              <a:t>Gyr</a:t>
            </a:r>
            <a:r>
              <a:rPr lang="en-US" altLang="zh-CN" sz="2800" dirty="0"/>
              <a:t>)</a:t>
            </a:r>
          </a:p>
          <a:p>
            <a:r>
              <a:rPr lang="en-US" altLang="zh-CN" sz="2800" dirty="0" err="1" smtClean="0"/>
              <a:t>Mdot</a:t>
            </a:r>
            <a:r>
              <a:rPr lang="en-US" altLang="zh-CN" sz="2800" dirty="0" smtClean="0"/>
              <a:t>  </a:t>
            </a:r>
            <a:r>
              <a:rPr lang="en-US" altLang="zh-CN" sz="2800" dirty="0"/>
              <a:t>self-consistently determined</a:t>
            </a:r>
            <a:endParaRPr lang="zh-CN" altLang="en-US" sz="2800" dirty="0"/>
          </a:p>
          <a:p>
            <a:r>
              <a:rPr lang="en-US" altLang="zh-CN" sz="2800" dirty="0" smtClean="0"/>
              <a:t>two </a:t>
            </a:r>
            <a:r>
              <a:rPr lang="en-US" altLang="zh-CN" sz="2800" dirty="0"/>
              <a:t>accretion/feedback modes </a:t>
            </a:r>
            <a:r>
              <a:rPr lang="en-US" altLang="zh-CN" sz="2800" dirty="0" smtClean="0"/>
              <a:t>discriminated according </a:t>
            </a:r>
            <a:r>
              <a:rPr lang="en-US" altLang="zh-CN" sz="2800" dirty="0"/>
              <a:t>to </a:t>
            </a:r>
            <a:r>
              <a:rPr lang="en-US" altLang="zh-CN" sz="2800" dirty="0" err="1" smtClean="0"/>
              <a:t>Mdot</a:t>
            </a:r>
            <a:endParaRPr lang="en-US" altLang="zh-CN" sz="2800" dirty="0"/>
          </a:p>
          <a:p>
            <a:r>
              <a:rPr lang="en-US" altLang="zh-CN" sz="2800" dirty="0"/>
              <a:t>Inject wind &amp; radiation from </a:t>
            </a:r>
            <a:r>
              <a:rPr lang="en-US" altLang="zh-CN" sz="2800" dirty="0" smtClean="0"/>
              <a:t>inner </a:t>
            </a:r>
            <a:r>
              <a:rPr lang="en-US" altLang="zh-CN" sz="2800" dirty="0"/>
              <a:t>boundary &amp; calculate their </a:t>
            </a:r>
            <a:r>
              <a:rPr lang="en-US" altLang="zh-CN" sz="2800" dirty="0" smtClean="0"/>
              <a:t>int. </a:t>
            </a:r>
            <a:r>
              <a:rPr lang="en-US" altLang="zh-CN" sz="2800" dirty="0"/>
              <a:t>with ISM</a:t>
            </a:r>
            <a:endParaRPr lang="zh-CN" altLang="en-US" sz="28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548963" y="1268760"/>
            <a:ext cx="363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Yuan et al. 2018; Yoon et al. 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65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US" altLang="zh-CN" sz="6000" b="1" dirty="0">
                <a:solidFill>
                  <a:srgbClr val="FFFF00"/>
                </a:solidFill>
                <a:latin typeface="Georgia" pitchFamily="18" charset="0"/>
              </a:rPr>
              <a:t>Outline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05466" y="1916832"/>
            <a:ext cx="8748463" cy="5193554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Brief introduction to AGN feedback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Accretion physics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Two </a:t>
            </a:r>
            <a:r>
              <a:rPr lang="en-US" altLang="zh-CN" dirty="0" smtClean="0"/>
              <a:t>accretion </a:t>
            </a:r>
            <a:r>
              <a:rPr lang="en-US" altLang="zh-CN" dirty="0" smtClean="0"/>
              <a:t>modes: cold &amp; hot </a:t>
            </a:r>
            <a:endParaRPr lang="en-US" altLang="zh-CN" dirty="0"/>
          </a:p>
          <a:p>
            <a:pPr lvl="1">
              <a:buFont typeface="Wingdings" pitchFamily="2" charset="2"/>
              <a:buChar char="l"/>
            </a:pPr>
            <a:r>
              <a:rPr lang="en-US" altLang="zh-CN" dirty="0" smtClean="0"/>
              <a:t>Wind &amp; radiation in </a:t>
            </a:r>
            <a:r>
              <a:rPr lang="en-US" altLang="zh-CN" dirty="0" smtClean="0"/>
              <a:t>the two modes</a:t>
            </a:r>
            <a:endParaRPr lang="en-US" altLang="zh-CN" dirty="0" smtClean="0"/>
          </a:p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Numerical study of AGN feedback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800" dirty="0" smtClean="0"/>
              <a:t>Results</a:t>
            </a:r>
            <a:r>
              <a:rPr lang="en-US" altLang="zh-CN" sz="2800" dirty="0"/>
              <a:t>: </a:t>
            </a:r>
            <a:r>
              <a:rPr lang="en-US" altLang="zh-CN" sz="2800" dirty="0" err="1"/>
              <a:t>lightcurve</a:t>
            </a:r>
            <a:r>
              <a:rPr lang="en-US" altLang="zh-CN" sz="2800" dirty="0"/>
              <a:t>; duty-cycle; star formation; BH growth </a:t>
            </a:r>
            <a:r>
              <a:rPr lang="en-US" altLang="zh-CN" sz="2800" dirty="0" smtClean="0"/>
              <a:t> </a:t>
            </a:r>
            <a:endParaRPr lang="en-US" altLang="zh-CN" sz="2800" dirty="0"/>
          </a:p>
          <a:p>
            <a:pPr>
              <a:buFont typeface="Wingdings" pitchFamily="2" charset="2"/>
              <a:buChar char="l"/>
            </a:pPr>
            <a:endParaRPr lang="en-US" altLang="zh-CN" sz="240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1_zoom1_show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116632"/>
            <a:ext cx="7567326" cy="6864762"/>
          </a:xfrm>
        </p:spPr>
      </p:pic>
    </p:spTree>
    <p:extLst>
      <p:ext uri="{BB962C8B-B14F-4D97-AF65-F5344CB8AC3E}">
        <p14:creationId xmlns:p14="http://schemas.microsoft.com/office/powerpoint/2010/main" val="3165367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99673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Light curve of AGN (I)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4427984" y="1988840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+mn-lt"/>
                <a:cs typeface="Comic Sans MS"/>
              </a:rPr>
              <a:t>Most of time, AGN stays in LLAGN phase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+mn-lt"/>
                <a:cs typeface="Comic Sans MS"/>
              </a:rPr>
              <a:t>Wind </a:t>
            </a:r>
            <a:r>
              <a:rPr lang="en-US" sz="2400" dirty="0" smtClean="0">
                <a:latin typeface="+mn-lt"/>
                <a:cs typeface="Comic Sans MS"/>
              </a:rPr>
              <a:t>rather than radiation controls </a:t>
            </a:r>
            <a:r>
              <a:rPr lang="en-US" sz="2400" dirty="0" err="1" smtClean="0">
                <a:latin typeface="+mn-lt"/>
                <a:cs typeface="Comic Sans MS"/>
              </a:rPr>
              <a:t>Mdot</a:t>
            </a:r>
            <a:r>
              <a:rPr lang="en-US" sz="2400" dirty="0" smtClean="0">
                <a:latin typeface="+mn-lt"/>
                <a:cs typeface="Comic Sans MS"/>
              </a:rPr>
              <a:t> &amp; BH </a:t>
            </a:r>
            <a:r>
              <a:rPr lang="en-US" sz="2400" dirty="0" smtClean="0">
                <a:latin typeface="+mn-lt"/>
                <a:cs typeface="Comic Sans MS"/>
              </a:rPr>
              <a:t>growth</a:t>
            </a:r>
          </a:p>
          <a:p>
            <a:pPr marL="742950" lvl="1" indent="-285750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+mn-lt"/>
                <a:cs typeface="Comic Sans MS"/>
              </a:rPr>
              <a:t>Why?</a:t>
            </a:r>
            <a:endParaRPr lang="en-US" sz="2400" dirty="0" smtClean="0">
              <a:latin typeface="+mn-lt"/>
              <a:cs typeface="Comic Sans MS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509118"/>
            <a:ext cx="3996928" cy="48965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387965"/>
            <a:ext cx="3276848" cy="281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393281"/>
            <a:ext cx="3996928" cy="3238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02057" y="105656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Yuan et al. 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37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err="1" smtClean="0">
                <a:solidFill>
                  <a:srgbClr val="FFFF00"/>
                </a:solidFill>
              </a:rPr>
              <a:t>Lightcurve</a:t>
            </a:r>
            <a:r>
              <a:rPr lang="en-US" altLang="zh-CN" sz="4000" dirty="0" smtClean="0">
                <a:solidFill>
                  <a:srgbClr val="FFFF00"/>
                </a:solidFill>
              </a:rPr>
              <a:t> of AGN (II): effect of AGN physics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4248472" cy="3312368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26806" y="5080323"/>
            <a:ext cx="8229600" cy="173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r>
              <a:rPr lang="en-US" altLang="zh-CN" sz="2400" kern="0" dirty="0" smtClean="0"/>
              <a:t>Difference between two models: Wind strength</a:t>
            </a:r>
          </a:p>
          <a:p>
            <a:r>
              <a:rPr lang="en-US" altLang="zh-CN" sz="2400" kern="0" dirty="0" smtClean="0"/>
              <a:t>Typical </a:t>
            </a:r>
            <a:r>
              <a:rPr lang="en-US" altLang="zh-CN" sz="2400" i="1" kern="0" dirty="0" smtClean="0"/>
              <a:t>L</a:t>
            </a:r>
            <a:r>
              <a:rPr lang="en-US" altLang="zh-CN" sz="2400" kern="0" dirty="0" smtClean="0"/>
              <a:t> differs by 2 orders of magnitude</a:t>
            </a:r>
          </a:p>
          <a:p>
            <a:r>
              <a:rPr lang="en-US" altLang="zh-CN" sz="2400" kern="0" dirty="0" smtClean="0"/>
              <a:t>Lifetime of AGN: 10^5 </a:t>
            </a:r>
            <a:r>
              <a:rPr lang="en-US" altLang="zh-CN" sz="2400" kern="0" dirty="0" err="1" smtClean="0"/>
              <a:t>yr</a:t>
            </a:r>
            <a:r>
              <a:rPr lang="en-US" altLang="zh-CN" sz="2400" kern="0" dirty="0" smtClean="0"/>
              <a:t> (vs. 10^7 </a:t>
            </a:r>
            <a:r>
              <a:rPr lang="en-US" altLang="zh-CN" sz="2400" kern="0" dirty="0" err="1" smtClean="0"/>
              <a:t>yr</a:t>
            </a:r>
            <a:r>
              <a:rPr lang="en-US" altLang="zh-CN" sz="2400" kern="0" dirty="0" smtClean="0"/>
              <a:t>), consistent with observations (e.g., Keel et al. 2012; </a:t>
            </a:r>
            <a:r>
              <a:rPr lang="en-US" altLang="zh-CN" sz="2400" kern="0" dirty="0" err="1" smtClean="0"/>
              <a:t>Schawinski</a:t>
            </a:r>
            <a:r>
              <a:rPr lang="en-US" altLang="zh-CN" sz="2400" kern="0" dirty="0" smtClean="0"/>
              <a:t> et al. 2015)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3" y="1556792"/>
            <a:ext cx="4104457" cy="33123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15816" y="4005064"/>
            <a:ext cx="140775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err="1" smtClean="0">
                <a:solidFill>
                  <a:srgbClr val="C00000"/>
                </a:solidFill>
              </a:rPr>
              <a:t>Gan</a:t>
            </a:r>
            <a:r>
              <a:rPr lang="en-US" altLang="zh-CN" sz="1400" dirty="0" smtClean="0">
                <a:solidFill>
                  <a:srgbClr val="C00000"/>
                </a:solidFill>
              </a:rPr>
              <a:t> et al. 2014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08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Growth of black hole mass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076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0334" y="251979"/>
            <a:ext cx="84842" cy="848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06664" y="254148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58266" y="256695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35809" y="257966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9632" y="5949280"/>
            <a:ext cx="82197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cs typeface="Comic Sans MS"/>
              </a:rPr>
              <a:t>AGN feedback (mainly by wind) regulates BH mass growth.</a:t>
            </a:r>
            <a:endParaRPr lang="en-US" sz="1800" dirty="0">
              <a:latin typeface="+mn-lt"/>
              <a:cs typeface="Comic Sans M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1520" y="67313"/>
            <a:ext cx="6634158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45242"/>
            <a:ext cx="6005384" cy="450403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02057" y="105656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Yuan et al. 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63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0" y="279563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Star formation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</a:t>
            </a:r>
            <a:r>
              <a:rPr lang="en-US" altLang="zh-CN" sz="3600" b="0" dirty="0" smtClean="0">
                <a:solidFill>
                  <a:srgbClr val="FFFF00"/>
                </a:solidFill>
              </a:rPr>
              <a:t>—</a:t>
            </a:r>
            <a:r>
              <a:rPr lang="en-US" sz="3600" b="0" dirty="0" smtClean="0">
                <a:solidFill>
                  <a:srgbClr val="FFFF00"/>
                </a:solidFill>
              </a:rPr>
              <a:t> suppressed or enhanced?</a:t>
            </a:r>
            <a:endParaRPr lang="en-US" sz="3600" b="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5153" y="2236573"/>
            <a:ext cx="481912" cy="15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5" y="3905135"/>
            <a:ext cx="3435359" cy="25765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44" y="1382622"/>
            <a:ext cx="3435359" cy="2560771"/>
          </a:xfrm>
          <a:prstGeom prst="rect">
            <a:avLst/>
          </a:prstGeom>
        </p:spPr>
      </p:pic>
      <p:sp>
        <p:nvSpPr>
          <p:cNvPr id="17" name="内容占位符 2"/>
          <p:cNvSpPr txBox="1">
            <a:spLocks/>
          </p:cNvSpPr>
          <p:nvPr/>
        </p:nvSpPr>
        <p:spPr>
          <a:xfrm>
            <a:off x="3847908" y="1556792"/>
            <a:ext cx="5287031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r>
              <a:rPr lang="en-US" altLang="zh-CN" sz="2400" kern="0" dirty="0" smtClean="0"/>
              <a:t>Wind feedback is dominant</a:t>
            </a:r>
          </a:p>
          <a:p>
            <a:r>
              <a:rPr lang="en-US" altLang="zh-CN" sz="2400" kern="0" dirty="0" smtClean="0"/>
              <a:t>Wind </a:t>
            </a:r>
            <a:r>
              <a:rPr lang="en-US" altLang="zh-CN" sz="2400" kern="0" dirty="0" smtClean="0"/>
              <a:t>can reach &amp; suppress SF up to 20 </a:t>
            </a:r>
            <a:r>
              <a:rPr lang="en-US" altLang="zh-CN" sz="2400" kern="0" dirty="0" err="1" smtClean="0"/>
              <a:t>kpc</a:t>
            </a:r>
            <a:r>
              <a:rPr lang="en-US" altLang="zh-CN" sz="2400" kern="0" dirty="0" smtClean="0"/>
              <a:t> , consistent with observation (e.g., Liu et al. 2013)</a:t>
            </a:r>
          </a:p>
          <a:p>
            <a:r>
              <a:rPr lang="en-US" altLang="zh-CN" sz="2400" kern="0" dirty="0" smtClean="0"/>
              <a:t>But beyond ~20 </a:t>
            </a:r>
            <a:r>
              <a:rPr lang="en-US" altLang="zh-CN" sz="2400" kern="0" dirty="0" err="1" smtClean="0"/>
              <a:t>kpc</a:t>
            </a:r>
            <a:r>
              <a:rPr lang="en-US" altLang="zh-CN" sz="2400" kern="0" dirty="0" smtClean="0"/>
              <a:t>, </a:t>
            </a:r>
            <a:r>
              <a:rPr lang="en-US" altLang="zh-CN" sz="2400" kern="0" dirty="0" smtClean="0"/>
              <a:t>SF is </a:t>
            </a:r>
            <a:r>
              <a:rPr lang="en-US" altLang="zh-CN" sz="2400" kern="0" dirty="0" smtClean="0"/>
              <a:t>enhanced</a:t>
            </a:r>
          </a:p>
          <a:p>
            <a:r>
              <a:rPr lang="en-US" altLang="zh-CN" sz="2400" kern="0" dirty="0" smtClean="0"/>
              <a:t>consistent </a:t>
            </a:r>
            <a:r>
              <a:rPr lang="en-US" altLang="zh-CN" sz="2400" kern="0" dirty="0" smtClean="0"/>
              <a:t>with observation (e.g., </a:t>
            </a:r>
            <a:r>
              <a:rPr lang="en-US" altLang="zh-CN" sz="2400" kern="0" dirty="0" err="1" smtClean="0"/>
              <a:t>Cresci</a:t>
            </a:r>
            <a:r>
              <a:rPr lang="en-US" altLang="zh-CN" sz="2400" kern="0" dirty="0" smtClean="0"/>
              <a:t> et al. 2015)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7544" y="59847"/>
            <a:ext cx="5698055" cy="225316"/>
          </a:xfrm>
          <a:prstGeom prst="rect">
            <a:avLst/>
          </a:prstGeom>
          <a:solidFill>
            <a:srgbClr val="000F2E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5796136" y="3931979"/>
            <a:ext cx="3240360" cy="3043722"/>
            <a:chOff x="5180504" y="1699866"/>
            <a:chExt cx="4123111" cy="4041058"/>
          </a:xfrm>
        </p:grpSpPr>
        <p:sp>
          <p:nvSpPr>
            <p:cNvPr id="10" name="Oval 9"/>
            <p:cNvSpPr/>
            <p:nvPr/>
          </p:nvSpPr>
          <p:spPr>
            <a:xfrm>
              <a:off x="5180504" y="1699866"/>
              <a:ext cx="4123111" cy="4041058"/>
            </a:xfrm>
            <a:prstGeom prst="ellipse">
              <a:avLst/>
            </a:prstGeom>
            <a:gradFill flip="none" rotWithShape="1">
              <a:gsLst>
                <a:gs pos="41000">
                  <a:schemeClr val="tx2">
                    <a:lumMod val="40000"/>
                    <a:lumOff val="60000"/>
                  </a:schemeClr>
                </a:gs>
                <a:gs pos="0">
                  <a:srgbClr val="FF0000"/>
                </a:gs>
                <a:gs pos="7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2"/>
            <p:cNvSpPr/>
            <p:nvPr/>
          </p:nvSpPr>
          <p:spPr>
            <a:xfrm>
              <a:off x="7242060" y="3588607"/>
              <a:ext cx="106638" cy="106638"/>
            </a:xfrm>
            <a:prstGeom prst="ellipse">
              <a:avLst/>
            </a:prstGeom>
            <a:gradFill flip="none" rotWithShape="1">
              <a:gsLst>
                <a:gs pos="26000">
                  <a:srgbClr val="942092"/>
                </a:gs>
                <a:gs pos="0">
                  <a:schemeClr val="tx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urved Connector 13"/>
            <p:cNvCxnSpPr/>
            <p:nvPr/>
          </p:nvCxnSpPr>
          <p:spPr>
            <a:xfrm>
              <a:off x="7372415" y="3703322"/>
              <a:ext cx="353024" cy="305774"/>
            </a:xfrm>
            <a:prstGeom prst="curvedConnector3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5868144" y="2787762"/>
              <a:ext cx="2153713" cy="1601690"/>
              <a:chOff x="6552338" y="2570716"/>
              <a:chExt cx="2153713" cy="1601690"/>
            </a:xfrm>
          </p:grpSpPr>
          <p:cxnSp>
            <p:nvCxnSpPr>
              <p:cNvPr id="18" name="Curved Connector 16"/>
              <p:cNvCxnSpPr/>
              <p:nvPr/>
            </p:nvCxnSpPr>
            <p:spPr>
              <a:xfrm rot="5400000">
                <a:off x="7564205" y="3525792"/>
                <a:ext cx="383028" cy="232172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22"/>
              <p:cNvCxnSpPr/>
              <p:nvPr/>
            </p:nvCxnSpPr>
            <p:spPr>
              <a:xfrm flipV="1">
                <a:off x="8014009" y="2873545"/>
                <a:ext cx="154529" cy="439926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24"/>
              <p:cNvCxnSpPr/>
              <p:nvPr/>
            </p:nvCxnSpPr>
            <p:spPr>
              <a:xfrm flipV="1">
                <a:off x="8083831" y="2961408"/>
                <a:ext cx="196478" cy="372108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6"/>
              <p:cNvCxnSpPr/>
              <p:nvPr/>
            </p:nvCxnSpPr>
            <p:spPr>
              <a:xfrm flipH="1" flipV="1">
                <a:off x="7775383" y="2873545"/>
                <a:ext cx="124109" cy="473960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8"/>
              <p:cNvCxnSpPr/>
              <p:nvPr/>
            </p:nvCxnSpPr>
            <p:spPr>
              <a:xfrm flipH="1" flipV="1">
                <a:off x="7603464" y="2961408"/>
                <a:ext cx="241843" cy="392313"/>
              </a:xfrm>
              <a:prstGeom prst="straightConnector1">
                <a:avLst/>
              </a:prstGeom>
              <a:ln w="317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33"/>
              <p:cNvCxnSpPr/>
              <p:nvPr/>
            </p:nvCxnSpPr>
            <p:spPr>
              <a:xfrm rot="16200000" flipH="1">
                <a:off x="7895426" y="3557998"/>
                <a:ext cx="255242" cy="104611"/>
              </a:xfrm>
              <a:prstGeom prst="curvedConnector3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Moon 36"/>
              <p:cNvSpPr/>
              <p:nvPr/>
            </p:nvSpPr>
            <p:spPr>
              <a:xfrm rot="5400000">
                <a:off x="7847545" y="2024141"/>
                <a:ext cx="309403" cy="1402553"/>
              </a:xfrm>
              <a:prstGeom prst="moon">
                <a:avLst/>
              </a:prstGeom>
              <a:gradFill flip="none" rotWithShape="1">
                <a:gsLst>
                  <a:gs pos="24000">
                    <a:srgbClr val="942092"/>
                  </a:gs>
                  <a:gs pos="0">
                    <a:srgbClr val="0432FF"/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37"/>
              <p:cNvSpPr txBox="1"/>
              <p:nvPr/>
            </p:nvSpPr>
            <p:spPr>
              <a:xfrm>
                <a:off x="6552338" y="2961408"/>
                <a:ext cx="1040670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b="1" dirty="0" smtClean="0">
                    <a:cs typeface="Comic Sans MS"/>
                  </a:rPr>
                  <a:t>AGN wind</a:t>
                </a:r>
                <a:endParaRPr lang="en-US" sz="1400" b="1" dirty="0">
                  <a:cs typeface="Comic Sans MS"/>
                </a:endParaRPr>
              </a:p>
            </p:txBody>
          </p:sp>
          <p:sp>
            <p:nvSpPr>
              <p:cNvPr id="26" name="TextBox 38"/>
              <p:cNvSpPr txBox="1"/>
              <p:nvPr/>
            </p:nvSpPr>
            <p:spPr>
              <a:xfrm>
                <a:off x="7041813" y="3845329"/>
                <a:ext cx="1664238" cy="327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b="1" dirty="0" smtClean="0">
                    <a:cs typeface="Comic Sans MS"/>
                  </a:rPr>
                  <a:t>Radiative heating</a:t>
                </a:r>
                <a:endParaRPr lang="en-US" sz="1400" b="1" dirty="0">
                  <a:cs typeface="Comic Sans M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47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Specific Star Formation Rate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" y="1988840"/>
            <a:ext cx="4790953" cy="37520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90076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50334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06664" y="254148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58266" y="256695"/>
            <a:ext cx="84842" cy="848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5809" y="257966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4048" y="3280438"/>
            <a:ext cx="403244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cs typeface="Comic Sans MS"/>
              </a:rPr>
              <a:t>Negative</a:t>
            </a:r>
            <a:r>
              <a:rPr lang="en-US" dirty="0" smtClean="0">
                <a:cs typeface="Comic Sans MS"/>
              </a:rPr>
              <a:t> or </a:t>
            </a:r>
            <a:r>
              <a:rPr lang="en-US" b="1" dirty="0" smtClean="0">
                <a:cs typeface="Comic Sans MS"/>
              </a:rPr>
              <a:t>positive</a:t>
            </a:r>
            <a:r>
              <a:rPr lang="en-US" dirty="0" smtClean="0">
                <a:cs typeface="Comic Sans MS"/>
              </a:rPr>
              <a:t> effect on SFR? </a:t>
            </a:r>
          </a:p>
          <a:p>
            <a:pPr marR="0" lvl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cs typeface="Comic Sans MS"/>
              </a:rPr>
              <a:t>Difficult to answer, depending on </a:t>
            </a:r>
            <a:endParaRPr lang="en-US" dirty="0" smtClean="0">
              <a:cs typeface="Comic Sans MS"/>
            </a:endParaRPr>
          </a:p>
          <a:p>
            <a:pPr marR="0" lvl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cs typeface="Comic Sans MS"/>
              </a:rPr>
              <a:t>location </a:t>
            </a:r>
            <a:r>
              <a:rPr lang="en-US" dirty="0" smtClean="0">
                <a:cs typeface="Comic Sans MS"/>
              </a:rPr>
              <a:t>and time</a:t>
            </a:r>
            <a:r>
              <a:rPr lang="zh-CN" altLang="en-US" dirty="0" smtClean="0">
                <a:cs typeface="Comic Sans MS"/>
              </a:rPr>
              <a:t>！</a:t>
            </a:r>
            <a:endParaRPr lang="en-US" sz="1800" dirty="0">
              <a:latin typeface="+mn-lt"/>
              <a:cs typeface="Comic Sans M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42098" y="26004"/>
            <a:ext cx="6634158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8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AGN duty-cycle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076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50334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06664" y="254148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58266" y="256695"/>
            <a:ext cx="84842" cy="848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5809" y="257966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29969" y="3504146"/>
            <a:ext cx="309715" cy="309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本框 23"/>
          <p:cNvSpPr txBox="1"/>
          <p:nvPr/>
        </p:nvSpPr>
        <p:spPr>
          <a:xfrm>
            <a:off x="242098" y="26004"/>
            <a:ext cx="6634158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70" y="1652132"/>
            <a:ext cx="4316021" cy="32170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187" y="1652133"/>
            <a:ext cx="4358137" cy="32403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95536" y="533204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Percentage of the total simulation time spent above an Eddington ratio; consistent with observations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644008" y="5301208"/>
            <a:ext cx="4580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Percentage of the total energy emitted </a:t>
            </a:r>
          </a:p>
          <a:p>
            <a:r>
              <a:rPr lang="en-US" altLang="zh-CN" dirty="0" smtClean="0"/>
              <a:t>above an Eddington ratio</a:t>
            </a:r>
          </a:p>
          <a:p>
            <a:r>
              <a:rPr lang="en-US" altLang="zh-CN" sz="2000" b="1" i="1" dirty="0" smtClean="0">
                <a:latin typeface="+mn-lt"/>
              </a:rPr>
              <a:t>NOT consistent with observations</a:t>
            </a:r>
            <a:r>
              <a:rPr lang="en-US" altLang="zh-CN" dirty="0" smtClean="0"/>
              <a:t>: why?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2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32117"/>
            <a:ext cx="9032924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X-ray Luminosity &amp; Surface Brightness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7" y="4005064"/>
            <a:ext cx="3843383" cy="2750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1" y="1127923"/>
            <a:ext cx="3889605" cy="28771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90076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0334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6664" y="254148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58266" y="256695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35809" y="257966"/>
            <a:ext cx="84842" cy="848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7370" y="5476531"/>
            <a:ext cx="4876352" cy="810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latin typeface="+mn-lt"/>
                <a:cs typeface="Comic Sans MS"/>
              </a:rPr>
              <a:t>X-ray cavity can be produced by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+mn-lt"/>
                <a:cs typeface="Comic Sans MS"/>
              </a:rPr>
              <a:t>AGN wind even if the jet is absent!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72" y="35332"/>
            <a:ext cx="6634158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210" y="1173977"/>
            <a:ext cx="3872470" cy="27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BH Mass Growth w/ </a:t>
            </a:r>
            <a:r>
              <a:rPr lang="en-US" sz="3600" dirty="0">
                <a:solidFill>
                  <a:srgbClr val="FFFF00"/>
                </a:solidFill>
              </a:rPr>
              <a:t>G</a:t>
            </a:r>
            <a:r>
              <a:rPr lang="en-US" sz="3600" dirty="0" smtClean="0">
                <a:solidFill>
                  <a:srgbClr val="FFFF00"/>
                </a:solidFill>
              </a:rPr>
              <a:t>alactic Rotation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19279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79537" y="251979"/>
            <a:ext cx="84842" cy="848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35867" y="254148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92197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48527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3572" y="35332"/>
            <a:ext cx="6634158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6" y="1412776"/>
            <a:ext cx="7062724" cy="51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Newly born stars as a function of galaxy rotation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3312" y="2700410"/>
            <a:ext cx="7197366" cy="78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19279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79537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35867" y="254148"/>
            <a:ext cx="84842" cy="848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92197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48527" y="251979"/>
            <a:ext cx="84842" cy="84842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3665" y="5650514"/>
            <a:ext cx="580142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cs typeface="Comic Sans MS"/>
              </a:rPr>
              <a:t>Faster the host galaxy rotates,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à"/>
            </a:pPr>
            <a:r>
              <a:rPr lang="en-US" dirty="0" smtClean="0">
                <a:cs typeface="Comic Sans MS"/>
                <a:sym typeface="Wingdings"/>
              </a:rPr>
              <a:t>more stars forms at the central region of the galaxy </a:t>
            </a:r>
            <a:br>
              <a:rPr lang="en-US" dirty="0" smtClean="0">
                <a:cs typeface="Comic Sans MS"/>
                <a:sym typeface="Wingdings"/>
              </a:rPr>
            </a:br>
            <a:r>
              <a:rPr lang="en-US" dirty="0" smtClean="0">
                <a:cs typeface="Comic Sans MS"/>
                <a:sym typeface="Wingdings"/>
              </a:rPr>
              <a:t>(mostly at the mid-plane disk).</a:t>
            </a:r>
            <a:endParaRPr lang="en-US" sz="1800" dirty="0">
              <a:latin typeface="+mn-lt"/>
              <a:cs typeface="Comic Sans M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116" y="-35773"/>
            <a:ext cx="6634158" cy="36933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19" y="1725987"/>
            <a:ext cx="3233463" cy="1969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27289"/>
            <a:ext cx="5149267" cy="38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4" y="133881"/>
            <a:ext cx="8928992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AGN feedback?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4850" y="1237870"/>
            <a:ext cx="5299587" cy="5299587"/>
            <a:chOff x="4885370" y="1021846"/>
            <a:chExt cx="5299587" cy="5299587"/>
          </a:xfrm>
        </p:grpSpPr>
        <p:grpSp>
          <p:nvGrpSpPr>
            <p:cNvPr id="4" name="组合 3"/>
            <p:cNvGrpSpPr/>
            <p:nvPr/>
          </p:nvGrpSpPr>
          <p:grpSpPr>
            <a:xfrm>
              <a:off x="4885370" y="1021846"/>
              <a:ext cx="5299587" cy="5299587"/>
              <a:chOff x="-1075876" y="1175969"/>
              <a:chExt cx="5299587" cy="5299587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-1075876" y="1175969"/>
                <a:ext cx="5299587" cy="5299587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accent2">
                      <a:lumMod val="20000"/>
                      <a:lumOff val="80000"/>
                    </a:schemeClr>
                  </a:gs>
                  <a:gs pos="0">
                    <a:schemeClr val="accent2">
                      <a:lumMod val="40000"/>
                      <a:lumOff val="60000"/>
                    </a:schemeClr>
                  </a:gs>
                  <a:gs pos="86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719637" y="1697395"/>
                <a:ext cx="3303607" cy="4276884"/>
                <a:chOff x="719637" y="1697395"/>
                <a:chExt cx="3303607" cy="4276884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1172874" y="3480947"/>
                  <a:ext cx="751409" cy="751409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Curved Connector 16"/>
                <p:cNvCxnSpPr/>
                <p:nvPr/>
              </p:nvCxnSpPr>
              <p:spPr>
                <a:xfrm rot="5400000" flipH="1" flipV="1">
                  <a:off x="1392388" y="3167810"/>
                  <a:ext cx="776252" cy="299503"/>
                </a:xfrm>
                <a:prstGeom prst="curvedConnector3">
                  <a:avLst/>
                </a:prstGeom>
                <a:ln w="317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urved Connector 19"/>
                <p:cNvCxnSpPr/>
                <p:nvPr/>
              </p:nvCxnSpPr>
              <p:spPr>
                <a:xfrm rot="5400000" flipH="1" flipV="1">
                  <a:off x="1712666" y="3181137"/>
                  <a:ext cx="528992" cy="515818"/>
                </a:xfrm>
                <a:prstGeom prst="curvedConnector3">
                  <a:avLst/>
                </a:prstGeom>
                <a:ln w="317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Arc 32"/>
                <p:cNvSpPr/>
                <p:nvPr/>
              </p:nvSpPr>
              <p:spPr>
                <a:xfrm rot="4592178">
                  <a:off x="1481047" y="2102063"/>
                  <a:ext cx="1212121" cy="2157426"/>
                </a:xfrm>
                <a:prstGeom prst="arc">
                  <a:avLst>
                    <a:gd name="adj1" fmla="val 16465049"/>
                    <a:gd name="adj2" fmla="val 0"/>
                  </a:avLst>
                </a:prstGeom>
                <a:ln w="3175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219488" y="5549547"/>
                  <a:ext cx="983968" cy="424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dirty="0" smtClean="0">
                      <a:solidFill>
                        <a:schemeClr val="bg2"/>
                      </a:solidFill>
                      <a:latin typeface="Arial" panose="020B0604020202020204" pitchFamily="34" charset="0"/>
                      <a:ea typeface="Arial Rounded MT Bold" charset="0"/>
                      <a:cs typeface="Arial" panose="020B0604020202020204" pitchFamily="34" charset="0"/>
                    </a:rPr>
                    <a:t>ISM</a:t>
                  </a:r>
                  <a:endParaRPr lang="en-US" dirty="0">
                    <a:solidFill>
                      <a:schemeClr val="bg2"/>
                    </a:solidFill>
                    <a:latin typeface="Arial" panose="020B0604020202020204" pitchFamily="34" charset="0"/>
                    <a:ea typeface="Arial Rounded MT Bold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992957" y="3080152"/>
                  <a:ext cx="506980" cy="403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dirty="0" smtClean="0">
                      <a:solidFill>
                        <a:schemeClr val="bg2"/>
                      </a:solidFill>
                      <a:cs typeface="Comic Sans MS"/>
                    </a:rPr>
                    <a:t>Jet</a:t>
                  </a:r>
                  <a:endParaRPr lang="en-US" sz="1800" dirty="0">
                    <a:solidFill>
                      <a:schemeClr val="bg2"/>
                    </a:solidFill>
                    <a:latin typeface="+mn-lt"/>
                    <a:cs typeface="Comic Sans MS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647615" y="3608995"/>
                  <a:ext cx="1375629" cy="403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dirty="0" smtClean="0">
                      <a:solidFill>
                        <a:schemeClr val="bg2"/>
                      </a:solidFill>
                      <a:cs typeface="Comic Sans MS"/>
                    </a:rPr>
                    <a:t>Gas fueling</a:t>
                  </a:r>
                  <a:endParaRPr lang="en-US" sz="1800" dirty="0">
                    <a:solidFill>
                      <a:schemeClr val="bg2"/>
                    </a:solidFill>
                    <a:latin typeface="+mn-lt"/>
                    <a:cs typeface="Comic Sans MS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246314" y="3884389"/>
                  <a:ext cx="655208" cy="3588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600" dirty="0" smtClean="0">
                      <a:latin typeface="Arial Rounded MT Bold" charset="0"/>
                      <a:ea typeface="Arial Rounded MT Bold" charset="0"/>
                      <a:cs typeface="Arial Rounded MT Bold" charset="0"/>
                    </a:rPr>
                    <a:t>AGN</a:t>
                  </a:r>
                  <a:endParaRPr lang="en-US" sz="1600" dirty="0">
                    <a:latin typeface="Arial Rounded MT Bold" charset="0"/>
                    <a:ea typeface="Arial Rounded MT Bold" charset="0"/>
                    <a:cs typeface="Arial Rounded MT Bold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19637" y="1697395"/>
                  <a:ext cx="2363770" cy="757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dirty="0" smtClean="0">
                      <a:solidFill>
                        <a:schemeClr val="bg2"/>
                      </a:solidFill>
                      <a:cs typeface="Comic Sans MS"/>
                    </a:rPr>
                    <a:t>Mechanical &amp; Radiative feedback</a:t>
                  </a:r>
                  <a:endParaRPr lang="en-US" sz="1800" dirty="0">
                    <a:solidFill>
                      <a:schemeClr val="bg2"/>
                    </a:solidFill>
                    <a:latin typeface="+mn-lt"/>
                    <a:cs typeface="Comic Sans MS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7209502" y="2912441"/>
              <a:ext cx="575778" cy="855177"/>
              <a:chOff x="1268768" y="3079206"/>
              <a:chExt cx="575778" cy="855177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656973" y="3856653"/>
                <a:ext cx="18757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riangle 12"/>
              <p:cNvSpPr/>
              <p:nvPr/>
            </p:nvSpPr>
            <p:spPr>
              <a:xfrm rot="5400000">
                <a:off x="1323604" y="3748498"/>
                <a:ext cx="131049" cy="240722"/>
              </a:xfrm>
              <a:prstGeom prst="triangle">
                <a:avLst/>
              </a:prstGeom>
              <a:gradFill flip="none" rotWithShape="1">
                <a:gsLst>
                  <a:gs pos="26000">
                    <a:srgbClr val="0432FF"/>
                  </a:gs>
                  <a:gs pos="0">
                    <a:schemeClr val="tx1"/>
                  </a:gs>
                  <a:gs pos="86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riangle 44"/>
              <p:cNvSpPr/>
              <p:nvPr/>
            </p:nvSpPr>
            <p:spPr>
              <a:xfrm rot="10800000">
                <a:off x="1511260" y="3079206"/>
                <a:ext cx="125311" cy="692074"/>
              </a:xfrm>
              <a:prstGeom prst="triangle">
                <a:avLst/>
              </a:prstGeom>
              <a:gradFill flip="none" rotWithShape="1">
                <a:gsLst>
                  <a:gs pos="41000">
                    <a:schemeClr val="tx2">
                      <a:lumMod val="40000"/>
                      <a:lumOff val="60000"/>
                    </a:schemeClr>
                  </a:gs>
                  <a:gs pos="0">
                    <a:srgbClr val="FF00FF"/>
                  </a:gs>
                  <a:gs pos="86000">
                    <a:schemeClr val="bg1"/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21687" y="3766838"/>
                <a:ext cx="105790" cy="143134"/>
              </a:xfrm>
              <a:prstGeom prst="ellipse">
                <a:avLst/>
              </a:prstGeom>
              <a:gradFill flip="none" rotWithShape="1">
                <a:gsLst>
                  <a:gs pos="26000">
                    <a:schemeClr val="tx2"/>
                  </a:gs>
                  <a:gs pos="0">
                    <a:schemeClr val="tx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251520" y="7558"/>
            <a:ext cx="6634158" cy="369332"/>
          </a:xfrm>
          <a:prstGeom prst="rect">
            <a:avLst/>
          </a:prstGeom>
          <a:solidFill>
            <a:srgbClr val="000E3A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2051720" y="4149080"/>
            <a:ext cx="401880" cy="36004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450100" y="457073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2"/>
                </a:solidFill>
              </a:rPr>
              <a:t>Bondi radius</a:t>
            </a:r>
            <a:endParaRPr lang="zh-CN" altLang="en-US" dirty="0">
              <a:solidFill>
                <a:schemeClr val="bg2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82248" y="2679263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2"/>
                </a:solidFill>
              </a:rPr>
              <a:t>wind</a:t>
            </a:r>
            <a:endParaRPr lang="zh-CN" altLang="en-US" sz="1600" dirty="0">
              <a:solidFill>
                <a:schemeClr val="bg2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06503" y="2929228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2"/>
                </a:solidFill>
              </a:rPr>
              <a:t>radiation</a:t>
            </a:r>
            <a:endParaRPr lang="zh-CN" altLang="en-US" sz="1600" dirty="0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08595" y="2485956"/>
            <a:ext cx="35299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rgbClr val="FFFF00"/>
                </a:solidFill>
                <a:latin typeface="Georgia" pitchFamily="18" charset="0"/>
              </a:rPr>
              <a:t>Key issues for feedback: </a:t>
            </a:r>
          </a:p>
          <a:p>
            <a:pPr marL="0" indent="0">
              <a:buNone/>
            </a:pPr>
            <a:endParaRPr lang="en-US" altLang="zh-CN" sz="2400" dirty="0">
              <a:solidFill>
                <a:srgbClr val="FFFF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rgbClr val="FFFF00"/>
                </a:solidFill>
                <a:latin typeface="Georgia" pitchFamily="18" charset="0"/>
              </a:rPr>
              <a:t> How to determine the mass   </a:t>
            </a:r>
          </a:p>
          <a:p>
            <a:r>
              <a:rPr lang="en-US" altLang="zh-CN" sz="2000" dirty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altLang="zh-CN" sz="2000" dirty="0" smtClean="0">
                <a:solidFill>
                  <a:srgbClr val="FFFF00"/>
                </a:solidFill>
                <a:latin typeface="Georgia" pitchFamily="18" charset="0"/>
              </a:rPr>
              <a:t>   accretion rate of BH </a:t>
            </a:r>
            <a:r>
              <a:rPr lang="en-US" altLang="zh-CN" sz="2000" dirty="0">
                <a:solidFill>
                  <a:srgbClr val="FFFF00"/>
                </a:solidFill>
                <a:latin typeface="Georgia" pitchFamily="18" charset="0"/>
              </a:rPr>
              <a:t>?</a:t>
            </a:r>
          </a:p>
          <a:p>
            <a:pPr marL="0" indent="0">
              <a:buNone/>
            </a:pPr>
            <a:endParaRPr lang="en-US" altLang="zh-CN" sz="2000" dirty="0">
              <a:solidFill>
                <a:srgbClr val="FFFF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rgbClr val="FFFF00"/>
                </a:solidFill>
                <a:latin typeface="Georgia" pitchFamily="18" charset="0"/>
              </a:rPr>
              <a:t> For a given </a:t>
            </a:r>
            <a:r>
              <a:rPr lang="en-US" altLang="zh-CN" sz="2000" dirty="0" err="1" smtClean="0">
                <a:solidFill>
                  <a:srgbClr val="FFFF00"/>
                </a:solidFill>
                <a:latin typeface="Georgia" pitchFamily="18" charset="0"/>
              </a:rPr>
              <a:t>Mdot</a:t>
            </a:r>
            <a:r>
              <a:rPr lang="en-US" altLang="zh-CN" sz="2000" dirty="0" smtClean="0">
                <a:solidFill>
                  <a:srgbClr val="FFFF00"/>
                </a:solidFill>
                <a:latin typeface="Georgia" pitchFamily="18" charset="0"/>
              </a:rPr>
              <a:t>, what are </a:t>
            </a:r>
          </a:p>
          <a:p>
            <a:r>
              <a:rPr lang="en-US" altLang="zh-CN" sz="2000" dirty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altLang="zh-CN" sz="2000" dirty="0" smtClean="0">
                <a:solidFill>
                  <a:srgbClr val="FFFF00"/>
                </a:solidFill>
                <a:latin typeface="Georgia" pitchFamily="18" charset="0"/>
              </a:rPr>
              <a:t>   the outputs from AGN?</a:t>
            </a:r>
            <a:endParaRPr lang="en-US" altLang="zh-CN" sz="20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dirty="0" smtClean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692696"/>
            <a:ext cx="8928992" cy="525172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p"/>
              <a:defRPr/>
            </a:pPr>
            <a:endParaRPr lang="en-US" altLang="zh-CN" sz="2400" dirty="0" smtClean="0">
              <a:latin typeface="Times New Roman" pitchFamily="18" charset="0"/>
              <a:ea typeface="仿宋" pitchFamily="49" charset="-122"/>
              <a:cs typeface="Times New Roman" pitchFamily="18" charset="0"/>
            </a:endParaRPr>
          </a:p>
          <a:p>
            <a:pPr marL="342000" indent="-3960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AGN feedback considered by 2D HD simulation; Bondi radius </a:t>
            </a: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resolved</a:t>
            </a:r>
            <a:endParaRPr lang="en-US" altLang="zh-CN" sz="2400" dirty="0" smtClean="0">
              <a:effectLst/>
              <a:latin typeface="Garamond" panose="02020404030301010803" pitchFamily="18" charset="0"/>
              <a:ea typeface="仿宋" pitchFamily="49" charset="-122"/>
              <a:cs typeface="Times New Roman" pitchFamily="18" charset="0"/>
            </a:endParaRPr>
          </a:p>
          <a:p>
            <a:pPr marL="342000" indent="-3960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Physical processes like </a:t>
            </a:r>
            <a:r>
              <a:rPr lang="en-US" altLang="zh-CN" sz="2400" dirty="0" err="1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SNe</a:t>
            </a: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, SF, </a:t>
            </a: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int. </a:t>
            </a: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between radiation &amp; wind with ISM considered</a:t>
            </a:r>
          </a:p>
          <a:p>
            <a:pPr marL="342000" indent="-3960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Exact AGN physics adopted: </a:t>
            </a:r>
          </a:p>
          <a:p>
            <a:pPr marL="742050" lvl="1" indent="-396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two accretion/feedback modes: cold &amp; hot</a:t>
            </a:r>
          </a:p>
          <a:p>
            <a:pPr marL="742050" lvl="1" indent="-396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Correct description of radiation</a:t>
            </a:r>
            <a:r>
              <a:rPr lang="en-US" altLang="zh-CN" sz="2400" dirty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&amp; wind in each mode</a:t>
            </a:r>
          </a:p>
          <a:p>
            <a:pPr marL="342000" indent="-396000"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Light curve, BH growth, AGN Duty-cycle, star formation, surface brightness</a:t>
            </a:r>
          </a:p>
          <a:p>
            <a:pPr marL="342000" indent="-396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Comparison with other works indicates the importance of exact AGN </a:t>
            </a:r>
            <a:r>
              <a:rPr lang="en-US" altLang="zh-CN" sz="2400" dirty="0" smtClean="0">
                <a:effectLst/>
                <a:latin typeface="Garamond" panose="02020404030301010803" pitchFamily="18" charset="0"/>
                <a:ea typeface="仿宋" pitchFamily="49" charset="-122"/>
                <a:cs typeface="Times New Roman" pitchFamily="18" charset="0"/>
              </a:rPr>
              <a:t>physics</a:t>
            </a:r>
            <a:endParaRPr lang="en-US" altLang="zh-CN" sz="2400" dirty="0">
              <a:effectLst/>
              <a:latin typeface="Garamond" panose="02020404030301010803" pitchFamily="18" charset="0"/>
              <a:ea typeface="仿宋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FFFF00"/>
                </a:solidFill>
                <a:latin typeface="Georgia" pitchFamily="18" charset="0"/>
              </a:rPr>
              <a:t>END</a:t>
            </a:r>
            <a:endParaRPr lang="zh-CN" altLang="en-US" b="1" dirty="0" smtClean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Previous works &amp; our motivations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17638"/>
            <a:ext cx="8964488" cy="5179714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Often focus on large scale: ~100pc to several tens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kpc</a:t>
            </a:r>
            <a:r>
              <a:rPr lang="en-US" altLang="zh-CN" sz="2800" dirty="0" smtClean="0">
                <a:solidFill>
                  <a:srgbClr val="FFFF00"/>
                </a:solidFill>
              </a:rPr>
              <a:t>; </a:t>
            </a:r>
            <a:r>
              <a:rPr lang="en-US" altLang="zh-CN" sz="2400" dirty="0" smtClean="0"/>
              <a:t> </a:t>
            </a:r>
            <a:r>
              <a:rPr lang="en-US" altLang="zh-CN" sz="2000" dirty="0" smtClean="0"/>
              <a:t>(Di Matteo et al. 2005; </a:t>
            </a:r>
            <a:r>
              <a:rPr lang="en-US" altLang="zh-CN" sz="2000" dirty="0" err="1" smtClean="0"/>
              <a:t>Springel</a:t>
            </a:r>
            <a:r>
              <a:rPr lang="en-US" altLang="zh-CN" sz="2000" dirty="0" smtClean="0"/>
              <a:t> et al. 2005; </a:t>
            </a:r>
            <a:r>
              <a:rPr lang="en-US" altLang="zh-CN" sz="2000" dirty="0" err="1" smtClean="0"/>
              <a:t>Debuhr</a:t>
            </a:r>
            <a:r>
              <a:rPr lang="en-US" altLang="zh-CN" sz="2000" dirty="0" smtClean="0"/>
              <a:t> et al. 2010, 2011; Johansson et al.  </a:t>
            </a:r>
            <a:r>
              <a:rPr lang="en-US" altLang="zh-CN" sz="2000" dirty="0" smtClean="0"/>
              <a:t>2009; Li et al. 2015;</a:t>
            </a:r>
            <a:r>
              <a:rPr lang="en-US" altLang="zh-CN" sz="2000" dirty="0"/>
              <a:t> </a:t>
            </a:r>
            <a:r>
              <a:rPr lang="en-US" altLang="zh-CN" sz="2000" dirty="0" err="1" smtClean="0"/>
              <a:t>Illustris</a:t>
            </a:r>
            <a:r>
              <a:rPr lang="en-US" altLang="zh-CN" sz="2000" dirty="0" smtClean="0"/>
              <a:t>…) </a:t>
            </a:r>
            <a:endParaRPr lang="en-US" altLang="zh-CN" sz="2000" dirty="0" smtClean="0"/>
          </a:p>
          <a:p>
            <a:pPr lvl="1"/>
            <a:r>
              <a:rPr lang="en-US" altLang="zh-CN" sz="2400" dirty="0" smtClean="0">
                <a:solidFill>
                  <a:srgbClr val="FFFF00"/>
                </a:solidFill>
              </a:rPr>
              <a:t>only </a:t>
            </a:r>
            <a:r>
              <a:rPr lang="en-US" altLang="zh-CN" sz="2400" dirty="0">
                <a:solidFill>
                  <a:srgbClr val="FFFF00"/>
                </a:solidFill>
              </a:rPr>
              <a:t>resolve galactic length and </a:t>
            </a:r>
            <a:r>
              <a:rPr lang="en-US" altLang="zh-CN" sz="2400" dirty="0" smtClean="0">
                <a:solidFill>
                  <a:srgbClr val="FFFF00"/>
                </a:solidFill>
              </a:rPr>
              <a:t>timescale</a:t>
            </a:r>
          </a:p>
          <a:p>
            <a:pPr lvl="1"/>
            <a:r>
              <a:rPr lang="en-US" altLang="zh-CN" sz="2400" dirty="0" smtClean="0">
                <a:solidFill>
                  <a:srgbClr val="FFFF00"/>
                </a:solidFill>
              </a:rPr>
              <a:t>Model for feedback physics: </a:t>
            </a:r>
          </a:p>
          <a:p>
            <a:pPr lvl="2"/>
            <a:r>
              <a:rPr lang="en-US" altLang="zh-CN" sz="2000" dirty="0" err="1" smtClean="0">
                <a:solidFill>
                  <a:srgbClr val="FFFF00"/>
                </a:solidFill>
              </a:rPr>
              <a:t>Mdot</a:t>
            </a:r>
            <a:r>
              <a:rPr lang="en-US" altLang="zh-CN" sz="2000" dirty="0" smtClean="0">
                <a:solidFill>
                  <a:srgbClr val="FFFF00"/>
                </a:solidFill>
              </a:rPr>
              <a:t> estimated</a:t>
            </a:r>
          </a:p>
          <a:p>
            <a:pPr lvl="2"/>
            <a:r>
              <a:rPr lang="en-US" altLang="zh-CN" sz="2000" dirty="0" err="1" smtClean="0">
                <a:solidFill>
                  <a:srgbClr val="FFFF00"/>
                </a:solidFill>
              </a:rPr>
              <a:t>Subgrid</a:t>
            </a:r>
            <a:r>
              <a:rPr lang="en-US" altLang="zh-CN" sz="2000" dirty="0" smtClean="0">
                <a:solidFill>
                  <a:srgbClr val="FFFF00"/>
                </a:solidFill>
              </a:rPr>
              <a:t>; parameterized; outputs not properly described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Our goals:</a:t>
            </a:r>
          </a:p>
          <a:p>
            <a:pPr lvl="1"/>
            <a:r>
              <a:rPr lang="en-US" altLang="zh-CN" sz="2400" dirty="0"/>
              <a:t>Resolve </a:t>
            </a:r>
            <a:r>
              <a:rPr lang="en-US" altLang="zh-CN" sz="2400" dirty="0" smtClean="0"/>
              <a:t>the </a:t>
            </a:r>
            <a:r>
              <a:rPr lang="en-US" altLang="zh-CN" sz="2400" dirty="0"/>
              <a:t>accretion </a:t>
            </a:r>
            <a:r>
              <a:rPr lang="en-US" altLang="zh-CN" sz="2400" dirty="0" smtClean="0"/>
              <a:t>(Bondi) and </a:t>
            </a:r>
            <a:r>
              <a:rPr lang="en-US" altLang="zh-CN" sz="2400" dirty="0"/>
              <a:t>galaxy scales</a:t>
            </a:r>
          </a:p>
          <a:p>
            <a:pPr lvl="1"/>
            <a:r>
              <a:rPr lang="en-US" altLang="zh-CN" sz="2400" dirty="0" smtClean="0"/>
              <a:t>Adopt the most updated sub-grid AGN physics</a:t>
            </a:r>
          </a:p>
          <a:p>
            <a:pPr lvl="1"/>
            <a:r>
              <a:rPr lang="en-US" altLang="zh-CN" sz="2400" dirty="0" smtClean="0"/>
              <a:t>Calculate the interaction between wind &amp; radiation with ISM</a:t>
            </a:r>
            <a:endParaRPr lang="zh-CN" altLang="en-US" sz="2400" dirty="0"/>
          </a:p>
          <a:p>
            <a:pPr lvl="1"/>
            <a:endParaRPr lang="en-US" altLang="zh-CN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0279"/>
            <a:ext cx="8568952" cy="7540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Two accretion </a:t>
            </a:r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odes: cold &amp; hot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147" y="4733993"/>
            <a:ext cx="4699831" cy="16158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17FFFF"/>
                </a:solidFill>
              </a:rPr>
              <a:t>Hot Accretion: ADAF &amp; RIAF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(Narayan &amp; Yi 94; Yuan 2001;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Yuan &amp; Narayan 2014, ARA&amp;A)</a:t>
            </a:r>
          </a:p>
          <a:p>
            <a:r>
              <a:rPr lang="en-US" sz="2100" dirty="0" smtClean="0">
                <a:solidFill>
                  <a:srgbClr val="CCFFCC"/>
                </a:solidFill>
              </a:rPr>
              <a:t>LLAGN, BL Lac objects, </a:t>
            </a:r>
            <a:r>
              <a:rPr lang="en-US" sz="2100" dirty="0" err="1" smtClean="0">
                <a:solidFill>
                  <a:srgbClr val="CCFFCC"/>
                </a:solidFill>
              </a:rPr>
              <a:t>Sgr</a:t>
            </a:r>
            <a:r>
              <a:rPr lang="en-US" sz="2100" dirty="0" smtClean="0">
                <a:solidFill>
                  <a:srgbClr val="CCFFCC"/>
                </a:solidFill>
              </a:rPr>
              <a:t> A*, M87</a:t>
            </a:r>
          </a:p>
          <a:p>
            <a:r>
              <a:rPr lang="en-US" sz="2100" dirty="0" smtClean="0">
                <a:solidFill>
                  <a:srgbClr val="CCFFCC"/>
                </a:solidFill>
              </a:rPr>
              <a:t>XRBs in hard &amp; quiescent states</a:t>
            </a:r>
            <a:endParaRPr lang="en-US" sz="2100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147" y="2895600"/>
            <a:ext cx="4648200" cy="1631216"/>
          </a:xfrm>
          <a:prstGeom prst="rect">
            <a:avLst/>
          </a:prstGeom>
          <a:noFill/>
          <a:ln w="19050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7FFFF"/>
                </a:solidFill>
              </a:rPr>
              <a:t>Standard thin accretion disk</a:t>
            </a:r>
            <a:endParaRPr lang="en-US" sz="2000" dirty="0">
              <a:solidFill>
                <a:srgbClr val="17FFFF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</a:rPr>
              <a:t>Shakura-Sunyaev</a:t>
            </a:r>
            <a:r>
              <a:rPr lang="en-US" b="1" dirty="0" smtClean="0">
                <a:solidFill>
                  <a:srgbClr val="FFFF00"/>
                </a:solidFill>
              </a:rPr>
              <a:t> 1976;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Pringle 1981, ARA&amp;A)</a:t>
            </a:r>
          </a:p>
          <a:p>
            <a:r>
              <a:rPr lang="en-US" sz="2000" dirty="0" smtClean="0">
                <a:solidFill>
                  <a:srgbClr val="CCFFCC"/>
                </a:solidFill>
              </a:rPr>
              <a:t>Typical QSOs, </a:t>
            </a:r>
            <a:r>
              <a:rPr lang="en-US" sz="2000" dirty="0" err="1" smtClean="0">
                <a:solidFill>
                  <a:srgbClr val="CCFFCC"/>
                </a:solidFill>
              </a:rPr>
              <a:t>Seyferts</a:t>
            </a:r>
            <a:r>
              <a:rPr lang="en-US" sz="2000" dirty="0" smtClean="0">
                <a:solidFill>
                  <a:srgbClr val="CCFFCC"/>
                </a:solidFill>
              </a:rPr>
              <a:t>; XRBs in thermal soft state</a:t>
            </a:r>
            <a:endParaRPr lang="en-US" sz="2000" dirty="0">
              <a:solidFill>
                <a:srgbClr val="CC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016" y="1429811"/>
            <a:ext cx="4648200" cy="1261884"/>
          </a:xfrm>
          <a:prstGeom prst="rect">
            <a:avLst/>
          </a:prstGeom>
          <a:noFill/>
          <a:ln w="22225">
            <a:solidFill>
              <a:schemeClr val="bg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Super-Eddington accretion (slim disk)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</a:rPr>
              <a:t>Abramowicz</a:t>
            </a:r>
            <a:r>
              <a:rPr lang="en-US" b="1" dirty="0" smtClean="0">
                <a:solidFill>
                  <a:srgbClr val="FFFF00"/>
                </a:solidFill>
              </a:rPr>
              <a:t> et al. 1989; </a:t>
            </a:r>
            <a:r>
              <a:rPr lang="en-US" b="1" dirty="0" err="1" smtClean="0">
                <a:solidFill>
                  <a:srgbClr val="FFFF00"/>
                </a:solidFill>
              </a:rPr>
              <a:t>Sadowski</a:t>
            </a:r>
            <a:r>
              <a:rPr lang="en-US" b="1" dirty="0" smtClean="0">
                <a:solidFill>
                  <a:srgbClr val="FFFF00"/>
                </a:solidFill>
              </a:rPr>
              <a:t> et al. 2014; Jiang et al. 2014)</a:t>
            </a:r>
            <a:endParaRPr lang="en-US" dirty="0" smtClean="0">
              <a:solidFill>
                <a:srgbClr val="CCFFCC"/>
              </a:solidFill>
            </a:endParaRPr>
          </a:p>
          <a:p>
            <a:r>
              <a:rPr lang="en-US" sz="2000" dirty="0" smtClean="0">
                <a:solidFill>
                  <a:srgbClr val="CCFFCC"/>
                </a:solidFill>
              </a:rPr>
              <a:t>TDEs, ULXs, SS433</a:t>
            </a:r>
            <a:endParaRPr lang="en-US" sz="2000" dirty="0">
              <a:solidFill>
                <a:srgbClr val="CCFFCC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417008" y="1105027"/>
            <a:ext cx="1784219" cy="5672687"/>
            <a:chOff x="7267151" y="1067079"/>
            <a:chExt cx="1784219" cy="5672687"/>
          </a:xfrm>
        </p:grpSpPr>
        <p:cxnSp>
          <p:nvCxnSpPr>
            <p:cNvPr id="15" name="直接箭头连接符 14"/>
            <p:cNvCxnSpPr/>
            <p:nvPr/>
          </p:nvCxnSpPr>
          <p:spPr>
            <a:xfrm rot="60000" flipH="1" flipV="1">
              <a:off x="8045138" y="1067079"/>
              <a:ext cx="76200" cy="505872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7151" y="6324600"/>
              <a:ext cx="1593820" cy="415166"/>
            </a:xfrm>
            <a:prstGeom prst="rect">
              <a:avLst/>
            </a:prstGeom>
          </p:spPr>
        </p:pic>
        <p:cxnSp>
          <p:nvCxnSpPr>
            <p:cNvPr id="20" name="直接连接符 19"/>
            <p:cNvCxnSpPr/>
            <p:nvPr/>
          </p:nvCxnSpPr>
          <p:spPr>
            <a:xfrm>
              <a:off x="7892738" y="2354214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892738" y="3581400"/>
              <a:ext cx="3810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892738" y="4267200"/>
              <a:ext cx="38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8531627" y="2121931"/>
              <a:ext cx="402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0</a:t>
              </a:r>
              <a:endParaRPr lang="zh-CN" altLang="en-US" sz="240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502227" y="3314852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-2</a:t>
              </a:r>
              <a:endParaRPr lang="zh-CN" altLang="en-US" sz="2400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14657" y="4025788"/>
              <a:ext cx="636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-2.5</a:t>
              </a:r>
              <a:endParaRPr lang="zh-CN" altLang="en-US" sz="2400" dirty="0"/>
            </a:p>
          </p:txBody>
        </p:sp>
      </p:grpSp>
      <p:cxnSp>
        <p:nvCxnSpPr>
          <p:cNvPr id="35" name="直接箭头连接符 34"/>
          <p:cNvCxnSpPr/>
          <p:nvPr/>
        </p:nvCxnSpPr>
        <p:spPr>
          <a:xfrm flipV="1">
            <a:off x="5545842" y="1808706"/>
            <a:ext cx="1447800" cy="38571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5447118" y="3196408"/>
            <a:ext cx="1517918" cy="4572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5594795" y="5362684"/>
            <a:ext cx="1447800" cy="28160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5624450" y="3876109"/>
            <a:ext cx="1447800" cy="175043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 rot="-2880000">
            <a:off x="5760168" y="453304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LHAF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 rot="-600000">
            <a:off x="6132401" y="5593477"/>
            <a:ext cx="79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ADAF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154571" y="763298"/>
            <a:ext cx="573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Pringle 1981, ARA&amp;A; Yuan </a:t>
            </a:r>
            <a:r>
              <a:rPr lang="en-US" altLang="zh-CN" sz="2000" dirty="0" smtClean="0">
                <a:latin typeface="+mn-lt"/>
              </a:rPr>
              <a:t>&amp; Narayan 2014, ARA&amp;A</a:t>
            </a:r>
            <a:endParaRPr lang="zh-CN" altLang="en-US" sz="2000" dirty="0">
              <a:latin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-840000">
            <a:off x="5837183" y="164733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SEAF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 rot="-900000">
            <a:off x="6043286" y="296027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SSD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4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500" y="75619"/>
            <a:ext cx="90010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Cold accretion mode (I)</a:t>
            </a:r>
            <a:endParaRPr lang="en-US" altLang="zh-CN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064" y="1847032"/>
            <a:ext cx="8591872" cy="503569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effectLst/>
              </a:rPr>
              <a:t>Correspond </a:t>
            </a:r>
            <a:r>
              <a:rPr lang="en-US" altLang="zh-CN" sz="2800" dirty="0">
                <a:effectLst/>
              </a:rPr>
              <a:t>to quasar </a:t>
            </a:r>
            <a:r>
              <a:rPr lang="en-US" altLang="zh-CN" sz="2800" b="1" i="1" dirty="0" smtClean="0">
                <a:solidFill>
                  <a:srgbClr val="FFFF00"/>
                </a:solidFill>
                <a:effectLst/>
              </a:rPr>
              <a:t>(cold) </a:t>
            </a:r>
            <a:r>
              <a:rPr lang="en-US" altLang="zh-CN" sz="2800" dirty="0" smtClean="0">
                <a:effectLst/>
              </a:rPr>
              <a:t>feedback mode</a:t>
            </a:r>
            <a:endParaRPr lang="en-US" altLang="zh-CN" sz="24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/>
              <a:t>Cool</a:t>
            </a:r>
            <a:r>
              <a:rPr lang="en-US" altLang="zh-CN" sz="2800" dirty="0"/>
              <a:t>: ~10</a:t>
            </a:r>
            <a:r>
              <a:rPr lang="en-US" altLang="zh-CN" sz="2800" baseline="30000" dirty="0">
                <a:effectLst/>
              </a:rPr>
              <a:t>6 </a:t>
            </a:r>
            <a:r>
              <a:rPr lang="en-US" altLang="zh-CN" sz="2800" dirty="0" smtClean="0">
                <a:effectLst/>
              </a:rPr>
              <a:t>K, Geometrically thin &amp; Optically thick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effectLst/>
              </a:rPr>
              <a:t>Outputs: </a:t>
            </a:r>
            <a:r>
              <a:rPr lang="en-US" altLang="zh-CN" sz="2800" dirty="0" smtClean="0">
                <a:effectLst/>
              </a:rPr>
              <a:t>strong wind &amp; radiation, but no jet (?)</a:t>
            </a:r>
            <a:endParaRPr lang="en-US" altLang="zh-CN" sz="28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effectLst/>
              </a:rPr>
              <a:t>Radiative </a:t>
            </a:r>
            <a:r>
              <a:rPr lang="en-US" altLang="zh-CN" sz="2800" dirty="0" smtClean="0">
                <a:effectLst/>
              </a:rPr>
              <a:t>efficiency</a:t>
            </a:r>
          </a:p>
          <a:p>
            <a:pPr lvl="1">
              <a:lnSpc>
                <a:spcPct val="120000"/>
              </a:lnSpc>
            </a:pPr>
            <a:r>
              <a:rPr lang="en-US" altLang="zh-CN" sz="2400" dirty="0" smtClean="0">
                <a:effectLst/>
              </a:rPr>
              <a:t>standard thin disk: ~0.1 </a:t>
            </a:r>
          </a:p>
          <a:p>
            <a:pPr lvl="1">
              <a:lnSpc>
                <a:spcPct val="120000"/>
              </a:lnSpc>
            </a:pPr>
            <a:r>
              <a:rPr lang="en-US" altLang="zh-CN" sz="2400" dirty="0" smtClean="0">
                <a:effectLst/>
              </a:rPr>
              <a:t>Super-Eddington: ~0.1 (?)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8896" y="1035018"/>
            <a:ext cx="5666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latin typeface="+mn-lt"/>
              </a:rPr>
              <a:t>Shakura</a:t>
            </a:r>
            <a:r>
              <a:rPr lang="en-US" altLang="zh-CN" sz="2000" dirty="0" smtClean="0">
                <a:latin typeface="+mn-lt"/>
              </a:rPr>
              <a:t> &amp; </a:t>
            </a:r>
            <a:r>
              <a:rPr lang="en-US" altLang="zh-CN" sz="2000" dirty="0" err="1" smtClean="0">
                <a:latin typeface="+mn-lt"/>
              </a:rPr>
              <a:t>Sunyaev</a:t>
            </a:r>
            <a:r>
              <a:rPr lang="en-US" altLang="zh-CN" sz="2000" dirty="0" smtClean="0">
                <a:latin typeface="+mn-lt"/>
              </a:rPr>
              <a:t> 1976, A&amp;A; Pringle 1981, ARA&amp;A</a:t>
            </a:r>
            <a:endParaRPr lang="zh-CN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1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500" y="75619"/>
            <a:ext cx="9001000" cy="1143000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Cold accretion mode (II</a:t>
            </a:r>
            <a:r>
              <a:rPr lang="en-US" altLang="zh-CN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): wind</a:t>
            </a:r>
            <a:endParaRPr lang="en-US" altLang="zh-CN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591872" cy="503569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effectLst/>
              </a:rPr>
              <a:t>Many observations: BAL quasar, UFO, warm observer…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effectLst/>
              </a:rPr>
              <a:t>Wind production </a:t>
            </a:r>
            <a:r>
              <a:rPr lang="en-US" altLang="zh-CN" sz="2800" dirty="0" smtClean="0">
                <a:effectLst/>
              </a:rPr>
              <a:t>mechanisms:</a:t>
            </a:r>
            <a:endParaRPr lang="en-US" altLang="zh-CN" sz="2800" dirty="0" smtClean="0">
              <a:effectLst/>
            </a:endParaRPr>
          </a:p>
          <a:p>
            <a:pPr lvl="1">
              <a:lnSpc>
                <a:spcPct val="120000"/>
              </a:lnSpc>
            </a:pPr>
            <a:r>
              <a:rPr lang="en-US" altLang="zh-CN" sz="2400" dirty="0" err="1" smtClean="0">
                <a:effectLst/>
              </a:rPr>
              <a:t>thermal+magnetic+radiation</a:t>
            </a:r>
            <a:r>
              <a:rPr lang="en-US" altLang="zh-CN" sz="2400" dirty="0" smtClean="0">
                <a:effectLst/>
              </a:rPr>
              <a:t> </a:t>
            </a:r>
            <a:r>
              <a:rPr lang="en-US" altLang="zh-CN" sz="2400" dirty="0" smtClean="0">
                <a:effectLst/>
              </a:rPr>
              <a:t>(line force)</a:t>
            </a: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effectLst/>
              </a:rPr>
              <a:t>Wind properties: mass flux &amp; velocity (from observations, e.g., </a:t>
            </a:r>
            <a:r>
              <a:rPr lang="en-US" altLang="zh-CN" sz="2800" dirty="0" err="1" smtClean="0">
                <a:effectLst/>
              </a:rPr>
              <a:t>Gofford</a:t>
            </a:r>
            <a:r>
              <a:rPr lang="en-US" altLang="zh-CN" sz="2800" dirty="0" smtClean="0">
                <a:effectLst/>
              </a:rPr>
              <a:t> et al. 2015)</a:t>
            </a:r>
          </a:p>
          <a:p>
            <a:pPr>
              <a:lnSpc>
                <a:spcPct val="120000"/>
              </a:lnSpc>
            </a:pPr>
            <a:endParaRPr lang="en-US" altLang="zh-CN" sz="2800" dirty="0" smtClean="0"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0625" y="986692"/>
            <a:ext cx="7702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latin typeface="+mn-lt"/>
              </a:rPr>
              <a:t>Shakura</a:t>
            </a:r>
            <a:r>
              <a:rPr lang="en-US" altLang="zh-CN" sz="2000" dirty="0" smtClean="0">
                <a:latin typeface="+mn-lt"/>
              </a:rPr>
              <a:t> &amp; </a:t>
            </a:r>
            <a:r>
              <a:rPr lang="en-US" altLang="zh-CN" sz="2000" dirty="0" err="1" smtClean="0">
                <a:latin typeface="+mn-lt"/>
              </a:rPr>
              <a:t>Sunyaev</a:t>
            </a:r>
            <a:r>
              <a:rPr lang="en-US" altLang="zh-CN" sz="2000" dirty="0" smtClean="0">
                <a:latin typeface="+mn-lt"/>
              </a:rPr>
              <a:t> 1976, A&amp;A; Pringle 1981, ARA&amp;A; </a:t>
            </a:r>
            <a:r>
              <a:rPr lang="en-US" altLang="zh-CN" sz="2000" dirty="0" err="1" smtClean="0">
                <a:latin typeface="+mn-lt"/>
              </a:rPr>
              <a:t>Gofford</a:t>
            </a:r>
            <a:r>
              <a:rPr lang="en-US" altLang="zh-CN" sz="2000" dirty="0" smtClean="0">
                <a:latin typeface="+mn-lt"/>
              </a:rPr>
              <a:t> et al. 2015</a:t>
            </a:r>
            <a:endParaRPr lang="zh-CN" altLang="en-US" sz="2000" dirty="0">
              <a:latin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5449472"/>
            <a:ext cx="5544616" cy="9693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339161"/>
            <a:ext cx="5544616" cy="91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6" y="-3502"/>
            <a:ext cx="9067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Hot accretion flow (I)</a:t>
            </a:r>
            <a:endParaRPr lang="en-US" altLang="zh-CN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5556772" cy="5029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800" dirty="0">
                <a:effectLst/>
              </a:rPr>
              <a:t>Correspond to kinetic (</a:t>
            </a:r>
            <a:r>
              <a:rPr lang="en-US" altLang="zh-CN" sz="2800" dirty="0" smtClean="0">
                <a:effectLst/>
              </a:rPr>
              <a:t>radio/jet) </a:t>
            </a:r>
            <a:r>
              <a:rPr lang="en-US" altLang="zh-CN" sz="2800" b="1" i="1" dirty="0" smtClean="0">
                <a:solidFill>
                  <a:srgbClr val="FFFF00"/>
                </a:solidFill>
                <a:effectLst/>
              </a:rPr>
              <a:t>(hot) </a:t>
            </a:r>
            <a:r>
              <a:rPr lang="en-US" altLang="zh-CN" sz="2800" dirty="0" smtClean="0">
                <a:effectLst/>
              </a:rPr>
              <a:t>feedback </a:t>
            </a:r>
            <a:r>
              <a:rPr lang="en-US" altLang="zh-CN" sz="2800" dirty="0">
                <a:effectLst/>
              </a:rPr>
              <a:t>mode</a:t>
            </a:r>
          </a:p>
          <a:p>
            <a:pPr>
              <a:lnSpc>
                <a:spcPct val="105000"/>
              </a:lnSpc>
            </a:pPr>
            <a:r>
              <a:rPr lang="en-US" altLang="zh-CN" sz="2800" dirty="0" smtClean="0"/>
              <a:t>Hot, geometrically thick; Optically thin; Spectrum: complicated</a:t>
            </a:r>
            <a:endParaRPr lang="en-US" altLang="zh-CN" sz="2800" dirty="0"/>
          </a:p>
          <a:p>
            <a:pPr>
              <a:lnSpc>
                <a:spcPct val="105000"/>
              </a:lnSpc>
            </a:pPr>
            <a:r>
              <a:rPr lang="en-US" altLang="zh-CN" sz="2800" dirty="0" smtClean="0"/>
              <a:t>Outputs: radiation, wind &amp; jet</a:t>
            </a:r>
          </a:p>
          <a:p>
            <a:pPr>
              <a:lnSpc>
                <a:spcPct val="105000"/>
              </a:lnSpc>
            </a:pPr>
            <a:r>
              <a:rPr lang="en-US" altLang="zh-CN" sz="2800" dirty="0" smtClean="0"/>
              <a:t>Radiative efficiency</a:t>
            </a:r>
          </a:p>
          <a:p>
            <a:pPr lvl="1">
              <a:lnSpc>
                <a:spcPct val="105000"/>
              </a:lnSpc>
            </a:pPr>
            <a:r>
              <a:rPr lang="en-US" altLang="zh-CN" sz="2400" dirty="0" smtClean="0"/>
              <a:t>A function of </a:t>
            </a:r>
            <a:r>
              <a:rPr lang="en-US" altLang="zh-CN" sz="2400" dirty="0" err="1" smtClean="0"/>
              <a:t>Mdot</a:t>
            </a:r>
            <a:r>
              <a:rPr lang="en-US" altLang="zh-CN" sz="2400" dirty="0" smtClean="0"/>
              <a:t>  </a:t>
            </a:r>
            <a:r>
              <a:rPr lang="en-US" altLang="zh-CN" sz="2400" dirty="0" smtClean="0">
                <a:sym typeface="Wingdings" panose="05000000000000000000" pitchFamily="2" charset="2"/>
              </a:rPr>
              <a:t></a:t>
            </a:r>
            <a:endParaRPr lang="en-US" altLang="zh-CN" sz="2400" dirty="0" smtClean="0"/>
          </a:p>
          <a:p>
            <a:pPr marL="0" indent="0">
              <a:lnSpc>
                <a:spcPct val="105000"/>
              </a:lnSpc>
              <a:buNone/>
            </a:pPr>
            <a:endParaRPr lang="en-US" altLang="zh-CN" sz="280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514403" y="955932"/>
            <a:ext cx="1827971" cy="2708586"/>
            <a:chOff x="4080" y="1872"/>
            <a:chExt cx="1680" cy="168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80" y="1872"/>
              <a:ext cx="1680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872"/>
              <a:ext cx="1683" cy="1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2555776" y="980728"/>
            <a:ext cx="3377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Yuan &amp; Narayan 2014, ARA&amp;A</a:t>
            </a:r>
            <a:endParaRPr lang="zh-CN" altLang="en-US" sz="2000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07" y="3712094"/>
            <a:ext cx="3923929" cy="30498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5050" y="5949280"/>
            <a:ext cx="189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Xie</a:t>
            </a:r>
            <a:r>
              <a:rPr lang="en-US" altLang="zh-CN" dirty="0" smtClean="0"/>
              <a:t> &amp; Yuan 2012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0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6" y="-3502"/>
            <a:ext cx="90678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rgbClr val="FFFF00"/>
                </a:solidFill>
              </a:rPr>
              <a:t>Hot accretion flow (II): wind</a:t>
            </a:r>
            <a:endParaRPr lang="en-US" altLang="zh-CN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496944" cy="5112568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2400" dirty="0">
                <a:solidFill>
                  <a:srgbClr val="FFFF00"/>
                </a:solidFill>
                <a:effectLst/>
              </a:rPr>
              <a:t>O</a:t>
            </a:r>
            <a:r>
              <a:rPr lang="en-US" altLang="zh-CN" sz="2400" dirty="0" smtClean="0">
                <a:solidFill>
                  <a:srgbClr val="FFFF00"/>
                </a:solidFill>
                <a:effectLst/>
              </a:rPr>
              <a:t>bservational evidences:</a:t>
            </a:r>
          </a:p>
          <a:p>
            <a:pPr lvl="1">
              <a:lnSpc>
                <a:spcPct val="105000"/>
              </a:lnSpc>
            </a:pPr>
            <a:r>
              <a:rPr lang="en-US" altLang="zh-CN" sz="2000" dirty="0"/>
              <a:t>Hard state of black hole X-ray binaries (Homan et al. 2016)</a:t>
            </a:r>
          </a:p>
          <a:p>
            <a:pPr lvl="1">
              <a:lnSpc>
                <a:spcPct val="105000"/>
              </a:lnSpc>
            </a:pPr>
            <a:r>
              <a:rPr lang="en-US" altLang="zh-CN" sz="2000" dirty="0" err="1" smtClean="0">
                <a:effectLst/>
              </a:rPr>
              <a:t>Sgr</a:t>
            </a:r>
            <a:r>
              <a:rPr lang="en-US" altLang="zh-CN" sz="2000" dirty="0" smtClean="0">
                <a:effectLst/>
              </a:rPr>
              <a:t> A* (Wang et al. 2013, Science)</a:t>
            </a:r>
          </a:p>
          <a:p>
            <a:pPr lvl="1">
              <a:lnSpc>
                <a:spcPct val="105000"/>
              </a:lnSpc>
            </a:pPr>
            <a:r>
              <a:rPr lang="en-US" altLang="zh-CN" sz="2000" dirty="0" smtClean="0">
                <a:effectLst/>
              </a:rPr>
              <a:t>LLAGN </a:t>
            </a:r>
            <a:r>
              <a:rPr lang="en-US" altLang="zh-CN" sz="2000" dirty="0"/>
              <a:t>(Cheung et al. 2016, Nature)</a:t>
            </a:r>
          </a:p>
          <a:p>
            <a:pPr lvl="1"/>
            <a:r>
              <a:rPr lang="en-US" altLang="zh-CN" sz="2000" dirty="0"/>
              <a:t>Radio galaxy  (</a:t>
            </a:r>
            <a:r>
              <a:rPr lang="en-US" altLang="zh-CN" sz="2000" dirty="0" err="1"/>
              <a:t>Tombesi</a:t>
            </a:r>
            <a:r>
              <a:rPr lang="en-US" altLang="zh-CN" sz="2000" dirty="0"/>
              <a:t> et al. 2010, 2014)</a:t>
            </a:r>
          </a:p>
          <a:p>
            <a:pPr lvl="2"/>
            <a:r>
              <a:rPr lang="en-US" altLang="zh-CN" sz="2000" dirty="0"/>
              <a:t>Blue-shifted iron absorption lines</a:t>
            </a:r>
          </a:p>
          <a:p>
            <a:pPr lvl="2"/>
            <a:r>
              <a:rPr lang="en-US" altLang="zh-CN" sz="2000" dirty="0"/>
              <a:t>Winds co-exist with </a:t>
            </a:r>
            <a:r>
              <a:rPr lang="en-US" altLang="zh-CN" sz="2000" dirty="0" smtClean="0"/>
              <a:t>jets</a:t>
            </a:r>
            <a:endParaRPr lang="en-US" altLang="zh-CN" sz="2000" dirty="0" smtClean="0">
              <a:effectLst/>
            </a:endParaRPr>
          </a:p>
          <a:p>
            <a:pPr>
              <a:lnSpc>
                <a:spcPct val="105000"/>
              </a:lnSpc>
            </a:pPr>
            <a:r>
              <a:rPr lang="en-US" altLang="zh-CN" sz="2400" dirty="0" smtClean="0"/>
              <a:t>But </a:t>
            </a:r>
            <a:r>
              <a:rPr lang="en-US" altLang="zh-CN" sz="2400" dirty="0" smtClean="0">
                <a:solidFill>
                  <a:srgbClr val="FFFF00"/>
                </a:solidFill>
              </a:rPr>
              <a:t>wind properties still poorly constrained</a:t>
            </a:r>
          </a:p>
          <a:p>
            <a:pPr>
              <a:lnSpc>
                <a:spcPct val="105000"/>
              </a:lnSpc>
            </a:pPr>
            <a:r>
              <a:rPr lang="en-US" altLang="zh-CN" sz="2400" dirty="0" smtClean="0">
                <a:solidFill>
                  <a:srgbClr val="FFFF00"/>
                </a:solidFill>
              </a:rPr>
              <a:t>Theoretical studies:</a:t>
            </a:r>
          </a:p>
          <a:p>
            <a:pPr lvl="1">
              <a:lnSpc>
                <a:spcPct val="105000"/>
              </a:lnSpc>
            </a:pPr>
            <a:r>
              <a:rPr lang="en-US" altLang="zh-CN" sz="2000" dirty="0" smtClean="0"/>
              <a:t>Yuan et al. (2012): show the existence of wind</a:t>
            </a:r>
          </a:p>
          <a:p>
            <a:pPr lvl="2">
              <a:lnSpc>
                <a:spcPct val="105000"/>
              </a:lnSpc>
            </a:pPr>
            <a:r>
              <a:rPr lang="en-US" altLang="zh-CN" sz="2000" dirty="0" smtClean="0"/>
              <a:t>Confirms the assumption of </a:t>
            </a:r>
            <a:r>
              <a:rPr lang="en-US" altLang="zh-CN" sz="2000" dirty="0" smtClean="0"/>
              <a:t>ADIOS</a:t>
            </a:r>
            <a:endParaRPr lang="en-US" altLang="zh-CN" sz="2000" dirty="0" smtClean="0"/>
          </a:p>
          <a:p>
            <a:pPr lvl="1">
              <a:lnSpc>
                <a:spcPct val="105000"/>
              </a:lnSpc>
            </a:pPr>
            <a:r>
              <a:rPr lang="en-US" altLang="zh-CN" sz="2000" dirty="0" smtClean="0"/>
              <a:t>Yuan et al. (2015): </a:t>
            </a:r>
            <a:r>
              <a:rPr lang="en-US" altLang="zh-CN" sz="2000" dirty="0" smtClean="0"/>
              <a:t>wind properties (based on 3D GRMHD simulation data)</a:t>
            </a:r>
            <a:endParaRPr lang="en-US" altLang="zh-CN" sz="2000" dirty="0" smtClean="0"/>
          </a:p>
          <a:p>
            <a:pPr lvl="2">
              <a:lnSpc>
                <a:spcPct val="105000"/>
              </a:lnSpc>
            </a:pPr>
            <a:r>
              <a:rPr lang="en-US" altLang="zh-CN" sz="2000" dirty="0" smtClean="0"/>
              <a:t>Mass flux; velocity; angular distribution..</a:t>
            </a:r>
          </a:p>
          <a:p>
            <a:pPr marL="0" indent="0">
              <a:lnSpc>
                <a:spcPct val="105000"/>
              </a:lnSpc>
              <a:buNone/>
            </a:pPr>
            <a:endParaRPr lang="en-US" altLang="zh-CN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2555776" y="980728"/>
            <a:ext cx="4309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----</a:t>
            </a:r>
            <a:r>
              <a:rPr lang="en-US" altLang="zh-CN" sz="2000" dirty="0" err="1" smtClean="0"/>
              <a:t>Defu</a:t>
            </a:r>
            <a:r>
              <a:rPr lang="en-US" altLang="zh-CN" sz="2000" dirty="0" smtClean="0"/>
              <a:t> Bu’s talk in Friday afternoon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738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3F8D6D7C-CCBB-4868-829E-2D0F7CE52E2D}" vid="{98C8F227-436E-4682-96AA-A7B8C315FA86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27077</TotalTime>
  <Words>1523</Words>
  <Application>Microsoft Office PowerPoint</Application>
  <PresentationFormat>全屏显示(4:3)</PresentationFormat>
  <Paragraphs>247</Paragraphs>
  <Slides>31</Slides>
  <Notes>11</Notes>
  <HiddenSlides>3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David</vt:lpstr>
      <vt:lpstr>仿宋</vt:lpstr>
      <vt:lpstr>宋体</vt:lpstr>
      <vt:lpstr>Arial</vt:lpstr>
      <vt:lpstr>Arial Rounded MT Bold</vt:lpstr>
      <vt:lpstr>Calibri</vt:lpstr>
      <vt:lpstr>Cambria Math</vt:lpstr>
      <vt:lpstr>Comic Sans MS</vt:lpstr>
      <vt:lpstr>Garamond</vt:lpstr>
      <vt:lpstr>Georgia</vt:lpstr>
      <vt:lpstr>Times New Roman</vt:lpstr>
      <vt:lpstr>Wingdings</vt:lpstr>
      <vt:lpstr>主题1</vt:lpstr>
      <vt:lpstr>Equation</vt:lpstr>
      <vt:lpstr>PowerPoint 演示文稿</vt:lpstr>
      <vt:lpstr>Outline</vt:lpstr>
      <vt:lpstr>What is AGN feedback?</vt:lpstr>
      <vt:lpstr>Previous works &amp; our motivations</vt:lpstr>
      <vt:lpstr>Two accretion modes: cold &amp; hot</vt:lpstr>
      <vt:lpstr>Cold accretion mode (I)</vt:lpstr>
      <vt:lpstr>Cold accretion mode (II): wind</vt:lpstr>
      <vt:lpstr>Hot accretion flow (I)</vt:lpstr>
      <vt:lpstr>Hot accretion flow (II): wind</vt:lpstr>
      <vt:lpstr>PowerPoint 演示文稿</vt:lpstr>
      <vt:lpstr>Momentum/energy fluxes of wind/radiation in cold/hot accretion(feedback) modes</vt:lpstr>
      <vt:lpstr>Hydrodynamical Equations</vt:lpstr>
      <vt:lpstr>Angular Momentum Transport</vt:lpstr>
      <vt:lpstr>Galaxy Model</vt:lpstr>
      <vt:lpstr>Contribution of SN Ia to energy</vt:lpstr>
      <vt:lpstr>Star Formation</vt:lpstr>
      <vt:lpstr>Radiative Heating &amp; Cooling</vt:lpstr>
      <vt:lpstr>Compton temperature Tc </vt:lpstr>
      <vt:lpstr>Setup of Numerical Simulation</vt:lpstr>
      <vt:lpstr>PowerPoint 演示文稿</vt:lpstr>
      <vt:lpstr>Light curve of AGN (I)</vt:lpstr>
      <vt:lpstr>Lightcurve of AGN (II): effect of AGN physics</vt:lpstr>
      <vt:lpstr>Growth of black hole mass</vt:lpstr>
      <vt:lpstr>Star formation                   — suppressed or enhanced?</vt:lpstr>
      <vt:lpstr>Specific Star Formation Rate</vt:lpstr>
      <vt:lpstr>AGN duty-cycle</vt:lpstr>
      <vt:lpstr>X-ray Luminosity &amp; Surface Brightness</vt:lpstr>
      <vt:lpstr>BH Mass Growth w/ Galactic Rotation </vt:lpstr>
      <vt:lpstr>Newly born stars as a function of galaxy rotation</vt:lpstr>
      <vt:lpstr>Summary</vt:lpstr>
      <vt:lpstr>END</vt:lpstr>
    </vt:vector>
  </TitlesOfParts>
  <Company>hea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Feng Yuan</cp:lastModifiedBy>
  <cp:revision>933</cp:revision>
  <dcterms:created xsi:type="dcterms:W3CDTF">2011-12-24T11:29:20Z</dcterms:created>
  <dcterms:modified xsi:type="dcterms:W3CDTF">2018-05-16T05:59:16Z</dcterms:modified>
</cp:coreProperties>
</file>