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1" r:id="rId4"/>
    <p:sldId id="275" r:id="rId5"/>
    <p:sldId id="280" r:id="rId6"/>
    <p:sldId id="276" r:id="rId7"/>
    <p:sldId id="259" r:id="rId8"/>
    <p:sldId id="273" r:id="rId9"/>
    <p:sldId id="263" r:id="rId10"/>
    <p:sldId id="260" r:id="rId11"/>
    <p:sldId id="277" r:id="rId12"/>
    <p:sldId id="258" r:id="rId13"/>
    <p:sldId id="283" r:id="rId14"/>
    <p:sldId id="261" r:id="rId15"/>
    <p:sldId id="262" r:id="rId16"/>
    <p:sldId id="266" r:id="rId17"/>
    <p:sldId id="269" r:id="rId18"/>
    <p:sldId id="270" r:id="rId19"/>
    <p:sldId id="271" r:id="rId20"/>
    <p:sldId id="282" r:id="rId21"/>
    <p:sldId id="279" r:id="rId22"/>
    <p:sldId id="278" r:id="rId23"/>
    <p:sldId id="274" r:id="rId24"/>
    <p:sldId id="272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00" autoAdjust="0"/>
  </p:normalViewPr>
  <p:slideViewPr>
    <p:cSldViewPr snapToGrid="0" snapToObjects="1">
      <p:cViewPr>
        <p:scale>
          <a:sx n="100" d="100"/>
          <a:sy n="100" d="100"/>
        </p:scale>
        <p:origin x="-73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87612-200F-DF46-9115-92DD8B9CCF2A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EC0E1-87E0-FE43-A179-7FB67043EB7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67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AGN: a radio and X-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view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sizable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AGN shows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X-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(and UV)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spectra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widespread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AGN over an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ample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frequencies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connection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X-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counterparts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crucial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element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pinning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down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accretion-ejection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mechanism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recently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radio-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quiet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quasars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radio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 a by-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weak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confined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majority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AGN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still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under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debate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characterization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radio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high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nearby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AGN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together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cases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co-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AGN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radio/X-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connection.</a:t>
            </a: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Session: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outflows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(high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angular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radio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Emission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low-luminosity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AGN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C0E1-87E0-FE43-A179-7FB67043EB7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34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stratified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MHD-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UFOs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scale) with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Fig. 8 in K12 and Fig. 5 in T12c).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arrow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indicate a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relativistic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MHD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interface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C0E1-87E0-FE43-A179-7FB67043EB7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01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C0E1-87E0-FE43-A179-7FB67043EB7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38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93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24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13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74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74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08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431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89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0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411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05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C5C74-E506-8447-B993-A42BD16CF72F}" type="datetimeFigureOut">
              <a:rPr lang="it-IT" smtClean="0"/>
              <a:t>15/05/18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26B1A-B589-8C48-B42E-939A6C51FCF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82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-51526" y="1358900"/>
            <a:ext cx="8555835" cy="2563515"/>
          </a:xfrm>
        </p:spPr>
        <p:txBody>
          <a:bodyPr/>
          <a:lstStyle/>
          <a:p>
            <a:r>
              <a:rPr lang="it-IT" sz="2800" i="1" dirty="0" err="1">
                <a:solidFill>
                  <a:schemeClr val="accent2">
                    <a:lumMod val="75000"/>
                  </a:schemeClr>
                </a:solidFill>
              </a:rPr>
              <a:t>Jets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it-IT" sz="2800" i="1" dirty="0" err="1">
                <a:solidFill>
                  <a:schemeClr val="accent2">
                    <a:lumMod val="75000"/>
                  </a:schemeClr>
                </a:solidFill>
              </a:rPr>
              <a:t>outflows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 in AGN: a radio and </a:t>
            </a: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</a:rPr>
              <a:t>an X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it-IT" sz="2800" i="1" dirty="0" err="1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it-IT" sz="28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800" i="1" dirty="0" err="1">
                <a:solidFill>
                  <a:schemeClr val="accent2">
                    <a:lumMod val="75000"/>
                  </a:schemeClr>
                </a:solidFill>
              </a:rPr>
              <a:t>view</a:t>
            </a:r>
            <a:endParaRPr lang="it-IT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>
          <a:xfrm>
            <a:off x="2666274" y="4359190"/>
            <a:ext cx="6400800" cy="603419"/>
          </a:xfrm>
        </p:spPr>
        <p:txBody>
          <a:bodyPr/>
          <a:lstStyle/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latin typeface="SignPainter-HouseScript"/>
                <a:cs typeface="SignPainter-HouseScript"/>
              </a:rPr>
              <a:t> </a:t>
            </a:r>
            <a:r>
              <a:rPr lang="it-IT" b="1" i="1" dirty="0">
                <a:solidFill>
                  <a:schemeClr val="accent4">
                    <a:lumMod val="75000"/>
                  </a:schemeClr>
                </a:solidFill>
                <a:latin typeface="Chalkduster"/>
                <a:cs typeface="Chalkduster"/>
              </a:rPr>
              <a:t>F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latin typeface="Chalkduster"/>
                <a:cs typeface="Chalkduster"/>
              </a:rPr>
              <a:t>rancesca </a:t>
            </a:r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latin typeface="Chalkduster"/>
                <a:cs typeface="Chalkduster"/>
              </a:rPr>
              <a:t>Panessa</a:t>
            </a:r>
            <a:endParaRPr lang="it-IT" b="1" i="1" dirty="0">
              <a:solidFill>
                <a:schemeClr val="accent4">
                  <a:lumMod val="75000"/>
                </a:schemeClr>
              </a:solidFill>
              <a:latin typeface="Chalkduster"/>
              <a:cs typeface="Chalkduster"/>
            </a:endParaRPr>
          </a:p>
        </p:txBody>
      </p:sp>
      <p:pic>
        <p:nvPicPr>
          <p:cNvPr id="6" name="Immagine 5" descr="logo_iap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5059034"/>
            <a:ext cx="6703810" cy="827246"/>
          </a:xfrm>
          <a:prstGeom prst="rect">
            <a:avLst/>
          </a:prstGeom>
        </p:spPr>
      </p:pic>
      <p:pic>
        <p:nvPicPr>
          <p:cNvPr id="8" name="Immagine 7" descr="Schermata 2018-05-13 alle 19.0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0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3330473" y="1424945"/>
            <a:ext cx="5318227" cy="421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3521" tIns="41761" rIns="83521" bIns="41761"/>
          <a:lstStyle/>
          <a:p>
            <a:r>
              <a:rPr lang="en-US" sz="2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ORIGIN of the FAINT RADIO emission:</a:t>
            </a:r>
            <a:endParaRPr lang="en-US" sz="2200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endParaRPr lang="en-US" sz="2200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endParaRPr lang="en-US" sz="2200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>
              <a:buFontTx/>
              <a:buChar char="•"/>
            </a:pPr>
            <a:endParaRPr lang="en-US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3797300" y="2293870"/>
            <a:ext cx="5068405" cy="4346461"/>
          </a:xfrm>
          <a:prstGeom prst="rect">
            <a:avLst/>
          </a:prstGeom>
          <a:solidFill>
            <a:schemeClr val="bg1">
              <a:alpha val="74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r>
              <a:rPr lang="en-GB" sz="2300" dirty="0">
                <a:latin typeface="Times New Roman"/>
                <a:cs typeface="Times New Roman"/>
              </a:rPr>
              <a:t> Synchrotron emission from a jet:</a:t>
            </a:r>
          </a:p>
          <a:p>
            <a:pPr lvl="1" eaLnBrk="1" hangingPunct="1">
              <a:spcBef>
                <a:spcPct val="50000"/>
              </a:spcBef>
              <a:buFont typeface="Wingdings" charset="0"/>
              <a:buChar char="ü"/>
            </a:pPr>
            <a:r>
              <a:rPr lang="en-GB" sz="2200" dirty="0"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latin typeface="Times New Roman"/>
                <a:cs typeface="Times New Roman"/>
              </a:rPr>
              <a:t>Mostly</a:t>
            </a:r>
            <a:r>
              <a:rPr lang="en-GB" sz="2200" dirty="0">
                <a:latin typeface="Times New Roman"/>
                <a:cs typeface="Times New Roman"/>
              </a:rPr>
              <a:t> </a:t>
            </a:r>
            <a:r>
              <a:rPr lang="en-GB" sz="2200" dirty="0" smtClean="0">
                <a:latin typeface="Times New Roman"/>
                <a:cs typeface="Times New Roman"/>
              </a:rPr>
              <a:t>sub</a:t>
            </a:r>
            <a:r>
              <a:rPr lang="en-GB" sz="2200" dirty="0">
                <a:latin typeface="Times New Roman"/>
                <a:cs typeface="Times New Roman"/>
              </a:rPr>
              <a:t>-</a:t>
            </a:r>
            <a:r>
              <a:rPr lang="en-GB" sz="2200" dirty="0" smtClean="0">
                <a:latin typeface="Times New Roman"/>
                <a:cs typeface="Times New Roman"/>
              </a:rPr>
              <a:t>relativistic and </a:t>
            </a:r>
            <a:r>
              <a:rPr lang="en-GB" sz="2200" dirty="0">
                <a:latin typeface="Times New Roman"/>
                <a:cs typeface="Times New Roman"/>
              </a:rPr>
              <a:t>w</a:t>
            </a:r>
            <a:r>
              <a:rPr lang="en-GB" sz="2200" dirty="0" smtClean="0">
                <a:latin typeface="Times New Roman"/>
                <a:cs typeface="Times New Roman"/>
              </a:rPr>
              <a:t>eak </a:t>
            </a:r>
            <a:r>
              <a:rPr lang="en-GB" sz="2200" dirty="0" smtClean="0">
                <a:latin typeface="Times New Roman"/>
                <a:cs typeface="Times New Roman"/>
              </a:rPr>
              <a:t>jets</a:t>
            </a:r>
            <a:endParaRPr lang="en-GB" sz="2300" dirty="0"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r>
              <a:rPr lang="en-GB" sz="2300" dirty="0">
                <a:latin typeface="Times New Roman"/>
                <a:cs typeface="Times New Roman"/>
              </a:rPr>
              <a:t> Free-free emission from a molecular torus or </a:t>
            </a:r>
            <a:r>
              <a:rPr lang="en-GB" sz="2300" dirty="0" smtClean="0">
                <a:latin typeface="Times New Roman"/>
                <a:cs typeface="Times New Roman"/>
              </a:rPr>
              <a:t>corona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r>
              <a:rPr lang="en-GB" sz="2300" dirty="0" smtClean="0">
                <a:latin typeface="Times New Roman"/>
                <a:cs typeface="Times New Roman"/>
              </a:rPr>
              <a:t> ADAF </a:t>
            </a:r>
            <a:r>
              <a:rPr lang="en-GB" sz="2300" dirty="0" smtClean="0">
                <a:latin typeface="Times New Roman"/>
                <a:cs typeface="Times New Roman"/>
              </a:rPr>
              <a:t>+ </a:t>
            </a:r>
            <a:r>
              <a:rPr lang="en-GB" sz="2300" dirty="0" smtClean="0">
                <a:latin typeface="Times New Roman"/>
                <a:cs typeface="Times New Roman"/>
              </a:rPr>
              <a:t>jet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r>
              <a:rPr lang="en-GB" sz="23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GB" sz="23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Magnetic reconnection from a corona</a:t>
            </a:r>
          </a:p>
          <a:p>
            <a:pPr marL="0" lvl="1">
              <a:spcBef>
                <a:spcPct val="50000"/>
              </a:spcBef>
              <a:buFont typeface="Wingdings" charset="0"/>
              <a:buChar char="ü"/>
            </a:pPr>
            <a:r>
              <a:rPr lang="en-GB" sz="2200" dirty="0">
                <a:solidFill>
                  <a:srgbClr val="800000"/>
                </a:solidFill>
                <a:latin typeface="Times New Roman"/>
                <a:cs typeface="Times New Roman"/>
              </a:rPr>
              <a:t> Possible </a:t>
            </a:r>
            <a:r>
              <a:rPr lang="en-GB" sz="2200" dirty="0" smtClean="0">
                <a:solidFill>
                  <a:srgbClr val="800000"/>
                </a:solidFill>
                <a:latin typeface="Times New Roman"/>
                <a:cs typeface="Times New Roman"/>
              </a:rPr>
              <a:t>outflows</a:t>
            </a:r>
            <a:endParaRPr lang="en-GB" sz="23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endParaRPr lang="en-GB" sz="2300" dirty="0">
              <a:latin typeface="Times New Roman"/>
              <a:cs typeface="Times New Roman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Char char="ü"/>
            </a:pPr>
            <a:endParaRPr lang="en-GB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-63500" y="99369"/>
            <a:ext cx="9232900" cy="734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THE DOMINANT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AGN POPULATION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: RADIO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FAINT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3" descr="4151_vlb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5" y="1404870"/>
            <a:ext cx="2151200" cy="218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GC5273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0" y="3760732"/>
            <a:ext cx="2457295" cy="25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destra 9"/>
          <p:cNvSpPr/>
          <p:nvPr/>
        </p:nvSpPr>
        <p:spPr>
          <a:xfrm rot="12395761" flipV="1">
            <a:off x="567351" y="4157646"/>
            <a:ext cx="1009838" cy="249808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0" y="3270571"/>
            <a:ext cx="1117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non detection!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75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50"/>
            <a:ext cx="2799199" cy="26225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114675"/>
            <a:ext cx="403225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Immagine 5" descr="n1068_600px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146050"/>
            <a:ext cx="6197600" cy="3336375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1549400" y="241300"/>
            <a:ext cx="13970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1701800" y="2044700"/>
            <a:ext cx="1498600" cy="927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926012" y="3760565"/>
            <a:ext cx="1575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charset="0"/>
              <a:buNone/>
            </a:pPr>
            <a:r>
              <a:rPr lang="it-IT" dirty="0" smtClean="0"/>
              <a:t>NGC 1068</a:t>
            </a:r>
          </a:p>
          <a:p>
            <a:pPr>
              <a:buFont typeface="Wingdings" charset="0"/>
              <a:buNone/>
            </a:pPr>
            <a:r>
              <a:rPr lang="it-IT" sz="1200" dirty="0" err="1" smtClean="0"/>
              <a:t>Gallimore</a:t>
            </a:r>
            <a:r>
              <a:rPr lang="it-IT" sz="1200" dirty="0" smtClean="0"/>
              <a:t> et al. 2004</a:t>
            </a:r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4926012" y="4755197"/>
            <a:ext cx="3924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MERLIN </a:t>
            </a:r>
            <a:r>
              <a:rPr lang="it-IT" dirty="0" err="1" smtClean="0"/>
              <a:t>emission</a:t>
            </a:r>
            <a:r>
              <a:rPr lang="it-IT" dirty="0" smtClean="0"/>
              <a:t>: </a:t>
            </a:r>
            <a:r>
              <a:rPr lang="it-IT" dirty="0" err="1" smtClean="0">
                <a:solidFill>
                  <a:srgbClr val="FF0000"/>
                </a:solidFill>
              </a:rPr>
              <a:t>low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power</a:t>
            </a:r>
            <a:r>
              <a:rPr lang="it-IT" dirty="0" smtClean="0">
                <a:solidFill>
                  <a:srgbClr val="FF0000"/>
                </a:solidFill>
              </a:rPr>
              <a:t> jet</a:t>
            </a:r>
          </a:p>
          <a:p>
            <a:endParaRPr lang="it-IT" dirty="0"/>
          </a:p>
          <a:p>
            <a:r>
              <a:rPr lang="it-IT" dirty="0" smtClean="0"/>
              <a:t>VLBA </a:t>
            </a:r>
            <a:r>
              <a:rPr lang="it-IT" dirty="0" err="1" smtClean="0"/>
              <a:t>emission</a:t>
            </a:r>
            <a:r>
              <a:rPr lang="it-IT" dirty="0" smtClean="0"/>
              <a:t>: free-free </a:t>
            </a:r>
            <a:r>
              <a:rPr lang="it-IT" dirty="0" err="1" smtClean="0"/>
              <a:t>emission</a:t>
            </a:r>
            <a:r>
              <a:rPr lang="it-IT" dirty="0" smtClean="0"/>
              <a:t> from the </a:t>
            </a:r>
            <a:r>
              <a:rPr lang="it-IT" dirty="0" smtClean="0">
                <a:solidFill>
                  <a:srgbClr val="FF0000"/>
                </a:solidFill>
              </a:rPr>
              <a:t>hot X-</a:t>
            </a:r>
            <a:r>
              <a:rPr lang="it-IT" dirty="0" err="1" smtClean="0">
                <a:solidFill>
                  <a:srgbClr val="FF0000"/>
                </a:solidFill>
              </a:rPr>
              <a:t>ray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corona </a:t>
            </a:r>
            <a:r>
              <a:rPr lang="mr-IN" dirty="0" smtClean="0">
                <a:solidFill>
                  <a:srgbClr val="FF0000"/>
                </a:solidFill>
              </a:rPr>
              <a:t>–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wind</a:t>
            </a:r>
            <a:r>
              <a:rPr lang="it-IT" dirty="0" smtClean="0">
                <a:solidFill>
                  <a:srgbClr val="FF0000"/>
                </a:solidFill>
              </a:rPr>
              <a:t> from </a:t>
            </a:r>
            <a:r>
              <a:rPr lang="it-IT" dirty="0" err="1" smtClean="0">
                <a:solidFill>
                  <a:srgbClr val="FF0000"/>
                </a:solidFill>
              </a:rPr>
              <a:t>molecular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wind</a:t>
            </a:r>
            <a:r>
              <a:rPr lang="it-IT" dirty="0" smtClean="0">
                <a:solidFill>
                  <a:srgbClr val="FF0000"/>
                </a:solidFill>
              </a:rPr>
              <a:t>?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58800" y="3214308"/>
            <a:ext cx="70993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/>
                <a:cs typeface="Times New Roman"/>
              </a:rPr>
              <a:t>post-</a:t>
            </a:r>
            <a:r>
              <a:rPr lang="it-IT" sz="1600" dirty="0" smtClean="0">
                <a:latin typeface="Times New Roman"/>
                <a:cs typeface="Times New Roman"/>
              </a:rPr>
              <a:t>shock </a:t>
            </a:r>
            <a:r>
              <a:rPr lang="it-IT" sz="1600" dirty="0" err="1" smtClean="0">
                <a:latin typeface="Times New Roman"/>
                <a:cs typeface="Times New Roman"/>
              </a:rPr>
              <a:t>region</a:t>
            </a:r>
            <a:r>
              <a:rPr lang="it-IT" sz="1600" dirty="0" smtClean="0">
                <a:latin typeface="Times New Roman"/>
                <a:cs typeface="Times New Roman"/>
              </a:rPr>
              <a:t> </a:t>
            </a:r>
            <a:r>
              <a:rPr lang="it-IT" sz="1600" dirty="0">
                <a:latin typeface="Times New Roman"/>
                <a:cs typeface="Times New Roman"/>
              </a:rPr>
              <a:t>of </a:t>
            </a:r>
            <a:r>
              <a:rPr lang="it-IT" sz="1600" dirty="0" err="1" smtClean="0">
                <a:latin typeface="Times New Roman"/>
                <a:cs typeface="Times New Roman"/>
              </a:rPr>
              <a:t>radius</a:t>
            </a:r>
            <a:r>
              <a:rPr lang="it-IT" sz="1600" dirty="0" smtClean="0">
                <a:latin typeface="Times New Roman"/>
                <a:cs typeface="Times New Roman"/>
              </a:rPr>
              <a:t> ∼0.3 pc (</a:t>
            </a:r>
            <a:r>
              <a:rPr lang="it-IT" sz="1600" dirty="0" err="1" smtClean="0">
                <a:latin typeface="Times New Roman"/>
                <a:cs typeface="Times New Roman"/>
              </a:rPr>
              <a:t>Pounds</a:t>
            </a:r>
            <a:r>
              <a:rPr lang="it-IT" sz="1600" dirty="0" smtClean="0">
                <a:latin typeface="Times New Roman"/>
                <a:cs typeface="Times New Roman"/>
              </a:rPr>
              <a:t> and </a:t>
            </a:r>
            <a:r>
              <a:rPr lang="it-IT" sz="1600" dirty="0" err="1" smtClean="0">
                <a:latin typeface="Times New Roman"/>
                <a:cs typeface="Times New Roman"/>
              </a:rPr>
              <a:t>Vaughan</a:t>
            </a:r>
            <a:r>
              <a:rPr lang="it-IT" sz="1600" dirty="0" smtClean="0">
                <a:latin typeface="Times New Roman"/>
                <a:cs typeface="Times New Roman"/>
              </a:rPr>
              <a:t> 2011) </a:t>
            </a:r>
          </a:p>
          <a:p>
            <a:endParaRPr lang="it-IT" sz="1600" dirty="0">
              <a:latin typeface="Times New Roman"/>
              <a:cs typeface="Times New Roman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566749" y="257136"/>
            <a:ext cx="2275787" cy="62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 anchor="b"/>
          <a:lstStyle/>
          <a:p>
            <a:pPr defTabSz="914414"/>
            <a:r>
              <a:rPr lang="en-GB" sz="2900" dirty="0" smtClean="0">
                <a:solidFill>
                  <a:schemeClr val="accent1"/>
                </a:solidFill>
                <a:latin typeface="+mj-lt"/>
                <a:cs typeface="Lucida Sans Unicode" charset="0"/>
              </a:rPr>
              <a:t>NGC 4051</a:t>
            </a:r>
            <a:endParaRPr lang="it-IT" sz="25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566749" y="3391407"/>
            <a:ext cx="2285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>
                <a:latin typeface="Times New Roman"/>
                <a:cs typeface="Times New Roman"/>
              </a:rPr>
              <a:t>Giroletti</a:t>
            </a:r>
            <a:r>
              <a:rPr lang="en-GB" sz="1600" dirty="0" smtClean="0">
                <a:latin typeface="Times New Roman"/>
                <a:cs typeface="Times New Roman"/>
              </a:rPr>
              <a:t> &amp; </a:t>
            </a:r>
            <a:r>
              <a:rPr lang="en-GB" sz="1600" dirty="0" err="1" smtClean="0">
                <a:latin typeface="Times New Roman"/>
                <a:cs typeface="Times New Roman"/>
              </a:rPr>
              <a:t>Panessa</a:t>
            </a:r>
            <a:r>
              <a:rPr lang="en-GB" sz="1600" dirty="0" smtClean="0">
                <a:latin typeface="Times New Roman"/>
                <a:cs typeface="Times New Roman"/>
              </a:rPr>
              <a:t> 2009</a:t>
            </a:r>
            <a:endParaRPr lang="it-IT" sz="1600" dirty="0">
              <a:latin typeface="Times New Roman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81606" y="6392928"/>
            <a:ext cx="26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Radio linear </a:t>
            </a:r>
            <a:r>
              <a:rPr lang="it-IT" dirty="0" err="1">
                <a:latin typeface="Times New Roman"/>
                <a:cs typeface="Times New Roman"/>
              </a:rPr>
              <a:t>size</a:t>
            </a:r>
            <a:r>
              <a:rPr lang="it-IT" dirty="0">
                <a:latin typeface="Times New Roman"/>
                <a:cs typeface="Times New Roman"/>
              </a:rPr>
              <a:t> &lt; 0.31 pc</a:t>
            </a:r>
          </a:p>
        </p:txBody>
      </p:sp>
      <p:pic>
        <p:nvPicPr>
          <p:cNvPr id="4" name="Immagine 3" descr="Schermata 2017-04-11 alle 15.4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94"/>
            <a:ext cx="6380552" cy="3137578"/>
          </a:xfrm>
          <a:prstGeom prst="rect">
            <a:avLst/>
          </a:prstGeom>
        </p:spPr>
      </p:pic>
      <p:pic>
        <p:nvPicPr>
          <p:cNvPr id="2" name="Immagine 1" descr="Schermata 2018-05-16 alle 10.43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34" y="3729961"/>
            <a:ext cx="5829300" cy="266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5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36022" y="2982724"/>
            <a:ext cx="32565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RADIO </a:t>
            </a:r>
            <a:r>
              <a:rPr lang="en-GB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LOUD AGN</a:t>
            </a:r>
          </a:p>
          <a:p>
            <a:endParaRPr lang="en-GB" sz="280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510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04-12 alle 13.03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92" y="1484468"/>
            <a:ext cx="4280292" cy="3183467"/>
          </a:xfrm>
          <a:prstGeom prst="rect">
            <a:avLst/>
          </a:prstGeom>
        </p:spPr>
      </p:pic>
      <p:pic>
        <p:nvPicPr>
          <p:cNvPr id="5" name="Immagine 4" descr="ESA_XMM-Newton_peculiar_wind_in_IRAS170204544_12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" y="2116666"/>
            <a:ext cx="4283621" cy="2208742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0722" y="-14931"/>
            <a:ext cx="9093278" cy="734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JET AND OUTFLOW COEXISTENCE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2414" y="1115136"/>
            <a:ext cx="835339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it-IT" dirty="0" smtClean="0">
                <a:latin typeface="Times New Roman"/>
                <a:cs typeface="Times New Roman"/>
              </a:rPr>
              <a:t>Ultra </a:t>
            </a:r>
            <a:r>
              <a:rPr lang="it-IT" dirty="0" smtClean="0">
                <a:latin typeface="Times New Roman"/>
                <a:cs typeface="Times New Roman"/>
              </a:rPr>
              <a:t>fast </a:t>
            </a:r>
            <a:r>
              <a:rPr lang="it-IT" dirty="0" err="1" smtClean="0">
                <a:latin typeface="Times New Roman"/>
                <a:cs typeface="Times New Roman"/>
              </a:rPr>
              <a:t>outflows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>
                <a:latin typeface="Times New Roman"/>
                <a:cs typeface="Times New Roman"/>
              </a:rPr>
              <a:t>in 27% of 26 </a:t>
            </a:r>
            <a:r>
              <a:rPr lang="it-IT" dirty="0" smtClean="0">
                <a:latin typeface="Times New Roman"/>
                <a:cs typeface="Times New Roman"/>
              </a:rPr>
              <a:t>Radio-</a:t>
            </a:r>
            <a:r>
              <a:rPr lang="it-IT" dirty="0" err="1" smtClean="0">
                <a:latin typeface="Times New Roman"/>
                <a:cs typeface="Times New Roman"/>
              </a:rPr>
              <a:t>Loud</a:t>
            </a:r>
            <a:r>
              <a:rPr lang="it-IT" dirty="0" smtClean="0">
                <a:latin typeface="Times New Roman"/>
                <a:cs typeface="Times New Roman"/>
              </a:rPr>
              <a:t> AGN sample (</a:t>
            </a:r>
            <a:r>
              <a:rPr lang="it-IT" dirty="0" err="1" smtClean="0">
                <a:latin typeface="Times New Roman"/>
                <a:cs typeface="Times New Roman"/>
              </a:rPr>
              <a:t>Tombesi</a:t>
            </a:r>
            <a:r>
              <a:rPr lang="it-IT" dirty="0" smtClean="0">
                <a:latin typeface="Times New Roman"/>
                <a:cs typeface="Times New Roman"/>
              </a:rPr>
              <a:t> et al. 2014)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722" y="4325408"/>
            <a:ext cx="2175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604A7B"/>
                </a:solidFill>
              </a:rPr>
              <a:t>Longinotti et al. 2015</a:t>
            </a:r>
            <a:endParaRPr lang="it-IT" dirty="0">
              <a:solidFill>
                <a:srgbClr val="604A7B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144572" y="4642535"/>
            <a:ext cx="1999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604A7B"/>
                </a:solidFill>
              </a:rPr>
              <a:t>Giroletti et al. 2017</a:t>
            </a:r>
            <a:endParaRPr lang="it-IT" dirty="0">
              <a:solidFill>
                <a:srgbClr val="604A7B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503000" y="2138401"/>
            <a:ext cx="1827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IRAS 17020+4544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37810" y="4863218"/>
            <a:ext cx="812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it-IT" dirty="0"/>
              <a:t>VLBA </a:t>
            </a:r>
            <a:r>
              <a:rPr lang="it-IT" dirty="0" err="1"/>
              <a:t>Observations</a:t>
            </a:r>
            <a:r>
              <a:rPr lang="it-IT" dirty="0"/>
              <a:t> in 2000 and </a:t>
            </a:r>
            <a:r>
              <a:rPr lang="it-IT" dirty="0" smtClean="0"/>
              <a:t>2014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smtClean="0"/>
              <a:t>Compact </a:t>
            </a:r>
            <a:r>
              <a:rPr lang="it-IT" dirty="0" err="1"/>
              <a:t>bright</a:t>
            </a:r>
            <a:r>
              <a:rPr lang="it-IT" dirty="0"/>
              <a:t> core plus a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fainter</a:t>
            </a:r>
            <a:r>
              <a:rPr lang="it-IT" dirty="0"/>
              <a:t> component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smtClean="0"/>
              <a:t>1.2’</a:t>
            </a:r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Steep</a:t>
            </a:r>
            <a:r>
              <a:rPr lang="it-IT" dirty="0" smtClean="0"/>
              <a:t> </a:t>
            </a:r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index</a:t>
            </a:r>
            <a:r>
              <a:rPr lang="it-IT" dirty="0"/>
              <a:t> </a:t>
            </a:r>
            <a:r>
              <a:rPr lang="it-IT" dirty="0" err="1"/>
              <a:t>indicates</a:t>
            </a:r>
            <a:r>
              <a:rPr lang="it-IT" dirty="0"/>
              <a:t> </a:t>
            </a:r>
            <a:r>
              <a:rPr lang="it-IT" dirty="0" err="1" smtClean="0"/>
              <a:t>synchrotron</a:t>
            </a:r>
            <a:r>
              <a:rPr lang="it-IT" dirty="0" smtClean="0"/>
              <a:t> </a:t>
            </a:r>
            <a:r>
              <a:rPr lang="it-IT" dirty="0" err="1"/>
              <a:t>spectrum</a:t>
            </a:r>
            <a:r>
              <a:rPr lang="it-IT" dirty="0"/>
              <a:t> (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fields</a:t>
            </a:r>
            <a:r>
              <a:rPr lang="it-IT" dirty="0"/>
              <a:t>) </a:t>
            </a:r>
            <a:endParaRPr lang="it-IT" dirty="0" smtClean="0"/>
          </a:p>
          <a:p>
            <a:pPr marL="285750" indent="-285750">
              <a:buFont typeface="Wingdings" charset="2"/>
              <a:buChar char="ü"/>
            </a:pPr>
            <a:r>
              <a:rPr lang="it-IT" dirty="0" err="1" smtClean="0"/>
              <a:t>Elongated</a:t>
            </a:r>
            <a:r>
              <a:rPr lang="it-IT" dirty="0" smtClean="0"/>
              <a:t> </a:t>
            </a:r>
            <a:r>
              <a:rPr lang="it-IT" dirty="0" err="1"/>
              <a:t>jetted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/</a:t>
            </a:r>
            <a:r>
              <a:rPr lang="it-IT" dirty="0" err="1"/>
              <a:t>outflow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~10 pc scale </a:t>
            </a:r>
            <a:r>
              <a:rPr lang="it-IT" dirty="0" err="1"/>
              <a:t>moving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smtClean="0"/>
              <a:t>v ~ 0.1</a:t>
            </a:r>
            <a:r>
              <a:rPr lang="it-IT" i="1" dirty="0" smtClean="0"/>
              <a:t>c</a:t>
            </a:r>
            <a:endParaRPr lang="it-IT" i="1" dirty="0"/>
          </a:p>
          <a:p>
            <a:r>
              <a:rPr lang="it-IT" i="1" dirty="0"/>
              <a:t>   </a:t>
            </a:r>
            <a:endParaRPr lang="it-IT" i="1" dirty="0" smtClean="0"/>
          </a:p>
          <a:p>
            <a:r>
              <a:rPr lang="it-IT" sz="2400" i="1" dirty="0">
                <a:sym typeface="Wingdings"/>
              </a:rPr>
              <a:t>	</a:t>
            </a:r>
            <a:r>
              <a:rPr lang="it-IT" sz="2400" i="1" dirty="0" smtClean="0">
                <a:sym typeface="Wingdings"/>
              </a:rPr>
              <a:t>	</a:t>
            </a:r>
            <a:r>
              <a:rPr lang="it-IT" sz="2400" i="1" dirty="0" smtClean="0">
                <a:sym typeface="Wingdings"/>
              </a:rPr>
              <a:t>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 </a:t>
            </a:r>
            <a:r>
              <a:rPr lang="it-IT" sz="2400" dirty="0"/>
              <a:t>connection with X-</a:t>
            </a:r>
            <a:r>
              <a:rPr lang="it-IT" sz="2400" dirty="0" err="1"/>
              <a:t>ray</a:t>
            </a:r>
            <a:r>
              <a:rPr lang="it-IT" sz="2400" dirty="0"/>
              <a:t> </a:t>
            </a:r>
            <a:r>
              <a:rPr lang="it-IT" sz="2400" dirty="0" err="1"/>
              <a:t>outflow</a:t>
            </a:r>
            <a:r>
              <a:rPr lang="it-IT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184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0" y="211078"/>
            <a:ext cx="9091915" cy="547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THE REACTIVATING NUCLEUS OF </a:t>
            </a:r>
            <a:r>
              <a:rPr lang="en-US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PBC J2333.9-2343</a:t>
            </a:r>
          </a:p>
          <a:p>
            <a:pPr marL="0" indent="0" algn="ctr">
              <a:buNone/>
            </a:pPr>
            <a:r>
              <a:rPr lang="it-IT" sz="280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>
                <a:solidFill>
                  <a:srgbClr val="595959"/>
                </a:solidFill>
                <a:latin typeface="Times New Roman"/>
                <a:cs typeface="Times New Roman"/>
              </a:rPr>
              <a:t>from giant radio galaxy to </a:t>
            </a:r>
            <a:r>
              <a:rPr lang="en-US" sz="2800" dirty="0" err="1">
                <a:solidFill>
                  <a:srgbClr val="595959"/>
                </a:solidFill>
                <a:latin typeface="Times New Roman"/>
                <a:cs typeface="Times New Roman"/>
              </a:rPr>
              <a:t>blazar</a:t>
            </a:r>
            <a:r>
              <a:rPr lang="en-US" sz="2800" dirty="0">
                <a:solidFill>
                  <a:srgbClr val="595959"/>
                </a:solidFill>
                <a:latin typeface="Times New Roman"/>
                <a:cs typeface="Times New Roman"/>
              </a:rPr>
              <a:t>!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595959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it-IT" sz="2800" dirty="0">
              <a:solidFill>
                <a:srgbClr val="595959"/>
              </a:solidFill>
              <a:latin typeface="Times New Roman"/>
              <a:cs typeface="Times New Roman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265" y="6230912"/>
            <a:ext cx="24568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660066"/>
                </a:solidFill>
                <a:cs typeface="Chalkduster"/>
              </a:rPr>
              <a:t>Hernandez-Garcia et al. 2017</a:t>
            </a:r>
            <a:endParaRPr lang="it-IT" sz="1500" dirty="0">
              <a:solidFill>
                <a:srgbClr val="660066"/>
              </a:solidFill>
            </a:endParaRPr>
          </a:p>
        </p:txBody>
      </p:sp>
      <p:pic>
        <p:nvPicPr>
          <p:cNvPr id="6" name="Immagine 5" descr="2331-240_NVSS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4508499" cy="4491893"/>
          </a:xfrm>
          <a:prstGeom prst="rect">
            <a:avLst/>
          </a:prstGeom>
        </p:spPr>
      </p:pic>
      <p:pic>
        <p:nvPicPr>
          <p:cNvPr id="7" name="Immagine 6" descr="vlba_spi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1203512"/>
            <a:ext cx="2260601" cy="2925483"/>
          </a:xfrm>
          <a:prstGeom prst="rect">
            <a:avLst/>
          </a:prstGeom>
        </p:spPr>
      </p:pic>
      <p:pic>
        <p:nvPicPr>
          <p:cNvPr id="8" name="Immagine 7" descr="2333_234sim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3445656"/>
            <a:ext cx="3594100" cy="3594100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6451600" y="2234464"/>
            <a:ext cx="2362200" cy="1067536"/>
            <a:chOff x="6451600" y="2234464"/>
            <a:chExt cx="2362200" cy="1067536"/>
          </a:xfrm>
        </p:grpSpPr>
        <p:sp>
          <p:nvSpPr>
            <p:cNvPr id="9" name="CasellaDiTesto 8"/>
            <p:cNvSpPr txBox="1"/>
            <p:nvPr/>
          </p:nvSpPr>
          <p:spPr>
            <a:xfrm>
              <a:off x="6451600" y="2234464"/>
              <a:ext cx="2362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 </a:t>
              </a:r>
              <a:r>
                <a:rPr lang="it-IT" sz="2400" dirty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s</a:t>
              </a:r>
              <a:r>
                <a:rPr lang="it-IT" sz="2400" dirty="0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mall angle!</a:t>
              </a:r>
              <a:endParaRPr lang="it-IT" sz="2400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0" name="Connettore 2 9"/>
            <p:cNvCxnSpPr/>
            <p:nvPr/>
          </p:nvCxnSpPr>
          <p:spPr>
            <a:xfrm flipV="1">
              <a:off x="7632700" y="2984500"/>
              <a:ext cx="0" cy="31750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2726073" y="5990493"/>
            <a:ext cx="2929858" cy="748250"/>
            <a:chOff x="2726073" y="5990493"/>
            <a:chExt cx="2929858" cy="748250"/>
          </a:xfrm>
        </p:grpSpPr>
        <p:cxnSp>
          <p:nvCxnSpPr>
            <p:cNvPr id="11" name="Connettore 2 10"/>
            <p:cNvCxnSpPr/>
            <p:nvPr/>
          </p:nvCxnSpPr>
          <p:spPr>
            <a:xfrm flipV="1">
              <a:off x="4711700" y="5990493"/>
              <a:ext cx="508000" cy="240419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11"/>
            <p:cNvSpPr/>
            <p:nvPr/>
          </p:nvSpPr>
          <p:spPr>
            <a:xfrm>
              <a:off x="2726073" y="6369411"/>
              <a:ext cx="2929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dirty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 </a:t>
              </a:r>
              <a:r>
                <a:rPr lang="it-IT" dirty="0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X-</a:t>
              </a:r>
              <a:r>
                <a:rPr lang="it-IT" dirty="0" err="1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rays</a:t>
              </a:r>
              <a:r>
                <a:rPr lang="it-IT" dirty="0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 </a:t>
              </a:r>
              <a:r>
                <a:rPr lang="it-IT" dirty="0" err="1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produced</a:t>
              </a:r>
              <a:r>
                <a:rPr lang="it-IT" dirty="0" smtClean="0">
                  <a:solidFill>
                    <a:srgbClr val="660066"/>
                  </a:solidFill>
                  <a:latin typeface="Times New Roman"/>
                  <a:cs typeface="Times New Roman"/>
                  <a:sym typeface="Wingdings"/>
                </a:rPr>
                <a:t> by the jet</a:t>
              </a:r>
              <a:endParaRPr lang="it-IT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44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3168287" y="0"/>
            <a:ext cx="2781906" cy="6930573"/>
            <a:chOff x="72570" y="-1"/>
            <a:chExt cx="2781906" cy="6930573"/>
          </a:xfrm>
        </p:grpSpPr>
        <p:pic>
          <p:nvPicPr>
            <p:cNvPr id="6" name="Immagine 5" descr="Schermata 2018-05-14 alle 09.44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0" y="-1"/>
              <a:ext cx="2781906" cy="3543036"/>
            </a:xfrm>
            <a:prstGeom prst="rect">
              <a:avLst/>
            </a:prstGeom>
          </p:spPr>
        </p:pic>
        <p:pic>
          <p:nvPicPr>
            <p:cNvPr id="4" name="Immagine 3" descr="Schermata 2018-05-14 alle 09.45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" y="3326191"/>
              <a:ext cx="2487783" cy="3604381"/>
            </a:xfrm>
            <a:prstGeom prst="rect">
              <a:avLst/>
            </a:prstGeom>
          </p:spPr>
        </p:pic>
      </p:grpSp>
      <p:sp>
        <p:nvSpPr>
          <p:cNvPr id="30" name="3 CuadroTexto"/>
          <p:cNvSpPr txBox="1"/>
          <p:nvPr/>
        </p:nvSpPr>
        <p:spPr>
          <a:xfrm>
            <a:off x="2202588" y="122428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2009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1" name="13 CuadroTexto"/>
          <p:cNvSpPr txBox="1"/>
          <p:nvPr/>
        </p:nvSpPr>
        <p:spPr>
          <a:xfrm>
            <a:off x="2202588" y="265684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2015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2" name="15 CuadroTexto"/>
          <p:cNvSpPr txBox="1"/>
          <p:nvPr/>
        </p:nvSpPr>
        <p:spPr>
          <a:xfrm>
            <a:off x="2202588" y="407416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2016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3" name="16 CuadroTexto"/>
          <p:cNvSpPr txBox="1"/>
          <p:nvPr/>
        </p:nvSpPr>
        <p:spPr>
          <a:xfrm>
            <a:off x="2202588" y="5628640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2016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4" name="5 Abrir llave"/>
          <p:cNvSpPr/>
          <p:nvPr/>
        </p:nvSpPr>
        <p:spPr>
          <a:xfrm>
            <a:off x="1606251" y="1224280"/>
            <a:ext cx="487680" cy="321921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17 CuadroTexto"/>
          <p:cNvSpPr txBox="1"/>
          <p:nvPr/>
        </p:nvSpPr>
        <p:spPr>
          <a:xfrm>
            <a:off x="-37692" y="264160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SPM, </a:t>
            </a:r>
            <a:r>
              <a:rPr lang="es-ES" dirty="0" err="1" smtClean="0">
                <a:latin typeface="Apple Chancery" panose="03020702040506060504" pitchFamily="66" charset="0"/>
              </a:rPr>
              <a:t>Mexico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6" name="18 CuadroTexto"/>
          <p:cNvSpPr txBox="1"/>
          <p:nvPr/>
        </p:nvSpPr>
        <p:spPr>
          <a:xfrm>
            <a:off x="208181" y="562864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Apple Chancery" panose="03020702040506060504" pitchFamily="66" charset="0"/>
              </a:rPr>
              <a:t>NTT, Chile</a:t>
            </a:r>
            <a:endParaRPr lang="es-ES" dirty="0">
              <a:latin typeface="Apple Chancery" panose="03020702040506060504" pitchFamily="66" charset="0"/>
            </a:endParaRPr>
          </a:p>
        </p:txBody>
      </p:sp>
      <p:sp>
        <p:nvSpPr>
          <p:cNvPr id="37" name="6 CuadroTexto"/>
          <p:cNvSpPr txBox="1"/>
          <p:nvPr/>
        </p:nvSpPr>
        <p:spPr>
          <a:xfrm>
            <a:off x="1" y="3116"/>
            <a:ext cx="1136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00B050"/>
                </a:solidFill>
                <a:latin typeface="Apple Chancery" panose="03020702040506060504" pitchFamily="66" charset="0"/>
              </a:rPr>
              <a:t>NLR</a:t>
            </a:r>
          </a:p>
          <a:p>
            <a:r>
              <a:rPr lang="es-ES" sz="2000" u="sng" dirty="0" smtClean="0">
                <a:solidFill>
                  <a:srgbClr val="FFC000"/>
                </a:solidFill>
                <a:latin typeface="Apple Chancery" panose="03020702040506060504" pitchFamily="66" charset="0"/>
              </a:rPr>
              <a:t>BLR</a:t>
            </a:r>
          </a:p>
          <a:p>
            <a:r>
              <a:rPr lang="es-ES" sz="2000" dirty="0" err="1" smtClean="0">
                <a:solidFill>
                  <a:srgbClr val="0070C0"/>
                </a:solidFill>
                <a:latin typeface="Apple Chancery" panose="03020702040506060504" pitchFamily="66" charset="0"/>
              </a:rPr>
              <a:t>Outflow</a:t>
            </a:r>
            <a:endParaRPr lang="es-ES" sz="2000" dirty="0" smtClean="0">
              <a:solidFill>
                <a:srgbClr val="0070C0"/>
              </a:solidFill>
              <a:latin typeface="Apple Chancery" panose="03020702040506060504" pitchFamily="66" charset="0"/>
            </a:endParaRPr>
          </a:p>
          <a:p>
            <a:r>
              <a:rPr lang="es-ES" sz="2000" dirty="0" smtClean="0">
                <a:solidFill>
                  <a:srgbClr val="FF0000"/>
                </a:solidFill>
                <a:latin typeface="Apple Chancery" panose="03020702040506060504" pitchFamily="66" charset="0"/>
              </a:rPr>
              <a:t>Total</a:t>
            </a:r>
            <a:endParaRPr lang="es-ES" sz="2000" dirty="0">
              <a:solidFill>
                <a:srgbClr val="FF0000"/>
              </a:solidFill>
              <a:latin typeface="Apple Chancery" panose="03020702040506060504" pitchFamily="66" charset="0"/>
            </a:endParaRPr>
          </a:p>
        </p:txBody>
      </p:sp>
      <p:sp>
        <p:nvSpPr>
          <p:cNvPr id="38" name="4 CuadroTexto"/>
          <p:cNvSpPr txBox="1"/>
          <p:nvPr/>
        </p:nvSpPr>
        <p:spPr>
          <a:xfrm>
            <a:off x="1186303" y="119686"/>
            <a:ext cx="1959248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Variations</a:t>
            </a:r>
            <a:r>
              <a:rPr lang="es-E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in </a:t>
            </a:r>
            <a:r>
              <a:rPr lang="es-ES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lang="es-E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broad</a:t>
            </a:r>
            <a:r>
              <a:rPr lang="es-ES" sz="2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lines</a:t>
            </a:r>
            <a:endParaRPr lang="es-ES" sz="2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950193" y="-45264"/>
            <a:ext cx="2599734" cy="7009211"/>
            <a:chOff x="2382097" y="-12095"/>
            <a:chExt cx="2599734" cy="7009211"/>
          </a:xfrm>
        </p:grpSpPr>
        <p:pic>
          <p:nvPicPr>
            <p:cNvPr id="16" name="Immagine 15" descr="Schermata 2018-05-14 alle 09.44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097" y="-12095"/>
              <a:ext cx="2527164" cy="3461688"/>
            </a:xfrm>
            <a:prstGeom prst="rect">
              <a:avLst/>
            </a:prstGeom>
          </p:spPr>
        </p:pic>
        <p:pic>
          <p:nvPicPr>
            <p:cNvPr id="17" name="Immagine 16" descr="Schermata 2018-05-14 alle 09.45.1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528" y="3389118"/>
              <a:ext cx="2510303" cy="3607998"/>
            </a:xfrm>
            <a:prstGeom prst="rect">
              <a:avLst/>
            </a:prstGeom>
          </p:spPr>
        </p:pic>
      </p:grpSp>
      <p:sp>
        <p:nvSpPr>
          <p:cNvPr id="18" name="19 Elipse"/>
          <p:cNvSpPr/>
          <p:nvPr/>
        </p:nvSpPr>
        <p:spPr>
          <a:xfrm>
            <a:off x="3000411" y="3416424"/>
            <a:ext cx="3141399" cy="3472056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5837954" y="-46133"/>
            <a:ext cx="3141399" cy="5198704"/>
          </a:xfrm>
          <a:prstGeom prst="ellipse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12 CuadroTexto"/>
          <p:cNvSpPr txBox="1"/>
          <p:nvPr/>
        </p:nvSpPr>
        <p:spPr>
          <a:xfrm>
            <a:off x="7001" y="6488668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pple Chancery" panose="03020702040506060504" pitchFamily="66" charset="0"/>
              </a:rPr>
              <a:t>Hernández-García et al. (</a:t>
            </a:r>
            <a:r>
              <a:rPr lang="es-ES" sz="1400" dirty="0" err="1" smtClean="0">
                <a:latin typeface="Apple Chancery" panose="03020702040506060504" pitchFamily="66" charset="0"/>
              </a:rPr>
              <a:t>submitted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4584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3168287" y="0"/>
            <a:ext cx="2781906" cy="6930573"/>
            <a:chOff x="72570" y="-1"/>
            <a:chExt cx="2781906" cy="6930573"/>
          </a:xfrm>
        </p:grpSpPr>
        <p:pic>
          <p:nvPicPr>
            <p:cNvPr id="6" name="Immagine 5" descr="Schermata 2018-05-14 alle 09.44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0" y="-1"/>
              <a:ext cx="2781906" cy="3543036"/>
            </a:xfrm>
            <a:prstGeom prst="rect">
              <a:avLst/>
            </a:prstGeom>
          </p:spPr>
        </p:pic>
        <p:pic>
          <p:nvPicPr>
            <p:cNvPr id="4" name="Immagine 3" descr="Schermata 2018-05-14 alle 09.45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" y="3326191"/>
              <a:ext cx="2487783" cy="3604381"/>
            </a:xfrm>
            <a:prstGeom prst="rect">
              <a:avLst/>
            </a:prstGeom>
          </p:spPr>
        </p:pic>
      </p:grpSp>
      <p:sp>
        <p:nvSpPr>
          <p:cNvPr id="37" name="6 CuadroTexto"/>
          <p:cNvSpPr txBox="1"/>
          <p:nvPr/>
        </p:nvSpPr>
        <p:spPr>
          <a:xfrm>
            <a:off x="1" y="3116"/>
            <a:ext cx="1186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00B050"/>
                </a:solidFill>
                <a:latin typeface="Apple Chancery" panose="03020702040506060504" pitchFamily="66" charset="0"/>
              </a:rPr>
              <a:t>NLR</a:t>
            </a:r>
          </a:p>
          <a:p>
            <a:r>
              <a:rPr lang="es-ES" sz="2000" dirty="0" smtClean="0">
                <a:solidFill>
                  <a:srgbClr val="FFC000"/>
                </a:solidFill>
                <a:latin typeface="Apple Chancery" panose="03020702040506060504" pitchFamily="66" charset="0"/>
              </a:rPr>
              <a:t>BLR</a:t>
            </a:r>
          </a:p>
          <a:p>
            <a:r>
              <a:rPr lang="es-ES" sz="2000" u="sng" dirty="0" err="1" smtClean="0">
                <a:solidFill>
                  <a:srgbClr val="0070C0"/>
                </a:solidFill>
                <a:latin typeface="Apple Chancery" panose="03020702040506060504" pitchFamily="66" charset="0"/>
              </a:rPr>
              <a:t>Outflow</a:t>
            </a:r>
            <a:endParaRPr lang="es-ES" sz="2000" u="sng" dirty="0" smtClean="0">
              <a:solidFill>
                <a:srgbClr val="0070C0"/>
              </a:solidFill>
              <a:latin typeface="Apple Chancery" panose="03020702040506060504" pitchFamily="66" charset="0"/>
            </a:endParaRPr>
          </a:p>
          <a:p>
            <a:r>
              <a:rPr lang="es-ES" sz="2000" dirty="0" smtClean="0">
                <a:solidFill>
                  <a:srgbClr val="FF0000"/>
                </a:solidFill>
                <a:latin typeface="Apple Chancery" panose="03020702040506060504" pitchFamily="66" charset="0"/>
              </a:rPr>
              <a:t>Total</a:t>
            </a:r>
            <a:endParaRPr lang="es-ES" sz="2000" dirty="0">
              <a:solidFill>
                <a:srgbClr val="FF0000"/>
              </a:solidFill>
              <a:latin typeface="Apple Chancery" panose="03020702040506060504" pitchFamily="66" charset="0"/>
            </a:endParaRPr>
          </a:p>
        </p:txBody>
      </p:sp>
      <p:sp>
        <p:nvSpPr>
          <p:cNvPr id="38" name="4 CuadroTexto"/>
          <p:cNvSpPr txBox="1"/>
          <p:nvPr/>
        </p:nvSpPr>
        <p:spPr>
          <a:xfrm>
            <a:off x="381000" y="2400761"/>
            <a:ext cx="2509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Brodened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component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in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all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narrow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lines</a:t>
            </a:r>
            <a:endParaRPr lang="es-E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algn="r"/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algn="r"/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Large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scal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e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 (NLR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)</a:t>
            </a:r>
            <a:r>
              <a:rPr lang="es-E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s-E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outflow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  <a:sym typeface="Wingdings"/>
              </a:rPr>
              <a:t>!</a:t>
            </a:r>
            <a:endParaRPr lang="es-ES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algn="r"/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algn="r"/>
            <a:r>
              <a:rPr lang="mr-IN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…</a:t>
            </a:r>
            <a:r>
              <a:rPr lang="it-IT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 sigma </a:t>
            </a:r>
            <a:r>
              <a:rPr lang="it-IT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variability</a:t>
            </a:r>
            <a:endParaRPr lang="es-ES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950193" y="-45264"/>
            <a:ext cx="2599734" cy="7009211"/>
            <a:chOff x="2382097" y="-12095"/>
            <a:chExt cx="2599734" cy="7009211"/>
          </a:xfrm>
        </p:grpSpPr>
        <p:pic>
          <p:nvPicPr>
            <p:cNvPr id="16" name="Immagine 15" descr="Schermata 2018-05-14 alle 09.44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097" y="-12095"/>
              <a:ext cx="2527164" cy="3461688"/>
            </a:xfrm>
            <a:prstGeom prst="rect">
              <a:avLst/>
            </a:prstGeom>
          </p:spPr>
        </p:pic>
        <p:pic>
          <p:nvPicPr>
            <p:cNvPr id="17" name="Immagine 16" descr="Schermata 2018-05-14 alle 09.45.1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528" y="3389118"/>
              <a:ext cx="2510303" cy="3607998"/>
            </a:xfrm>
            <a:prstGeom prst="rect">
              <a:avLst/>
            </a:prstGeom>
          </p:spPr>
        </p:pic>
      </p:grpSp>
      <p:sp>
        <p:nvSpPr>
          <p:cNvPr id="19" name="12 CuadroTexto"/>
          <p:cNvSpPr txBox="1"/>
          <p:nvPr/>
        </p:nvSpPr>
        <p:spPr>
          <a:xfrm>
            <a:off x="-11644" y="6334482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pple Chancery" panose="03020702040506060504" pitchFamily="66" charset="0"/>
              </a:rPr>
              <a:t>Hernández-García et al. (</a:t>
            </a:r>
            <a:r>
              <a:rPr lang="es-ES" sz="1400" dirty="0" err="1" smtClean="0">
                <a:latin typeface="Apple Chancery" panose="03020702040506060504" pitchFamily="66" charset="0"/>
              </a:rPr>
              <a:t>submitted</a:t>
            </a:r>
            <a:r>
              <a:rPr lang="es-ES" dirty="0" smtClean="0"/>
              <a:t>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404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3168287" y="0"/>
            <a:ext cx="2781906" cy="6930573"/>
            <a:chOff x="72570" y="-1"/>
            <a:chExt cx="2781906" cy="6930573"/>
          </a:xfrm>
        </p:grpSpPr>
        <p:pic>
          <p:nvPicPr>
            <p:cNvPr id="6" name="Immagine 5" descr="Schermata 2018-05-14 alle 09.44.2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0" y="-1"/>
              <a:ext cx="2781906" cy="3543036"/>
            </a:xfrm>
            <a:prstGeom prst="rect">
              <a:avLst/>
            </a:prstGeom>
          </p:spPr>
        </p:pic>
        <p:pic>
          <p:nvPicPr>
            <p:cNvPr id="4" name="Immagine 3" descr="Schermata 2018-05-14 alle 09.45.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" y="3326191"/>
              <a:ext cx="2487783" cy="3604381"/>
            </a:xfrm>
            <a:prstGeom prst="rect">
              <a:avLst/>
            </a:prstGeom>
          </p:spPr>
        </p:pic>
      </p:grpSp>
      <p:sp>
        <p:nvSpPr>
          <p:cNvPr id="37" name="6 CuadroTexto"/>
          <p:cNvSpPr txBox="1"/>
          <p:nvPr/>
        </p:nvSpPr>
        <p:spPr>
          <a:xfrm>
            <a:off x="1" y="3116"/>
            <a:ext cx="1186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00B050"/>
                </a:solidFill>
                <a:latin typeface="Apple Chancery" panose="03020702040506060504" pitchFamily="66" charset="0"/>
              </a:rPr>
              <a:t>NLR</a:t>
            </a:r>
          </a:p>
          <a:p>
            <a:r>
              <a:rPr lang="es-ES" sz="2000" dirty="0" smtClean="0">
                <a:solidFill>
                  <a:srgbClr val="FFC000"/>
                </a:solidFill>
                <a:latin typeface="Apple Chancery" panose="03020702040506060504" pitchFamily="66" charset="0"/>
              </a:rPr>
              <a:t>BLR</a:t>
            </a:r>
          </a:p>
          <a:p>
            <a:r>
              <a:rPr lang="es-ES" sz="2000" u="sng" dirty="0" err="1" smtClean="0">
                <a:solidFill>
                  <a:srgbClr val="0070C0"/>
                </a:solidFill>
                <a:latin typeface="Apple Chancery" panose="03020702040506060504" pitchFamily="66" charset="0"/>
              </a:rPr>
              <a:t>Outflow</a:t>
            </a:r>
            <a:endParaRPr lang="es-ES" sz="2000" u="sng" dirty="0" smtClean="0">
              <a:solidFill>
                <a:srgbClr val="0070C0"/>
              </a:solidFill>
              <a:latin typeface="Apple Chancery" panose="03020702040506060504" pitchFamily="66" charset="0"/>
            </a:endParaRPr>
          </a:p>
          <a:p>
            <a:r>
              <a:rPr lang="es-ES" sz="2000" dirty="0" smtClean="0">
                <a:solidFill>
                  <a:srgbClr val="FF0000"/>
                </a:solidFill>
                <a:latin typeface="Apple Chancery" panose="03020702040506060504" pitchFamily="66" charset="0"/>
              </a:rPr>
              <a:t>Total</a:t>
            </a:r>
            <a:endParaRPr lang="es-ES" sz="2000" dirty="0">
              <a:solidFill>
                <a:srgbClr val="FF0000"/>
              </a:solidFill>
              <a:latin typeface="Apple Chancery" panose="03020702040506060504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5950193" y="-45264"/>
            <a:ext cx="2599734" cy="7009211"/>
            <a:chOff x="2382097" y="-12095"/>
            <a:chExt cx="2599734" cy="7009211"/>
          </a:xfrm>
        </p:grpSpPr>
        <p:pic>
          <p:nvPicPr>
            <p:cNvPr id="16" name="Immagine 15" descr="Schermata 2018-05-14 alle 09.44.16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097" y="-12095"/>
              <a:ext cx="2527164" cy="3461688"/>
            </a:xfrm>
            <a:prstGeom prst="rect">
              <a:avLst/>
            </a:prstGeom>
          </p:spPr>
        </p:pic>
        <p:pic>
          <p:nvPicPr>
            <p:cNvPr id="17" name="Immagine 16" descr="Schermata 2018-05-14 alle 09.45.1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1528" y="3389118"/>
              <a:ext cx="2510303" cy="3607998"/>
            </a:xfrm>
            <a:prstGeom prst="rect">
              <a:avLst/>
            </a:prstGeom>
          </p:spPr>
        </p:pic>
      </p:grpSp>
      <p:sp>
        <p:nvSpPr>
          <p:cNvPr id="19" name="12 CuadroTexto"/>
          <p:cNvSpPr txBox="1"/>
          <p:nvPr/>
        </p:nvSpPr>
        <p:spPr>
          <a:xfrm>
            <a:off x="-11644" y="6334482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latin typeface="Apple Chancery" panose="03020702040506060504" pitchFamily="66" charset="0"/>
              </a:rPr>
              <a:t>Hernández-García et al. (</a:t>
            </a:r>
            <a:r>
              <a:rPr lang="es-ES" sz="1400" dirty="0" err="1" smtClean="0">
                <a:latin typeface="Apple Chancery" panose="03020702040506060504" pitchFamily="66" charset="0"/>
              </a:rPr>
              <a:t>submitted</a:t>
            </a:r>
            <a:r>
              <a:rPr lang="es-ES" dirty="0" smtClean="0"/>
              <a:t>)</a:t>
            </a:r>
            <a:endParaRPr lang="es-ES" dirty="0"/>
          </a:p>
        </p:txBody>
      </p:sp>
      <p:pic>
        <p:nvPicPr>
          <p:cNvPr id="11" name="Immagine 10" descr="Schermata 2018-05-14 alle 09.45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77217"/>
            <a:ext cx="5668164" cy="3750015"/>
          </a:xfrm>
          <a:prstGeom prst="rect">
            <a:avLst/>
          </a:prstGeom>
        </p:spPr>
      </p:pic>
      <p:sp>
        <p:nvSpPr>
          <p:cNvPr id="12" name="4 CuadroTexto"/>
          <p:cNvSpPr txBox="1"/>
          <p:nvPr/>
        </p:nvSpPr>
        <p:spPr>
          <a:xfrm>
            <a:off x="172115" y="4155293"/>
            <a:ext cx="334278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…</a:t>
            </a:r>
            <a:r>
              <a:rPr lang="it-IT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r>
              <a:rPr lang="es-E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hat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follow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s-ES" sz="2400" dirty="0" err="1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v</a:t>
            </a:r>
            <a:r>
              <a:rPr lang="es-E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ariations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in X-</a:t>
            </a:r>
            <a:r>
              <a:rPr lang="es-E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rays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and </a:t>
            </a:r>
            <a:r>
              <a:rPr lang="es-ES" sz="2400" dirty="0" err="1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opt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-UV continuum</a:t>
            </a:r>
            <a:endParaRPr lang="es-ES" sz="2400" dirty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130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0" y="211078"/>
            <a:ext cx="9091915" cy="547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JET and </a:t>
            </a:r>
            <a:r>
              <a:rPr lang="it-IT" sz="2800" dirty="0" err="1" smtClean="0">
                <a:solidFill>
                  <a:srgbClr val="595959"/>
                </a:solidFill>
                <a:latin typeface="Times New Roman"/>
                <a:cs typeface="Times New Roman"/>
              </a:rPr>
              <a:t>CLOUDs</a:t>
            </a:r>
            <a:r>
              <a:rPr lang="it-IT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in the blazar-candidate </a:t>
            </a:r>
            <a:r>
              <a:rPr lang="en-US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PBC </a:t>
            </a:r>
            <a:r>
              <a:rPr lang="en-US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J2333.9-2343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595959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2800" dirty="0" smtClean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endParaRPr lang="it-IT" sz="2800" dirty="0">
              <a:solidFill>
                <a:srgbClr val="595959"/>
              </a:solidFill>
              <a:latin typeface="Times New Roman"/>
              <a:cs typeface="Times New Roman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265" y="6230912"/>
            <a:ext cx="293829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smtClean="0">
                <a:solidFill>
                  <a:srgbClr val="660066"/>
                </a:solidFill>
                <a:cs typeface="Chalkduster"/>
              </a:rPr>
              <a:t>Hernandez-Garcia et al. 2017, 2018</a:t>
            </a:r>
            <a:endParaRPr lang="it-IT" sz="1500" dirty="0">
              <a:solidFill>
                <a:srgbClr val="660066"/>
              </a:solidFill>
            </a:endParaRPr>
          </a:p>
        </p:txBody>
      </p:sp>
      <p:pic>
        <p:nvPicPr>
          <p:cNvPr id="6" name="Immagine 5" descr="2331-240_NVSS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4508499" cy="4491893"/>
          </a:xfrm>
          <a:prstGeom prst="rect">
            <a:avLst/>
          </a:prstGeom>
        </p:spPr>
      </p:pic>
      <p:pic>
        <p:nvPicPr>
          <p:cNvPr id="7" name="Immagine 6" descr="vlba_spi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9" y="835212"/>
            <a:ext cx="2260601" cy="292548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730749" y="3760695"/>
            <a:ext cx="382270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Change in the BLR: variability in the </a:t>
            </a:r>
            <a:r>
              <a:rPr lang="en-US" sz="2000" dirty="0" smtClean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optical broad components 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Apple Chancery" charset="0"/>
                <a:cs typeface="Apple Chancery" charset="0"/>
                <a:sym typeface="Wingdings"/>
              </a:rPr>
              <a:t> 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Apple Chancery" charset="0"/>
                <a:cs typeface="Apple Chancery" charset="0"/>
              </a:rPr>
              <a:t>Jet </a:t>
            </a:r>
            <a:r>
              <a:rPr lang="en-US" sz="2800" dirty="0">
                <a:solidFill>
                  <a:schemeClr val="tx2"/>
                </a:solidFill>
                <a:latin typeface="+mj-lt"/>
                <a:ea typeface="Apple Chancery" charset="0"/>
                <a:cs typeface="Apple Chancery" charset="0"/>
              </a:rPr>
              <a:t>powering the ionization of the </a:t>
            </a:r>
            <a:r>
              <a:rPr lang="en-US" sz="2800" dirty="0" smtClean="0">
                <a:solidFill>
                  <a:schemeClr val="tx2"/>
                </a:solidFill>
                <a:latin typeface="+mj-lt"/>
                <a:ea typeface="Apple Chancery" charset="0"/>
                <a:cs typeface="Apple Chancery" charset="0"/>
              </a:rPr>
              <a:t>AGN</a:t>
            </a:r>
            <a:endParaRPr lang="en-US" sz="2000" dirty="0" smtClean="0">
              <a:solidFill>
                <a:schemeClr val="tx2"/>
              </a:solidFill>
              <a:latin typeface="+mj-lt"/>
              <a:ea typeface="Apple Chancery" charset="0"/>
              <a:cs typeface="Apple Chancery" charset="0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660066"/>
              </a:solidFill>
              <a:latin typeface="+mj-lt"/>
              <a:ea typeface="Apple Chancery" charset="0"/>
              <a:cs typeface="Apple Chancery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First </a:t>
            </a:r>
            <a:r>
              <a:rPr lang="en-US" sz="2800" dirty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time </a:t>
            </a:r>
            <a:r>
              <a:rPr lang="en-US" sz="2800" dirty="0" smtClean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of a wind in </a:t>
            </a:r>
            <a:r>
              <a:rPr lang="en-US" sz="2800" dirty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a </a:t>
            </a:r>
            <a:r>
              <a:rPr lang="en-US" sz="2800" dirty="0" err="1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blazar</a:t>
            </a:r>
            <a:r>
              <a:rPr lang="en-US" sz="2800" dirty="0">
                <a:solidFill>
                  <a:srgbClr val="660066"/>
                </a:solidFill>
                <a:latin typeface="+mj-lt"/>
                <a:ea typeface="Apple Chancery" charset="0"/>
                <a:cs typeface="Apple Chancery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38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5-15 alle 18.4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2" y="177800"/>
            <a:ext cx="2456649" cy="2476500"/>
          </a:xfrm>
          <a:prstGeom prst="rect">
            <a:avLst/>
          </a:prstGeom>
        </p:spPr>
      </p:pic>
      <p:pic>
        <p:nvPicPr>
          <p:cNvPr id="3" name="Immagine 2" descr="Schermata 2018-05-15 alle 18.46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177800"/>
            <a:ext cx="2825853" cy="2095500"/>
          </a:xfrm>
          <a:prstGeom prst="rect">
            <a:avLst/>
          </a:prstGeom>
        </p:spPr>
      </p:pic>
      <p:pic>
        <p:nvPicPr>
          <p:cNvPr id="10" name="Immagine 9" descr="Schermata 2018-05-15 alle 18.47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68" y="177800"/>
            <a:ext cx="2905232" cy="2654300"/>
          </a:xfrm>
          <a:prstGeom prst="rect">
            <a:avLst/>
          </a:prstGeom>
        </p:spPr>
      </p:pic>
      <p:pic>
        <p:nvPicPr>
          <p:cNvPr id="12" name="Immagine 11" descr="Schermata 2018-05-15 alle 18.50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33" y="2997200"/>
            <a:ext cx="1110167" cy="1079499"/>
          </a:xfrm>
          <a:prstGeom prst="rect">
            <a:avLst/>
          </a:prstGeom>
        </p:spPr>
      </p:pic>
      <p:pic>
        <p:nvPicPr>
          <p:cNvPr id="13" name="Immagine 12" descr="Schermata 2018-05-15 alle 18.50.5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2844798"/>
            <a:ext cx="1466850" cy="1426329"/>
          </a:xfrm>
          <a:prstGeom prst="rect">
            <a:avLst/>
          </a:prstGeom>
        </p:spPr>
      </p:pic>
      <p:pic>
        <p:nvPicPr>
          <p:cNvPr id="14" name="Immagine 13" descr="Schermata 2018-05-15 alle 18.51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10418"/>
            <a:ext cx="1701800" cy="1510782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-203715" y="4531040"/>
            <a:ext cx="9538935" cy="2453960"/>
            <a:chOff x="-203715" y="4531040"/>
            <a:chExt cx="9538935" cy="2453960"/>
          </a:xfrm>
        </p:grpSpPr>
        <p:pic>
          <p:nvPicPr>
            <p:cNvPr id="16" name="Immagine 15" descr="Schermata 2018-05-15 alle 18.53.38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3715" y="4531040"/>
              <a:ext cx="9538935" cy="2453960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0" y="6400800"/>
              <a:ext cx="9144000" cy="342900"/>
            </a:xfrm>
            <a:prstGeom prst="rect">
              <a:avLst/>
            </a:prstGeom>
            <a:noFill/>
            <a:ln w="38100" cmpd="sng">
              <a:solidFill>
                <a:srgbClr val="FFFF00">
                  <a:alpha val="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1 4"/>
            <p:cNvCxnSpPr/>
            <p:nvPr/>
          </p:nvCxnSpPr>
          <p:spPr>
            <a:xfrm>
              <a:off x="228600" y="6667500"/>
              <a:ext cx="86741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magine 14" descr="Schermata 2018-05-16 alle 23.03.1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546600"/>
            <a:ext cx="25654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0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16600" y="2881541"/>
            <a:ext cx="584200" cy="698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Schermata 2016-09-13 alle 12.5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973"/>
            <a:ext cx="9176971" cy="66801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45177" y="6320134"/>
            <a:ext cx="1434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Shang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 2011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096245"/>
            <a:ext cx="1286933" cy="340489"/>
          </a:xfrm>
          <a:prstGeom prst="rect">
            <a:avLst/>
          </a:prstGeom>
        </p:spPr>
      </p:pic>
      <p:sp>
        <p:nvSpPr>
          <p:cNvPr id="12" name="Freccia bidirezionale orizzontale 11"/>
          <p:cNvSpPr/>
          <p:nvPr/>
        </p:nvSpPr>
        <p:spPr>
          <a:xfrm>
            <a:off x="6883400" y="1621108"/>
            <a:ext cx="1045633" cy="1671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bidirezionale orizzontale 12"/>
          <p:cNvSpPr/>
          <p:nvPr/>
        </p:nvSpPr>
        <p:spPr>
          <a:xfrm>
            <a:off x="1879600" y="2826867"/>
            <a:ext cx="1206500" cy="1671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4614333" y="2993999"/>
            <a:ext cx="3513666" cy="2928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902" y="2014743"/>
            <a:ext cx="1068887" cy="684696"/>
          </a:xfrm>
          <a:prstGeom prst="rect">
            <a:avLst/>
          </a:prstGeom>
        </p:spPr>
      </p:pic>
      <p:pic>
        <p:nvPicPr>
          <p:cNvPr id="18" name="Immagine 17" descr="Schermata 2017-04-11 alle 15.42.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21" y="3580041"/>
            <a:ext cx="3798558" cy="186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0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/>
          <p:cNvSpPr txBox="1">
            <a:spLocks/>
          </p:cNvSpPr>
          <p:nvPr/>
        </p:nvSpPr>
        <p:spPr>
          <a:xfrm>
            <a:off x="3275874" y="2977980"/>
            <a:ext cx="2248626" cy="603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4E9EF">
                    <a:lumMod val="50000"/>
                  </a:srgbClr>
                </a:solidFill>
                <a:effectLst/>
                <a:uLnTx/>
                <a:uFillTx/>
                <a:latin typeface="Chalkduster"/>
                <a:ea typeface="+mn-ea"/>
                <a:cs typeface="Chalkduster"/>
              </a:rPr>
              <a:t>Thank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4E9EF">
                    <a:lumMod val="50000"/>
                  </a:srgbClr>
                </a:solidFill>
                <a:effectLst/>
                <a:uLnTx/>
                <a:uFillTx/>
                <a:latin typeface="Chalkduster"/>
                <a:ea typeface="+mn-ea"/>
                <a:cs typeface="Chalkduster"/>
              </a:rPr>
              <a:t> </a:t>
            </a:r>
            <a:r>
              <a:rPr kumimoji="0" lang="it-IT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4E9EF">
                    <a:lumMod val="50000"/>
                  </a:srgbClr>
                </a:solidFill>
                <a:effectLst/>
                <a:uLnTx/>
                <a:uFillTx/>
                <a:latin typeface="Chalkduster"/>
                <a:ea typeface="+mn-ea"/>
                <a:cs typeface="Chalkduster"/>
              </a:rPr>
              <a:t>you</a:t>
            </a:r>
            <a:r>
              <a:rPr kumimoji="0" lang="it-IT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4E9EF">
                    <a:lumMod val="50000"/>
                  </a:srgbClr>
                </a:solidFill>
                <a:effectLst/>
                <a:uLnTx/>
                <a:uFillTx/>
                <a:latin typeface="Chalkduster"/>
                <a:ea typeface="+mn-ea"/>
                <a:cs typeface="Chalkduster"/>
              </a:rPr>
              <a:t>!</a:t>
            </a:r>
            <a:endParaRPr kumimoji="0" lang="it-IT" sz="2400" b="1" i="1" u="none" strike="noStrike" kern="1200" cap="none" spc="0" normalizeH="0" baseline="0" noProof="0" dirty="0">
              <a:ln>
                <a:noFill/>
              </a:ln>
              <a:solidFill>
                <a:srgbClr val="E4E9EF">
                  <a:lumMod val="50000"/>
                </a:srgbClr>
              </a:solidFill>
              <a:effectLst/>
              <a:uLnTx/>
              <a:uFillTx/>
              <a:latin typeface="Chalkduster"/>
              <a:ea typeface="+mn-ea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367043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60" y="1028700"/>
            <a:ext cx="4359682" cy="56769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98500" y="371476"/>
            <a:ext cx="8098095" cy="43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800" b="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X-RAY BINARIES in OUTBURST (weeks tim</a:t>
            </a: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e scales)</a:t>
            </a:r>
            <a:endParaRPr lang="en-GB" sz="2800" b="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Immagine 5" descr="Schermata 2017-11-07 alle 14.17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1028700"/>
            <a:ext cx="2527300" cy="4521200"/>
          </a:xfrm>
          <a:prstGeom prst="rect">
            <a:avLst/>
          </a:prstGeom>
        </p:spPr>
      </p:pic>
      <p:pic>
        <p:nvPicPr>
          <p:cNvPr id="7" name="Immagine 6" descr="Schermata 2017-11-07 alle 14.18.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371600"/>
            <a:ext cx="1473200" cy="4279900"/>
          </a:xfrm>
          <a:prstGeom prst="rect">
            <a:avLst/>
          </a:prstGeom>
        </p:spPr>
      </p:pic>
      <p:cxnSp>
        <p:nvCxnSpPr>
          <p:cNvPr id="8" name="Connettore 7 7"/>
          <p:cNvCxnSpPr/>
          <p:nvPr/>
        </p:nvCxnSpPr>
        <p:spPr>
          <a:xfrm rot="5400000">
            <a:off x="2095500" y="2133600"/>
            <a:ext cx="2235200" cy="20828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7 8"/>
          <p:cNvCxnSpPr/>
          <p:nvPr/>
        </p:nvCxnSpPr>
        <p:spPr>
          <a:xfrm rot="16200000" flipH="1">
            <a:off x="6036971" y="2941928"/>
            <a:ext cx="723901" cy="52964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7023303" y="6292018"/>
            <a:ext cx="15559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 smtClean="0"/>
              <a:t>Fender </a:t>
            </a:r>
            <a:r>
              <a:rPr lang="it-IT" sz="1100" smtClean="0"/>
              <a:t>&amp; Belloni 2012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14880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 smtClean="0"/>
              <a:t>RQ AGN: X</a:t>
            </a:r>
            <a:r>
              <a:rPr lang="it-IT" sz="2400" dirty="0"/>
              <a:t>-</a:t>
            </a:r>
            <a:r>
              <a:rPr lang="it-IT" sz="2400" dirty="0" err="1"/>
              <a:t>Ray</a:t>
            </a:r>
            <a:r>
              <a:rPr lang="it-IT" sz="2400" dirty="0"/>
              <a:t> -  UV </a:t>
            </a:r>
            <a:r>
              <a:rPr lang="it-IT" sz="2400" dirty="0" err="1"/>
              <a:t>winds</a:t>
            </a:r>
            <a:r>
              <a:rPr lang="it-IT" sz="2400" dirty="0"/>
              <a:t> in </a:t>
            </a:r>
            <a:r>
              <a:rPr lang="it-IT" sz="2400" dirty="0" smtClean="0"/>
              <a:t>AGN </a:t>
            </a:r>
            <a:r>
              <a:rPr lang="it-IT" sz="2400" dirty="0" smtClean="0">
                <a:sym typeface="Wingdings"/>
              </a:rPr>
              <a:t> </a:t>
            </a:r>
            <a:r>
              <a:rPr lang="it-IT" sz="2400" dirty="0" err="1" smtClean="0"/>
              <a:t>What</a:t>
            </a:r>
            <a:r>
              <a:rPr lang="it-IT" sz="2400" dirty="0" smtClean="0"/>
              <a:t> to </a:t>
            </a:r>
            <a:r>
              <a:rPr lang="it-IT" sz="2400" dirty="0" err="1" smtClean="0"/>
              <a:t>expect</a:t>
            </a:r>
            <a:r>
              <a:rPr lang="it-IT" sz="2400" dirty="0" smtClean="0"/>
              <a:t> in radio </a:t>
            </a:r>
            <a:r>
              <a:rPr lang="it-IT" sz="2400" dirty="0" err="1" smtClean="0"/>
              <a:t>emission</a:t>
            </a:r>
            <a:r>
              <a:rPr lang="it-IT" sz="2400" dirty="0" smtClean="0"/>
              <a:t> of AGN</a:t>
            </a:r>
            <a:r>
              <a:rPr lang="it-IT" sz="2400" dirty="0" smtClean="0"/>
              <a:t>?</a:t>
            </a:r>
          </a:p>
          <a:p>
            <a:endParaRPr lang="it-IT" sz="2400" dirty="0" smtClean="0"/>
          </a:p>
          <a:p>
            <a:r>
              <a:rPr lang="it-IT" sz="2400" dirty="0" smtClean="0"/>
              <a:t>Radio </a:t>
            </a:r>
            <a:r>
              <a:rPr lang="it-IT" sz="2400" dirty="0" err="1" smtClean="0"/>
              <a:t>survey</a:t>
            </a:r>
            <a:r>
              <a:rPr lang="it-IT" sz="2400" dirty="0" smtClean="0"/>
              <a:t> of RQ </a:t>
            </a:r>
            <a:r>
              <a:rPr lang="it-IT" sz="2400" dirty="0" smtClean="0">
                <a:sym typeface="Wingdings"/>
              </a:rPr>
              <a:t> some </a:t>
            </a:r>
            <a:r>
              <a:rPr lang="it-IT" sz="2400" dirty="0" err="1" smtClean="0">
                <a:sym typeface="Wingdings"/>
              </a:rPr>
              <a:t>consistent</a:t>
            </a:r>
            <a:r>
              <a:rPr lang="it-IT" sz="2400" dirty="0" smtClean="0">
                <a:sym typeface="Wingdings"/>
              </a:rPr>
              <a:t> with </a:t>
            </a:r>
            <a:r>
              <a:rPr lang="it-IT" sz="2400" dirty="0" err="1" smtClean="0">
                <a:sym typeface="Wingdings"/>
              </a:rPr>
              <a:t>outflow</a:t>
            </a:r>
            <a:r>
              <a:rPr lang="it-IT" sz="2400" dirty="0" smtClean="0">
                <a:sym typeface="Wingdings"/>
              </a:rPr>
              <a:t> </a:t>
            </a:r>
            <a:r>
              <a:rPr lang="it-IT" sz="2400" dirty="0" err="1" smtClean="0">
                <a:sym typeface="Wingdings"/>
              </a:rPr>
              <a:t>emission</a:t>
            </a:r>
            <a:r>
              <a:rPr lang="it-IT" sz="2400" dirty="0" smtClean="0">
                <a:sym typeface="Wingdings"/>
              </a:rPr>
              <a:t>  </a:t>
            </a:r>
            <a:r>
              <a:rPr lang="it-IT" sz="2400" dirty="0" err="1" smtClean="0">
                <a:sym typeface="Wingdings"/>
              </a:rPr>
              <a:t>need</a:t>
            </a:r>
            <a:r>
              <a:rPr lang="it-IT" sz="2400" dirty="0" smtClean="0">
                <a:sym typeface="Wingdings"/>
              </a:rPr>
              <a:t> of </a:t>
            </a:r>
            <a:r>
              <a:rPr lang="it-IT" sz="2400" dirty="0" err="1" smtClean="0">
                <a:sym typeface="Wingdings"/>
              </a:rPr>
              <a:t>better</a:t>
            </a:r>
            <a:r>
              <a:rPr lang="it-IT" sz="2400" dirty="0" smtClean="0">
                <a:sym typeface="Wingdings"/>
              </a:rPr>
              <a:t> </a:t>
            </a:r>
            <a:r>
              <a:rPr lang="it-IT" sz="2400" dirty="0" err="1" smtClean="0">
                <a:sym typeface="Wingdings"/>
              </a:rPr>
              <a:t>characterization</a:t>
            </a:r>
            <a:r>
              <a:rPr lang="it-IT" sz="2400" dirty="0" smtClean="0">
                <a:sym typeface="Wingdings"/>
              </a:rPr>
              <a:t> and </a:t>
            </a:r>
            <a:r>
              <a:rPr lang="it-IT" sz="2400" dirty="0" err="1" smtClean="0">
                <a:sym typeface="Wingdings"/>
              </a:rPr>
              <a:t>theoretical</a:t>
            </a:r>
            <a:r>
              <a:rPr lang="it-IT" sz="2400" dirty="0" smtClean="0">
                <a:sym typeface="Wingdings"/>
              </a:rPr>
              <a:t> </a:t>
            </a:r>
            <a:r>
              <a:rPr lang="it-IT" sz="2400" dirty="0" err="1" smtClean="0">
                <a:sym typeface="Wingdings"/>
              </a:rPr>
              <a:t>models</a:t>
            </a:r>
            <a:endParaRPr lang="it-IT" sz="2400" dirty="0" smtClean="0">
              <a:sym typeface="Wingdings"/>
            </a:endParaRPr>
          </a:p>
          <a:p>
            <a:endParaRPr lang="it-IT" sz="2400" dirty="0" smtClean="0">
              <a:sym typeface="Wingdings"/>
            </a:endParaRPr>
          </a:p>
          <a:p>
            <a:r>
              <a:rPr lang="it-IT" sz="2400" dirty="0" err="1" smtClean="0">
                <a:sym typeface="Wingdings"/>
              </a:rPr>
              <a:t>Winds</a:t>
            </a:r>
            <a:r>
              <a:rPr lang="it-IT" sz="2400" dirty="0" smtClean="0">
                <a:sym typeface="Wingdings"/>
              </a:rPr>
              <a:t> in RL 50% </a:t>
            </a:r>
            <a:r>
              <a:rPr lang="it-IT" sz="2400" dirty="0" err="1" smtClean="0">
                <a:sym typeface="Wingdings"/>
              </a:rPr>
              <a:t>Tombesi</a:t>
            </a:r>
            <a:endParaRPr lang="it-IT" sz="2400" dirty="0" smtClean="0">
              <a:sym typeface="Wingdings"/>
            </a:endParaRPr>
          </a:p>
          <a:p>
            <a:endParaRPr lang="it-IT" sz="2400" dirty="0" smtClean="0">
              <a:sym typeface="Wingdings"/>
            </a:endParaRPr>
          </a:p>
          <a:p>
            <a:r>
              <a:rPr lang="it-IT" sz="2400" dirty="0" smtClean="0">
                <a:sym typeface="Wingdings"/>
              </a:rPr>
              <a:t>IRAS case (a </a:t>
            </a:r>
            <a:r>
              <a:rPr lang="it-IT" sz="2400" dirty="0" err="1" smtClean="0">
                <a:sym typeface="Wingdings"/>
              </a:rPr>
              <a:t>mildly</a:t>
            </a:r>
            <a:r>
              <a:rPr lang="it-IT" sz="2400" dirty="0" smtClean="0">
                <a:sym typeface="Wingdings"/>
              </a:rPr>
              <a:t> RL AGN</a:t>
            </a:r>
            <a:r>
              <a:rPr lang="it-IT" sz="2400" dirty="0" smtClean="0">
                <a:sym typeface="Wingdings"/>
              </a:rPr>
              <a:t>)</a:t>
            </a:r>
          </a:p>
          <a:p>
            <a:endParaRPr lang="it-IT" sz="2400" dirty="0" smtClean="0">
              <a:sym typeface="Wingdings"/>
            </a:endParaRPr>
          </a:p>
          <a:p>
            <a:r>
              <a:rPr lang="it-IT" sz="2400" dirty="0" smtClean="0">
                <a:sym typeface="Wingdings"/>
              </a:rPr>
              <a:t>PBC (a blazar!) </a:t>
            </a:r>
            <a:endParaRPr lang="it-IT" sz="2400" dirty="0"/>
          </a:p>
        </p:txBody>
      </p:sp>
      <p:sp>
        <p:nvSpPr>
          <p:cNvPr id="2" name="Rettangolo 1"/>
          <p:cNvSpPr/>
          <p:nvPr/>
        </p:nvSpPr>
        <p:spPr>
          <a:xfrm>
            <a:off x="3528171" y="450334"/>
            <a:ext cx="2018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SUMMARY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71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57200" y="673100"/>
            <a:ext cx="8242300" cy="43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VLBI Observations of Radio Quiet Nuclei</a:t>
            </a:r>
            <a:endParaRPr lang="en-GB" sz="2800" b="0" u="sng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43000" y="3632200"/>
            <a:ext cx="7205640" cy="251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Char char="ü"/>
            </a:pP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Compactness of the source (ADAF &lt; 10</a:t>
            </a:r>
            <a:r>
              <a:rPr lang="en-GB" sz="2000" b="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4</a:t>
            </a: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R</a:t>
            </a:r>
            <a:r>
              <a:rPr lang="en-GB" sz="2000" b="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Char char="ü"/>
            </a:pPr>
            <a:endParaRPr lang="en-GB" sz="2000" b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Char char="ü"/>
            </a:pP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Brightness temperature limits (high T</a:t>
            </a:r>
            <a:r>
              <a:rPr lang="en-GB" sz="2000" b="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GB" sz="2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--&gt; </a:t>
            </a: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non thermal emission)</a:t>
            </a: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None/>
            </a:pPr>
            <a:endParaRPr lang="en-GB" sz="2000" b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Char char="ü"/>
            </a:pP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Spectral </a:t>
            </a:r>
            <a:r>
              <a:rPr lang="en-GB" sz="20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indices </a:t>
            </a: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(steep, flat or inverted --&gt; Synch, ADAF or SSA)</a:t>
            </a: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None/>
            </a:pPr>
            <a:endParaRPr lang="en-GB" sz="2000" b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Char char="ü"/>
            </a:pPr>
            <a:r>
              <a:rPr lang="en-GB" sz="2000" b="0" dirty="0">
                <a:solidFill>
                  <a:schemeClr val="tx1"/>
                </a:solidFill>
                <a:latin typeface="Times New Roman"/>
                <a:cs typeface="Times New Roman"/>
              </a:rPr>
              <a:t> Motions (relativistic/sub-relativistic)</a:t>
            </a:r>
          </a:p>
          <a:p>
            <a:pPr eaLnBrk="1">
              <a:lnSpc>
                <a:spcPct val="102000"/>
              </a:lnSpc>
              <a:buClr>
                <a:schemeClr val="accent2"/>
              </a:buClr>
              <a:buSzPct val="45000"/>
              <a:buFont typeface="Wingdings" charset="0"/>
              <a:buNone/>
            </a:pPr>
            <a:endParaRPr lang="en-GB" sz="2000" b="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19200" y="1692275"/>
            <a:ext cx="7358589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600" b="1">
                <a:solidFill>
                  <a:srgbClr val="FFFFFF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0" dirty="0">
                <a:solidFill>
                  <a:schemeClr val="accent2"/>
                </a:solidFill>
                <a:latin typeface="Times New Roman"/>
                <a:cs typeface="Times New Roman"/>
              </a:rPr>
              <a:t>Discriminate between jet </a:t>
            </a:r>
            <a:r>
              <a:rPr lang="en-GB" sz="2400" b="0" dirty="0" err="1">
                <a:solidFill>
                  <a:schemeClr val="accent2"/>
                </a:solidFill>
                <a:latin typeface="Times New Roman"/>
                <a:cs typeface="Times New Roman"/>
              </a:rPr>
              <a:t>synchrontron</a:t>
            </a:r>
            <a:r>
              <a:rPr lang="en-GB" sz="2400" b="0" dirty="0">
                <a:solidFill>
                  <a:schemeClr val="accent2"/>
                </a:solidFill>
                <a:latin typeface="Times New Roman"/>
                <a:cs typeface="Times New Roman"/>
              </a:rPr>
              <a:t>, SSA, ADAF, free-free emission?   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400" b="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0" dirty="0">
                <a:solidFill>
                  <a:schemeClr val="accent2"/>
                </a:solidFill>
                <a:latin typeface="Times New Roman"/>
                <a:cs typeface="Times New Roman"/>
              </a:rPr>
              <a:t>Physical constraints:</a:t>
            </a:r>
            <a:endParaRPr lang="en-GB" sz="2000" b="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989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54874" y="1701800"/>
            <a:ext cx="8555835" cy="2563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i="1" dirty="0" err="1" smtClean="0">
                <a:solidFill>
                  <a:schemeClr val="accent2">
                    <a:lumMod val="75000"/>
                  </a:schemeClr>
                </a:solidFill>
              </a:rPr>
              <a:t>Jets</a:t>
            </a: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it-IT" sz="2800" i="1" dirty="0" err="1" smtClean="0">
                <a:solidFill>
                  <a:schemeClr val="accent2">
                    <a:lumMod val="75000"/>
                  </a:schemeClr>
                </a:solidFill>
              </a:rPr>
              <a:t>outflows</a:t>
            </a: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</a:rPr>
              <a:t> in AGN: a radio and an X-</a:t>
            </a:r>
            <a:r>
              <a:rPr lang="it-IT" sz="2800" i="1" dirty="0" err="1" smtClean="0">
                <a:solidFill>
                  <a:schemeClr val="accent2">
                    <a:lumMod val="75000"/>
                  </a:schemeClr>
                </a:solidFill>
              </a:rPr>
              <a:t>ray</a:t>
            </a:r>
            <a:r>
              <a:rPr lang="it-IT" sz="28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800" i="1" dirty="0" err="1" smtClean="0">
                <a:solidFill>
                  <a:schemeClr val="accent2">
                    <a:lumMod val="75000"/>
                  </a:schemeClr>
                </a:solidFill>
              </a:rPr>
              <a:t>view</a:t>
            </a:r>
            <a:endParaRPr lang="it-IT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8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156172" y="416868"/>
            <a:ext cx="5905527" cy="3050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charset="2"/>
              <a:buChar char="Ø"/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MULTI-FREQUENCY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MULTI SCALE </a:t>
            </a:r>
          </a:p>
          <a:p>
            <a:pPr algn="l"/>
            <a:r>
              <a:rPr lang="it-IT" sz="28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WINDS</a:t>
            </a:r>
            <a:r>
              <a:rPr lang="it-IT" sz="28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algn="l"/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Immagine 4" descr="Schermata 2018-05-15 alle 23.49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05111"/>
            <a:ext cx="5054573" cy="3670300"/>
          </a:xfrm>
          <a:prstGeom prst="rect">
            <a:avLst/>
          </a:prstGeom>
        </p:spPr>
      </p:pic>
      <p:pic>
        <p:nvPicPr>
          <p:cNvPr id="6" name="Immagine 5" descr="Schermata 2018-05-15 alle 23.50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34" y="3975411"/>
            <a:ext cx="7012865" cy="28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156172" y="416868"/>
            <a:ext cx="5905527" cy="30502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charset="2"/>
              <a:buChar char="Ø"/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MULTI-FREQUENCY</a:t>
            </a:r>
          </a:p>
          <a:p>
            <a:pPr marL="457200" indent="-457200" algn="l">
              <a:buFont typeface="Wingdings" charset="2"/>
              <a:buChar char="Ø"/>
            </a:pP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MULTI SCALE </a:t>
            </a:r>
          </a:p>
          <a:p>
            <a:pPr algn="l"/>
            <a:r>
              <a:rPr lang="it-IT" sz="2800" dirty="0" smtClean="0">
                <a:solidFill>
                  <a:schemeClr val="accent4">
                    <a:lumMod val="75000"/>
                  </a:schemeClr>
                </a:solidFill>
                <a:latin typeface="Times New Roman"/>
                <a:cs typeface="Times New Roman"/>
              </a:rPr>
              <a:t>JETS</a:t>
            </a:r>
            <a:endParaRPr lang="it-IT" sz="2800" dirty="0" smtClean="0">
              <a:solidFill>
                <a:schemeClr val="accent4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l"/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7" name="Immagine 6" descr="Ej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5143162" cy="28956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46274"/>
            <a:ext cx="6172200" cy="36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13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57974" y="1203052"/>
            <a:ext cx="8321635" cy="266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/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sz="2400" dirty="0" smtClean="0">
                <a:solidFill>
                  <a:srgbClr val="660066"/>
                </a:solidFill>
              </a:rPr>
              <a:t>How are jets and winds formed?</a:t>
            </a: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sz="2400" dirty="0">
                <a:solidFill>
                  <a:srgbClr val="660066"/>
                </a:solidFill>
              </a:rPr>
              <a:t>A</a:t>
            </a:r>
            <a:r>
              <a:rPr lang="en-GB" sz="2400" dirty="0" smtClean="0">
                <a:solidFill>
                  <a:srgbClr val="660066"/>
                </a:solidFill>
              </a:rPr>
              <a:t>re they a phase of the AGN life?</a:t>
            </a:r>
            <a:endParaRPr lang="en-GB" sz="2400" dirty="0" smtClean="0">
              <a:solidFill>
                <a:srgbClr val="660066"/>
              </a:solidFill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sz="2400" dirty="0">
                <a:solidFill>
                  <a:srgbClr val="660066"/>
                </a:solidFill>
              </a:rPr>
              <a:t>I</a:t>
            </a:r>
            <a:r>
              <a:rPr lang="en-GB" sz="2400" dirty="0" smtClean="0">
                <a:solidFill>
                  <a:srgbClr val="660066"/>
                </a:solidFill>
              </a:rPr>
              <a:t>s the jet and the wind connected to the accretion flow and how</a:t>
            </a:r>
            <a:r>
              <a:rPr lang="en-GB" sz="2400" dirty="0" smtClean="0">
                <a:solidFill>
                  <a:srgbClr val="660066"/>
                </a:solidFill>
              </a:rPr>
              <a:t>?</a:t>
            </a: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sz="2400" dirty="0" smtClean="0">
                <a:solidFill>
                  <a:srgbClr val="660066"/>
                </a:solidFill>
              </a:rPr>
              <a:t>Does the disk wind collimate the jet?</a:t>
            </a:r>
            <a:endParaRPr lang="en-GB" sz="2400" dirty="0" smtClean="0">
              <a:solidFill>
                <a:srgbClr val="660066"/>
              </a:solidFill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sz="2400" dirty="0" smtClean="0">
                <a:solidFill>
                  <a:srgbClr val="660066"/>
                </a:solidFill>
              </a:rPr>
              <a:t>How </a:t>
            </a:r>
            <a:r>
              <a:rPr lang="en-GB" sz="2400" dirty="0" smtClean="0">
                <a:solidFill>
                  <a:srgbClr val="660066"/>
                </a:solidFill>
              </a:rPr>
              <a:t>is the jet and wind feedback acting in galaxies?</a:t>
            </a:r>
            <a:endParaRPr lang="en-GB" sz="2400" dirty="0">
              <a:solidFill>
                <a:srgbClr val="660066"/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07425" y="184132"/>
            <a:ext cx="8479646" cy="734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JETS and WINDS </a:t>
            </a:r>
            <a:r>
              <a:rPr lang="it-IT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interplay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667874" y="5374894"/>
            <a:ext cx="54761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 smtClean="0"/>
              <a:t>Magneto-hydrodynamic</a:t>
            </a:r>
            <a:r>
              <a:rPr lang="it-IT" sz="2400" dirty="0" smtClean="0"/>
              <a:t> </a:t>
            </a:r>
            <a:r>
              <a:rPr lang="it-IT" sz="2400" dirty="0" err="1" smtClean="0"/>
              <a:t>models</a:t>
            </a:r>
            <a:endParaRPr lang="it-IT" sz="2400" dirty="0"/>
          </a:p>
          <a:p>
            <a:r>
              <a:rPr lang="it-IT" dirty="0" smtClean="0"/>
              <a:t>(</a:t>
            </a:r>
            <a:r>
              <a:rPr lang="it-IT" dirty="0" err="1" smtClean="0"/>
              <a:t>Tchekhovskoy</a:t>
            </a:r>
            <a:r>
              <a:rPr lang="it-IT" dirty="0" smtClean="0"/>
              <a:t> </a:t>
            </a:r>
            <a:r>
              <a:rPr lang="it-IT" dirty="0"/>
              <a:t>et al. </a:t>
            </a:r>
            <a:r>
              <a:rPr lang="it-IT" dirty="0" smtClean="0"/>
              <a:t>2011, </a:t>
            </a:r>
            <a:r>
              <a:rPr lang="it-IT" dirty="0" err="1" smtClean="0"/>
              <a:t>Fukumura</a:t>
            </a:r>
            <a:r>
              <a:rPr lang="it-IT" dirty="0" smtClean="0"/>
              <a:t> </a:t>
            </a:r>
            <a:r>
              <a:rPr lang="it-IT" dirty="0"/>
              <a:t>et al. </a:t>
            </a:r>
            <a:r>
              <a:rPr lang="it-IT" dirty="0" smtClean="0"/>
              <a:t>2014)</a:t>
            </a:r>
            <a:endParaRPr lang="it-IT" dirty="0"/>
          </a:p>
        </p:txBody>
      </p:sp>
      <p:pic>
        <p:nvPicPr>
          <p:cNvPr id="9" name="Immagine 8" descr="Schermata 2018-05-16 alle 10.2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4" y="4002978"/>
            <a:ext cx="3009900" cy="27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16600" y="2652941"/>
            <a:ext cx="584200" cy="698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Schermata 2016-09-13 alle 12.5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3"/>
            <a:ext cx="9176971" cy="66801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45177" y="6091534"/>
            <a:ext cx="1434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Shang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et al. 2011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441955" y="1117978"/>
            <a:ext cx="997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Radio </a:t>
            </a:r>
            <a:r>
              <a:rPr kumimoji="0" lang="it-IT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Loud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134493" y="3688635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it-IT" sz="1400" kern="0" dirty="0">
                <a:solidFill>
                  <a:srgbClr val="0000FF"/>
                </a:solidFill>
              </a:rPr>
              <a:t>Radio </a:t>
            </a:r>
            <a:r>
              <a:rPr lang="it-IT" sz="1400" kern="0" dirty="0" err="1" smtClean="0">
                <a:solidFill>
                  <a:srgbClr val="0000FF"/>
                </a:solidFill>
              </a:rPr>
              <a:t>Weak</a:t>
            </a:r>
            <a:endParaRPr lang="it-IT" sz="1400" kern="0" dirty="0">
              <a:solidFill>
                <a:srgbClr val="0000FF"/>
              </a:solidFill>
            </a:endParaRPr>
          </a:p>
        </p:txBody>
      </p:sp>
      <p:pic>
        <p:nvPicPr>
          <p:cNvPr id="10" name="Picture 2" descr="dragnp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01" y="1425755"/>
            <a:ext cx="1587732" cy="11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805" y="3996412"/>
            <a:ext cx="1574272" cy="134234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614333" y="2765399"/>
            <a:ext cx="3513666" cy="2928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Freccia destra 1"/>
          <p:cNvSpPr/>
          <p:nvPr/>
        </p:nvSpPr>
        <p:spPr>
          <a:xfrm rot="17180759">
            <a:off x="7112001" y="2766818"/>
            <a:ext cx="495300" cy="366941"/>
          </a:xfrm>
          <a:prstGeom prst="rightArrow">
            <a:avLst>
              <a:gd name="adj1" fmla="val 1545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destra 16"/>
          <p:cNvSpPr/>
          <p:nvPr/>
        </p:nvSpPr>
        <p:spPr>
          <a:xfrm rot="5715186" flipH="1" flipV="1">
            <a:off x="1974213" y="2773184"/>
            <a:ext cx="598819" cy="409450"/>
          </a:xfrm>
          <a:prstGeom prst="rightArrow">
            <a:avLst>
              <a:gd name="adj1" fmla="val 4406"/>
              <a:gd name="adj2" fmla="val 440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19"/>
          <p:cNvSpPr/>
          <p:nvPr/>
        </p:nvSpPr>
        <p:spPr>
          <a:xfrm rot="3210288" flipH="1" flipV="1">
            <a:off x="2472143" y="4856914"/>
            <a:ext cx="467836" cy="409450"/>
          </a:xfrm>
          <a:prstGeom prst="rightArrow">
            <a:avLst>
              <a:gd name="adj1" fmla="val 0"/>
              <a:gd name="adj2" fmla="val 440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Schermata 2018-05-16 alle 10.20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36" y="3294805"/>
            <a:ext cx="2413563" cy="22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858222" y="2982724"/>
            <a:ext cx="33297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RADIO </a:t>
            </a:r>
            <a:r>
              <a:rPr lang="en-GB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imes New Roman"/>
                <a:cs typeface="Times New Roman"/>
              </a:rPr>
              <a:t>WEAK AGN</a:t>
            </a:r>
          </a:p>
          <a:p>
            <a:endParaRPr lang="en-GB" sz="2800" dirty="0">
              <a:solidFill>
                <a:prstClr val="black">
                  <a:lumMod val="65000"/>
                  <a:lumOff val="35000"/>
                </a:prst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064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50722" y="184301"/>
            <a:ext cx="9093278" cy="7344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RADIO EMISSION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from OUTFLOWS IN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RADIO </a:t>
            </a:r>
            <a:r>
              <a:rPr lang="it-IT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WEAK</a:t>
            </a:r>
            <a:endParaRPr lang="it-IT" sz="28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Immagine 4" descr="Schermata 2017-09-27 alle 10.2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22" y="1591435"/>
            <a:ext cx="4762578" cy="4651820"/>
          </a:xfrm>
          <a:prstGeom prst="rect">
            <a:avLst/>
          </a:prstGeom>
        </p:spPr>
      </p:pic>
      <p:sp>
        <p:nvSpPr>
          <p:cNvPr id="6" name="Text Box 43"/>
          <p:cNvSpPr txBox="1">
            <a:spLocks noChangeArrowheads="1"/>
          </p:cNvSpPr>
          <p:nvPr/>
        </p:nvSpPr>
        <p:spPr bwMode="auto">
          <a:xfrm>
            <a:off x="517638" y="2241060"/>
            <a:ext cx="3251200" cy="1853471"/>
          </a:xfrm>
          <a:prstGeom prst="rect">
            <a:avLst/>
          </a:prstGeom>
          <a:solidFill>
            <a:schemeClr val="bg1">
              <a:alpha val="74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GB" sz="2300" dirty="0" smtClean="0">
                <a:latin typeface="Times New Roman"/>
                <a:cs typeface="Times New Roman"/>
              </a:rPr>
              <a:t>Is this thermal or non thermal? Jet or </a:t>
            </a:r>
            <a:r>
              <a:rPr lang="en-GB" sz="2300" dirty="0" smtClean="0">
                <a:latin typeface="Times New Roman"/>
                <a:cs typeface="Times New Roman"/>
              </a:rPr>
              <a:t>outflow?</a:t>
            </a:r>
            <a:endParaRPr lang="en-GB" sz="2300" dirty="0" smtClean="0">
              <a:latin typeface="Times New Roman"/>
              <a:cs typeface="Times New Roman"/>
            </a:endParaRPr>
          </a:p>
          <a:p>
            <a:pPr algn="r" eaLnBrk="1" hangingPunct="1">
              <a:spcBef>
                <a:spcPct val="50000"/>
              </a:spcBef>
            </a:pPr>
            <a:endParaRPr lang="en-GB" sz="23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 eaLnBrk="1" hangingPunct="1">
              <a:spcBef>
                <a:spcPct val="50000"/>
              </a:spcBef>
            </a:pPr>
            <a:endParaRPr lang="mr-IN" sz="2300" dirty="0" smtClean="0">
              <a:latin typeface="Times New Roman"/>
              <a:cs typeface="Times New Roman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524500" y="3162300"/>
            <a:ext cx="1346200" cy="129539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-114300" y="6440113"/>
            <a:ext cx="9258300" cy="57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82945" tIns="41473" rIns="82945" bIns="41473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Giroletti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 &amp; </a:t>
            </a:r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Panessa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 2009, </a:t>
            </a:r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Bontempi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 </a:t>
            </a:r>
            <a:r>
              <a:rPr lang="en-GB" sz="1600" dirty="0">
                <a:solidFill>
                  <a:srgbClr val="0D0D0D"/>
                </a:solidFill>
                <a:cs typeface="Lucida Sans Unicode" charset="0"/>
              </a:rPr>
              <a:t>et al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. 2012, </a:t>
            </a:r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Panessa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 &amp; </a:t>
            </a:r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Giroletti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 2013, </a:t>
            </a:r>
            <a:r>
              <a:rPr lang="en-GB" sz="1600" dirty="0" err="1" smtClean="0">
                <a:solidFill>
                  <a:srgbClr val="0D0D0D"/>
                </a:solidFill>
                <a:cs typeface="Lucida Sans Unicode" charset="0"/>
              </a:rPr>
              <a:t>Chiaraluce</a:t>
            </a:r>
            <a:r>
              <a:rPr lang="en-GB" sz="1600" dirty="0" smtClean="0">
                <a:solidFill>
                  <a:srgbClr val="0D0D0D"/>
                </a:solidFill>
                <a:cs typeface="Lucida Sans Unicode" charset="0"/>
              </a:rPr>
              <a:t>, et al. in prep</a:t>
            </a:r>
            <a:endParaRPr lang="en-GB" sz="1600" dirty="0" smtClean="0">
              <a:solidFill>
                <a:schemeClr val="tx1">
                  <a:lumMod val="95000"/>
                  <a:lumOff val="5000"/>
                </a:schemeClr>
              </a:solidFill>
              <a:cs typeface="Lucida Sans Unicode" charset="0"/>
            </a:endParaRPr>
          </a:p>
          <a:p>
            <a:pPr algn="ctr"/>
            <a:endParaRPr lang="it-IT" sz="1600" dirty="0">
              <a:solidFill>
                <a:srgbClr val="800000"/>
              </a:solidFill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6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4869</TotalTime>
  <Words>939</Words>
  <Application>Microsoft Macintosh PowerPoint</Application>
  <PresentationFormat>Presentazione su schermo (4:3)</PresentationFormat>
  <Paragraphs>139</Paragraphs>
  <Slides>24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Jets and outflows in AGN: a radio and an X-ray view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Disk-jet coupling in AGN</dc:title>
  <dc:creator>Francesca</dc:creator>
  <cp:lastModifiedBy>Francesca</cp:lastModifiedBy>
  <cp:revision>133</cp:revision>
  <dcterms:created xsi:type="dcterms:W3CDTF">2018-05-13T17:03:46Z</dcterms:created>
  <dcterms:modified xsi:type="dcterms:W3CDTF">2018-05-17T06:48:31Z</dcterms:modified>
</cp:coreProperties>
</file>