
<file path=[Content_Types].xml><?xml version="1.0" encoding="utf-8"?>
<Types xmlns="http://schemas.openxmlformats.org/package/2006/content-types">
  <Default ContentType="application/x-fontdata" Extension="fntdata"/>
  <Default ContentType="image/gif" Extension="gif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5143500" cx="9144000"/>
  <p:notesSz cx="6858000" cy="9144000"/>
  <p:embeddedFontLst>
    <p:embeddedFont>
      <p:font typeface="Roboto"/>
      <p:regular r:id="rId7"/>
      <p:bold r:id="rId8"/>
      <p:italic r:id="rId9"/>
      <p:boldItalic r:id="rId1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0" Type="http://schemas.openxmlformats.org/officeDocument/2006/relationships/font" Target="fonts/Roboto-boldItalic.fntdata"/><Relationship Id="rId9" Type="http://schemas.openxmlformats.org/officeDocument/2006/relationships/font" Target="fonts/Roboto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Roboto-regular.fntdata"/><Relationship Id="rId8" Type="http://schemas.openxmlformats.org/officeDocument/2006/relationships/font" Target="fonts/Roboto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Shape 8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Shape 10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11" name="Shape 11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" name="Shape 12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" name="Shape 13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" name="Shape 14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" name="Shape 15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6" name="Shape 16"/>
          <p:cNvSpPr txBox="1"/>
          <p:nvPr>
            <p:ph type="ctrTitle"/>
          </p:nvPr>
        </p:nvSpPr>
        <p:spPr>
          <a:xfrm>
            <a:off x="598100" y="1775222"/>
            <a:ext cx="8222100" cy="8388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7" name="Shape 17"/>
          <p:cNvSpPr txBox="1"/>
          <p:nvPr>
            <p:ph idx="1" type="subTitle"/>
          </p:nvPr>
        </p:nvSpPr>
        <p:spPr>
          <a:xfrm>
            <a:off x="598088" y="2715913"/>
            <a:ext cx="8222100" cy="4329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8" name="Shape 18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bg>
      <p:bgPr>
        <a:solidFill>
          <a:schemeClr val="dk1"/>
        </a:solidFill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" name="Shape 70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71" name="Shape 71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" name="Shape 72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" name="Shape 73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" name="Shape 74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" name="Shape 75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76" name="Shape 76"/>
          <p:cNvSpPr txBox="1"/>
          <p:nvPr>
            <p:ph hasCustomPrompt="1" type="title"/>
          </p:nvPr>
        </p:nvSpPr>
        <p:spPr>
          <a:xfrm>
            <a:off x="311700" y="1256050"/>
            <a:ext cx="8520600" cy="20307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7" name="Shape 77"/>
          <p:cNvSpPr txBox="1"/>
          <p:nvPr>
            <p:ph idx="1" type="body"/>
          </p:nvPr>
        </p:nvSpPr>
        <p:spPr>
          <a:xfrm>
            <a:off x="311700" y="3369225"/>
            <a:ext cx="8520600" cy="12819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78" name="Shape 78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bg>
      <p:bgPr>
        <a:solidFill>
          <a:schemeClr val="dk1"/>
        </a:solidFill>
      </p:bgPr>
    </p:bg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Shape 20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21" name="Shape 21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" name="Shape 22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" name="Shape 23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" name="Shape 24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" name="Shape 25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6" name="Shape 26"/>
          <p:cNvSpPr txBox="1"/>
          <p:nvPr>
            <p:ph type="title"/>
          </p:nvPr>
        </p:nvSpPr>
        <p:spPr>
          <a:xfrm>
            <a:off x="598100" y="2152347"/>
            <a:ext cx="8222100" cy="83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7" name="Shape 27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Shape 29"/>
          <p:cNvGrpSpPr/>
          <p:nvPr/>
        </p:nvGrpSpPr>
        <p:grpSpPr>
          <a:xfrm>
            <a:off x="0" y="3903669"/>
            <a:ext cx="9144000" cy="1239925"/>
            <a:chOff x="0" y="3903669"/>
            <a:chExt cx="9144000" cy="1239925"/>
          </a:xfrm>
        </p:grpSpPr>
        <p:sp>
          <p:nvSpPr>
            <p:cNvPr id="30" name="Shape 30"/>
            <p:cNvSpPr/>
            <p:nvPr/>
          </p:nvSpPr>
          <p:spPr>
            <a:xfrm>
              <a:off x="8154895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" name="Shape 31"/>
            <p:cNvSpPr/>
            <p:nvPr/>
          </p:nvSpPr>
          <p:spPr>
            <a:xfrm flipH="1">
              <a:off x="6181163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" name="Shape 32"/>
            <p:cNvSpPr/>
            <p:nvPr/>
          </p:nvSpPr>
          <p:spPr>
            <a:xfrm>
              <a:off x="7170274" y="3903669"/>
              <a:ext cx="989100" cy="9879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" name="Shape 33"/>
            <p:cNvSpPr/>
            <p:nvPr/>
          </p:nvSpPr>
          <p:spPr>
            <a:xfrm rot="10800000">
              <a:off x="8154757" y="3903682"/>
              <a:ext cx="989100" cy="9879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" name="Shape 34"/>
            <p:cNvSpPr/>
            <p:nvPr/>
          </p:nvSpPr>
          <p:spPr>
            <a:xfrm>
              <a:off x="0" y="4891594"/>
              <a:ext cx="9144000" cy="2520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5" name="Shape 35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6" name="Shape 36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37" name="Shape 37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40" name="Shape 40"/>
          <p:cNvSpPr txBox="1"/>
          <p:nvPr>
            <p:ph idx="1" type="body"/>
          </p:nvPr>
        </p:nvSpPr>
        <p:spPr>
          <a:xfrm>
            <a:off x="311700" y="1229975"/>
            <a:ext cx="39999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41" name="Shape 41"/>
          <p:cNvSpPr txBox="1"/>
          <p:nvPr>
            <p:ph idx="2" type="body"/>
          </p:nvPr>
        </p:nvSpPr>
        <p:spPr>
          <a:xfrm>
            <a:off x="4832400" y="1229975"/>
            <a:ext cx="39999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42" name="Shape 42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45" name="Shape 45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48" name="Shape 48"/>
          <p:cNvSpPr txBox="1"/>
          <p:nvPr>
            <p:ph idx="1" type="body"/>
          </p:nvPr>
        </p:nvSpPr>
        <p:spPr>
          <a:xfrm>
            <a:off x="311700" y="1465804"/>
            <a:ext cx="2808000" cy="31032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49" name="Shape 49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bg>
      <p:bgPr>
        <a:solidFill>
          <a:schemeClr val="accent4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Shape 51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52" name="Shape 52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" name="Shape 53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" name="Shape 54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" name="Shape 55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" name="Shape 56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7" name="Shape 57"/>
          <p:cNvSpPr txBox="1"/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8" name="Shape 58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/>
          <p:nvPr/>
        </p:nvSpPr>
        <p:spPr>
          <a:xfrm>
            <a:off x="4572000" y="-17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61" name="Shape 61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62" name="Shape 62"/>
          <p:cNvSpPr txBox="1"/>
          <p:nvPr>
            <p:ph type="title"/>
          </p:nvPr>
        </p:nvSpPr>
        <p:spPr>
          <a:xfrm>
            <a:off x="265500" y="1151100"/>
            <a:ext cx="4045200" cy="15645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63" name="Shape 63"/>
          <p:cNvSpPr txBox="1"/>
          <p:nvPr>
            <p:ph idx="1" type="subTitle"/>
          </p:nvPr>
        </p:nvSpPr>
        <p:spPr>
          <a:xfrm>
            <a:off x="265500" y="2769001"/>
            <a:ext cx="4045200" cy="12693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64" name="Shape 64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65" name="Shape 65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 txBox="1"/>
          <p:nvPr>
            <p:ph idx="1" type="body"/>
          </p:nvPr>
        </p:nvSpPr>
        <p:spPr>
          <a:xfrm>
            <a:off x="319500" y="4230575"/>
            <a:ext cx="5998800" cy="59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68" name="Shape 68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geometric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oboto"/>
              <a:buChar char="●"/>
              <a:defRPr sz="18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○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■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●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○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■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●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○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Roboto"/>
              <a:buChar char="■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gif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 txBox="1"/>
          <p:nvPr>
            <p:ph type="ctrTitle"/>
          </p:nvPr>
        </p:nvSpPr>
        <p:spPr>
          <a:xfrm>
            <a:off x="0" y="-260100"/>
            <a:ext cx="6614100" cy="1872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FFD966"/>
                </a:solidFill>
                <a:latin typeface="Georgia"/>
                <a:ea typeface="Georgia"/>
                <a:cs typeface="Georgia"/>
                <a:sym typeface="Georgia"/>
              </a:rPr>
              <a:t>A jet proper motion study in the early Universe</a:t>
            </a:r>
            <a:endParaRPr>
              <a:solidFill>
                <a:srgbClr val="FFD966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86" name="Shape 86"/>
          <p:cNvSpPr txBox="1"/>
          <p:nvPr>
            <p:ph idx="1" type="subTitle"/>
          </p:nvPr>
        </p:nvSpPr>
        <p:spPr>
          <a:xfrm>
            <a:off x="83075" y="1612800"/>
            <a:ext cx="2684700" cy="69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Georgia"/>
                <a:ea typeface="Georgia"/>
                <a:cs typeface="Georgia"/>
                <a:sym typeface="Georgia"/>
              </a:rPr>
              <a:t>Krisztina Perger</a:t>
            </a:r>
            <a:endParaRPr>
              <a:latin typeface="Georgia"/>
              <a:ea typeface="Georgia"/>
              <a:cs typeface="Georgia"/>
              <a:sym typeface="Georgia"/>
            </a:endParaRPr>
          </a:p>
          <a:p>
            <a:pPr indent="0" lvl="0" mar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Georgia"/>
              <a:ea typeface="Georgia"/>
              <a:cs typeface="Georgia"/>
              <a:sym typeface="Georgia"/>
            </a:endParaRPr>
          </a:p>
        </p:txBody>
      </p:sp>
      <p:pic>
        <p:nvPicPr>
          <p:cNvPr id="87" name="Shape 8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767763" y="1612791"/>
            <a:ext cx="5884501" cy="3530700"/>
          </a:xfrm>
          <a:prstGeom prst="rect">
            <a:avLst/>
          </a:prstGeom>
          <a:noFill/>
          <a:ln>
            <a:noFill/>
          </a:ln>
        </p:spPr>
      </p:pic>
      <p:sp>
        <p:nvSpPr>
          <p:cNvPr id="88" name="Shape 88"/>
          <p:cNvSpPr txBox="1"/>
          <p:nvPr/>
        </p:nvSpPr>
        <p:spPr>
          <a:xfrm>
            <a:off x="83075" y="4674750"/>
            <a:ext cx="2684700" cy="468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rgbClr val="EFEFEF"/>
                </a:solidFill>
              </a:rPr>
              <a:t>Perger+ 2018, MNRAS, 477, 1065</a:t>
            </a:r>
            <a:endParaRPr sz="1200">
              <a:solidFill>
                <a:srgbClr val="EFEFEF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Geometric">
  <a:themeElements>
    <a:clrScheme name="Geometric">
      <a:dk1>
        <a:srgbClr val="2A3990"/>
      </a:dk1>
      <a:lt1>
        <a:srgbClr val="FFFFFF"/>
      </a:lt1>
      <a:dk2>
        <a:srgbClr val="434343"/>
      </a:dk2>
      <a:lt2>
        <a:srgbClr val="999999"/>
      </a:lt2>
      <a:accent1>
        <a:srgbClr val="212D74"/>
      </a:accent1>
      <a:accent2>
        <a:srgbClr val="3949AB"/>
      </a:accent2>
      <a:accent3>
        <a:srgbClr val="9C254D"/>
      </a:accent3>
      <a:accent4>
        <a:srgbClr val="D23369"/>
      </a:accent4>
      <a:accent5>
        <a:srgbClr val="F06292"/>
      </a:accent5>
      <a:accent6>
        <a:srgbClr val="7890CD"/>
      </a:accent6>
      <a:hlink>
        <a:srgbClr val="F06292"/>
      </a:hlink>
      <a:folHlink>
        <a:srgbClr val="F0629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