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69" r:id="rId2"/>
    <p:sldId id="291" r:id="rId3"/>
    <p:sldId id="293" r:id="rId4"/>
    <p:sldId id="297" r:id="rId5"/>
    <p:sldId id="294" r:id="rId6"/>
    <p:sldId id="295" r:id="rId7"/>
    <p:sldId id="296" r:id="rId8"/>
    <p:sldId id="298" r:id="rId9"/>
    <p:sldId id="299" r:id="rId10"/>
    <p:sldId id="300" r:id="rId11"/>
    <p:sldId id="301" r:id="rId12"/>
    <p:sldId id="304" r:id="rId13"/>
    <p:sldId id="302" r:id="rId14"/>
    <p:sldId id="305" r:id="rId15"/>
    <p:sldId id="306" r:id="rId16"/>
    <p:sldId id="303" r:id="rId17"/>
    <p:sldId id="308" r:id="rId18"/>
    <p:sldId id="307" r:id="rId19"/>
    <p:sldId id="310" r:id="rId20"/>
    <p:sldId id="309" r:id="rId21"/>
    <p:sldId id="311" r:id="rId22"/>
    <p:sldId id="312" r:id="rId23"/>
    <p:sldId id="315" r:id="rId24"/>
    <p:sldId id="313" r:id="rId25"/>
    <p:sldId id="314" r:id="rId26"/>
    <p:sldId id="289" r:id="rId27"/>
  </p:sldIdLst>
  <p:sldSz cx="9144000" cy="6858000" type="screen4x3"/>
  <p:notesSz cx="6669088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233787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233787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233787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233787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FF"/>
    <a:srgbClr val="FFFFCC"/>
    <a:srgbClr val="003399"/>
    <a:srgbClr val="FFFF00"/>
    <a:srgbClr val="339933"/>
    <a:srgbClr val="233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9" autoAdjust="0"/>
    <p:restoredTop sz="85560" autoAdjust="0"/>
  </p:normalViewPr>
  <p:slideViewPr>
    <p:cSldViewPr snapToGrid="0">
      <p:cViewPr>
        <p:scale>
          <a:sx n="70" d="100"/>
          <a:sy n="70" d="100"/>
        </p:scale>
        <p:origin x="-1747" y="-192"/>
      </p:cViewPr>
      <p:guideLst>
        <p:guide orient="horz" pos="5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736" y="-90"/>
      </p:cViewPr>
      <p:guideLst>
        <p:guide orient="horz" pos="3079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197EF26-3679-46A4-B398-07220821D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82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571E782-5D72-4AB2-87E4-07DEA41BA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63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1D478-27F8-461A-A14B-EAD3356AB42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just a photo 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1E782-5D72-4AB2-87E4-07DEA41BAB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6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Power</a:t>
            </a:r>
            <a:r>
              <a:rPr lang="en-GB" baseline="0" dirty="0" smtClean="0"/>
              <a:t>, noise, IP3 all to improved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1E782-5D72-4AB2-87E4-07DEA41BAB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1E782-5D72-4AB2-87E4-07DEA41BAB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5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Should be suitable</a:t>
            </a:r>
            <a:r>
              <a:rPr lang="en-GB" baseline="0" dirty="0" smtClean="0"/>
              <a:t> for both a high and low RFI environment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1E782-5D72-4AB2-87E4-07DEA41BAB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00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report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1E782-5D72-4AB2-87E4-07DEA41BAB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260350"/>
            <a:ext cx="20510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39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264275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264275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4100" y="1412875"/>
            <a:ext cx="4027488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64100" y="3937000"/>
            <a:ext cx="4027488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60350"/>
            <a:ext cx="62642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152400" y="746125"/>
            <a:ext cx="0" cy="55626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45791" dir="2021404" algn="ctr" rotWithShape="0">
              <a:srgbClr val="3366FF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30" name="Line 10"/>
          <p:cNvSpPr>
            <a:spLocks noChangeShapeType="1"/>
          </p:cNvSpPr>
          <p:nvPr/>
        </p:nvSpPr>
        <p:spPr bwMode="auto">
          <a:xfrm rot="5400000" flipH="1">
            <a:off x="4794251" y="-3297238"/>
            <a:ext cx="0" cy="6899275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1819FF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31" name="Rectangle 13"/>
          <p:cNvSpPr>
            <a:spLocks noChangeArrowheads="1"/>
          </p:cNvSpPr>
          <p:nvPr userDrawn="1"/>
        </p:nvSpPr>
        <p:spPr bwMode="auto">
          <a:xfrm>
            <a:off x="111125" y="6513513"/>
            <a:ext cx="2782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400">
              <a:solidFill>
                <a:srgbClr val="FF9933"/>
              </a:solidFill>
            </a:endParaRPr>
          </a:p>
        </p:txBody>
      </p:sp>
      <p:sp>
        <p:nvSpPr>
          <p:cNvPr id="1032" name="Rectangle 14"/>
          <p:cNvSpPr>
            <a:spLocks noChangeArrowheads="1"/>
          </p:cNvSpPr>
          <p:nvPr userDrawn="1"/>
        </p:nvSpPr>
        <p:spPr bwMode="auto">
          <a:xfrm>
            <a:off x="44450" y="6499225"/>
            <a:ext cx="661760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 b="1" dirty="0" smtClean="0">
                <a:solidFill>
                  <a:srgbClr val="FF9933"/>
                </a:solidFill>
              </a:rPr>
              <a:t>AA-Low</a:t>
            </a:r>
            <a:r>
              <a:rPr lang="en-GB" sz="1400" b="1" baseline="0" dirty="0" smtClean="0">
                <a:solidFill>
                  <a:srgbClr val="FF9933"/>
                </a:solidFill>
              </a:rPr>
              <a:t> Technical Progress Meeting,</a:t>
            </a:r>
            <a:r>
              <a:rPr lang="en-GB" sz="1400" b="1" dirty="0" smtClean="0">
                <a:solidFill>
                  <a:srgbClr val="FF9933"/>
                </a:solidFill>
              </a:rPr>
              <a:t> 22-24 October </a:t>
            </a:r>
            <a:r>
              <a:rPr lang="en-GB" sz="1400" b="1" dirty="0">
                <a:solidFill>
                  <a:srgbClr val="FF9933"/>
                </a:solidFill>
              </a:rPr>
              <a:t>2012, </a:t>
            </a:r>
            <a:r>
              <a:rPr lang="en-GB" sz="1400" b="1" dirty="0" smtClean="0">
                <a:solidFill>
                  <a:srgbClr val="FF9933"/>
                </a:solidFill>
              </a:rPr>
              <a:t>Medicina,</a:t>
            </a:r>
            <a:r>
              <a:rPr lang="en-GB" sz="1400" b="1" baseline="0" dirty="0" smtClean="0">
                <a:solidFill>
                  <a:srgbClr val="FF9933"/>
                </a:solidFill>
              </a:rPr>
              <a:t> Italy</a:t>
            </a:r>
            <a:endParaRPr lang="en-GB" sz="1400" b="1" dirty="0">
              <a:solidFill>
                <a:srgbClr val="FF9933"/>
              </a:solidFill>
            </a:endParaRPr>
          </a:p>
        </p:txBody>
      </p:sp>
      <p:pic>
        <p:nvPicPr>
          <p:cNvPr id="1033" name="Picture 11" descr="C:\Users\ardenne\AppData\Local\Temp\XPgrpwise\SKA_Logo_NoBox_2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6513"/>
            <a:ext cx="134461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7888" y="1389289"/>
            <a:ext cx="7285253" cy="1857375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GB" dirty="0" smtClean="0"/>
              <a:t>AAVS0 &amp; AAVS0.5: </a:t>
            </a:r>
            <a:br>
              <a:rPr lang="en-GB" dirty="0" smtClean="0"/>
            </a:br>
            <a:r>
              <a:rPr lang="en-GB" dirty="0" smtClean="0"/>
              <a:t>System Design and Test Plan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200396"/>
            <a:ext cx="6492648" cy="3015343"/>
          </a:xfrm>
        </p:spPr>
        <p:txBody>
          <a:bodyPr/>
          <a:lstStyle/>
          <a:p>
            <a:pPr eaLnBrk="1" hangingPunct="1"/>
            <a:r>
              <a:rPr lang="en-US" i="1" dirty="0" err="1" smtClean="0"/>
              <a:t>Nima</a:t>
            </a:r>
            <a:r>
              <a:rPr lang="en-US" i="1" dirty="0" smtClean="0"/>
              <a:t> </a:t>
            </a:r>
            <a:r>
              <a:rPr lang="en-US" i="1" dirty="0" err="1" smtClean="0"/>
              <a:t>Razavi-Ghods</a:t>
            </a:r>
            <a:endParaRPr lang="en-US" i="1" dirty="0" smtClean="0"/>
          </a:p>
          <a:p>
            <a:pPr eaLnBrk="1" hangingPunct="1"/>
            <a:r>
              <a:rPr lang="en-US" sz="1600" i="1" dirty="0" err="1" smtClean="0"/>
              <a:t>Eloy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Lera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Acedo</a:t>
            </a:r>
            <a:endParaRPr lang="en-US" sz="1600" i="1" dirty="0" smtClean="0"/>
          </a:p>
          <a:p>
            <a:pPr eaLnBrk="1" hangingPunct="1"/>
            <a:r>
              <a:rPr lang="en-US" sz="1600" i="1" dirty="0" smtClean="0"/>
              <a:t>Andrew Faulkner</a:t>
            </a:r>
          </a:p>
          <a:p>
            <a:pPr eaLnBrk="1" hangingPunct="1"/>
            <a:r>
              <a:rPr lang="en-US" sz="1600" i="1" dirty="0" smtClean="0"/>
              <a:t>Jan </a:t>
            </a:r>
            <a:r>
              <a:rPr lang="en-US" sz="1600" i="1" dirty="0" err="1" smtClean="0"/>
              <a:t>Geralt</a:t>
            </a:r>
            <a:r>
              <a:rPr lang="en-US" sz="1600" i="1" dirty="0" smtClean="0"/>
              <a:t> </a:t>
            </a:r>
            <a:r>
              <a:rPr lang="en-US" sz="1600" i="1" dirty="0" err="1"/>
              <a:t>b</a:t>
            </a:r>
            <a:r>
              <a:rPr lang="en-US" sz="1600" i="1" dirty="0" err="1" smtClean="0"/>
              <a:t>ij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Vaate</a:t>
            </a:r>
            <a:endParaRPr lang="en-US" sz="1600" i="1" dirty="0"/>
          </a:p>
          <a:p>
            <a:pPr eaLnBrk="1" hangingPunct="1"/>
            <a:r>
              <a:rPr lang="en-US" sz="1600" i="1" dirty="0" smtClean="0"/>
              <a:t>Laurens Bakker</a:t>
            </a:r>
          </a:p>
          <a:p>
            <a:pPr eaLnBrk="1" hangingPunct="1"/>
            <a:r>
              <a:rPr lang="en-US" sz="1600" i="1" dirty="0" smtClean="0"/>
              <a:t>Peter Hall</a:t>
            </a:r>
          </a:p>
          <a:p>
            <a:pPr eaLnBrk="1" hangingPunct="1"/>
            <a:r>
              <a:rPr lang="en-US" sz="1600" i="1" dirty="0" smtClean="0"/>
              <a:t>Adrian </a:t>
            </a:r>
            <a:r>
              <a:rPr lang="en-US" sz="1600" i="1" dirty="0" err="1" smtClean="0"/>
              <a:t>Sutinjo</a:t>
            </a:r>
            <a:endParaRPr lang="en-US" sz="1600" i="1" dirty="0" smtClean="0"/>
          </a:p>
          <a:p>
            <a:pPr eaLnBrk="1" hangingPunct="1"/>
            <a:r>
              <a:rPr lang="en-US" sz="1600" i="1" dirty="0" smtClean="0"/>
              <a:t>Mark </a:t>
            </a:r>
            <a:r>
              <a:rPr lang="en-US" sz="1600" i="1" dirty="0" err="1" smtClean="0"/>
              <a:t>Waterson</a:t>
            </a:r>
            <a:r>
              <a:rPr lang="en-US" sz="1600" i="1" dirty="0" smtClean="0"/>
              <a:t> </a:t>
            </a:r>
          </a:p>
          <a:p>
            <a:pPr eaLnBrk="1" hangingPunct="1"/>
            <a:endParaRPr lang="en-US" sz="2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Design (AAVS0)…</a:t>
            </a:r>
            <a:endParaRPr lang="en-GB" dirty="0"/>
          </a:p>
        </p:txBody>
      </p:sp>
      <p:pic>
        <p:nvPicPr>
          <p:cNvPr id="2050" name="Picture 2" descr="C:\Users\Nima\Desktop\IMG_9147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27482" b="6793"/>
          <a:stretch/>
        </p:blipFill>
        <p:spPr bwMode="auto">
          <a:xfrm>
            <a:off x="1197432" y="1099273"/>
            <a:ext cx="3579479" cy="52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ima\Dropbox\AAVS05\RF Frontend (AAVS0)\IMAG01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/>
          <a:stretch/>
        </p:blipFill>
        <p:spPr bwMode="auto">
          <a:xfrm rot="16200000">
            <a:off x="3906131" y="2348565"/>
            <a:ext cx="5289736" cy="27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452858" cy="803275"/>
          </a:xfrm>
        </p:spPr>
        <p:txBody>
          <a:bodyPr/>
          <a:lstStyle/>
          <a:p>
            <a:r>
              <a:rPr lang="en-GB" dirty="0" err="1" smtClean="0"/>
              <a:t>UniBoard</a:t>
            </a:r>
            <a:r>
              <a:rPr lang="en-GB" dirty="0" smtClean="0"/>
              <a:t> Digital Back-end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aim is to use half of the standard </a:t>
            </a:r>
            <a:r>
              <a:rPr lang="en-GB" dirty="0" err="1" smtClean="0"/>
              <a:t>UniBoard</a:t>
            </a:r>
            <a:r>
              <a:rPr lang="en-GB" dirty="0" smtClean="0"/>
              <a:t> sub-rack as a </a:t>
            </a:r>
            <a:r>
              <a:rPr lang="en-GB" dirty="0" err="1" smtClean="0"/>
              <a:t>beamformer</a:t>
            </a:r>
            <a:r>
              <a:rPr lang="en-GB" dirty="0" smtClean="0"/>
              <a:t> &amp; </a:t>
            </a:r>
            <a:r>
              <a:rPr lang="en-GB" dirty="0" err="1" smtClean="0"/>
              <a:t>correlator</a:t>
            </a:r>
            <a:r>
              <a:rPr lang="en-GB" dirty="0" smtClean="0"/>
              <a:t> backend.</a:t>
            </a:r>
          </a:p>
          <a:p>
            <a:r>
              <a:rPr lang="en-GB" dirty="0"/>
              <a:t>In full mode the </a:t>
            </a:r>
            <a:r>
              <a:rPr lang="en-GB" dirty="0" err="1" smtClean="0"/>
              <a:t>UniBoard</a:t>
            </a:r>
            <a:r>
              <a:rPr lang="en-GB" dirty="0" smtClean="0"/>
              <a:t> </a:t>
            </a:r>
            <a:r>
              <a:rPr lang="en-GB" dirty="0"/>
              <a:t>hardware can produce 384 sub-bands x 42 beams (39 bits) through its 10 </a:t>
            </a:r>
            <a:r>
              <a:rPr lang="en-GB" dirty="0" err="1"/>
              <a:t>GbE</a:t>
            </a:r>
            <a:r>
              <a:rPr lang="en-GB" dirty="0"/>
              <a:t> interfaces.</a:t>
            </a:r>
          </a:p>
          <a:p>
            <a:r>
              <a:rPr lang="en-GB" dirty="0"/>
              <a:t>Through its 1GbE interface (assuming 80% efficiency of UDP), it can produce 50 MHz of beam data which assuming 1GSamples/s clock corresponds to 100 sub-bands (split between frequency bands and </a:t>
            </a:r>
            <a:r>
              <a:rPr lang="en-GB" dirty="0" err="1"/>
              <a:t>FoV</a:t>
            </a:r>
            <a:r>
              <a:rPr lang="en-GB" dirty="0"/>
              <a:t> in anyway desired).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6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uniboard_to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16" y="1228052"/>
            <a:ext cx="3290469" cy="36465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UniBoard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 l="7249" t="5941" r="11276" b="4183"/>
          <a:stretch>
            <a:fillRect/>
          </a:stretch>
        </p:blipFill>
        <p:spPr bwMode="auto">
          <a:xfrm>
            <a:off x="5696344" y="3406628"/>
            <a:ext cx="3191069" cy="304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gunst\fotos\UniBoard\Subrack\IMG_74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4022" y="1444832"/>
            <a:ext cx="3683277" cy="276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gunst\fotos\UniBoard\Subrack\IMG_74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1" r="3089"/>
          <a:stretch>
            <a:fillRect/>
          </a:stretch>
        </p:blipFill>
        <p:spPr bwMode="auto">
          <a:xfrm>
            <a:off x="2479237" y="3153748"/>
            <a:ext cx="2803439" cy="320969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nib_adu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26185" r="10480" b="3720"/>
          <a:stretch>
            <a:fillRect/>
          </a:stretch>
        </p:blipFill>
        <p:spPr bwMode="auto">
          <a:xfrm>
            <a:off x="5408192" y="981274"/>
            <a:ext cx="3431968" cy="250209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5478624" y="2769083"/>
            <a:ext cx="1167445" cy="60238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ADC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38208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930344" cy="803275"/>
          </a:xfrm>
        </p:spPr>
        <p:txBody>
          <a:bodyPr/>
          <a:lstStyle/>
          <a:p>
            <a:r>
              <a:rPr lang="en-GB" dirty="0" smtClean="0"/>
              <a:t>Adapting </a:t>
            </a:r>
            <a:r>
              <a:rPr lang="en-GB" dirty="0" err="1" smtClean="0"/>
              <a:t>UniBoard</a:t>
            </a:r>
            <a:r>
              <a:rPr lang="en-GB" dirty="0" smtClean="0"/>
              <a:t> to AA-low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227812"/>
            <a:ext cx="8207375" cy="5096785"/>
          </a:xfrm>
        </p:spPr>
        <p:txBody>
          <a:bodyPr/>
          <a:lstStyle/>
          <a:p>
            <a:r>
              <a:rPr lang="en-GB" sz="2000" dirty="0"/>
              <a:t>The ADU hardware needs to be </a:t>
            </a:r>
            <a:r>
              <a:rPr lang="en-GB" sz="2000" dirty="0" smtClean="0"/>
              <a:t>changed </a:t>
            </a:r>
            <a:r>
              <a:rPr lang="en-GB" sz="2000" dirty="0"/>
              <a:t>to include new filters and a PLL clock at </a:t>
            </a:r>
            <a:r>
              <a:rPr lang="en-GB" sz="2000" dirty="0" smtClean="0"/>
              <a:t>1 GHz instead of 800 </a:t>
            </a:r>
            <a:r>
              <a:rPr lang="en-GB" sz="2000" dirty="0" err="1" smtClean="0"/>
              <a:t>MHz.</a:t>
            </a:r>
            <a:endParaRPr lang="en-GB" sz="2000" dirty="0"/>
          </a:p>
          <a:p>
            <a:r>
              <a:rPr lang="en-GB" sz="2000" dirty="0"/>
              <a:t>The firmware (VHDL) needs to be adapted for this new sampling frequency and this </a:t>
            </a:r>
            <a:r>
              <a:rPr lang="en-GB" sz="2000" dirty="0" smtClean="0"/>
              <a:t>requires development time. </a:t>
            </a:r>
          </a:p>
          <a:p>
            <a:r>
              <a:rPr lang="en-GB" sz="2000" dirty="0" smtClean="0"/>
              <a:t>There are no “top</a:t>
            </a:r>
            <a:r>
              <a:rPr lang="en-GB" sz="2000" dirty="0"/>
              <a:t>” level python scripts as of yet which set the weights for a sub-band and specific </a:t>
            </a:r>
            <a:r>
              <a:rPr lang="en-GB" sz="2000" dirty="0" smtClean="0"/>
              <a:t>antenna.  This </a:t>
            </a:r>
            <a:r>
              <a:rPr lang="en-GB" sz="2000" dirty="0"/>
              <a:t>requires </a:t>
            </a:r>
            <a:r>
              <a:rPr lang="en-GB" sz="2000" dirty="0" smtClean="0"/>
              <a:t>time </a:t>
            </a:r>
            <a:r>
              <a:rPr lang="en-GB" sz="2000" dirty="0"/>
              <a:t>in dealing with coefficient register mapping but does not present a major challenge.</a:t>
            </a:r>
          </a:p>
          <a:p>
            <a:r>
              <a:rPr lang="en-GB" sz="2000" dirty="0"/>
              <a:t>There are many python scripts already available which can be used with little or no changes for controlling </a:t>
            </a:r>
            <a:r>
              <a:rPr lang="en-GB" sz="2000" dirty="0" err="1" smtClean="0"/>
              <a:t>UniBoard</a:t>
            </a:r>
            <a:r>
              <a:rPr lang="en-GB" sz="2000" dirty="0" smtClean="0"/>
              <a:t> </a:t>
            </a:r>
            <a:r>
              <a:rPr lang="en-GB" sz="2000" dirty="0"/>
              <a:t>hardware (e.g. quick power spectrum, temperature and other utility functions) .</a:t>
            </a:r>
          </a:p>
          <a:p>
            <a:r>
              <a:rPr lang="en-GB" sz="2000" dirty="0"/>
              <a:t>There is no “triggered weight update” mechanism but this does not present a significant challenge. </a:t>
            </a:r>
          </a:p>
          <a:p>
            <a:r>
              <a:rPr lang="en-GB" sz="2000" dirty="0"/>
              <a:t>Data capture is also a viable option for offline correlations.</a:t>
            </a:r>
          </a:p>
        </p:txBody>
      </p:sp>
    </p:spTree>
    <p:extLst>
      <p:ext uri="{BB962C8B-B14F-4D97-AF65-F5344CB8AC3E}">
        <p14:creationId xmlns:p14="http://schemas.microsoft.com/office/powerpoint/2010/main" val="29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Receiver Housing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Option 1 (recommended): A screened room in a container within 30-40m of the array (typical price: £20k for a 2.5m x 2.5m x 2.5m 100dB screened room)</a:t>
            </a:r>
          </a:p>
          <a:p>
            <a:endParaRPr lang="en-GB" dirty="0" smtClean="0"/>
          </a:p>
          <a:p>
            <a:r>
              <a:rPr lang="en-GB" dirty="0" smtClean="0"/>
              <a:t>Option 2: Use high spec RF over fibre devices to transmit 32 signals over single mode fibre.  A small MWA receiver container (19 inch, 15U) can be used to house Pre-ADU cards and </a:t>
            </a:r>
            <a:r>
              <a:rPr lang="en-GB" dirty="0" err="1" smtClean="0"/>
              <a:t>RFoF</a:t>
            </a:r>
            <a:r>
              <a:rPr lang="en-GB" dirty="0" smtClean="0"/>
              <a:t> links.  Links with very high dynamic range from </a:t>
            </a:r>
            <a:r>
              <a:rPr lang="en-GB" dirty="0" err="1" smtClean="0"/>
              <a:t>OpticalZonu</a:t>
            </a:r>
            <a:r>
              <a:rPr lang="en-GB" dirty="0" smtClean="0"/>
              <a:t> (Z450) cost ~£800 a link.  A USB to fibre module is also required here (for </a:t>
            </a:r>
            <a:r>
              <a:rPr lang="en-GB" dirty="0" err="1" smtClean="0"/>
              <a:t>Arduino</a:t>
            </a:r>
            <a:r>
              <a:rPr lang="en-GB" dirty="0" smtClean="0"/>
              <a:t> control).</a:t>
            </a:r>
          </a:p>
        </p:txBody>
      </p:sp>
    </p:spTree>
    <p:extLst>
      <p:ext uri="{BB962C8B-B14F-4D97-AF65-F5344CB8AC3E}">
        <p14:creationId xmlns:p14="http://schemas.microsoft.com/office/powerpoint/2010/main" val="34206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9" y="4681920"/>
            <a:ext cx="2202577" cy="164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56" y="4666486"/>
            <a:ext cx="2243818" cy="167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Receiver Housing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8" y="1121227"/>
            <a:ext cx="3808827" cy="381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Nima\Desktop\IMG_23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66" y="3354026"/>
            <a:ext cx="3986712" cy="299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ma\Desktop\IMG_20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66" y="1121227"/>
            <a:ext cx="3986711" cy="29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0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441973" cy="803275"/>
          </a:xfrm>
        </p:spPr>
        <p:txBody>
          <a:bodyPr/>
          <a:lstStyle/>
          <a:p>
            <a:r>
              <a:rPr lang="en-GB" sz="3200" dirty="0" smtClean="0"/>
              <a:t>Control Software: What should it do?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Control of the Front-end (Pre-ADU): Set gain, filter switch, phase switch</a:t>
            </a:r>
          </a:p>
          <a:p>
            <a:r>
              <a:rPr lang="en-GB" dirty="0" smtClean="0"/>
              <a:t>Communicate with mid to high level python scripts which control </a:t>
            </a:r>
            <a:r>
              <a:rPr lang="en-GB" dirty="0" err="1" smtClean="0"/>
              <a:t>UniBoard</a:t>
            </a:r>
            <a:endParaRPr lang="en-GB" dirty="0"/>
          </a:p>
          <a:p>
            <a:r>
              <a:rPr lang="en-GB" dirty="0" smtClean="0"/>
              <a:t>Set observing mode: Stationary beams, tracking beams and testing mode</a:t>
            </a:r>
          </a:p>
          <a:p>
            <a:r>
              <a:rPr lang="en-GB" dirty="0" smtClean="0"/>
              <a:t>Use and test simple calibration routines and upload complex weights accordingly </a:t>
            </a:r>
          </a:p>
          <a:p>
            <a:r>
              <a:rPr lang="en-GB" dirty="0"/>
              <a:t>Monitor power spectrum, </a:t>
            </a:r>
            <a:r>
              <a:rPr lang="en-GB" dirty="0" smtClean="0"/>
              <a:t>system temperature </a:t>
            </a:r>
            <a:r>
              <a:rPr lang="en-GB" dirty="0"/>
              <a:t>and other utility </a:t>
            </a:r>
            <a:r>
              <a:rPr lang="en-GB" dirty="0" smtClean="0"/>
              <a:t>functions including physical temperature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9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5400" b="1" dirty="0" smtClean="0">
                <a:solidFill>
                  <a:schemeClr val="accent6"/>
                </a:solidFill>
              </a:rPr>
              <a:t>Test Plan…</a:t>
            </a:r>
            <a:endParaRPr lang="en-GB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703230" cy="803275"/>
          </a:xfrm>
        </p:spPr>
        <p:txBody>
          <a:bodyPr/>
          <a:lstStyle/>
          <a:p>
            <a:r>
              <a:rPr lang="en-GB" dirty="0" smtClean="0"/>
              <a:t>AAVS0 Testing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Impedance and Coupling measurements (Cambridge, ASTRON, Stellenbosch)</a:t>
            </a:r>
          </a:p>
          <a:p>
            <a:r>
              <a:rPr lang="en-GB" sz="2800" dirty="0" smtClean="0"/>
              <a:t>Pattern measurements (Cambridge, QinetiQ)</a:t>
            </a:r>
          </a:p>
          <a:p>
            <a:r>
              <a:rPr lang="en-GB" sz="2800" dirty="0" smtClean="0"/>
              <a:t>Near-field pattern measurements </a:t>
            </a:r>
            <a:r>
              <a:rPr lang="en-GB" sz="2800" dirty="0"/>
              <a:t>(</a:t>
            </a:r>
            <a:r>
              <a:rPr lang="en-GB" sz="2800" dirty="0" smtClean="0"/>
              <a:t>Cambridge, </a:t>
            </a:r>
            <a:r>
              <a:rPr lang="en-GB" sz="2800" dirty="0" err="1" smtClean="0"/>
              <a:t>Université</a:t>
            </a:r>
            <a:r>
              <a:rPr lang="en-GB" sz="2800" dirty="0" smtClean="0"/>
              <a:t> </a:t>
            </a:r>
            <a:r>
              <a:rPr lang="en-GB" sz="2800" dirty="0" err="1"/>
              <a:t>catholique</a:t>
            </a:r>
            <a:r>
              <a:rPr lang="en-GB" sz="2800" dirty="0"/>
              <a:t> de Louvain)</a:t>
            </a:r>
            <a:endParaRPr lang="en-GB" sz="2800" dirty="0" smtClean="0"/>
          </a:p>
          <a:p>
            <a:r>
              <a:rPr lang="en-GB" sz="2800" dirty="0" smtClean="0"/>
              <a:t>LNA measurements: Gain, NF, IP3 (Cambridge, NPL, ASTRON)</a:t>
            </a:r>
          </a:p>
          <a:p>
            <a:r>
              <a:rPr lang="en-GB" sz="2800" dirty="0" smtClean="0"/>
              <a:t>4 reports available on these measurements </a:t>
            </a:r>
          </a:p>
        </p:txBody>
      </p:sp>
    </p:spTree>
    <p:extLst>
      <p:ext uri="{BB962C8B-B14F-4D97-AF65-F5344CB8AC3E}">
        <p14:creationId xmlns:p14="http://schemas.microsoft.com/office/powerpoint/2010/main" val="29278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AAV0 Testing to do soon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Further near-field measurements and comparison with simulations </a:t>
            </a:r>
            <a:r>
              <a:rPr lang="en-GB" sz="2800" dirty="0"/>
              <a:t>(Cambridge, </a:t>
            </a:r>
            <a:r>
              <a:rPr lang="en-GB" sz="2800" dirty="0" err="1"/>
              <a:t>Université</a:t>
            </a:r>
            <a:r>
              <a:rPr lang="en-GB" sz="2800" dirty="0"/>
              <a:t> </a:t>
            </a:r>
            <a:r>
              <a:rPr lang="en-GB" sz="2800" dirty="0" err="1"/>
              <a:t>catholique</a:t>
            </a:r>
            <a:r>
              <a:rPr lang="en-GB" sz="2800" dirty="0"/>
              <a:t> de Louvain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Far-field pattern measurements (</a:t>
            </a:r>
            <a:r>
              <a:rPr lang="en-GB" sz="2800" dirty="0" err="1" smtClean="0"/>
              <a:t>Paardefontein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Far-field pattern measurements using 2-element </a:t>
            </a:r>
            <a:r>
              <a:rPr lang="en-GB" sz="2800" dirty="0" err="1" smtClean="0"/>
              <a:t>correlator</a:t>
            </a:r>
            <a:r>
              <a:rPr lang="en-GB" sz="2800" dirty="0" smtClean="0"/>
              <a:t> (Cambridge)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155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04015"/>
            <a:ext cx="8207375" cy="4895850"/>
          </a:xfrm>
        </p:spPr>
        <p:txBody>
          <a:bodyPr/>
          <a:lstStyle/>
          <a:p>
            <a:r>
              <a:rPr lang="en-GB" dirty="0" smtClean="0"/>
              <a:t>AAVS0 (&amp; AAVS0.5): System Architecture</a:t>
            </a:r>
          </a:p>
          <a:p>
            <a:pPr lvl="1"/>
            <a:r>
              <a:rPr lang="en-GB" dirty="0" smtClean="0"/>
              <a:t>Objectives</a:t>
            </a:r>
          </a:p>
          <a:p>
            <a:pPr lvl="1"/>
            <a:r>
              <a:rPr lang="en-GB" dirty="0" smtClean="0"/>
              <a:t>System design</a:t>
            </a:r>
          </a:p>
          <a:p>
            <a:pPr lvl="1"/>
            <a:r>
              <a:rPr lang="en-GB" dirty="0" smtClean="0"/>
              <a:t>Test RF front-end developments (Pre-ADU)</a:t>
            </a:r>
          </a:p>
          <a:p>
            <a:pPr lvl="1"/>
            <a:r>
              <a:rPr lang="en-GB" dirty="0" err="1" smtClean="0"/>
              <a:t>UniBoard</a:t>
            </a:r>
            <a:r>
              <a:rPr lang="en-GB" dirty="0" smtClean="0"/>
              <a:t> digital back-end requirements</a:t>
            </a:r>
          </a:p>
          <a:p>
            <a:pPr lvl="1"/>
            <a:r>
              <a:rPr lang="en-GB" dirty="0" smtClean="0"/>
              <a:t>Receiver housing options</a:t>
            </a:r>
          </a:p>
          <a:p>
            <a:pPr lvl="1"/>
            <a:r>
              <a:rPr lang="en-GB" dirty="0" smtClean="0"/>
              <a:t>Control software development</a:t>
            </a:r>
          </a:p>
          <a:p>
            <a:r>
              <a:rPr lang="en-GB" dirty="0" smtClean="0"/>
              <a:t>Test Plan (Cambridge, Medicina and Murchison)</a:t>
            </a:r>
            <a:endParaRPr lang="en-GB" dirty="0"/>
          </a:p>
          <a:p>
            <a:pPr lvl="1"/>
            <a:r>
              <a:rPr lang="en-GB" dirty="0"/>
              <a:t>T</a:t>
            </a:r>
            <a:r>
              <a:rPr lang="en-GB" dirty="0" smtClean="0"/>
              <a:t>esting already carried out on AAVS0 (Cambridge)</a:t>
            </a:r>
          </a:p>
          <a:p>
            <a:pPr lvl="1"/>
            <a:r>
              <a:rPr lang="en-GB" dirty="0" smtClean="0"/>
              <a:t>Intermediate testing without a full receiver</a:t>
            </a:r>
          </a:p>
          <a:p>
            <a:pPr lvl="1"/>
            <a:r>
              <a:rPr lang="en-GB" dirty="0" smtClean="0"/>
              <a:t>Extended testing with a full receiver (AAVS0.5)</a:t>
            </a:r>
          </a:p>
          <a:p>
            <a:pPr lvl="1"/>
            <a:r>
              <a:rPr lang="en-GB" dirty="0" smtClean="0"/>
              <a:t>A plan for the future…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0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Original Test Plan: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1" y="1077683"/>
            <a:ext cx="8043505" cy="5236029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01486" y="4093029"/>
            <a:ext cx="7568616" cy="1578428"/>
          </a:xfrm>
          <a:prstGeom prst="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387544" cy="803275"/>
          </a:xfrm>
        </p:spPr>
        <p:txBody>
          <a:bodyPr/>
          <a:lstStyle/>
          <a:p>
            <a:r>
              <a:rPr lang="en-GB" sz="3200" dirty="0" smtClean="0"/>
              <a:t>2-element </a:t>
            </a:r>
            <a:r>
              <a:rPr lang="en-GB" sz="3200" dirty="0" err="1" smtClean="0"/>
              <a:t>correlator</a:t>
            </a:r>
            <a:r>
              <a:rPr lang="en-GB" sz="3200" dirty="0" smtClean="0"/>
              <a:t> measurements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62" y="1023275"/>
            <a:ext cx="6345860" cy="521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r="6857"/>
          <a:stretch/>
        </p:blipFill>
        <p:spPr bwMode="auto">
          <a:xfrm>
            <a:off x="674913" y="979731"/>
            <a:ext cx="7717972" cy="546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7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093630" cy="803275"/>
          </a:xfrm>
        </p:spPr>
        <p:txBody>
          <a:bodyPr/>
          <a:lstStyle/>
          <a:p>
            <a:r>
              <a:rPr lang="en-GB" sz="3200" dirty="0" smtClean="0"/>
              <a:t>2-element </a:t>
            </a:r>
            <a:r>
              <a:rPr lang="en-GB" sz="3200" dirty="0" err="1" smtClean="0"/>
              <a:t>correlator</a:t>
            </a:r>
            <a:r>
              <a:rPr lang="en-GB" sz="3200" dirty="0" smtClean="0"/>
              <a:t> update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4" y="1412875"/>
            <a:ext cx="7752216" cy="4895850"/>
          </a:xfrm>
        </p:spPr>
        <p:txBody>
          <a:bodyPr/>
          <a:lstStyle/>
          <a:p>
            <a:r>
              <a:rPr lang="en-GB" sz="2800" dirty="0" smtClean="0"/>
              <a:t>Alt-</a:t>
            </a:r>
            <a:r>
              <a:rPr lang="en-GB" sz="2800" dirty="0" err="1" smtClean="0"/>
              <a:t>Az</a:t>
            </a:r>
            <a:r>
              <a:rPr lang="en-GB" sz="2800" dirty="0" smtClean="0"/>
              <a:t> mount: mechanical design 90% completed.  </a:t>
            </a:r>
            <a:r>
              <a:rPr lang="en-GB" sz="2800" dirty="0"/>
              <a:t>L</a:t>
            </a:r>
            <a:r>
              <a:rPr lang="en-GB" sz="2800" dirty="0" smtClean="0"/>
              <a:t>imit switches and weather proofing to do.</a:t>
            </a:r>
          </a:p>
          <a:p>
            <a:r>
              <a:rPr lang="en-GB" sz="2800" dirty="0" smtClean="0"/>
              <a:t>Control software - completed</a:t>
            </a:r>
          </a:p>
          <a:p>
            <a:r>
              <a:rPr lang="en-GB" sz="2800" dirty="0" smtClean="0"/>
              <a:t>Feed box 1 and 2 - completed</a:t>
            </a:r>
          </a:p>
          <a:p>
            <a:r>
              <a:rPr lang="en-GB" sz="2800" dirty="0" smtClean="0"/>
              <a:t>Front-end boards in a rack – completed</a:t>
            </a:r>
          </a:p>
          <a:p>
            <a:r>
              <a:rPr lang="en-GB" sz="2800" dirty="0" smtClean="0"/>
              <a:t>Roach </a:t>
            </a:r>
            <a:r>
              <a:rPr lang="en-GB" sz="2800" dirty="0" err="1" smtClean="0"/>
              <a:t>correlator</a:t>
            </a:r>
            <a:r>
              <a:rPr lang="en-GB" sz="2800" dirty="0" smtClean="0"/>
              <a:t> - completed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353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2-element </a:t>
            </a:r>
            <a:r>
              <a:rPr lang="en-GB" dirty="0" err="1" smtClean="0"/>
              <a:t>correlator</a:t>
            </a:r>
            <a:r>
              <a:rPr lang="en-GB" dirty="0" smtClean="0"/>
              <a:t> update </a:t>
            </a:r>
            <a:endParaRPr lang="en-GB" dirty="0"/>
          </a:p>
        </p:txBody>
      </p:sp>
      <p:pic>
        <p:nvPicPr>
          <p:cNvPr id="1026" name="Picture 2" descr="C:\Users\Nima\Desktop\altaz_soft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14" y="1045033"/>
            <a:ext cx="5626378" cy="53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ma\Desktop\IMG_9144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0" r="2289" b="7257"/>
          <a:stretch/>
        </p:blipFill>
        <p:spPr bwMode="auto">
          <a:xfrm>
            <a:off x="1045028" y="1045033"/>
            <a:ext cx="2836489" cy="24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ma\Desktop\IMG_9138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r="20130" b="2078"/>
          <a:stretch/>
        </p:blipFill>
        <p:spPr bwMode="auto">
          <a:xfrm>
            <a:off x="326573" y="1988020"/>
            <a:ext cx="2585544" cy="267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ma\Desktop\IMG_9145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2" r="2227" b="6455"/>
          <a:stretch/>
        </p:blipFill>
        <p:spPr bwMode="auto">
          <a:xfrm>
            <a:off x="533404" y="4665905"/>
            <a:ext cx="2857687" cy="16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level testing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19" y="1066791"/>
            <a:ext cx="7432888" cy="5303552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0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485516" cy="803275"/>
          </a:xfrm>
        </p:spPr>
        <p:txBody>
          <a:bodyPr/>
          <a:lstStyle/>
          <a:p>
            <a:r>
              <a:rPr lang="en-GB" sz="3200" dirty="0" smtClean="0"/>
              <a:t>A plan for the future (by July 2012)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875"/>
            <a:ext cx="7850187" cy="4895850"/>
          </a:xfrm>
        </p:spPr>
        <p:txBody>
          <a:bodyPr/>
          <a:lstStyle/>
          <a:p>
            <a:r>
              <a:rPr lang="en-GB" dirty="0" smtClean="0"/>
              <a:t>Complete testing of AAVS0 in all aspects previously described and fully characterise the Antenna + LNA.  </a:t>
            </a:r>
          </a:p>
          <a:p>
            <a:r>
              <a:rPr lang="en-GB" dirty="0" smtClean="0"/>
              <a:t>Validate measurements against simulations</a:t>
            </a:r>
          </a:p>
          <a:p>
            <a:r>
              <a:rPr lang="en-GB" dirty="0" smtClean="0"/>
              <a:t>Continue intermediate testing using strong northern sources to measure antenna pattern</a:t>
            </a:r>
          </a:p>
          <a:p>
            <a:r>
              <a:rPr lang="en-GB" dirty="0" smtClean="0"/>
              <a:t>Develop front-end boards and test in Cambridge</a:t>
            </a:r>
          </a:p>
          <a:p>
            <a:r>
              <a:rPr lang="en-GB" dirty="0" smtClean="0"/>
              <a:t>Employ a </a:t>
            </a:r>
            <a:r>
              <a:rPr lang="en-GB" dirty="0" err="1" smtClean="0"/>
              <a:t>UniBoard</a:t>
            </a:r>
            <a:r>
              <a:rPr lang="en-GB" dirty="0" smtClean="0"/>
              <a:t> back-end and test in Cambridge</a:t>
            </a:r>
          </a:p>
          <a:p>
            <a:r>
              <a:rPr lang="en-GB" dirty="0" smtClean="0"/>
              <a:t>Develop Control software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1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6000" dirty="0" smtClean="0">
                <a:solidFill>
                  <a:schemeClr val="accent6"/>
                </a:solidFill>
              </a:rPr>
              <a:t>Thank you.</a:t>
            </a:r>
            <a:endParaRPr lang="en-GB" sz="6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(AAVS0 &amp; 0.5)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7559"/>
            <a:ext cx="8187643" cy="4895850"/>
          </a:xfrm>
        </p:spPr>
        <p:txBody>
          <a:bodyPr/>
          <a:lstStyle/>
          <a:p>
            <a:r>
              <a:rPr lang="en-GB" sz="2200" dirty="0" smtClean="0"/>
              <a:t>Deploy a </a:t>
            </a:r>
            <a:r>
              <a:rPr lang="en-GB" sz="2200" dirty="0"/>
              <a:t>16 element </a:t>
            </a:r>
            <a:r>
              <a:rPr lang="en-GB" sz="2200" dirty="0" smtClean="0"/>
              <a:t>dual-polarised </a:t>
            </a:r>
            <a:r>
              <a:rPr lang="en-GB" sz="2200" dirty="0"/>
              <a:t>low frequency </a:t>
            </a:r>
            <a:r>
              <a:rPr lang="en-GB" sz="2200" dirty="0" smtClean="0"/>
              <a:t>AA (SKALA) with a full receiver at Lords Bridge (Cambridge) and then at the Murchison Site, WA</a:t>
            </a:r>
          </a:p>
          <a:p>
            <a:r>
              <a:rPr lang="en-GB" sz="2200" dirty="0" smtClean="0"/>
              <a:t>Continue from AAVS0 by testing the Antenna + LNA </a:t>
            </a:r>
            <a:r>
              <a:rPr lang="en-GB" sz="2200" dirty="0"/>
              <a:t>in </a:t>
            </a:r>
            <a:r>
              <a:rPr lang="en-GB" sz="2200" dirty="0" smtClean="0"/>
              <a:t>a potential </a:t>
            </a:r>
            <a:r>
              <a:rPr lang="en-GB" sz="2200" dirty="0"/>
              <a:t>low RFI SKA environment and prototype technologies suitable for </a:t>
            </a:r>
            <a:r>
              <a:rPr lang="en-GB" sz="2200" dirty="0" smtClean="0"/>
              <a:t>future AA-low developments</a:t>
            </a:r>
          </a:p>
          <a:p>
            <a:r>
              <a:rPr lang="en-GB" sz="2200" dirty="0" smtClean="0"/>
              <a:t>As </a:t>
            </a:r>
            <a:r>
              <a:rPr lang="en-GB" sz="2200" dirty="0"/>
              <a:t>well as performing coupling and pattern measurements, </a:t>
            </a:r>
            <a:r>
              <a:rPr lang="en-GB" sz="2200" dirty="0" smtClean="0"/>
              <a:t>there should be an aim to </a:t>
            </a:r>
            <a:r>
              <a:rPr lang="en-GB" sz="2200" dirty="0"/>
              <a:t>measure system </a:t>
            </a:r>
            <a:r>
              <a:rPr lang="en-GB" sz="2200" dirty="0" smtClean="0"/>
              <a:t>temperature as well as assess </a:t>
            </a:r>
            <a:r>
              <a:rPr lang="en-GB" sz="2200" dirty="0" err="1"/>
              <a:t>beamformer</a:t>
            </a:r>
            <a:r>
              <a:rPr lang="en-GB" sz="2200" dirty="0"/>
              <a:t> and </a:t>
            </a:r>
            <a:r>
              <a:rPr lang="en-GB" sz="2200" dirty="0" err="1"/>
              <a:t>correlator</a:t>
            </a:r>
            <a:r>
              <a:rPr lang="en-GB" sz="2200" dirty="0"/>
              <a:t> platforms. </a:t>
            </a:r>
            <a:endParaRPr lang="en-GB" sz="2200" dirty="0" smtClean="0"/>
          </a:p>
          <a:p>
            <a:r>
              <a:rPr lang="en-GB" sz="2200" dirty="0" smtClean="0"/>
              <a:t>Gain </a:t>
            </a:r>
            <a:r>
              <a:rPr lang="en-GB" sz="2200" dirty="0"/>
              <a:t>understanding of practical </a:t>
            </a:r>
            <a:r>
              <a:rPr lang="en-GB" sz="2200" dirty="0" smtClean="0"/>
              <a:t>aspects of deployment at site.</a:t>
            </a:r>
          </a:p>
          <a:p>
            <a:r>
              <a:rPr lang="en-GB" sz="2200" dirty="0" smtClean="0"/>
              <a:t>Understand some of the impact on “Calibration and Science”</a:t>
            </a:r>
          </a:p>
          <a:p>
            <a:r>
              <a:rPr lang="en-GB" sz="2200" dirty="0" smtClean="0"/>
              <a:t>Our aim is therefore a potential “</a:t>
            </a:r>
            <a:r>
              <a:rPr lang="en-GB" sz="2200" i="1" dirty="0" smtClean="0">
                <a:solidFill>
                  <a:schemeClr val="accent6"/>
                </a:solidFill>
              </a:rPr>
              <a:t>Testing Platform</a:t>
            </a:r>
            <a:r>
              <a:rPr lang="en-GB" sz="2200" dirty="0" smtClean="0"/>
              <a:t>” for AAVS1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880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2" y="260350"/>
            <a:ext cx="7725001" cy="803275"/>
          </a:xfrm>
        </p:spPr>
        <p:txBody>
          <a:bodyPr/>
          <a:lstStyle/>
          <a:p>
            <a:r>
              <a:rPr lang="en-GB" dirty="0" smtClean="0"/>
              <a:t>AAVS0 &amp; 0.5: System Architecture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1" y="1240975"/>
            <a:ext cx="8482200" cy="488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356" y="5118245"/>
            <a:ext cx="204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To work in both low and high RFI environment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658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952116" cy="803275"/>
          </a:xfrm>
        </p:spPr>
        <p:txBody>
          <a:bodyPr/>
          <a:lstStyle/>
          <a:p>
            <a:r>
              <a:rPr lang="en-GB" dirty="0" smtClean="0"/>
              <a:t>Active SKALA Specifications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01772"/>
              </p:ext>
            </p:extLst>
          </p:nvPr>
        </p:nvGraphicFramePr>
        <p:xfrm>
          <a:off x="664030" y="1153884"/>
          <a:ext cx="7837714" cy="5114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2221"/>
                <a:gridCol w="1815107"/>
                <a:gridCol w="1945934"/>
                <a:gridCol w="704452"/>
              </a:tblGrid>
              <a:tr h="464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Parameters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Frequency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Typical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Units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9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Antenna Directivity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70 MHz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 MHz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300 MHz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450 MHz 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7.5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7.4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7.6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dBi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9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LNA module Gain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(noise matched)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70 MHz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 MHz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300 MHz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450 MHz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37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43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dB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9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LNA module Noise Figure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(noise matched)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70 MHz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 MHz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300 MHz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450 MHz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1.18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0.51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0.47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0.44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dB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LNA module supple current (per board)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155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LNA module </a:t>
                      </a:r>
                      <a:r>
                        <a:rPr lang="en-GB" sz="1400" dirty="0" smtClean="0">
                          <a:effectLst/>
                        </a:rPr>
                        <a:t>power </a:t>
                      </a:r>
                      <a:r>
                        <a:rPr lang="en-GB" sz="1400" dirty="0">
                          <a:effectLst/>
                        </a:rPr>
                        <a:t>dissipation (per board)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750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mW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LNA module input IP2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70-450 MHz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-23 (worst case)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dBm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LNA module input IP3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70-450 MHz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-18 (worst case)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dBm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9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Environment (SKALA)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0" t="1151" r="3740" b="1583"/>
          <a:stretch/>
        </p:blipFill>
        <p:spPr bwMode="auto">
          <a:xfrm>
            <a:off x="468436" y="2425574"/>
            <a:ext cx="4119215" cy="3208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68" y="2382117"/>
            <a:ext cx="4397582" cy="329818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4213" y="1412875"/>
            <a:ext cx="8207375" cy="698954"/>
          </a:xfrm>
        </p:spPr>
        <p:txBody>
          <a:bodyPr/>
          <a:lstStyle/>
          <a:p>
            <a:r>
              <a:rPr lang="en-GB" dirty="0" smtClean="0"/>
              <a:t>Using the Active SKALA element at the Murchison 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6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300458" cy="803275"/>
          </a:xfrm>
        </p:spPr>
        <p:txBody>
          <a:bodyPr/>
          <a:lstStyle/>
          <a:p>
            <a:r>
              <a:rPr lang="en-GB" dirty="0" smtClean="0"/>
              <a:t>The worst case RFI (Cambridge)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7" y="938438"/>
            <a:ext cx="7331982" cy="544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Front-end (Pre-ADU)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6" y="890931"/>
            <a:ext cx="8196931" cy="549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294" y="5910946"/>
            <a:ext cx="384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PWR &lt; 3W per pol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852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148058" cy="803275"/>
          </a:xfrm>
        </p:spPr>
        <p:txBody>
          <a:bodyPr/>
          <a:lstStyle/>
          <a:p>
            <a:r>
              <a:rPr lang="en-GB" dirty="0" err="1" smtClean="0"/>
              <a:t>Arduino</a:t>
            </a:r>
            <a:r>
              <a:rPr lang="en-GB" dirty="0" smtClean="0"/>
              <a:t> for Front-end Control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5057" r="3359" b="7886"/>
          <a:stretch/>
        </p:blipFill>
        <p:spPr bwMode="auto">
          <a:xfrm>
            <a:off x="402771" y="1621966"/>
            <a:ext cx="8338458" cy="43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12594</TotalTime>
  <Words>1034</Words>
  <Application>Microsoft Office PowerPoint</Application>
  <PresentationFormat>On-screen Show (4:3)</PresentationFormat>
  <Paragraphs>156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AAVS0 &amp; AAVS0.5:  System Design and Test Plan</vt:lpstr>
      <vt:lpstr>Overview</vt:lpstr>
      <vt:lpstr>Objectives (AAVS0 &amp; 0.5)</vt:lpstr>
      <vt:lpstr>AAVS0 &amp; 0.5: System Architecture</vt:lpstr>
      <vt:lpstr>Active SKALA Specifications</vt:lpstr>
      <vt:lpstr>Our Environment (SKALA)</vt:lpstr>
      <vt:lpstr>The worst case RFI (Cambridge)</vt:lpstr>
      <vt:lpstr>Front-end (Pre-ADU)</vt:lpstr>
      <vt:lpstr>Arduino for Front-end Control</vt:lpstr>
      <vt:lpstr>Previous Design (AAVS0)…</vt:lpstr>
      <vt:lpstr>UniBoard Digital Back-end</vt:lpstr>
      <vt:lpstr>UniBoard</vt:lpstr>
      <vt:lpstr>Adapting UniBoard to AA-low</vt:lpstr>
      <vt:lpstr>Receiver Housing Options</vt:lpstr>
      <vt:lpstr>Receiver Housing</vt:lpstr>
      <vt:lpstr>Control Software: What should it do?</vt:lpstr>
      <vt:lpstr>PowerPoint Presentation</vt:lpstr>
      <vt:lpstr>AAVS0 Testing so far</vt:lpstr>
      <vt:lpstr>AAV0 Testing to do soon</vt:lpstr>
      <vt:lpstr>Original Test Plan:</vt:lpstr>
      <vt:lpstr>2-element correlator measurements</vt:lpstr>
      <vt:lpstr>2-element correlator update</vt:lpstr>
      <vt:lpstr>2-element correlator update </vt:lpstr>
      <vt:lpstr>Next level testing</vt:lpstr>
      <vt:lpstr>A plan for the future (by July 2012)</vt:lpstr>
      <vt:lpstr>PowerPoint Presentation</vt:lpstr>
    </vt:vector>
  </TitlesOfParts>
  <Company>University of 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SKADS Costing</dc:title>
  <dc:creator>Paul Alexander</dc:creator>
  <cp:lastModifiedBy>Nima</cp:lastModifiedBy>
  <cp:revision>393</cp:revision>
  <dcterms:created xsi:type="dcterms:W3CDTF">2006-02-27T08:11:41Z</dcterms:created>
  <dcterms:modified xsi:type="dcterms:W3CDTF">2012-10-23T10:31:35Z</dcterms:modified>
</cp:coreProperties>
</file>