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74" r:id="rId2"/>
    <p:sldMasterId id="2147483687" r:id="rId3"/>
    <p:sldMasterId id="2147483700" r:id="rId4"/>
    <p:sldMasterId id="2147483713" r:id="rId5"/>
  </p:sldMasterIdLst>
  <p:sldIdLst>
    <p:sldId id="274" r:id="rId6"/>
    <p:sldId id="283" r:id="rId7"/>
    <p:sldId id="284" r:id="rId8"/>
    <p:sldId id="304" r:id="rId9"/>
    <p:sldId id="290" r:id="rId10"/>
    <p:sldId id="285" r:id="rId11"/>
    <p:sldId id="286" r:id="rId12"/>
    <p:sldId id="292" r:id="rId13"/>
    <p:sldId id="288" r:id="rId14"/>
    <p:sldId id="281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280" r:id="rId27"/>
    <p:sldId id="305" r:id="rId28"/>
    <p:sldId id="273" r:id="rId29"/>
    <p:sldId id="306" r:id="rId30"/>
    <p:sldId id="266" r:id="rId31"/>
    <p:sldId id="28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99"/>
    <a:srgbClr val="66FFCC"/>
    <a:srgbClr val="FF99CC"/>
    <a:srgbClr val="F8F8F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50" y="-96"/>
      </p:cViewPr>
      <p:guideLst>
        <p:guide orient="horz" pos="1616"/>
        <p:guide pos="31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KA PP-Front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030"/>
            <a:ext cx="9152759" cy="690697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0" y="3717032"/>
            <a:ext cx="4572000" cy="114300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7141097" y="1080632"/>
            <a:ext cx="10230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 Black" pitchFamily="34" charset="0"/>
              </a:rPr>
              <a:t>AA Consortium</a:t>
            </a:r>
            <a:endParaRPr lang="en-GB" sz="800" b="1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8438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412875"/>
            <a:ext cx="4027487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4100" y="1412875"/>
            <a:ext cx="4027488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0538" y="260350"/>
            <a:ext cx="2051050" cy="6048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260350"/>
            <a:ext cx="6003925" cy="6048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39750" y="1628775"/>
            <a:ext cx="8064500" cy="4464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260350"/>
            <a:ext cx="6408737" cy="803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4213" y="1412875"/>
            <a:ext cx="8207375" cy="489585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412875"/>
            <a:ext cx="4027487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4100" y="1412875"/>
            <a:ext cx="4027488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39750" y="1557338"/>
            <a:ext cx="8064500" cy="4608512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0538" y="260350"/>
            <a:ext cx="2051050" cy="6048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260350"/>
            <a:ext cx="6003925" cy="6048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260350"/>
            <a:ext cx="6408737" cy="803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4213" y="1412875"/>
            <a:ext cx="8207375" cy="489585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412875"/>
            <a:ext cx="4027487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4100" y="1412875"/>
            <a:ext cx="4027488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"/>
            <a:ext cx="7772400" cy="13407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79388" y="1700808"/>
            <a:ext cx="8569325" cy="43205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0538" y="260350"/>
            <a:ext cx="2051050" cy="6048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260350"/>
            <a:ext cx="6003925" cy="6048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260350"/>
            <a:ext cx="6408737" cy="803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4213" y="1412875"/>
            <a:ext cx="8207375" cy="489585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412875"/>
            <a:ext cx="4027487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4100" y="1412875"/>
            <a:ext cx="4027488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16" y="1"/>
            <a:ext cx="5868144" cy="11967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79388" y="1700808"/>
            <a:ext cx="8569325" cy="40324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0538" y="260350"/>
            <a:ext cx="2051050" cy="6048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260350"/>
            <a:ext cx="6003925" cy="6048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260350"/>
            <a:ext cx="6408737" cy="803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4213" y="1412875"/>
            <a:ext cx="8207375" cy="489585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39750" y="1628775"/>
            <a:ext cx="8064500" cy="4464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KA PP-Inside.jpg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-27384"/>
            <a:ext cx="9143999" cy="6261128"/>
          </a:xfrm>
          <a:prstGeom prst="rect">
            <a:avLst/>
          </a:prstGeom>
        </p:spPr>
      </p:pic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464691" y="6403559"/>
            <a:ext cx="13651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600" dirty="0" smtClean="0"/>
              <a:t>System design</a:t>
            </a:r>
            <a:endParaRPr lang="en-GB" sz="16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236185" y="6403559"/>
            <a:ext cx="2274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AA Consortium - Bologna</a:t>
            </a:r>
            <a:endParaRPr lang="en-GB" sz="1600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95536" y="6403559"/>
            <a:ext cx="13288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October 2012</a:t>
            </a:r>
            <a:endParaRPr lang="en-GB" sz="16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141097" y="1080632"/>
            <a:ext cx="10230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 Black" pitchFamily="34" charset="0"/>
              </a:rPr>
              <a:t>AA Consortium</a:t>
            </a:r>
            <a:endParaRPr lang="en-GB" sz="800" b="1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8942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1" r:id="rId3"/>
    <p:sldLayoutId id="2147483669" r:id="rId4"/>
    <p:sldLayoutId id="2147483670" r:id="rId5"/>
    <p:sldLayoutId id="2147483665" r:id="rId6"/>
    <p:sldLayoutId id="2147483672" r:id="rId7"/>
    <p:sldLayoutId id="2147483673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:\Users\ardenne\AppData\Local\Temp\XPgrpwise\SKA_Logo_NoBox_2.jpg"/>
          <p:cNvPicPr/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1" y="36212"/>
            <a:ext cx="1493822" cy="9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00007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400">
              <a:solidFill>
                <a:srgbClr val="233787"/>
              </a:solidFill>
              <a:cs typeface="Arial" pitchFamily="34" charset="0"/>
            </a:endParaRP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474787" y="203200"/>
            <a:ext cx="5731771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412875"/>
            <a:ext cx="820737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65545" name="Line 9"/>
          <p:cNvSpPr>
            <a:spLocks noChangeShapeType="1"/>
          </p:cNvSpPr>
          <p:nvPr/>
        </p:nvSpPr>
        <p:spPr bwMode="auto">
          <a:xfrm>
            <a:off x="152400" y="1052513"/>
            <a:ext cx="0" cy="5256212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>
            <a:outerShdw dist="45791" dir="2021404" algn="ctr" rotWithShape="0">
              <a:srgbClr val="3366FF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400">
              <a:solidFill>
                <a:srgbClr val="233787"/>
              </a:solidFill>
              <a:cs typeface="Arial" pitchFamily="34" charset="0"/>
            </a:endParaRPr>
          </a:p>
        </p:txBody>
      </p:sp>
      <p:sp>
        <p:nvSpPr>
          <p:cNvPr id="65546" name="Line 10"/>
          <p:cNvSpPr>
            <a:spLocks noChangeShapeType="1"/>
          </p:cNvSpPr>
          <p:nvPr/>
        </p:nvSpPr>
        <p:spPr bwMode="auto">
          <a:xfrm rot="5400000">
            <a:off x="4260953" y="-2684564"/>
            <a:ext cx="0" cy="5673928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>
            <a:outerShdw dist="35921" dir="2700000" algn="ctr" rotWithShape="0">
              <a:srgbClr val="1819FF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400">
              <a:solidFill>
                <a:srgbClr val="233787"/>
              </a:solidFill>
              <a:cs typeface="Arial" pitchFamily="34" charset="0"/>
            </a:endParaRPr>
          </a:p>
        </p:txBody>
      </p:sp>
      <p:sp>
        <p:nvSpPr>
          <p:cNvPr id="65548" name="Rectangle 12"/>
          <p:cNvSpPr>
            <a:spLocks noChangeArrowheads="1"/>
          </p:cNvSpPr>
          <p:nvPr/>
        </p:nvSpPr>
        <p:spPr bwMode="auto">
          <a:xfrm>
            <a:off x="6110288" y="6502400"/>
            <a:ext cx="278288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 smtClean="0">
                <a:solidFill>
                  <a:srgbClr val="FF9933"/>
                </a:solidFill>
                <a:cs typeface="Arial" pitchFamily="34" charset="0"/>
              </a:rPr>
              <a:t>Workshop</a:t>
            </a:r>
            <a:endParaRPr lang="en-GB" sz="1400" dirty="0">
              <a:solidFill>
                <a:srgbClr val="FF9933"/>
              </a:solidFill>
              <a:cs typeface="Arial" pitchFamily="34" charset="0"/>
            </a:endParaRPr>
          </a:p>
        </p:txBody>
      </p:sp>
      <p:sp>
        <p:nvSpPr>
          <p:cNvPr id="65549" name="Rectangle 13"/>
          <p:cNvSpPr>
            <a:spLocks noChangeArrowheads="1"/>
          </p:cNvSpPr>
          <p:nvPr/>
        </p:nvSpPr>
        <p:spPr bwMode="auto">
          <a:xfrm>
            <a:off x="111125" y="6513513"/>
            <a:ext cx="278288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400">
              <a:solidFill>
                <a:srgbClr val="FF9933"/>
              </a:solidFill>
              <a:cs typeface="Arial" pitchFamily="34" charset="0"/>
            </a:endParaRPr>
          </a:p>
        </p:txBody>
      </p:sp>
      <p:sp>
        <p:nvSpPr>
          <p:cNvPr id="65551" name="Rectangle 15"/>
          <p:cNvSpPr>
            <a:spLocks noChangeArrowheads="1"/>
          </p:cNvSpPr>
          <p:nvPr/>
        </p:nvSpPr>
        <p:spPr bwMode="auto">
          <a:xfrm>
            <a:off x="77788" y="6489700"/>
            <a:ext cx="278288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 smtClean="0">
                <a:solidFill>
                  <a:srgbClr val="FF9933"/>
                </a:solidFill>
                <a:cs typeface="Arial" pitchFamily="34" charset="0"/>
              </a:rPr>
              <a:t>June 2012</a:t>
            </a:r>
            <a:endParaRPr lang="en-GB" sz="1400" dirty="0">
              <a:solidFill>
                <a:srgbClr val="FF9933"/>
              </a:solidFill>
              <a:cs typeface="Arial" pitchFamily="34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759075" y="6502400"/>
            <a:ext cx="35972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 smtClean="0">
                <a:solidFill>
                  <a:srgbClr val="FF9933"/>
                </a:solidFill>
                <a:cs typeface="Arial" pitchFamily="34" charset="0"/>
              </a:rPr>
              <a:t>AA Power Challenges</a:t>
            </a:r>
            <a:endParaRPr lang="en-GB" sz="1400" dirty="0">
              <a:solidFill>
                <a:srgbClr val="FF9933"/>
              </a:solidFill>
              <a:cs typeface="Arial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7099633" y="34755"/>
            <a:ext cx="201720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:\Users\ardenne\AppData\Local\Temp\XPgrpwise\SKA_Logo_NoBox_2.jpg"/>
          <p:cNvPicPr/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" y="36212"/>
            <a:ext cx="1493822" cy="9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17"/>
          <p:cNvPicPr>
            <a:picLocks noChangeAspect="1" noChangeArrowheads="1"/>
          </p:cNvPicPr>
          <p:nvPr userDrawn="1"/>
        </p:nvPicPr>
        <p:blipFill>
          <a:blip r:embed="rId15" cstate="print"/>
          <a:srcRect r="16023"/>
          <a:stretch>
            <a:fillRect/>
          </a:stretch>
        </p:blipFill>
        <p:spPr bwMode="auto">
          <a:xfrm>
            <a:off x="7635875" y="0"/>
            <a:ext cx="15081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00007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400">
              <a:solidFill>
                <a:srgbClr val="233787"/>
              </a:solidFill>
              <a:cs typeface="Arial" pitchFamily="34" charset="0"/>
            </a:endParaRP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474788" y="203200"/>
            <a:ext cx="6192837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412875"/>
            <a:ext cx="820737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65545" name="Line 9"/>
          <p:cNvSpPr>
            <a:spLocks noChangeShapeType="1"/>
          </p:cNvSpPr>
          <p:nvPr/>
        </p:nvSpPr>
        <p:spPr bwMode="auto">
          <a:xfrm>
            <a:off x="152400" y="1052513"/>
            <a:ext cx="0" cy="5256212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>
            <a:outerShdw dist="45791" dir="2021404" algn="ctr" rotWithShape="0">
              <a:srgbClr val="3366FF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400">
              <a:solidFill>
                <a:srgbClr val="233787"/>
              </a:solidFill>
              <a:cs typeface="Arial" pitchFamily="34" charset="0"/>
            </a:endParaRPr>
          </a:p>
        </p:txBody>
      </p:sp>
      <p:sp>
        <p:nvSpPr>
          <p:cNvPr id="65546" name="Line 10"/>
          <p:cNvSpPr>
            <a:spLocks noChangeShapeType="1"/>
          </p:cNvSpPr>
          <p:nvPr/>
        </p:nvSpPr>
        <p:spPr bwMode="auto">
          <a:xfrm rot="5400000">
            <a:off x="4670426" y="-3094038"/>
            <a:ext cx="0" cy="6492875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>
            <a:outerShdw dist="35921" dir="2700000" algn="ctr" rotWithShape="0">
              <a:srgbClr val="1819FF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400">
              <a:solidFill>
                <a:srgbClr val="233787"/>
              </a:solidFill>
              <a:cs typeface="Arial" pitchFamily="34" charset="0"/>
            </a:endParaRPr>
          </a:p>
        </p:txBody>
      </p:sp>
      <p:sp>
        <p:nvSpPr>
          <p:cNvPr id="65548" name="Rectangle 12"/>
          <p:cNvSpPr>
            <a:spLocks noChangeArrowheads="1"/>
          </p:cNvSpPr>
          <p:nvPr/>
        </p:nvSpPr>
        <p:spPr bwMode="auto">
          <a:xfrm>
            <a:off x="6110288" y="6502400"/>
            <a:ext cx="278288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srgbClr val="FF9933"/>
                </a:solidFill>
                <a:cs typeface="Arial" pitchFamily="34" charset="0"/>
              </a:rPr>
              <a:t>AA-CoDR</a:t>
            </a:r>
          </a:p>
        </p:txBody>
      </p:sp>
      <p:sp>
        <p:nvSpPr>
          <p:cNvPr id="65549" name="Rectangle 13"/>
          <p:cNvSpPr>
            <a:spLocks noChangeArrowheads="1"/>
          </p:cNvSpPr>
          <p:nvPr/>
        </p:nvSpPr>
        <p:spPr bwMode="auto">
          <a:xfrm>
            <a:off x="111125" y="6513513"/>
            <a:ext cx="278288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400">
              <a:solidFill>
                <a:srgbClr val="FF9933"/>
              </a:solidFill>
              <a:cs typeface="Arial" pitchFamily="34" charset="0"/>
            </a:endParaRPr>
          </a:p>
        </p:txBody>
      </p:sp>
      <p:sp>
        <p:nvSpPr>
          <p:cNvPr id="65551" name="Rectangle 15"/>
          <p:cNvSpPr>
            <a:spLocks noChangeArrowheads="1"/>
          </p:cNvSpPr>
          <p:nvPr/>
        </p:nvSpPr>
        <p:spPr bwMode="auto">
          <a:xfrm>
            <a:off x="77788" y="6489700"/>
            <a:ext cx="278288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srgbClr val="FF9933"/>
                </a:solidFill>
                <a:cs typeface="Arial" pitchFamily="34" charset="0"/>
              </a:rPr>
              <a:t>April 2011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759075" y="6502400"/>
            <a:ext cx="35972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srgbClr val="FF9933"/>
                </a:solidFill>
                <a:cs typeface="Arial" pitchFamily="34" charset="0"/>
              </a:rPr>
              <a:t>High Level System Description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:\Users\ardenne\AppData\Local\Temp\XPgrpwise\SKA_Logo_NoBox_2.jpg"/>
          <p:cNvPicPr/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1" y="36212"/>
            <a:ext cx="1493822" cy="9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00007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400">
              <a:solidFill>
                <a:srgbClr val="233787"/>
              </a:solidFill>
              <a:cs typeface="Arial" pitchFamily="34" charset="0"/>
            </a:endParaRP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474787" y="203200"/>
            <a:ext cx="5731771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412875"/>
            <a:ext cx="820737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65545" name="Line 9"/>
          <p:cNvSpPr>
            <a:spLocks noChangeShapeType="1"/>
          </p:cNvSpPr>
          <p:nvPr/>
        </p:nvSpPr>
        <p:spPr bwMode="auto">
          <a:xfrm>
            <a:off x="152400" y="1052513"/>
            <a:ext cx="0" cy="5256212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>
            <a:outerShdw dist="45791" dir="2021404" algn="ctr" rotWithShape="0">
              <a:srgbClr val="3366FF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400">
              <a:solidFill>
                <a:srgbClr val="233787"/>
              </a:solidFill>
              <a:cs typeface="Arial" pitchFamily="34" charset="0"/>
            </a:endParaRPr>
          </a:p>
        </p:txBody>
      </p:sp>
      <p:sp>
        <p:nvSpPr>
          <p:cNvPr id="65546" name="Line 10"/>
          <p:cNvSpPr>
            <a:spLocks noChangeShapeType="1"/>
          </p:cNvSpPr>
          <p:nvPr/>
        </p:nvSpPr>
        <p:spPr bwMode="auto">
          <a:xfrm rot="5400000">
            <a:off x="4260953" y="-2684564"/>
            <a:ext cx="0" cy="5673928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>
            <a:outerShdw dist="35921" dir="2700000" algn="ctr" rotWithShape="0">
              <a:srgbClr val="1819FF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400">
              <a:solidFill>
                <a:srgbClr val="233787"/>
              </a:solidFill>
              <a:cs typeface="Arial" pitchFamily="34" charset="0"/>
            </a:endParaRPr>
          </a:p>
        </p:txBody>
      </p:sp>
      <p:sp>
        <p:nvSpPr>
          <p:cNvPr id="65548" name="Rectangle 12"/>
          <p:cNvSpPr>
            <a:spLocks noChangeArrowheads="1"/>
          </p:cNvSpPr>
          <p:nvPr/>
        </p:nvSpPr>
        <p:spPr bwMode="auto">
          <a:xfrm>
            <a:off x="6110288" y="6502400"/>
            <a:ext cx="278288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 smtClean="0">
                <a:solidFill>
                  <a:srgbClr val="FF9933"/>
                </a:solidFill>
                <a:cs typeface="Arial" pitchFamily="34" charset="0"/>
              </a:rPr>
              <a:t>Workshop</a:t>
            </a:r>
            <a:endParaRPr lang="en-GB" sz="1400" dirty="0">
              <a:solidFill>
                <a:srgbClr val="FF9933"/>
              </a:solidFill>
              <a:cs typeface="Arial" pitchFamily="34" charset="0"/>
            </a:endParaRPr>
          </a:p>
        </p:txBody>
      </p:sp>
      <p:sp>
        <p:nvSpPr>
          <p:cNvPr id="65549" name="Rectangle 13"/>
          <p:cNvSpPr>
            <a:spLocks noChangeArrowheads="1"/>
          </p:cNvSpPr>
          <p:nvPr/>
        </p:nvSpPr>
        <p:spPr bwMode="auto">
          <a:xfrm>
            <a:off x="111125" y="6513513"/>
            <a:ext cx="278288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400">
              <a:solidFill>
                <a:srgbClr val="FF9933"/>
              </a:solidFill>
              <a:cs typeface="Arial" pitchFamily="34" charset="0"/>
            </a:endParaRPr>
          </a:p>
        </p:txBody>
      </p:sp>
      <p:sp>
        <p:nvSpPr>
          <p:cNvPr id="65551" name="Rectangle 15"/>
          <p:cNvSpPr>
            <a:spLocks noChangeArrowheads="1"/>
          </p:cNvSpPr>
          <p:nvPr/>
        </p:nvSpPr>
        <p:spPr bwMode="auto">
          <a:xfrm>
            <a:off x="77788" y="6489700"/>
            <a:ext cx="278288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 smtClean="0">
                <a:solidFill>
                  <a:srgbClr val="FF9933"/>
                </a:solidFill>
                <a:cs typeface="Arial" pitchFamily="34" charset="0"/>
              </a:rPr>
              <a:t>June 2012</a:t>
            </a:r>
            <a:endParaRPr lang="en-GB" sz="1400" dirty="0">
              <a:solidFill>
                <a:srgbClr val="FF9933"/>
              </a:solidFill>
              <a:cs typeface="Arial" pitchFamily="34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759075" y="6502400"/>
            <a:ext cx="35972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 smtClean="0">
                <a:solidFill>
                  <a:srgbClr val="FF9933"/>
                </a:solidFill>
                <a:cs typeface="Arial" pitchFamily="34" charset="0"/>
              </a:rPr>
              <a:t>AA Power Challenges</a:t>
            </a:r>
            <a:endParaRPr lang="en-GB" sz="1400" dirty="0">
              <a:solidFill>
                <a:srgbClr val="FF9933"/>
              </a:solidFill>
              <a:cs typeface="Arial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7099633" y="34755"/>
            <a:ext cx="201720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:\Users\ardenne\AppData\Local\Temp\XPgrpwise\SKA_Logo_NoBox_2.jpg"/>
          <p:cNvPicPr/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" y="36212"/>
            <a:ext cx="1493822" cy="9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17"/>
          <p:cNvPicPr>
            <a:picLocks noChangeAspect="1" noChangeArrowheads="1"/>
          </p:cNvPicPr>
          <p:nvPr userDrawn="1"/>
        </p:nvPicPr>
        <p:blipFill>
          <a:blip r:embed="rId15" cstate="print"/>
          <a:srcRect r="16023"/>
          <a:stretch>
            <a:fillRect/>
          </a:stretch>
        </p:blipFill>
        <p:spPr bwMode="auto">
          <a:xfrm>
            <a:off x="7635875" y="0"/>
            <a:ext cx="15081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00007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400">
              <a:solidFill>
                <a:srgbClr val="233787"/>
              </a:solidFill>
              <a:cs typeface="Arial" pitchFamily="34" charset="0"/>
            </a:endParaRP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474788" y="203200"/>
            <a:ext cx="6192837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412875"/>
            <a:ext cx="820737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65545" name="Line 9"/>
          <p:cNvSpPr>
            <a:spLocks noChangeShapeType="1"/>
          </p:cNvSpPr>
          <p:nvPr/>
        </p:nvSpPr>
        <p:spPr bwMode="auto">
          <a:xfrm>
            <a:off x="152400" y="1052513"/>
            <a:ext cx="0" cy="5256212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>
            <a:outerShdw dist="45791" dir="2021404" algn="ctr" rotWithShape="0">
              <a:srgbClr val="3366FF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400">
              <a:solidFill>
                <a:srgbClr val="233787"/>
              </a:solidFill>
              <a:cs typeface="Arial" pitchFamily="34" charset="0"/>
            </a:endParaRPr>
          </a:p>
        </p:txBody>
      </p:sp>
      <p:sp>
        <p:nvSpPr>
          <p:cNvPr id="65546" name="Line 10"/>
          <p:cNvSpPr>
            <a:spLocks noChangeShapeType="1"/>
          </p:cNvSpPr>
          <p:nvPr/>
        </p:nvSpPr>
        <p:spPr bwMode="auto">
          <a:xfrm rot="5400000">
            <a:off x="4670426" y="-3094038"/>
            <a:ext cx="0" cy="6492875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>
            <a:outerShdw dist="35921" dir="2700000" algn="ctr" rotWithShape="0">
              <a:srgbClr val="1819FF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400">
              <a:solidFill>
                <a:srgbClr val="233787"/>
              </a:solidFill>
              <a:cs typeface="Arial" pitchFamily="34" charset="0"/>
            </a:endParaRPr>
          </a:p>
        </p:txBody>
      </p:sp>
      <p:sp>
        <p:nvSpPr>
          <p:cNvPr id="65548" name="Rectangle 12"/>
          <p:cNvSpPr>
            <a:spLocks noChangeArrowheads="1"/>
          </p:cNvSpPr>
          <p:nvPr/>
        </p:nvSpPr>
        <p:spPr bwMode="auto">
          <a:xfrm>
            <a:off x="6110288" y="6502400"/>
            <a:ext cx="278288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 smtClean="0">
                <a:solidFill>
                  <a:srgbClr val="FF9933"/>
                </a:solidFill>
                <a:cs typeface="Arial" pitchFamily="34" charset="0"/>
              </a:rPr>
              <a:t>SKA-low Workshop</a:t>
            </a:r>
            <a:endParaRPr lang="en-GB" sz="1400" dirty="0">
              <a:solidFill>
                <a:srgbClr val="FF9933"/>
              </a:solidFill>
              <a:cs typeface="Arial" pitchFamily="34" charset="0"/>
            </a:endParaRPr>
          </a:p>
        </p:txBody>
      </p:sp>
      <p:sp>
        <p:nvSpPr>
          <p:cNvPr id="65549" name="Rectangle 13"/>
          <p:cNvSpPr>
            <a:spLocks noChangeArrowheads="1"/>
          </p:cNvSpPr>
          <p:nvPr/>
        </p:nvSpPr>
        <p:spPr bwMode="auto">
          <a:xfrm>
            <a:off x="111125" y="6513513"/>
            <a:ext cx="278288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400">
              <a:solidFill>
                <a:srgbClr val="FF9933"/>
              </a:solidFill>
              <a:cs typeface="Arial" pitchFamily="34" charset="0"/>
            </a:endParaRPr>
          </a:p>
        </p:txBody>
      </p:sp>
      <p:sp>
        <p:nvSpPr>
          <p:cNvPr id="65551" name="Rectangle 15"/>
          <p:cNvSpPr>
            <a:spLocks noChangeArrowheads="1"/>
          </p:cNvSpPr>
          <p:nvPr/>
        </p:nvSpPr>
        <p:spPr bwMode="auto">
          <a:xfrm>
            <a:off x="77788" y="6489700"/>
            <a:ext cx="278288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 smtClean="0">
                <a:solidFill>
                  <a:srgbClr val="FF9933"/>
                </a:solidFill>
                <a:cs typeface="Arial" pitchFamily="34" charset="0"/>
              </a:rPr>
              <a:t>September 2011</a:t>
            </a:r>
            <a:endParaRPr lang="en-GB" sz="1400" dirty="0">
              <a:solidFill>
                <a:srgbClr val="FF9933"/>
              </a:solidFill>
              <a:cs typeface="Arial" pitchFamily="34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494915" y="6502400"/>
            <a:ext cx="35972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 smtClean="0">
                <a:solidFill>
                  <a:srgbClr val="FF9933"/>
                </a:solidFill>
                <a:cs typeface="Arial" pitchFamily="34" charset="0"/>
              </a:rPr>
              <a:t>SKA-low Design and Realization Issues </a:t>
            </a:r>
            <a:endParaRPr lang="en-GB" sz="1400" dirty="0">
              <a:solidFill>
                <a:srgbClr val="FF9933"/>
              </a:solidFill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960" y="3222104"/>
            <a:ext cx="4932040" cy="1143000"/>
          </a:xfrm>
        </p:spPr>
        <p:txBody>
          <a:bodyPr/>
          <a:lstStyle/>
          <a:p>
            <a:r>
              <a:rPr lang="en-GB" dirty="0" smtClean="0"/>
              <a:t>AA System configuration options 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23 October 2012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AA choices to be made….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1520" y="1484784"/>
            <a:ext cx="8352730" cy="496855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Station/core physical layout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Number of stations/Size of stations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Single-Dual element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Element type 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Element spacing – Nyquist freq.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Analogue transport/ADC location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Processing flexibility (e.g. freq/time)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1</a:t>
            </a:r>
            <a:r>
              <a:rPr lang="en-GB" sz="2000" baseline="30000" dirty="0" smtClean="0"/>
              <a:t>st</a:t>
            </a:r>
            <a:r>
              <a:rPr lang="en-GB" sz="2000" dirty="0" smtClean="0"/>
              <a:t> stage processing technology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Digital interconnect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 Later processing technology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Output data transport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AA choices to be made….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1520" y="1484784"/>
            <a:ext cx="8352730" cy="496855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rgbClr val="000000"/>
                </a:solidFill>
              </a:rPr>
              <a:t>Station/core physical layout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Number of stations/Size of stations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Single-Dual element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Element type 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Element spacing – Nyquist freq.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Analogue transport/ADC location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Processing flexibility (e.g. freq/time)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1</a:t>
            </a:r>
            <a:r>
              <a:rPr lang="en-GB" sz="2000" baseline="30000" dirty="0" smtClean="0"/>
              <a:t>st</a:t>
            </a:r>
            <a:r>
              <a:rPr lang="en-GB" sz="2000" dirty="0" smtClean="0"/>
              <a:t> stage processing technology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Digital interconnect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 Later processing technology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Output data transport</a:t>
            </a:r>
          </a:p>
          <a:p>
            <a:pPr lvl="1">
              <a:spcAft>
                <a:spcPts val="600"/>
              </a:spcAft>
            </a:pPr>
            <a:endParaRPr lang="en-GB" sz="2000" dirty="0" smtClean="0"/>
          </a:p>
          <a:p>
            <a:pPr>
              <a:spcAft>
                <a:spcPts val="600"/>
              </a:spcAft>
            </a:pPr>
            <a:endParaRPr lang="en-GB" sz="2400" dirty="0" smtClean="0"/>
          </a:p>
          <a:p>
            <a:pPr>
              <a:spcAft>
                <a:spcPts val="600"/>
              </a:spcAft>
            </a:pPr>
            <a:endParaRPr lang="en-GB" sz="24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5508104" y="1772816"/>
            <a:ext cx="2880320" cy="1800200"/>
          </a:xfrm>
          <a:prstGeom prst="wedgeRoundRectCallout">
            <a:avLst>
              <a:gd name="adj1" fmla="val -91994"/>
              <a:gd name="adj2" fmla="val -53353"/>
              <a:gd name="adj3" fmla="val 16667"/>
            </a:avLst>
          </a:prstGeom>
          <a:solidFill>
            <a:srgbClr val="FFFF9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GB" dirty="0" smtClean="0">
                <a:solidFill>
                  <a:srgbClr val="000000"/>
                </a:solidFill>
              </a:rPr>
              <a:t>Antenna layout:</a:t>
            </a:r>
          </a:p>
          <a:p>
            <a:pPr marL="630238" lvl="1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Random, golden …</a:t>
            </a:r>
          </a:p>
          <a:p>
            <a:pPr marL="630238" lvl="1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Apodised</a:t>
            </a:r>
            <a:r>
              <a:rPr lang="en-GB" dirty="0" smtClean="0">
                <a:solidFill>
                  <a:srgbClr val="000000"/>
                </a:solidFill>
              </a:rPr>
              <a:t> array</a:t>
            </a:r>
          </a:p>
          <a:p>
            <a:pPr marL="630238" lvl="1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 Core handling, resized arrays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AA choices to be made….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1520" y="1484784"/>
            <a:ext cx="8352730" cy="496855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Station/core physical layout</a:t>
            </a:r>
          </a:p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rgbClr val="000000"/>
                </a:solidFill>
              </a:rPr>
              <a:t>Number of stations/Size of stations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Single-Dual element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Element type 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Element spacing – Nyquist freq.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Analogue transport/ADC location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Processing flexibility (e.g. freq/time)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1</a:t>
            </a:r>
            <a:r>
              <a:rPr lang="en-GB" sz="2000" baseline="30000" dirty="0" smtClean="0"/>
              <a:t>st</a:t>
            </a:r>
            <a:r>
              <a:rPr lang="en-GB" sz="2000" dirty="0" smtClean="0"/>
              <a:t> stage processing technology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Digital interconnect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Later processing technology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Output data transport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5508104" y="1772816"/>
            <a:ext cx="2880320" cy="2880320"/>
          </a:xfrm>
          <a:prstGeom prst="wedgeRoundRectCallout">
            <a:avLst>
              <a:gd name="adj1" fmla="val -79357"/>
              <a:gd name="adj2" fmla="val -36832"/>
              <a:gd name="adj3" fmla="val 16667"/>
            </a:avLst>
          </a:prstGeom>
          <a:solidFill>
            <a:srgbClr val="FFFF9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GB" dirty="0" smtClean="0">
                <a:solidFill>
                  <a:srgbClr val="000000"/>
                </a:solidFill>
              </a:rPr>
              <a:t>Total number of elements ~ constant for given SKA sensitivity.</a:t>
            </a:r>
          </a:p>
          <a:p>
            <a:pPr>
              <a:spcAft>
                <a:spcPts val="600"/>
              </a:spcAft>
            </a:pPr>
            <a:r>
              <a:rPr lang="en-GB" dirty="0" err="1" smtClean="0">
                <a:solidFill>
                  <a:srgbClr val="000000"/>
                </a:solidFill>
              </a:rPr>
              <a:t>Number+size</a:t>
            </a:r>
            <a:r>
              <a:rPr lang="en-GB" dirty="0" smtClean="0">
                <a:solidFill>
                  <a:srgbClr val="000000"/>
                </a:solidFill>
              </a:rPr>
              <a:t> of stations linked, determined by science and post processing requirements.</a:t>
            </a:r>
          </a:p>
          <a:p>
            <a:pPr>
              <a:spcAft>
                <a:spcPts val="600"/>
              </a:spcAft>
            </a:pPr>
            <a:r>
              <a:rPr lang="en-GB" dirty="0" smtClean="0">
                <a:solidFill>
                  <a:srgbClr val="000000"/>
                </a:solidFill>
              </a:rPr>
              <a:t>Core could (should…) be dynamically sized arrays.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AA choices to be made….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1520" y="1484784"/>
            <a:ext cx="8352730" cy="496855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Station/core physical layout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Number of stations/Size of stations</a:t>
            </a:r>
          </a:p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rgbClr val="000000"/>
                </a:solidFill>
              </a:rPr>
              <a:t>Single-Dual element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Element type 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Element spacing – Nyquist freq.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Analogue transport/ADC location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Processing flexibility (e.g. freq/time)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1</a:t>
            </a:r>
            <a:r>
              <a:rPr lang="en-GB" sz="2000" baseline="30000" dirty="0" smtClean="0"/>
              <a:t>st</a:t>
            </a:r>
            <a:r>
              <a:rPr lang="en-GB" sz="2000" dirty="0" smtClean="0"/>
              <a:t> stage processing technology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Digital interconnect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Later processing technology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Output data transport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5364088" y="2348880"/>
            <a:ext cx="3024336" cy="3600400"/>
          </a:xfrm>
          <a:prstGeom prst="wedgeRoundRectCallout">
            <a:avLst>
              <a:gd name="adj1" fmla="val -125883"/>
              <a:gd name="adj2" fmla="val -44083"/>
              <a:gd name="adj3" fmla="val 16667"/>
            </a:avLst>
          </a:prstGeom>
          <a:solidFill>
            <a:srgbClr val="FF99CC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GB" dirty="0" smtClean="0">
                <a:solidFill>
                  <a:srgbClr val="000000"/>
                </a:solidFill>
              </a:rPr>
              <a:t>An important decision!</a:t>
            </a:r>
          </a:p>
          <a:p>
            <a:pPr>
              <a:spcAft>
                <a:spcPts val="600"/>
              </a:spcAft>
            </a:pPr>
            <a:r>
              <a:rPr lang="en-GB" dirty="0" smtClean="0">
                <a:solidFill>
                  <a:srgbClr val="000000"/>
                </a:solidFill>
              </a:rPr>
              <a:t>Need to balance (at least):</a:t>
            </a:r>
          </a:p>
          <a:p>
            <a:pPr marL="177800" indent="-177800">
              <a:spcAft>
                <a:spcPts val="600"/>
              </a:spcAft>
              <a:buFont typeface="Arial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Performance over the frequency range</a:t>
            </a:r>
          </a:p>
          <a:p>
            <a:pPr marL="177800" indent="-177800">
              <a:spcAft>
                <a:spcPts val="600"/>
              </a:spcAft>
              <a:buFont typeface="Arial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Cost, power, required performance</a:t>
            </a:r>
          </a:p>
          <a:p>
            <a:pPr marL="177800" indent="-177800">
              <a:spcAft>
                <a:spcPts val="600"/>
              </a:spcAft>
              <a:buFont typeface="Arial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Calibration questions</a:t>
            </a:r>
          </a:p>
          <a:p>
            <a:pPr marL="177800" indent="-177800">
              <a:spcAft>
                <a:spcPts val="600"/>
              </a:spcAft>
              <a:buFont typeface="Arial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Political issues: land usage, co-usage of processing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AA choices to be made….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1520" y="1484784"/>
            <a:ext cx="8352730" cy="496855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Station/core physical layout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Number of stations/Size of stations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Single-Dual element</a:t>
            </a:r>
          </a:p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rgbClr val="000000"/>
                </a:solidFill>
              </a:rPr>
              <a:t>Element type 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Element spacing – Nyquist freq.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Analogue transport/ADC location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Processing flexibility (e.g. freq/time)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1</a:t>
            </a:r>
            <a:r>
              <a:rPr lang="en-GB" sz="2000" baseline="30000" dirty="0" smtClean="0"/>
              <a:t>st</a:t>
            </a:r>
            <a:r>
              <a:rPr lang="en-GB" sz="2000" dirty="0" smtClean="0"/>
              <a:t> stage processing technology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Digital interconnect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Later processing technology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Output data transport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5364088" y="2420888"/>
            <a:ext cx="3024336" cy="1584176"/>
          </a:xfrm>
          <a:prstGeom prst="wedgeRoundRectCallout">
            <a:avLst>
              <a:gd name="adj1" fmla="val -152302"/>
              <a:gd name="adj2" fmla="val -1376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GB" dirty="0" smtClean="0">
                <a:solidFill>
                  <a:srgbClr val="000000"/>
                </a:solidFill>
              </a:rPr>
              <a:t>Depends on single-dual decision.</a:t>
            </a:r>
          </a:p>
          <a:p>
            <a:pPr>
              <a:spcAft>
                <a:spcPts val="600"/>
              </a:spcAft>
            </a:pPr>
            <a:r>
              <a:rPr lang="en-GB" dirty="0" smtClean="0">
                <a:solidFill>
                  <a:srgbClr val="000000"/>
                </a:solidFill>
              </a:rPr>
              <a:t>Then best performing, lowest cost, durable etc..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AA choices to be made….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1520" y="1484784"/>
            <a:ext cx="8352730" cy="496855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Station/core physical layout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Number of stations/Size of stations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Single-Dual element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Element type </a:t>
            </a:r>
          </a:p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rgbClr val="000000"/>
                </a:solidFill>
              </a:rPr>
              <a:t>Element spacing – Nyquist freq.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Analogue transport/ADC location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Processing flexibility (e.g. freq/time)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1</a:t>
            </a:r>
            <a:r>
              <a:rPr lang="en-GB" sz="2000" baseline="30000" dirty="0" smtClean="0"/>
              <a:t>st</a:t>
            </a:r>
            <a:r>
              <a:rPr lang="en-GB" sz="2000" dirty="0" smtClean="0"/>
              <a:t> stage processing technology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Digital interconnect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Later processing technology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Output data transport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5580112" y="2348880"/>
            <a:ext cx="3240360" cy="2808312"/>
          </a:xfrm>
          <a:prstGeom prst="wedgeRoundRectCallout">
            <a:avLst>
              <a:gd name="adj1" fmla="val -89660"/>
              <a:gd name="adj2" fmla="val -10543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GB" dirty="0" smtClean="0">
                <a:solidFill>
                  <a:srgbClr val="000000"/>
                </a:solidFill>
              </a:rPr>
              <a:t>Principally a performance over freq range/configuration question.</a:t>
            </a:r>
          </a:p>
          <a:p>
            <a:pPr>
              <a:spcAft>
                <a:spcPts val="600"/>
              </a:spcAft>
            </a:pPr>
            <a:r>
              <a:rPr lang="en-GB" dirty="0" smtClean="0">
                <a:solidFill>
                  <a:srgbClr val="000000"/>
                </a:solidFill>
              </a:rPr>
              <a:t>Part of physical layout choice</a:t>
            </a:r>
          </a:p>
          <a:p>
            <a:pPr>
              <a:spcAft>
                <a:spcPts val="600"/>
              </a:spcAft>
            </a:pPr>
            <a:r>
              <a:rPr lang="en-GB" dirty="0" smtClean="0">
                <a:solidFill>
                  <a:srgbClr val="000000"/>
                </a:solidFill>
              </a:rPr>
              <a:t>Requires element to be capable of relevant min spacing and ability to have large </a:t>
            </a:r>
            <a:r>
              <a:rPr lang="en-GB" dirty="0" err="1" smtClean="0">
                <a:solidFill>
                  <a:srgbClr val="000000"/>
                </a:solidFill>
              </a:rPr>
              <a:t>spacings</a:t>
            </a:r>
            <a:r>
              <a:rPr lang="en-GB" dirty="0" smtClean="0">
                <a:solidFill>
                  <a:srgbClr val="000000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AA choices to be made….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1520" y="1484784"/>
            <a:ext cx="8352730" cy="496855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Station/core physical layout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Number of stations/Size of stations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Single-Dual element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Element type 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Element spacing – Nyquist freq.</a:t>
            </a:r>
          </a:p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rgbClr val="000000"/>
                </a:solidFill>
              </a:rPr>
              <a:t>Analogue transport/ADC location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Processing flexibility (e.g. freq/time)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1</a:t>
            </a:r>
            <a:r>
              <a:rPr lang="en-GB" sz="2000" baseline="30000" dirty="0" smtClean="0"/>
              <a:t>st</a:t>
            </a:r>
            <a:r>
              <a:rPr lang="en-GB" sz="2000" dirty="0" smtClean="0"/>
              <a:t> stage processing technology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Digital interconnect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Later processing technology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Output data transport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5580112" y="1484784"/>
            <a:ext cx="3240360" cy="4248472"/>
          </a:xfrm>
          <a:prstGeom prst="wedgeRoundRectCallout">
            <a:avLst>
              <a:gd name="adj1" fmla="val -85002"/>
              <a:gd name="adj2" fmla="val 6619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GB" dirty="0" smtClean="0">
                <a:solidFill>
                  <a:srgbClr val="000000"/>
                </a:solidFill>
              </a:rPr>
              <a:t>As discussed… This is a major impact on the system design:</a:t>
            </a:r>
          </a:p>
          <a:p>
            <a:pPr marL="266700" indent="-266700">
              <a:spcAft>
                <a:spcPts val="600"/>
              </a:spcAft>
              <a:buFont typeface="Arial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Long range means all processing can be  in one bunker</a:t>
            </a:r>
          </a:p>
          <a:p>
            <a:pPr marL="266700" indent="-266700">
              <a:spcAft>
                <a:spcPts val="600"/>
              </a:spcAft>
              <a:buFont typeface="Arial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Short range requires distributed digitising/processing</a:t>
            </a:r>
          </a:p>
          <a:p>
            <a:pPr marL="266700" indent="-266700">
              <a:spcAft>
                <a:spcPts val="600"/>
              </a:spcAft>
              <a:buFont typeface="Arial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ADC at antenna tricky for RFI, clock distribution, comms bandwidth, upgradeability.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AA choices to be made….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1520" y="1484784"/>
            <a:ext cx="8352730" cy="496855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Station/core physical layout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Number of stations/Size of stations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Single-Dual element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Element type 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Element spacing – Nyquist freq.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Analogue transport/ADC location</a:t>
            </a:r>
          </a:p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rgbClr val="000000"/>
                </a:solidFill>
              </a:rPr>
              <a:t>Processing flexibility (e.g. freq/time)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1</a:t>
            </a:r>
            <a:r>
              <a:rPr lang="en-GB" sz="2000" baseline="30000" dirty="0" smtClean="0"/>
              <a:t>st</a:t>
            </a:r>
            <a:r>
              <a:rPr lang="en-GB" sz="2000" dirty="0" smtClean="0"/>
              <a:t> stage processing technology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Digital interconnect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Later processing technology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Output data transport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5580112" y="2564904"/>
            <a:ext cx="2592288" cy="3168352"/>
          </a:xfrm>
          <a:prstGeom prst="wedgeRoundRectCallout">
            <a:avLst>
              <a:gd name="adj1" fmla="val -82947"/>
              <a:gd name="adj2" fmla="val 7314"/>
              <a:gd name="adj3" fmla="val 16667"/>
            </a:avLst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GB" dirty="0" smtClean="0">
                <a:solidFill>
                  <a:srgbClr val="000000"/>
                </a:solidFill>
              </a:rPr>
              <a:t>The level of programmability of the processing needs careful  consideration. </a:t>
            </a:r>
          </a:p>
          <a:p>
            <a:pPr>
              <a:spcAft>
                <a:spcPts val="600"/>
              </a:spcAft>
            </a:pPr>
            <a:r>
              <a:rPr lang="en-GB" dirty="0" smtClean="0">
                <a:solidFill>
                  <a:srgbClr val="000000"/>
                </a:solidFill>
              </a:rPr>
              <a:t>Time domain (pulsars/transients) frequency domain, calibration issues, new algorithms, RFI, local storage of history etc…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AA choices to be made….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1520" y="1484784"/>
            <a:ext cx="8352730" cy="496855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Station/core physical layout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Number of stations/Size of stations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Single-Dual element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Element type 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Element spacing – Nyquist freq.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Analogue transport/ADC location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Processing flexibility (e.g. freq/time)</a:t>
            </a:r>
          </a:p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rgbClr val="000000"/>
                </a:solidFill>
              </a:rPr>
              <a:t>1</a:t>
            </a:r>
            <a:r>
              <a:rPr lang="en-GB" sz="2000" baseline="30000" dirty="0" smtClean="0">
                <a:solidFill>
                  <a:srgbClr val="000000"/>
                </a:solidFill>
              </a:rPr>
              <a:t>st</a:t>
            </a:r>
            <a:r>
              <a:rPr lang="en-GB" sz="2000" dirty="0" smtClean="0">
                <a:solidFill>
                  <a:srgbClr val="000000"/>
                </a:solidFill>
              </a:rPr>
              <a:t> stage processing technology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Digital interconnect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Later processing technology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Output data transport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5580112" y="1988840"/>
            <a:ext cx="2592288" cy="2736304"/>
          </a:xfrm>
          <a:prstGeom prst="wedgeRoundRectCallout">
            <a:avLst>
              <a:gd name="adj1" fmla="val -101440"/>
              <a:gd name="adj2" fmla="val 55414"/>
              <a:gd name="adj3" fmla="val 16667"/>
            </a:avLst>
          </a:prstGeom>
          <a:solidFill>
            <a:schemeClr val="bg2">
              <a:lumMod val="9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GB" dirty="0" smtClean="0">
                <a:solidFill>
                  <a:srgbClr val="000000"/>
                </a:solidFill>
              </a:rPr>
              <a:t>Initial processing is the heavy user of FLOPs/MACs – should be simple, but is it?</a:t>
            </a:r>
          </a:p>
          <a:p>
            <a:pPr>
              <a:spcAft>
                <a:spcPts val="600"/>
              </a:spcAft>
            </a:pPr>
            <a:r>
              <a:rPr lang="en-GB" dirty="0" smtClean="0">
                <a:solidFill>
                  <a:srgbClr val="000000"/>
                </a:solidFill>
              </a:rPr>
              <a:t>Technology choice is a major impact on cost, power, development time, NRE etc…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AA choices to be made….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1520" y="1484784"/>
            <a:ext cx="8352730" cy="496855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Station/core physical layout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Number of stations/Size of stations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Single-Dual element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Element type 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Element spacing – Nyquist freq.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Analogue transport/ADC location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Processing flexibility (e.g. freq/time)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1</a:t>
            </a:r>
            <a:r>
              <a:rPr lang="en-GB" sz="2000" baseline="30000" dirty="0" smtClean="0"/>
              <a:t>st</a:t>
            </a:r>
            <a:r>
              <a:rPr lang="en-GB" sz="2000" dirty="0" smtClean="0"/>
              <a:t> stage processing technology</a:t>
            </a:r>
          </a:p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rgbClr val="000000"/>
                </a:solidFill>
              </a:rPr>
              <a:t>Digital interconnect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Later processing technology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Output data transport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5724128" y="2852936"/>
            <a:ext cx="2736304" cy="2736304"/>
          </a:xfrm>
          <a:prstGeom prst="wedgeRoundRectCallout">
            <a:avLst>
              <a:gd name="adj1" fmla="val -126098"/>
              <a:gd name="adj2" fmla="val 3497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GB" dirty="0" smtClean="0">
                <a:solidFill>
                  <a:srgbClr val="000000"/>
                </a:solidFill>
              </a:rPr>
              <a:t>Within the bunker there is a lot of data movement. Almost inevitably fibre based, but:</a:t>
            </a:r>
          </a:p>
          <a:p>
            <a:pPr marL="177800" indent="-177800">
              <a:spcAft>
                <a:spcPts val="600"/>
              </a:spcAft>
              <a:buFont typeface="Arial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Switches?</a:t>
            </a:r>
          </a:p>
          <a:p>
            <a:pPr marL="177800" indent="-177800">
              <a:spcAft>
                <a:spcPts val="600"/>
              </a:spcAft>
              <a:buFont typeface="Arial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Protocol?</a:t>
            </a:r>
          </a:p>
          <a:p>
            <a:pPr marL="177800" indent="-177800">
              <a:spcAft>
                <a:spcPts val="600"/>
              </a:spcAft>
              <a:buFont typeface="Arial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Interconnect system?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/>
          <a:lstStyle/>
          <a:p>
            <a:r>
              <a:rPr lang="en-GB" dirty="0" smtClean="0"/>
              <a:t>System level considerations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i="1" dirty="0" smtClean="0"/>
              <a:t>from Perth </a:t>
            </a:r>
            <a:r>
              <a:rPr lang="en-GB" i="1" dirty="0" smtClean="0"/>
              <a:t>2011</a:t>
            </a:r>
            <a:r>
              <a:rPr lang="en-GB" i="1" dirty="0" smtClean="0"/>
              <a:t>:</a:t>
            </a: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465" y="1341462"/>
            <a:ext cx="8207375" cy="489585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 smtClean="0"/>
              <a:t>Science requirements finalisation</a:t>
            </a:r>
          </a:p>
          <a:p>
            <a:pPr>
              <a:lnSpc>
                <a:spcPct val="150000"/>
              </a:lnSpc>
            </a:pPr>
            <a:r>
              <a:rPr lang="en-GB" sz="2400" dirty="0" smtClean="0"/>
              <a:t>Technical implementation</a:t>
            </a:r>
          </a:p>
          <a:p>
            <a:pPr>
              <a:lnSpc>
                <a:spcPct val="150000"/>
              </a:lnSpc>
            </a:pPr>
            <a:r>
              <a:rPr lang="en-GB" sz="2400" dirty="0" smtClean="0"/>
              <a:t>Software development</a:t>
            </a:r>
          </a:p>
          <a:p>
            <a:pPr>
              <a:lnSpc>
                <a:spcPct val="150000"/>
              </a:lnSpc>
            </a:pPr>
            <a:r>
              <a:rPr lang="en-GB" sz="2400" dirty="0" smtClean="0"/>
              <a:t>Configuration</a:t>
            </a:r>
          </a:p>
          <a:p>
            <a:pPr>
              <a:lnSpc>
                <a:spcPct val="150000"/>
              </a:lnSpc>
            </a:pPr>
            <a:r>
              <a:rPr lang="en-GB" sz="2400" dirty="0" smtClean="0"/>
              <a:t>Deployment &amp; Environmental</a:t>
            </a:r>
          </a:p>
          <a:p>
            <a:pPr>
              <a:lnSpc>
                <a:spcPct val="150000"/>
              </a:lnSpc>
            </a:pPr>
            <a:r>
              <a:rPr lang="en-GB" sz="2400" dirty="0" smtClean="0"/>
              <a:t>Cost &amp; Power – </a:t>
            </a:r>
            <a:r>
              <a:rPr lang="en-GB" sz="2400" i="1" dirty="0" smtClean="0">
                <a:solidFill>
                  <a:srgbClr val="FF0000"/>
                </a:solidFill>
              </a:rPr>
              <a:t>an issue throughout….</a:t>
            </a:r>
            <a:endParaRPr lang="en-GB" sz="24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Operational model – SKA system decision</a:t>
            </a:r>
          </a:p>
          <a:p>
            <a:pPr>
              <a:lnSpc>
                <a:spcPct val="150000"/>
              </a:lnSpc>
            </a:pPr>
            <a:r>
              <a:rPr lang="en-GB" sz="2400" dirty="0" smtClean="0"/>
              <a:t>Upgrade path to SKA</a:t>
            </a:r>
            <a:r>
              <a:rPr lang="en-GB" sz="2400" baseline="-25000" dirty="0" smtClean="0"/>
              <a:t>2</a:t>
            </a:r>
            <a:endParaRPr lang="en-GB" sz="2400" i="1" dirty="0" smtClean="0"/>
          </a:p>
        </p:txBody>
      </p:sp>
      <p:sp>
        <p:nvSpPr>
          <p:cNvPr id="5" name="Rectangle 4"/>
          <p:cNvSpPr/>
          <p:nvPr/>
        </p:nvSpPr>
        <p:spPr>
          <a:xfrm rot="19386632">
            <a:off x="351513" y="3329435"/>
            <a:ext cx="7052443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These are still </a:t>
            </a:r>
            <a:r>
              <a:rPr lang="en-GB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all true</a:t>
            </a:r>
            <a:r>
              <a:rPr lang="en-GB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…!</a:t>
            </a:r>
            <a:endParaRPr lang="en-GB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AA choices to be made….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1520" y="1484784"/>
            <a:ext cx="8352730" cy="496855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Station/core physical layout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Number of stations/Size of stations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Single-Dual element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Element type 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Element spacing – Nyquist freq.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Analogue transport/ADC location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Processing flexibility (e.g. freq/time)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1</a:t>
            </a:r>
            <a:r>
              <a:rPr lang="en-GB" sz="2000" baseline="30000" dirty="0" smtClean="0"/>
              <a:t>st</a:t>
            </a:r>
            <a:r>
              <a:rPr lang="en-GB" sz="2000" dirty="0" smtClean="0"/>
              <a:t> stage processing technology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Digital interconnect</a:t>
            </a:r>
          </a:p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rgbClr val="000000"/>
                </a:solidFill>
              </a:rPr>
              <a:t>Later processing technology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Output data transport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5724128" y="2852936"/>
            <a:ext cx="2736304" cy="2736304"/>
          </a:xfrm>
          <a:prstGeom prst="wedgeRoundRectCallout">
            <a:avLst>
              <a:gd name="adj1" fmla="val -116040"/>
              <a:gd name="adj2" fmla="val 52494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GB" dirty="0" smtClean="0">
                <a:solidFill>
                  <a:srgbClr val="000000"/>
                </a:solidFill>
              </a:rPr>
              <a:t>More complex processing capability after first stages. Implementation can be easier with processors if possible, maybe FPGAs or even the same as the 1</a:t>
            </a:r>
            <a:r>
              <a:rPr lang="en-GB" baseline="30000" dirty="0" smtClean="0">
                <a:solidFill>
                  <a:srgbClr val="000000"/>
                </a:solidFill>
              </a:rPr>
              <a:t>st</a:t>
            </a:r>
            <a:r>
              <a:rPr lang="en-GB" dirty="0" smtClean="0">
                <a:solidFill>
                  <a:srgbClr val="000000"/>
                </a:solidFill>
              </a:rPr>
              <a:t> stage processors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AA choices to be made….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1520" y="1484784"/>
            <a:ext cx="8352730" cy="496855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Station/core physical layout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Number of stations/Size of stations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Single-Dual element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Element type 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Element spacing – Nyquist freq.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Analogue transport/ADC location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Processing flexibility (e.g. freq/time)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1</a:t>
            </a:r>
            <a:r>
              <a:rPr lang="en-GB" sz="2000" baseline="30000" dirty="0" smtClean="0"/>
              <a:t>st</a:t>
            </a:r>
            <a:r>
              <a:rPr lang="en-GB" sz="2000" dirty="0" smtClean="0"/>
              <a:t> stage processing technology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Digital interconnect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Later processing technology</a:t>
            </a:r>
          </a:p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rgbClr val="000000"/>
                </a:solidFill>
              </a:rPr>
              <a:t>Output data transport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5724128" y="1844824"/>
            <a:ext cx="2736304" cy="4032448"/>
          </a:xfrm>
          <a:prstGeom prst="wedgeRoundRectCallout">
            <a:avLst>
              <a:gd name="adj1" fmla="val -120906"/>
              <a:gd name="adj2" fmla="val 55866"/>
              <a:gd name="adj3" fmla="val 16667"/>
            </a:avLst>
          </a:prstGeom>
          <a:solidFill>
            <a:srgbClr val="66FFCC"/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GB" dirty="0" smtClean="0">
                <a:solidFill>
                  <a:srgbClr val="000000"/>
                </a:solidFill>
              </a:rPr>
              <a:t>A major interface to the rest of the SKA!</a:t>
            </a:r>
          </a:p>
          <a:p>
            <a:pPr>
              <a:spcAft>
                <a:spcPts val="600"/>
              </a:spcAft>
            </a:pPr>
            <a:r>
              <a:rPr lang="en-GB" dirty="0" smtClean="0">
                <a:solidFill>
                  <a:srgbClr val="000000"/>
                </a:solidFill>
              </a:rPr>
              <a:t>To be agreed with correlator design.</a:t>
            </a:r>
          </a:p>
          <a:p>
            <a:pPr>
              <a:spcAft>
                <a:spcPts val="600"/>
              </a:spcAft>
            </a:pPr>
            <a:r>
              <a:rPr lang="en-GB" dirty="0" smtClean="0">
                <a:solidFill>
                  <a:srgbClr val="000000"/>
                </a:solidFill>
              </a:rPr>
              <a:t>But details need decisions:</a:t>
            </a:r>
          </a:p>
          <a:p>
            <a:pPr marL="266700" indent="-266700">
              <a:spcAft>
                <a:spcPts val="600"/>
              </a:spcAft>
              <a:buFont typeface="Arial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Data rate</a:t>
            </a:r>
          </a:p>
          <a:p>
            <a:pPr marL="266700" indent="-266700">
              <a:spcAft>
                <a:spcPts val="600"/>
              </a:spcAft>
              <a:buFont typeface="Arial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Protocol</a:t>
            </a:r>
          </a:p>
          <a:p>
            <a:pPr marL="266700" indent="-266700">
              <a:spcAft>
                <a:spcPts val="600"/>
              </a:spcAft>
              <a:buFont typeface="Arial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Format of data – frequency division?</a:t>
            </a:r>
          </a:p>
          <a:p>
            <a:pPr marL="266700" indent="-266700">
              <a:spcAft>
                <a:spcPts val="600"/>
              </a:spcAft>
              <a:buFont typeface="Arial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960" y="3222104"/>
            <a:ext cx="4932040" cy="1143000"/>
          </a:xfrm>
        </p:spPr>
        <p:txBody>
          <a:bodyPr/>
          <a:lstStyle/>
          <a:p>
            <a:r>
              <a:rPr lang="en-GB" dirty="0" smtClean="0"/>
              <a:t>Sub-system selection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23 October 2012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Basis for sub-system selection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2400" dirty="0" smtClean="0">
                <a:solidFill>
                  <a:srgbClr val="000000"/>
                </a:solidFill>
              </a:rPr>
              <a:t>Follow the System Engineering process…</a:t>
            </a:r>
          </a:p>
          <a:p>
            <a:r>
              <a:rPr lang="en-GB" sz="2400" dirty="0" smtClean="0"/>
              <a:t>Agree with OSKAO</a:t>
            </a:r>
          </a:p>
          <a:p>
            <a:r>
              <a:rPr lang="en-GB" sz="2400" dirty="0" smtClean="0"/>
              <a:t>Needs to meet the requirements and be the lowest cost system implementation.</a:t>
            </a:r>
          </a:p>
          <a:p>
            <a:r>
              <a:rPr lang="en-GB" sz="2400" dirty="0" smtClean="0"/>
              <a:t>Uses an </a:t>
            </a:r>
            <a:r>
              <a:rPr lang="en-GB" sz="2400" dirty="0" smtClean="0"/>
              <a:t>“allocated” specifications </a:t>
            </a:r>
            <a:r>
              <a:rPr lang="en-GB" sz="2400" dirty="0" err="1" smtClean="0"/>
              <a:t>incl</a:t>
            </a:r>
            <a:r>
              <a:rPr lang="en-GB" sz="2400" dirty="0" smtClean="0"/>
              <a:t> max. cost, </a:t>
            </a:r>
            <a:r>
              <a:rPr lang="en-GB" sz="2400" dirty="0" smtClean="0"/>
              <a:t>for the sub-system, derived from SKA system specifications</a:t>
            </a:r>
          </a:p>
          <a:p>
            <a:r>
              <a:rPr lang="en-GB" sz="2400" dirty="0" smtClean="0"/>
              <a:t>Costing relates to the whole system cost, it will include all aspects of cost.</a:t>
            </a:r>
          </a:p>
          <a:p>
            <a:r>
              <a:rPr lang="en-GB" sz="2400" dirty="0" smtClean="0"/>
              <a:t>Need to eliminate unsuccessful designs as soon as possible to save development time and cost.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1187624" y="2565400"/>
            <a:ext cx="6840760" cy="2952328"/>
          </a:xfrm>
          <a:prstGeom prst="roundRect">
            <a:avLst/>
          </a:prstGeom>
          <a:solidFill>
            <a:srgbClr val="FFFF99"/>
          </a:solidFill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</a:pPr>
            <a:r>
              <a:rPr lang="en-GB" sz="2400" b="1" dirty="0" smtClean="0">
                <a:solidFill>
                  <a:srgbClr val="000000"/>
                </a:solidFill>
              </a:rPr>
              <a:t>This is not complicated in concept:</a:t>
            </a:r>
          </a:p>
          <a:p>
            <a:pPr marL="355600" indent="-266700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</a:rPr>
              <a:t>No requirement to compare and contrast many diverse performance specifications</a:t>
            </a:r>
          </a:p>
          <a:p>
            <a:pPr marL="355600" indent="-266700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</a:rPr>
              <a:t>Costing is the main determinant if the sub-system has the required performance</a:t>
            </a:r>
          </a:p>
          <a:p>
            <a:pPr marL="355600" indent="-266700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</a:rPr>
              <a:t>Will need to be verified by demonstration or simulations</a:t>
            </a:r>
            <a:endParaRPr lang="en-GB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Basic questions on a Sub-system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79512" y="1557263"/>
            <a:ext cx="6624538" cy="4464025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GB" sz="2400" dirty="0" smtClean="0">
                <a:solidFill>
                  <a:srgbClr val="000000"/>
                </a:solidFill>
                <a:latin typeface="+mj-lt"/>
              </a:rPr>
              <a:t>Can it meet the SKA </a:t>
            </a:r>
            <a:r>
              <a:rPr lang="en-GB" sz="2400" b="1" dirty="0" smtClean="0">
                <a:solidFill>
                  <a:srgbClr val="000000"/>
                </a:solidFill>
                <a:latin typeface="+mj-lt"/>
              </a:rPr>
              <a:t>technical specification</a:t>
            </a:r>
            <a:r>
              <a:rPr lang="en-GB" sz="2400" dirty="0" smtClean="0">
                <a:solidFill>
                  <a:srgbClr val="000000"/>
                </a:solidFill>
                <a:latin typeface="+mj-lt"/>
              </a:rPr>
              <a:t>?</a:t>
            </a:r>
          </a:p>
          <a:p>
            <a:pPr marL="914400" lvl="1" indent="-514350">
              <a:spcAft>
                <a:spcPts val="600"/>
              </a:spcAft>
            </a:pPr>
            <a:r>
              <a:rPr lang="en-GB" sz="2000" dirty="0" smtClean="0">
                <a:solidFill>
                  <a:srgbClr val="000000"/>
                </a:solidFill>
                <a:latin typeface="+mj-lt"/>
              </a:rPr>
              <a:t>Allocated specification</a:t>
            </a:r>
          </a:p>
          <a:p>
            <a:pPr marL="914400" lvl="1" indent="-514350">
              <a:spcAft>
                <a:spcPts val="600"/>
              </a:spcAft>
            </a:pPr>
            <a:r>
              <a:rPr lang="en-GB" sz="2000" dirty="0" smtClean="0">
                <a:solidFill>
                  <a:srgbClr val="000000"/>
                </a:solidFill>
                <a:latin typeface="+mj-lt"/>
              </a:rPr>
              <a:t>Technically ready for SKA Phase 1</a:t>
            </a:r>
          </a:p>
          <a:p>
            <a:pPr marL="914400" lvl="1" indent="-514350">
              <a:spcAft>
                <a:spcPts val="1800"/>
              </a:spcAft>
            </a:pPr>
            <a:r>
              <a:rPr lang="en-GB" sz="2000" dirty="0" smtClean="0">
                <a:solidFill>
                  <a:srgbClr val="000000"/>
                </a:solidFill>
                <a:latin typeface="+mj-lt"/>
              </a:rPr>
              <a:t>Can it be delivered in time for SKA Phase 1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GB" sz="2400" dirty="0" smtClean="0">
                <a:solidFill>
                  <a:srgbClr val="000000"/>
                </a:solidFill>
                <a:latin typeface="+mj-lt"/>
              </a:rPr>
              <a:t>Does it deliver the </a:t>
            </a:r>
            <a:r>
              <a:rPr lang="en-GB" sz="2400" b="1" dirty="0" smtClean="0">
                <a:solidFill>
                  <a:srgbClr val="000000"/>
                </a:solidFill>
                <a:latin typeface="+mj-lt"/>
              </a:rPr>
              <a:t>lowest </a:t>
            </a:r>
            <a:r>
              <a:rPr lang="en-GB" sz="2400" b="1" i="1" dirty="0" smtClean="0">
                <a:solidFill>
                  <a:srgbClr val="000000"/>
                </a:solidFill>
                <a:latin typeface="+mj-lt"/>
              </a:rPr>
              <a:t>system</a:t>
            </a:r>
            <a:r>
              <a:rPr lang="en-GB" sz="2400" b="1" dirty="0" smtClean="0">
                <a:solidFill>
                  <a:srgbClr val="000000"/>
                </a:solidFill>
                <a:latin typeface="+mj-lt"/>
              </a:rPr>
              <a:t> cost</a:t>
            </a:r>
            <a:r>
              <a:rPr lang="en-GB" sz="2400" dirty="0" smtClean="0">
                <a:solidFill>
                  <a:srgbClr val="000000"/>
                </a:solidFill>
                <a:latin typeface="+mj-lt"/>
              </a:rPr>
              <a:t>?</a:t>
            </a:r>
          </a:p>
          <a:p>
            <a:pPr marL="914400" lvl="1" indent="-514350">
              <a:spcAft>
                <a:spcPts val="600"/>
              </a:spcAft>
            </a:pPr>
            <a:r>
              <a:rPr lang="en-GB" sz="2000" dirty="0" smtClean="0">
                <a:solidFill>
                  <a:srgbClr val="000000"/>
                </a:solidFill>
                <a:latin typeface="+mj-lt"/>
              </a:rPr>
              <a:t>When built into the overall SKA design</a:t>
            </a:r>
          </a:p>
          <a:p>
            <a:pPr marL="914400" lvl="1" indent="-514350">
              <a:spcAft>
                <a:spcPts val="600"/>
              </a:spcAft>
            </a:pPr>
            <a:r>
              <a:rPr lang="en-GB" sz="2000" dirty="0" smtClean="0">
                <a:solidFill>
                  <a:srgbClr val="000000"/>
                </a:solidFill>
                <a:latin typeface="+mj-lt"/>
              </a:rPr>
              <a:t>Includes: Capital, development, NRE, deployment</a:t>
            </a:r>
            <a:br>
              <a:rPr lang="en-GB" sz="2000" dirty="0" smtClean="0">
                <a:solidFill>
                  <a:srgbClr val="000000"/>
                </a:solidFill>
                <a:latin typeface="+mj-lt"/>
              </a:rPr>
            </a:br>
            <a:r>
              <a:rPr lang="en-GB" sz="2000" dirty="0" smtClean="0">
                <a:solidFill>
                  <a:srgbClr val="000000"/>
                </a:solidFill>
                <a:latin typeface="+mj-lt"/>
              </a:rPr>
              <a:t>Plus apportionment of Operational costs e.g. 5years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660232" y="1700808"/>
            <a:ext cx="2304256" cy="151216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Allocated specifications need to be written and agreed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660232" y="3356992"/>
            <a:ext cx="2304256" cy="1800200"/>
          </a:xfrm>
          <a:prstGeom prst="roundRect">
            <a:avLst>
              <a:gd name="adj" fmla="val 1011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Requires a </a:t>
            </a:r>
            <a:r>
              <a:rPr lang="en-GB" dirty="0" smtClean="0">
                <a:solidFill>
                  <a:srgbClr val="000000"/>
                </a:solidFill>
              </a:rPr>
              <a:t>model for </a:t>
            </a:r>
            <a:r>
              <a:rPr lang="en-GB" dirty="0" smtClean="0">
                <a:solidFill>
                  <a:srgbClr val="000000"/>
                </a:solidFill>
              </a:rPr>
              <a:t>the impact on the overall system cost e.g. if the amount of processing varies etc.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95536" y="5373216"/>
            <a:ext cx="8569523" cy="1008112"/>
          </a:xfrm>
          <a:prstGeom prst="roundRect">
            <a:avLst>
              <a:gd name="adj" fmla="val 24342"/>
            </a:avLst>
          </a:prstGeom>
          <a:solidFill>
            <a:srgbClr val="FFFF99"/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000000"/>
                </a:solidFill>
              </a:rPr>
              <a:t>System engineering provides the information for the </a:t>
            </a:r>
            <a:r>
              <a:rPr lang="en-GB" sz="2400" dirty="0" smtClean="0">
                <a:solidFill>
                  <a:srgbClr val="000000"/>
                </a:solidFill>
              </a:rPr>
              <a:t/>
            </a:r>
            <a:br>
              <a:rPr lang="en-GB" sz="2400" dirty="0" smtClean="0">
                <a:solidFill>
                  <a:srgbClr val="000000"/>
                </a:solidFill>
              </a:rPr>
            </a:br>
            <a:r>
              <a:rPr lang="en-GB" sz="2400" dirty="0" smtClean="0">
                <a:solidFill>
                  <a:srgbClr val="000000"/>
                </a:solidFill>
              </a:rPr>
              <a:t>element/sub-system </a:t>
            </a:r>
            <a:r>
              <a:rPr lang="en-GB" sz="2400" dirty="0" smtClean="0">
                <a:solidFill>
                  <a:srgbClr val="000000"/>
                </a:solidFill>
              </a:rPr>
              <a:t>engineering team to concentrate on</a:t>
            </a:r>
            <a:endParaRPr lang="en-GB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-180528" y="-27384"/>
            <a:ext cx="9505056" cy="7056784"/>
          </a:xfrm>
          <a:prstGeom prst="rect">
            <a:avLst/>
          </a:prstGeom>
          <a:solidFill>
            <a:srgbClr val="0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Associated </a:t>
            </a:r>
            <a:r>
              <a:rPr lang="en-GB" dirty="0" smtClean="0"/>
              <a:t>questions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750" y="1628800"/>
            <a:ext cx="8064500" cy="4464025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en-GB" dirty="0" smtClean="0">
                <a:solidFill>
                  <a:srgbClr val="000000"/>
                </a:solidFill>
              </a:rPr>
              <a:t>The AAs-s should be of sufficient technical maturity to be assessed and expected to be at Technical Readiness Level [8] in time for SKA scheduled deployment.</a:t>
            </a:r>
          </a:p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en-GB" dirty="0" smtClean="0">
                <a:solidFill>
                  <a:srgbClr val="000000"/>
                </a:solidFill>
              </a:rPr>
              <a:t>Can an SKA system design using the AAs-s deliver the relevant SKA science case(s) by meeting the SKA technical specification?</a:t>
            </a:r>
          </a:p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en-GB" dirty="0" smtClean="0">
                <a:solidFill>
                  <a:srgbClr val="000000"/>
                </a:solidFill>
              </a:rPr>
              <a:t>Will the SKA system design using the sub deliver the lowest overall cost? </a:t>
            </a:r>
          </a:p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en-GB" dirty="0" smtClean="0">
                <a:solidFill>
                  <a:srgbClr val="000000"/>
                </a:solidFill>
              </a:rPr>
              <a:t>Does the AAs-s provide a </a:t>
            </a:r>
            <a:r>
              <a:rPr lang="en-GB" dirty="0" smtClean="0">
                <a:solidFill>
                  <a:srgbClr val="000000"/>
                </a:solidFill>
              </a:rPr>
              <a:t>substantial (50%) </a:t>
            </a:r>
            <a:r>
              <a:rPr lang="en-GB" dirty="0" smtClean="0">
                <a:solidFill>
                  <a:srgbClr val="000000"/>
                </a:solidFill>
              </a:rPr>
              <a:t>performance benefit over the cheapest AAs-s selection within a small cost </a:t>
            </a:r>
            <a:r>
              <a:rPr lang="en-GB" dirty="0" smtClean="0">
                <a:solidFill>
                  <a:srgbClr val="000000"/>
                </a:solidFill>
              </a:rPr>
              <a:t>premium (5%) </a:t>
            </a:r>
            <a:r>
              <a:rPr lang="en-GB" dirty="0" smtClean="0">
                <a:solidFill>
                  <a:srgbClr val="000000"/>
                </a:solidFill>
              </a:rPr>
              <a:t>of the lowest overall cost solution?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Physical array design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84213" y="1322563"/>
            <a:ext cx="8207375" cy="5021792"/>
          </a:xfrm>
          <a:prstGeom prst="rect">
            <a:avLst/>
          </a:prstGeom>
          <a:solidFill>
            <a:srgbClr val="AAE2CA">
              <a:lumMod val="40000"/>
              <a:lumOff val="60000"/>
            </a:srgbClr>
          </a:solidFill>
          <a:ln w="9525">
            <a:solidFill>
              <a:srgbClr val="3333C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30663" algn="l"/>
              </a:tabLst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Element data link:	copper/fibre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30663" algn="l"/>
              </a:tabLst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	analogue/digital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30663" algn="l"/>
              </a:tabLst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Element power:	phantom/direct    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Solar??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30663" algn="l"/>
              </a:tabLst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Dispersed digitisation?:	part of comms decision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30663" algn="l"/>
              </a:tabLst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Cabling: 	surface/buried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30663" algn="l"/>
              </a:tabLst>
              <a:defRPr/>
            </a:pPr>
            <a:r>
              <a:rPr kumimoji="0" lang="en-GB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Groundplane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	continuous/by element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30663" algn="l"/>
              </a:tabLst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Placement precision:	What can calibration handle?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30663" algn="l"/>
              </a:tabLst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Rotational precision:	   “                 “               “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/>
          <a:lstStyle/>
          <a:p>
            <a:r>
              <a:rPr lang="en-GB" dirty="0" smtClean="0"/>
              <a:t>Specification &amp; </a:t>
            </a:r>
            <a:br>
              <a:rPr lang="en-GB" dirty="0" smtClean="0"/>
            </a:br>
            <a:r>
              <a:rPr lang="en-GB" dirty="0" smtClean="0"/>
              <a:t>scientific requirements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r>
              <a:rPr lang="en-GB" sz="2400" dirty="0" smtClean="0"/>
              <a:t>DRM2 stable and will be until SRR</a:t>
            </a:r>
          </a:p>
          <a:p>
            <a:r>
              <a:rPr lang="en-GB" sz="2400" dirty="0" smtClean="0"/>
              <a:t>Derive specifications from </a:t>
            </a:r>
            <a:r>
              <a:rPr lang="en-GB" sz="2400" dirty="0" err="1" smtClean="0"/>
              <a:t>CoDR’s</a:t>
            </a:r>
            <a:r>
              <a:rPr lang="en-GB" sz="2400" dirty="0" smtClean="0"/>
              <a:t> and </a:t>
            </a:r>
            <a:r>
              <a:rPr lang="en-GB" sz="2400" dirty="0" err="1" smtClean="0"/>
              <a:t>SoWG</a:t>
            </a:r>
            <a:r>
              <a:rPr lang="en-GB" sz="2400" dirty="0" smtClean="0"/>
              <a:t> report</a:t>
            </a:r>
          </a:p>
          <a:p>
            <a:r>
              <a:rPr lang="en-GB" sz="2400" dirty="0" smtClean="0"/>
              <a:t>There is pressure from scientists – there always will be</a:t>
            </a:r>
            <a:r>
              <a:rPr lang="en-GB" sz="2400" dirty="0" smtClean="0"/>
              <a:t>!</a:t>
            </a:r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We need to derive and  agree element and sub-system specifications with OSKAO</a:t>
            </a:r>
            <a:r>
              <a:rPr lang="en-GB" sz="2400" dirty="0" smtClean="0"/>
              <a:t>.</a:t>
            </a:r>
          </a:p>
          <a:p>
            <a:endParaRPr lang="en-GB" sz="2400" dirty="0" smtClean="0"/>
          </a:p>
          <a:p>
            <a:r>
              <a:rPr lang="en-GB" sz="2400" dirty="0" smtClean="0"/>
              <a:t>Part of the Stage 1 PEP work</a:t>
            </a:r>
            <a:endParaRPr lang="en-GB" sz="2400" dirty="0" smtClean="0"/>
          </a:p>
          <a:p>
            <a:endParaRPr lang="en-GB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323528" y="3356992"/>
            <a:ext cx="8352928" cy="129614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AA-low outline specification </a:t>
            </a:r>
            <a:r>
              <a:rPr lang="en-GB" sz="2400" dirty="0" smtClean="0"/>
              <a:t>(current)</a:t>
            </a:r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23528" y="1525604"/>
          <a:ext cx="8585859" cy="4985512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004419"/>
                <a:gridCol w="1332548"/>
                <a:gridCol w="1353787"/>
                <a:gridCol w="3895105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Parameter</a:t>
                      </a:r>
                      <a:endParaRPr lang="en-GB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SKA1</a:t>
                      </a:r>
                      <a:endParaRPr lang="en-GB" sz="14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SKA2</a:t>
                      </a:r>
                      <a:endParaRPr lang="en-GB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Comments</a:t>
                      </a:r>
                      <a:endParaRPr lang="en-GB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Type of array</a:t>
                      </a:r>
                      <a:endParaRPr lang="en-GB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Single element</a:t>
                      </a: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Single element</a:t>
                      </a:r>
                      <a:endParaRPr lang="en-GB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Sparse array using a single wide-band element</a:t>
                      </a:r>
                      <a:endParaRPr lang="en-GB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No. 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of </a:t>
                      </a: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elements  /station</a:t>
                      </a:r>
                      <a:endParaRPr lang="en-GB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1750</a:t>
                      </a:r>
                      <a:endParaRPr lang="en-GB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11,000</a:t>
                      </a:r>
                      <a:endParaRPr lang="en-GB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No. of elements total</a:t>
                      </a:r>
                      <a:endParaRPr lang="en-GB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500,000</a:t>
                      </a: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3,000,000</a:t>
                      </a:r>
                      <a:endParaRPr lang="en-GB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Approximately</a:t>
                      </a:r>
                      <a:endParaRPr lang="en-GB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Approx. Size of elements</a:t>
                      </a:r>
                      <a:endParaRPr lang="en-GB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1x1x2 m</a:t>
                      </a:r>
                      <a:endParaRPr lang="en-GB" sz="200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1x1x2 m</a:t>
                      </a:r>
                      <a:endParaRPr lang="en-GB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Must be small enough for the pitch</a:t>
                      </a:r>
                      <a:endParaRPr lang="en-GB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No. of polarisations</a:t>
                      </a:r>
                      <a:endParaRPr lang="en-GB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GB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GB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Each element has two receiver chains</a:t>
                      </a:r>
                      <a:endParaRPr lang="en-GB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Diameter of station</a:t>
                      </a:r>
                      <a:endParaRPr lang="en-GB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80m</a:t>
                      </a:r>
                      <a:endParaRPr lang="en-GB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180m</a:t>
                      </a:r>
                      <a:endParaRPr lang="en-GB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Number of </a:t>
                      </a: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stations</a:t>
                      </a:r>
                      <a:endParaRPr lang="en-GB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280</a:t>
                      </a:r>
                      <a:endParaRPr lang="en-GB" sz="14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280</a:t>
                      </a:r>
                      <a:endParaRPr lang="en-GB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Anticipated </a:t>
                      </a: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number 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SKA Stations</a:t>
                      </a:r>
                      <a:endParaRPr lang="en-GB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Element communication</a:t>
                      </a:r>
                      <a:endParaRPr lang="en-GB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Analogue fibre</a:t>
                      </a:r>
                      <a:endParaRPr lang="en-GB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Analogue</a:t>
                      </a:r>
                      <a:r>
                        <a:rPr lang="en-GB" sz="1400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fibre</a:t>
                      </a:r>
                      <a:endParaRPr lang="en-GB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Requires copper for power</a:t>
                      </a:r>
                      <a:endParaRPr lang="en-GB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Layout</a:t>
                      </a:r>
                      <a:endParaRPr lang="en-GB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pseudo-random</a:t>
                      </a:r>
                      <a:endParaRPr lang="en-GB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pseudo-random</a:t>
                      </a:r>
                      <a:endParaRPr lang="en-GB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The </a:t>
                      </a: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most 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flexible </a:t>
                      </a: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design 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is as individual elements.</a:t>
                      </a:r>
                      <a:endParaRPr lang="en-GB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Frequency range</a:t>
                      </a:r>
                      <a:endParaRPr lang="en-GB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70-450 MHz</a:t>
                      </a:r>
                      <a:endParaRPr lang="en-GB" sz="200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70-450 MHz</a:t>
                      </a:r>
                      <a:endParaRPr lang="en-GB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May be down to 50MHz</a:t>
                      </a:r>
                      <a:endParaRPr lang="en-GB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Digitisation rate</a:t>
                      </a:r>
                      <a:endParaRPr lang="en-GB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GB" sz="1400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- </a:t>
                      </a: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2GS/s </a:t>
                      </a:r>
                      <a:endParaRPr lang="en-GB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GB" sz="1400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- </a:t>
                      </a: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2GS/s </a:t>
                      </a: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There is no frequency conversion, covers full frequency range with guard bands </a:t>
                      </a:r>
                      <a:endParaRPr lang="en-GB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Digitisation depth</a:t>
                      </a:r>
                      <a:endParaRPr lang="en-GB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or 8-bit</a:t>
                      </a:r>
                      <a:endParaRPr lang="en-GB" sz="200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or 8-bit</a:t>
                      </a:r>
                      <a:endParaRPr lang="en-GB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Required for RFI environment at these frequencies</a:t>
                      </a:r>
                      <a:endParaRPr lang="en-GB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Max instantaneous bandwidth</a:t>
                      </a:r>
                      <a:endParaRPr lang="en-GB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400 MHz</a:t>
                      </a:r>
                      <a:endParaRPr lang="en-GB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400 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MHz</a:t>
                      </a:r>
                      <a:endParaRPr lang="en-GB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Covers operating band of array</a:t>
                      </a:r>
                      <a:endParaRPr lang="en-GB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Output data rate </a:t>
                      </a: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/station</a:t>
                      </a:r>
                      <a:endParaRPr lang="en-GB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140Gb/s</a:t>
                      </a:r>
                      <a:endParaRPr lang="en-GB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8Tb/s</a:t>
                      </a:r>
                      <a:endParaRPr lang="en-GB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Organised as 4+4bit complex data</a:t>
                      </a:r>
                      <a:endParaRPr lang="en-GB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Data</a:t>
                      </a:r>
                      <a:r>
                        <a:rPr lang="en-GB" sz="1400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rate into correlator</a:t>
                      </a:r>
                      <a:endParaRPr lang="en-GB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40Tb/s</a:t>
                      </a:r>
                      <a:endParaRPr lang="en-GB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2.2Pb/s</a:t>
                      </a:r>
                      <a:endParaRPr lang="en-GB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Peta</a:t>
                      </a: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= 10</a:t>
                      </a:r>
                      <a:r>
                        <a:rPr lang="en-GB" sz="1400" baseline="300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en-GB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3232313" y="1257874"/>
            <a:ext cx="4752528" cy="2592288"/>
            <a:chOff x="3275856" y="1268760"/>
            <a:chExt cx="4752528" cy="2592288"/>
          </a:xfrm>
        </p:grpSpPr>
        <p:sp>
          <p:nvSpPr>
            <p:cNvPr id="9" name="Oval 8"/>
            <p:cNvSpPr/>
            <p:nvPr/>
          </p:nvSpPr>
          <p:spPr>
            <a:xfrm>
              <a:off x="3275856" y="3429000"/>
              <a:ext cx="432048" cy="43204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ed Rectangular Callout 9"/>
            <p:cNvSpPr/>
            <p:nvPr/>
          </p:nvSpPr>
          <p:spPr>
            <a:xfrm>
              <a:off x="4499992" y="1268760"/>
              <a:ext cx="3528392" cy="2027110"/>
            </a:xfrm>
            <a:prstGeom prst="wedgeRoundRectCallout">
              <a:avLst>
                <a:gd name="adj1" fmla="val -73377"/>
                <a:gd name="adj2" fmla="val 60031"/>
                <a:gd name="adj3" fmla="val 16667"/>
              </a:avLst>
            </a:prstGeom>
            <a:solidFill>
              <a:srgbClr val="FFFF99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600"/>
                </a:spcAft>
              </a:pPr>
              <a:r>
                <a:rPr lang="en-GB" dirty="0" smtClean="0">
                  <a:solidFill>
                    <a:srgbClr val="000000"/>
                  </a:solidFill>
                </a:rPr>
                <a:t>Not an official spec, yet…</a:t>
              </a:r>
            </a:p>
            <a:p>
              <a:pPr marL="266700" indent="-266700"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GB" dirty="0" smtClean="0">
                  <a:solidFill>
                    <a:srgbClr val="000000"/>
                  </a:solidFill>
                </a:rPr>
                <a:t>Currently 50*180m stations</a:t>
              </a:r>
            </a:p>
            <a:p>
              <a:pPr marL="266700" indent="-266700"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GB" dirty="0" smtClean="0">
                  <a:solidFill>
                    <a:srgbClr val="000000"/>
                  </a:solidFill>
                </a:rPr>
                <a:t>Required for imaging and matching  science</a:t>
              </a:r>
            </a:p>
            <a:p>
              <a:pPr marL="266700" indent="-266700"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GB" dirty="0" smtClean="0">
                  <a:solidFill>
                    <a:srgbClr val="000000"/>
                  </a:solidFill>
                </a:rPr>
                <a:t>Maybe will be </a:t>
              </a:r>
              <a:r>
                <a:rPr lang="en-GB" dirty="0" smtClean="0">
                  <a:solidFill>
                    <a:srgbClr val="000000"/>
                  </a:solidFill>
                </a:rPr>
                <a:t>still smaller </a:t>
              </a:r>
              <a:r>
                <a:rPr lang="en-GB" dirty="0" smtClean="0">
                  <a:solidFill>
                    <a:srgbClr val="000000"/>
                  </a:solidFill>
                </a:rPr>
                <a:t>stations</a:t>
              </a:r>
              <a:endParaRPr lang="en-GB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Possible AA station design: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Copper </a:t>
            </a:r>
            <a:r>
              <a:rPr lang="en-GB" dirty="0" smtClean="0"/>
              <a:t>analogue signal </a:t>
            </a:r>
            <a:r>
              <a:rPr lang="en-GB" dirty="0" smtClean="0"/>
              <a:t>transport</a:t>
            </a:r>
            <a:endParaRPr lang="en-GB" dirty="0"/>
          </a:p>
        </p:txBody>
      </p:sp>
      <p:grpSp>
        <p:nvGrpSpPr>
          <p:cNvPr id="549" name="Group 548"/>
          <p:cNvGrpSpPr/>
          <p:nvPr/>
        </p:nvGrpSpPr>
        <p:grpSpPr>
          <a:xfrm>
            <a:off x="827584" y="1556792"/>
            <a:ext cx="6974753" cy="5006773"/>
            <a:chOff x="251520" y="252369"/>
            <a:chExt cx="8799633" cy="6316749"/>
          </a:xfrm>
        </p:grpSpPr>
        <p:sp>
          <p:nvSpPr>
            <p:cNvPr id="276" name="Oval 275"/>
            <p:cNvSpPr/>
            <p:nvPr/>
          </p:nvSpPr>
          <p:spPr>
            <a:xfrm>
              <a:off x="7809711" y="1420785"/>
              <a:ext cx="1241442" cy="5148333"/>
            </a:xfrm>
            <a:prstGeom prst="ellipse">
              <a:avLst/>
            </a:prstGeom>
            <a:solidFill>
              <a:srgbClr val="EEECE1"/>
            </a:solidFill>
            <a:ln w="127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14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2953482" y="2516175"/>
              <a:ext cx="1058877" cy="2044728"/>
            </a:xfrm>
            <a:prstGeom prst="rect">
              <a:avLst/>
            </a:prstGeom>
            <a:solidFill>
              <a:srgbClr val="CCFFCC"/>
            </a:solidFill>
            <a:ln w="635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GB" sz="1050" kern="0" dirty="0" smtClean="0">
                <a:solidFill>
                  <a:srgbClr val="1F497D">
                    <a:lumMod val="75000"/>
                  </a:srgbClr>
                </a:solidFill>
                <a:latin typeface="Calibri"/>
              </a:endParaRPr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2734404" y="2224071"/>
              <a:ext cx="1058877" cy="2044728"/>
            </a:xfrm>
            <a:prstGeom prst="rect">
              <a:avLst/>
            </a:prstGeom>
            <a:solidFill>
              <a:srgbClr val="CCFFCC"/>
            </a:solidFill>
            <a:ln w="635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GB" sz="1050" kern="0" dirty="0" smtClean="0">
                  <a:solidFill>
                    <a:srgbClr val="1F497D">
                      <a:lumMod val="75000"/>
                    </a:srgbClr>
                  </a:solidFill>
                  <a:latin typeface="Calibri"/>
                </a:rPr>
                <a:t>Tile Digitisation</a:t>
              </a:r>
            </a:p>
          </p:txBody>
        </p:sp>
        <p:sp>
          <p:nvSpPr>
            <p:cNvPr id="279" name="Rectangle 278"/>
            <p:cNvSpPr/>
            <p:nvPr/>
          </p:nvSpPr>
          <p:spPr>
            <a:xfrm>
              <a:off x="2661378" y="2041506"/>
              <a:ext cx="1058877" cy="2044728"/>
            </a:xfrm>
            <a:prstGeom prst="rect">
              <a:avLst/>
            </a:prstGeom>
            <a:solidFill>
              <a:srgbClr val="CCFFCC"/>
            </a:solidFill>
            <a:ln w="635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GB" sz="1050" kern="0" dirty="0" smtClean="0">
                  <a:solidFill>
                    <a:srgbClr val="1F497D">
                      <a:lumMod val="75000"/>
                    </a:srgbClr>
                  </a:solidFill>
                  <a:latin typeface="Calibri"/>
                </a:rPr>
                <a:t>Tile Digitisation</a:t>
              </a:r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2588352" y="1858941"/>
              <a:ext cx="1058877" cy="2044728"/>
            </a:xfrm>
            <a:prstGeom prst="rect">
              <a:avLst/>
            </a:prstGeom>
            <a:solidFill>
              <a:srgbClr val="CCFF99"/>
            </a:solidFill>
            <a:ln w="635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>
                <a:lnSpc>
                  <a:spcPct val="150000"/>
                </a:lnSpc>
                <a:defRPr/>
              </a:pPr>
              <a:r>
                <a:rPr lang="en-GB" sz="1050" b="1" kern="0" dirty="0" smtClean="0">
                  <a:solidFill>
                    <a:srgbClr val="1F497D">
                      <a:lumMod val="75000"/>
                    </a:srgbClr>
                  </a:solidFill>
                  <a:latin typeface="Calibri"/>
                </a:rPr>
                <a:t>Element Digitisation</a:t>
              </a:r>
            </a:p>
            <a:p>
              <a:pPr algn="ctr">
                <a:lnSpc>
                  <a:spcPct val="150000"/>
                </a:lnSpc>
                <a:defRPr/>
              </a:pPr>
              <a:endParaRPr lang="en-GB" sz="1050" i="1" kern="0" dirty="0" smtClean="0">
                <a:solidFill>
                  <a:srgbClr val="1F497D">
                    <a:lumMod val="75000"/>
                  </a:srgbClr>
                </a:solidFill>
                <a:latin typeface="Calibri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en-GB" sz="1050" i="1" kern="0" dirty="0" smtClean="0">
                  <a:solidFill>
                    <a:srgbClr val="1F497D">
                      <a:lumMod val="75000"/>
                    </a:srgbClr>
                  </a:solidFill>
                  <a:latin typeface="Calibri"/>
                </a:rPr>
                <a:t>RFI Shielded</a:t>
              </a:r>
            </a:p>
          </p:txBody>
        </p:sp>
        <p:sp>
          <p:nvSpPr>
            <p:cNvPr id="281" name="TextBox 280"/>
            <p:cNvSpPr txBox="1"/>
            <p:nvPr/>
          </p:nvSpPr>
          <p:spPr>
            <a:xfrm rot="5400000">
              <a:off x="1062636" y="3670233"/>
              <a:ext cx="572747" cy="3883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......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282" name="Elbow Connector 281"/>
            <p:cNvCxnSpPr/>
            <p:nvPr/>
          </p:nvCxnSpPr>
          <p:spPr>
            <a:xfrm>
              <a:off x="1766800" y="1823217"/>
              <a:ext cx="821552" cy="254802"/>
            </a:xfrm>
            <a:prstGeom prst="bentConnector3">
              <a:avLst>
                <a:gd name="adj1" fmla="val 21759"/>
              </a:avLst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 w="sm" len="med"/>
            </a:ln>
            <a:effectLst/>
          </p:spPr>
        </p:cxnSp>
        <p:cxnSp>
          <p:nvCxnSpPr>
            <p:cNvPr id="283" name="Elbow Connector 282"/>
            <p:cNvCxnSpPr/>
            <p:nvPr/>
          </p:nvCxnSpPr>
          <p:spPr>
            <a:xfrm flipV="1">
              <a:off x="1766800" y="2297097"/>
              <a:ext cx="821552" cy="146842"/>
            </a:xfrm>
            <a:prstGeom prst="bentConnector3">
              <a:avLst>
                <a:gd name="adj1" fmla="val 20928"/>
              </a:avLst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 w="sm" len="med"/>
            </a:ln>
            <a:effectLst/>
          </p:spPr>
        </p:cxnSp>
        <p:cxnSp>
          <p:nvCxnSpPr>
            <p:cNvPr id="284" name="Elbow Connector 283"/>
            <p:cNvCxnSpPr/>
            <p:nvPr/>
          </p:nvCxnSpPr>
          <p:spPr>
            <a:xfrm flipV="1">
              <a:off x="1766800" y="2516175"/>
              <a:ext cx="821552" cy="548484"/>
            </a:xfrm>
            <a:prstGeom prst="bentConnector3">
              <a:avLst>
                <a:gd name="adj1" fmla="val 30065"/>
              </a:avLst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 w="sm" len="med"/>
            </a:ln>
            <a:effectLst/>
          </p:spPr>
        </p:cxnSp>
        <p:cxnSp>
          <p:nvCxnSpPr>
            <p:cNvPr id="285" name="Elbow Connector 284"/>
            <p:cNvCxnSpPr/>
            <p:nvPr/>
          </p:nvCxnSpPr>
          <p:spPr>
            <a:xfrm flipV="1">
              <a:off x="1766800" y="3684591"/>
              <a:ext cx="821552" cy="584997"/>
            </a:xfrm>
            <a:prstGeom prst="bentConnector3">
              <a:avLst>
                <a:gd name="adj1" fmla="val 61628"/>
              </a:avLst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 w="sm" len="med"/>
            </a:ln>
            <a:effectLst/>
          </p:spPr>
        </p:cxnSp>
        <p:sp>
          <p:nvSpPr>
            <p:cNvPr id="286" name="TextBox 285"/>
            <p:cNvSpPr txBox="1"/>
            <p:nvPr/>
          </p:nvSpPr>
          <p:spPr>
            <a:xfrm rot="5400000">
              <a:off x="2190338" y="2971847"/>
              <a:ext cx="572747" cy="3883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......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7" name="TextBox 286"/>
            <p:cNvSpPr txBox="1"/>
            <p:nvPr/>
          </p:nvSpPr>
          <p:spPr>
            <a:xfrm rot="4315410">
              <a:off x="2730504" y="4165103"/>
              <a:ext cx="402865" cy="388304"/>
            </a:xfrm>
            <a:prstGeom prst="rect">
              <a:avLst/>
            </a:prstGeom>
            <a:noFill/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...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8" name="TextBox 287"/>
            <p:cNvSpPr txBox="1"/>
            <p:nvPr/>
          </p:nvSpPr>
          <p:spPr>
            <a:xfrm rot="5400000">
              <a:off x="4904216" y="2279561"/>
              <a:ext cx="402865" cy="3883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</a:rPr>
                <a:t>...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</a:endParaRPr>
            </a:p>
          </p:txBody>
        </p:sp>
        <p:cxnSp>
          <p:nvCxnSpPr>
            <p:cNvPr id="289" name="Straight Connector 288"/>
            <p:cNvCxnSpPr/>
            <p:nvPr/>
          </p:nvCxnSpPr>
          <p:spPr>
            <a:xfrm>
              <a:off x="3647229" y="2954331"/>
              <a:ext cx="1716111" cy="0"/>
            </a:xfrm>
            <a:prstGeom prst="line">
              <a:avLst/>
            </a:prstGeom>
            <a:noFill/>
            <a:ln w="9525" cap="flat" cmpd="sng" algn="ctr">
              <a:solidFill>
                <a:srgbClr val="8064A2">
                  <a:lumMod val="75000"/>
                </a:srgbClr>
              </a:solidFill>
              <a:prstDash val="solid"/>
              <a:headEnd type="triangle" w="sm" len="lg"/>
              <a:tailEnd type="triangle" w="sm" len="lg"/>
            </a:ln>
            <a:effectLst/>
          </p:spPr>
        </p:cxnSp>
        <p:cxnSp>
          <p:nvCxnSpPr>
            <p:cNvPr id="290" name="Straight Connector 289"/>
            <p:cNvCxnSpPr/>
            <p:nvPr/>
          </p:nvCxnSpPr>
          <p:spPr>
            <a:xfrm>
              <a:off x="3720255" y="3100383"/>
              <a:ext cx="1643085" cy="0"/>
            </a:xfrm>
            <a:prstGeom prst="line">
              <a:avLst/>
            </a:prstGeom>
            <a:noFill/>
            <a:ln w="9525" cap="flat" cmpd="sng" algn="ctr">
              <a:solidFill>
                <a:srgbClr val="8064A2">
                  <a:lumMod val="75000"/>
                </a:srgbClr>
              </a:solidFill>
              <a:prstDash val="solid"/>
              <a:headEnd type="triangle" w="sm" len="lg"/>
              <a:tailEnd type="triangle" w="sm" len="lg"/>
            </a:ln>
            <a:effectLst/>
          </p:spPr>
        </p:cxnSp>
        <p:cxnSp>
          <p:nvCxnSpPr>
            <p:cNvPr id="291" name="Straight Connector 290"/>
            <p:cNvCxnSpPr/>
            <p:nvPr/>
          </p:nvCxnSpPr>
          <p:spPr>
            <a:xfrm>
              <a:off x="3793281" y="3246435"/>
              <a:ext cx="1570059" cy="0"/>
            </a:xfrm>
            <a:prstGeom prst="line">
              <a:avLst/>
            </a:prstGeom>
            <a:noFill/>
            <a:ln w="9525" cap="flat" cmpd="sng" algn="ctr">
              <a:solidFill>
                <a:srgbClr val="8064A2">
                  <a:lumMod val="75000"/>
                </a:srgbClr>
              </a:solidFill>
              <a:prstDash val="solid"/>
              <a:headEnd type="triangle" w="sm" len="lg"/>
              <a:tailEnd type="triangle" w="sm" len="lg"/>
            </a:ln>
            <a:effectLst/>
          </p:spPr>
        </p:cxnSp>
        <p:cxnSp>
          <p:nvCxnSpPr>
            <p:cNvPr id="292" name="Straight Connector 291"/>
            <p:cNvCxnSpPr/>
            <p:nvPr/>
          </p:nvCxnSpPr>
          <p:spPr>
            <a:xfrm>
              <a:off x="4012359" y="3611565"/>
              <a:ext cx="1350981" cy="0"/>
            </a:xfrm>
            <a:prstGeom prst="line">
              <a:avLst/>
            </a:prstGeom>
            <a:noFill/>
            <a:ln w="9525" cap="flat" cmpd="sng" algn="ctr">
              <a:solidFill>
                <a:srgbClr val="8064A2">
                  <a:lumMod val="75000"/>
                </a:srgbClr>
              </a:solidFill>
              <a:prstDash val="solid"/>
              <a:headEnd type="triangle" w="sm" len="lg"/>
              <a:tailEnd type="triangle" w="sm" len="lg"/>
            </a:ln>
            <a:effectLst/>
          </p:spPr>
        </p:cxnSp>
        <p:sp>
          <p:nvSpPr>
            <p:cNvPr id="293" name="TextBox 292"/>
            <p:cNvSpPr txBox="1"/>
            <p:nvPr/>
          </p:nvSpPr>
          <p:spPr>
            <a:xfrm rot="5400000">
              <a:off x="4904216" y="3240796"/>
              <a:ext cx="402865" cy="3883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</a:rPr>
                <a:t>...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</a:endParaRPr>
            </a:p>
          </p:txBody>
        </p:sp>
        <p:cxnSp>
          <p:nvCxnSpPr>
            <p:cNvPr id="294" name="Straight Connector 293"/>
            <p:cNvCxnSpPr/>
            <p:nvPr/>
          </p:nvCxnSpPr>
          <p:spPr>
            <a:xfrm>
              <a:off x="4012359" y="4414851"/>
              <a:ext cx="1350981" cy="0"/>
            </a:xfrm>
            <a:prstGeom prst="line">
              <a:avLst/>
            </a:prstGeom>
            <a:noFill/>
            <a:ln w="9525" cap="flat" cmpd="sng" algn="ctr">
              <a:solidFill>
                <a:srgbClr val="FF33CC"/>
              </a:solidFill>
              <a:prstDash val="solid"/>
              <a:headEnd type="triangle" w="sm" len="lg"/>
              <a:tailEnd type="none" w="sm" len="lg"/>
            </a:ln>
            <a:effectLst/>
          </p:spPr>
        </p:cxnSp>
        <p:cxnSp>
          <p:nvCxnSpPr>
            <p:cNvPr id="295" name="Straight Connector 294"/>
            <p:cNvCxnSpPr/>
            <p:nvPr/>
          </p:nvCxnSpPr>
          <p:spPr>
            <a:xfrm>
              <a:off x="3793281" y="4159260"/>
              <a:ext cx="1570059" cy="0"/>
            </a:xfrm>
            <a:prstGeom prst="line">
              <a:avLst/>
            </a:prstGeom>
            <a:noFill/>
            <a:ln w="9525" cap="flat" cmpd="sng" algn="ctr">
              <a:solidFill>
                <a:srgbClr val="FF33CC"/>
              </a:solidFill>
              <a:prstDash val="solid"/>
              <a:headEnd type="triangle" w="sm" len="lg"/>
              <a:tailEnd type="none" w="sm" len="lg"/>
            </a:ln>
            <a:effectLst/>
          </p:spPr>
        </p:cxnSp>
        <p:cxnSp>
          <p:nvCxnSpPr>
            <p:cNvPr id="296" name="Straight Connector 295"/>
            <p:cNvCxnSpPr/>
            <p:nvPr/>
          </p:nvCxnSpPr>
          <p:spPr>
            <a:xfrm>
              <a:off x="3720255" y="4013208"/>
              <a:ext cx="1643085" cy="0"/>
            </a:xfrm>
            <a:prstGeom prst="line">
              <a:avLst/>
            </a:prstGeom>
            <a:noFill/>
            <a:ln w="9525" cap="flat" cmpd="sng" algn="ctr">
              <a:solidFill>
                <a:srgbClr val="FF33CC"/>
              </a:solidFill>
              <a:prstDash val="solid"/>
              <a:headEnd type="triangle" w="sm" len="lg"/>
              <a:tailEnd type="none" w="sm" len="lg"/>
            </a:ln>
            <a:effectLst/>
          </p:spPr>
        </p:cxnSp>
        <p:cxnSp>
          <p:nvCxnSpPr>
            <p:cNvPr id="297" name="Straight Connector 296"/>
            <p:cNvCxnSpPr/>
            <p:nvPr/>
          </p:nvCxnSpPr>
          <p:spPr>
            <a:xfrm>
              <a:off x="3647229" y="3867156"/>
              <a:ext cx="1716111" cy="0"/>
            </a:xfrm>
            <a:prstGeom prst="line">
              <a:avLst/>
            </a:prstGeom>
            <a:noFill/>
            <a:ln w="9525" cap="flat" cmpd="sng" algn="ctr">
              <a:solidFill>
                <a:srgbClr val="FF33CC"/>
              </a:solidFill>
              <a:prstDash val="solid"/>
              <a:headEnd type="triangle" w="sm" len="lg"/>
              <a:tailEnd type="none" w="sm" len="lg"/>
            </a:ln>
            <a:effectLst/>
          </p:spPr>
        </p:cxnSp>
        <p:cxnSp>
          <p:nvCxnSpPr>
            <p:cNvPr id="298" name="Straight Connector 297"/>
            <p:cNvCxnSpPr/>
            <p:nvPr/>
          </p:nvCxnSpPr>
          <p:spPr>
            <a:xfrm>
              <a:off x="3647229" y="1968480"/>
              <a:ext cx="1716111" cy="0"/>
            </a:xfrm>
            <a:prstGeom prst="line">
              <a:avLst/>
            </a:prstGeom>
            <a:noFill/>
            <a:ln w="9525" cap="flat" cmpd="sng" algn="ctr">
              <a:solidFill>
                <a:srgbClr val="FF9933"/>
              </a:solidFill>
              <a:prstDash val="solid"/>
              <a:headEnd type="none" w="sm" len="lg"/>
              <a:tailEnd type="triangle" w="sm" len="lg"/>
            </a:ln>
            <a:effectLst/>
          </p:spPr>
        </p:cxnSp>
        <p:cxnSp>
          <p:nvCxnSpPr>
            <p:cNvPr id="299" name="Straight Connector 298"/>
            <p:cNvCxnSpPr/>
            <p:nvPr/>
          </p:nvCxnSpPr>
          <p:spPr>
            <a:xfrm>
              <a:off x="3720255" y="2114532"/>
              <a:ext cx="1643085" cy="0"/>
            </a:xfrm>
            <a:prstGeom prst="line">
              <a:avLst/>
            </a:prstGeom>
            <a:noFill/>
            <a:ln w="9525" cap="flat" cmpd="sng" algn="ctr">
              <a:solidFill>
                <a:srgbClr val="FF9933"/>
              </a:solidFill>
              <a:prstDash val="solid"/>
              <a:headEnd type="none" w="sm" len="lg"/>
              <a:tailEnd type="triangle" w="sm" len="lg"/>
            </a:ln>
            <a:effectLst/>
          </p:spPr>
        </p:cxnSp>
        <p:cxnSp>
          <p:nvCxnSpPr>
            <p:cNvPr id="300" name="Straight Connector 299"/>
            <p:cNvCxnSpPr/>
            <p:nvPr/>
          </p:nvCxnSpPr>
          <p:spPr>
            <a:xfrm>
              <a:off x="3793281" y="2260584"/>
              <a:ext cx="1570059" cy="0"/>
            </a:xfrm>
            <a:prstGeom prst="line">
              <a:avLst/>
            </a:prstGeom>
            <a:noFill/>
            <a:ln w="9525" cap="flat" cmpd="sng" algn="ctr">
              <a:solidFill>
                <a:srgbClr val="FF9933"/>
              </a:solidFill>
              <a:prstDash val="solid"/>
              <a:headEnd type="none" w="sm" len="lg"/>
              <a:tailEnd type="triangle" w="sm" len="lg"/>
            </a:ln>
            <a:effectLst/>
          </p:spPr>
        </p:cxnSp>
        <p:cxnSp>
          <p:nvCxnSpPr>
            <p:cNvPr id="301" name="Straight Connector 300"/>
            <p:cNvCxnSpPr/>
            <p:nvPr/>
          </p:nvCxnSpPr>
          <p:spPr>
            <a:xfrm>
              <a:off x="4012359" y="2625714"/>
              <a:ext cx="1350981" cy="0"/>
            </a:xfrm>
            <a:prstGeom prst="line">
              <a:avLst/>
            </a:prstGeom>
            <a:noFill/>
            <a:ln w="9525" cap="flat" cmpd="sng" algn="ctr">
              <a:solidFill>
                <a:srgbClr val="FF9933"/>
              </a:solidFill>
              <a:prstDash val="solid"/>
              <a:headEnd type="none" w="sm" len="lg"/>
              <a:tailEnd type="triangle" w="sm" len="lg"/>
            </a:ln>
            <a:effectLst/>
          </p:spPr>
        </p:cxnSp>
        <p:sp>
          <p:nvSpPr>
            <p:cNvPr id="302" name="TextBox 301"/>
            <p:cNvSpPr txBox="1"/>
            <p:nvPr/>
          </p:nvSpPr>
          <p:spPr>
            <a:xfrm>
              <a:off x="3927438" y="5104396"/>
              <a:ext cx="402865" cy="3883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</a:rPr>
                <a:t>...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</a:endParaRPr>
            </a:p>
          </p:txBody>
        </p:sp>
        <p:cxnSp>
          <p:nvCxnSpPr>
            <p:cNvPr id="303" name="Straight Arrow Connector 302"/>
            <p:cNvCxnSpPr/>
            <p:nvPr/>
          </p:nvCxnSpPr>
          <p:spPr>
            <a:xfrm rot="5400000" flipH="1" flipV="1">
              <a:off x="4121104" y="5364189"/>
              <a:ext cx="365130" cy="1588"/>
            </a:xfrm>
            <a:prstGeom prst="straightConnector1">
              <a:avLst/>
            </a:prstGeom>
            <a:noFill/>
            <a:ln w="9525" cap="flat" cmpd="sng" algn="ctr">
              <a:solidFill>
                <a:srgbClr val="F79646">
                  <a:lumMod val="75000"/>
                </a:srgbClr>
              </a:solidFill>
              <a:prstDash val="solid"/>
              <a:tailEnd type="triangle" w="sm" len="lg"/>
            </a:ln>
            <a:effectLst/>
          </p:spPr>
        </p:cxnSp>
        <p:cxnSp>
          <p:nvCxnSpPr>
            <p:cNvPr id="304" name="Straight Arrow Connector 303"/>
            <p:cNvCxnSpPr/>
            <p:nvPr/>
          </p:nvCxnSpPr>
          <p:spPr>
            <a:xfrm rot="5400000" flipH="1" flipV="1">
              <a:off x="3757563" y="5364189"/>
              <a:ext cx="365130" cy="1588"/>
            </a:xfrm>
            <a:prstGeom prst="straightConnector1">
              <a:avLst/>
            </a:prstGeom>
            <a:noFill/>
            <a:ln w="9525" cap="flat" cmpd="sng" algn="ctr">
              <a:solidFill>
                <a:srgbClr val="F79646">
                  <a:lumMod val="75000"/>
                </a:srgbClr>
              </a:solidFill>
              <a:prstDash val="solid"/>
              <a:tailEnd type="triangle" w="sm" len="lg"/>
            </a:ln>
            <a:effectLst/>
          </p:spPr>
        </p:cxnSp>
        <p:cxnSp>
          <p:nvCxnSpPr>
            <p:cNvPr id="305" name="Straight Arrow Connector 304"/>
            <p:cNvCxnSpPr/>
            <p:nvPr/>
          </p:nvCxnSpPr>
          <p:spPr>
            <a:xfrm rot="5400000" flipH="1" flipV="1">
              <a:off x="3611511" y="5364189"/>
              <a:ext cx="365130" cy="1588"/>
            </a:xfrm>
            <a:prstGeom prst="straightConnector1">
              <a:avLst/>
            </a:prstGeom>
            <a:noFill/>
            <a:ln w="9525" cap="flat" cmpd="sng" algn="ctr">
              <a:solidFill>
                <a:srgbClr val="F79646">
                  <a:lumMod val="75000"/>
                </a:srgbClr>
              </a:solidFill>
              <a:prstDash val="solid"/>
              <a:tailEnd type="triangle" w="sm" len="lg"/>
            </a:ln>
            <a:effectLst/>
          </p:spPr>
        </p:cxnSp>
        <p:cxnSp>
          <p:nvCxnSpPr>
            <p:cNvPr id="306" name="Straight Arrow Connector 305"/>
            <p:cNvCxnSpPr/>
            <p:nvPr/>
          </p:nvCxnSpPr>
          <p:spPr>
            <a:xfrm rot="5400000" flipH="1" flipV="1">
              <a:off x="3465459" y="5364189"/>
              <a:ext cx="365130" cy="1588"/>
            </a:xfrm>
            <a:prstGeom prst="straightConnector1">
              <a:avLst/>
            </a:prstGeom>
            <a:noFill/>
            <a:ln w="9525" cap="flat" cmpd="sng" algn="ctr">
              <a:solidFill>
                <a:srgbClr val="F79646">
                  <a:lumMod val="75000"/>
                </a:srgbClr>
              </a:solidFill>
              <a:prstDash val="solid"/>
              <a:tailEnd type="triangle" w="sm" len="lg"/>
            </a:ln>
            <a:effectLst/>
          </p:spPr>
        </p:cxnSp>
        <p:cxnSp>
          <p:nvCxnSpPr>
            <p:cNvPr id="307" name="Straight Connector 306"/>
            <p:cNvCxnSpPr/>
            <p:nvPr/>
          </p:nvCxnSpPr>
          <p:spPr>
            <a:xfrm rot="5400000" flipH="1" flipV="1">
              <a:off x="4906929" y="5382446"/>
              <a:ext cx="328617" cy="0"/>
            </a:xfrm>
            <a:prstGeom prst="line">
              <a:avLst/>
            </a:prstGeom>
            <a:noFill/>
            <a:ln w="38100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308" name="Straight Connector 307"/>
            <p:cNvCxnSpPr/>
            <p:nvPr/>
          </p:nvCxnSpPr>
          <p:spPr>
            <a:xfrm>
              <a:off x="5071237" y="5218137"/>
              <a:ext cx="949338" cy="0"/>
            </a:xfrm>
            <a:prstGeom prst="line">
              <a:avLst/>
            </a:prstGeom>
            <a:noFill/>
            <a:ln w="38100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309" name="Straight Connector 308"/>
            <p:cNvCxnSpPr/>
            <p:nvPr/>
          </p:nvCxnSpPr>
          <p:spPr>
            <a:xfrm rot="5400000" flipH="1" flipV="1">
              <a:off x="5838010" y="5035572"/>
              <a:ext cx="365130" cy="0"/>
            </a:xfrm>
            <a:prstGeom prst="line">
              <a:avLst/>
            </a:prstGeom>
            <a:noFill/>
            <a:ln w="38100" cap="flat" cmpd="sng" algn="ctr">
              <a:solidFill>
                <a:srgbClr val="F79646">
                  <a:lumMod val="75000"/>
                </a:srgb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310" name="Rounded Rectangle 309"/>
            <p:cNvSpPr/>
            <p:nvPr/>
          </p:nvSpPr>
          <p:spPr>
            <a:xfrm>
              <a:off x="3391639" y="5546754"/>
              <a:ext cx="2044728" cy="730260"/>
            </a:xfrm>
            <a:prstGeom prst="roundRect">
              <a:avLst/>
            </a:prstGeom>
            <a:solidFill>
              <a:srgbClr val="F79646">
                <a:lumMod val="75000"/>
              </a:srgbClr>
            </a:solidFill>
            <a:ln w="25400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GB" sz="1400" kern="0" dirty="0" smtClea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Power Distribution</a:t>
              </a:r>
              <a:endParaRPr lang="en-GB" sz="1400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311" name="Right Brace 310"/>
            <p:cNvSpPr/>
            <p:nvPr/>
          </p:nvSpPr>
          <p:spPr>
            <a:xfrm rot="16200000">
              <a:off x="3866307" y="4706953"/>
              <a:ext cx="219080" cy="876312"/>
            </a:xfrm>
            <a:prstGeom prst="rightBrac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14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312" name="TextBox 311"/>
            <p:cNvSpPr txBox="1"/>
            <p:nvPr/>
          </p:nvSpPr>
          <p:spPr>
            <a:xfrm>
              <a:off x="3276443" y="4779981"/>
              <a:ext cx="1683054" cy="3300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Element Digitisation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3" name="TextBox 312"/>
            <p:cNvSpPr txBox="1"/>
            <p:nvPr/>
          </p:nvSpPr>
          <p:spPr>
            <a:xfrm flipV="1">
              <a:off x="3927438" y="1055654"/>
              <a:ext cx="402865" cy="3883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>
                      <a:lumMod val="60000"/>
                      <a:lumOff val="40000"/>
                    </a:srgbClr>
                  </a:solidFill>
                  <a:effectLst/>
                  <a:uLnTx/>
                  <a:uFillTx/>
                </a:rPr>
                <a:t>...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</a:endParaRPr>
            </a:p>
          </p:txBody>
        </p:sp>
        <p:cxnSp>
          <p:nvCxnSpPr>
            <p:cNvPr id="314" name="Straight Arrow Connector 313"/>
            <p:cNvCxnSpPr/>
            <p:nvPr/>
          </p:nvCxnSpPr>
          <p:spPr>
            <a:xfrm rot="16200000" flipH="1">
              <a:off x="4121104" y="1163606"/>
              <a:ext cx="365130" cy="1588"/>
            </a:xfrm>
            <a:prstGeom prst="straightConnector1">
              <a:avLst/>
            </a:prstGeom>
            <a:noFill/>
            <a:ln w="9525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  <a:tailEnd type="triangle" w="sm" len="lg"/>
            </a:ln>
            <a:effectLst/>
          </p:spPr>
        </p:cxnSp>
        <p:cxnSp>
          <p:nvCxnSpPr>
            <p:cNvPr id="315" name="Straight Arrow Connector 314"/>
            <p:cNvCxnSpPr/>
            <p:nvPr/>
          </p:nvCxnSpPr>
          <p:spPr>
            <a:xfrm rot="16200000" flipH="1">
              <a:off x="3757563" y="1163606"/>
              <a:ext cx="365130" cy="1588"/>
            </a:xfrm>
            <a:prstGeom prst="straightConnector1">
              <a:avLst/>
            </a:prstGeom>
            <a:noFill/>
            <a:ln w="9525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  <a:tailEnd type="triangle" w="sm" len="lg"/>
            </a:ln>
            <a:effectLst/>
          </p:spPr>
        </p:cxnSp>
        <p:cxnSp>
          <p:nvCxnSpPr>
            <p:cNvPr id="316" name="Straight Arrow Connector 315"/>
            <p:cNvCxnSpPr/>
            <p:nvPr/>
          </p:nvCxnSpPr>
          <p:spPr>
            <a:xfrm rot="16200000" flipH="1">
              <a:off x="3611511" y="1163606"/>
              <a:ext cx="365130" cy="1588"/>
            </a:xfrm>
            <a:prstGeom prst="straightConnector1">
              <a:avLst/>
            </a:prstGeom>
            <a:noFill/>
            <a:ln w="9525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  <a:tailEnd type="triangle" w="sm" len="lg"/>
            </a:ln>
            <a:effectLst/>
          </p:spPr>
        </p:cxnSp>
        <p:cxnSp>
          <p:nvCxnSpPr>
            <p:cNvPr id="317" name="Straight Arrow Connector 316"/>
            <p:cNvCxnSpPr/>
            <p:nvPr/>
          </p:nvCxnSpPr>
          <p:spPr>
            <a:xfrm rot="16200000" flipH="1">
              <a:off x="3465459" y="1163606"/>
              <a:ext cx="365130" cy="1588"/>
            </a:xfrm>
            <a:prstGeom prst="straightConnector1">
              <a:avLst/>
            </a:prstGeom>
            <a:noFill/>
            <a:ln w="9525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  <a:tailEnd type="triangle" w="sm" len="lg"/>
            </a:ln>
            <a:effectLst/>
          </p:spPr>
        </p:cxnSp>
        <p:cxnSp>
          <p:nvCxnSpPr>
            <p:cNvPr id="318" name="Straight Connector 317"/>
            <p:cNvCxnSpPr/>
            <p:nvPr/>
          </p:nvCxnSpPr>
          <p:spPr>
            <a:xfrm rot="16200000" flipH="1">
              <a:off x="4906929" y="1146937"/>
              <a:ext cx="328617" cy="0"/>
            </a:xfrm>
            <a:prstGeom prst="line">
              <a:avLst/>
            </a:prstGeom>
            <a:noFill/>
            <a:ln w="381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</p:cxnSp>
        <p:cxnSp>
          <p:nvCxnSpPr>
            <p:cNvPr id="319" name="Straight Connector 318"/>
            <p:cNvCxnSpPr/>
            <p:nvPr/>
          </p:nvCxnSpPr>
          <p:spPr>
            <a:xfrm flipV="1">
              <a:off x="5071237" y="1311246"/>
              <a:ext cx="949338" cy="0"/>
            </a:xfrm>
            <a:prstGeom prst="line">
              <a:avLst/>
            </a:prstGeom>
            <a:noFill/>
            <a:ln w="381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</p:cxnSp>
        <p:cxnSp>
          <p:nvCxnSpPr>
            <p:cNvPr id="320" name="Straight Connector 319"/>
            <p:cNvCxnSpPr/>
            <p:nvPr/>
          </p:nvCxnSpPr>
          <p:spPr>
            <a:xfrm rot="16200000" flipH="1">
              <a:off x="5838010" y="1493811"/>
              <a:ext cx="365130" cy="0"/>
            </a:xfrm>
            <a:prstGeom prst="line">
              <a:avLst/>
            </a:prstGeom>
            <a:noFill/>
            <a:ln w="381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321" name="Rounded Rectangle 320"/>
            <p:cNvSpPr/>
            <p:nvPr/>
          </p:nvSpPr>
          <p:spPr>
            <a:xfrm>
              <a:off x="3391639" y="252369"/>
              <a:ext cx="2044728" cy="730260"/>
            </a:xfrm>
            <a:prstGeom prst="roundRect">
              <a:avLst/>
            </a:prstGeom>
            <a:solidFill>
              <a:srgbClr val="4F81BD">
                <a:lumMod val="60000"/>
                <a:lumOff val="4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GB" sz="1400" kern="0" dirty="0" smtClea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Cooling</a:t>
              </a:r>
              <a:endParaRPr lang="en-GB" sz="1400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322" name="Right Brace 321"/>
            <p:cNvSpPr/>
            <p:nvPr/>
          </p:nvSpPr>
          <p:spPr>
            <a:xfrm rot="5400000" flipV="1">
              <a:off x="3866307" y="946118"/>
              <a:ext cx="219080" cy="876312"/>
            </a:xfrm>
            <a:prstGeom prst="rightBrac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14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323" name="TextBox 322"/>
            <p:cNvSpPr txBox="1"/>
            <p:nvPr/>
          </p:nvSpPr>
          <p:spPr>
            <a:xfrm>
              <a:off x="3276443" y="1472403"/>
              <a:ext cx="1683054" cy="3300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Element Digitisation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4" name="Right Arrow 323"/>
            <p:cNvSpPr/>
            <p:nvPr/>
          </p:nvSpPr>
          <p:spPr>
            <a:xfrm>
              <a:off x="7554121" y="2078019"/>
              <a:ext cx="641308" cy="511182"/>
            </a:xfrm>
            <a:prstGeom prst="rightArrow">
              <a:avLst>
                <a:gd name="adj1" fmla="val 50000"/>
                <a:gd name="adj2" fmla="val 62777"/>
              </a:avLst>
            </a:prstGeom>
            <a:solidFill>
              <a:srgbClr val="F79646">
                <a:lumMod val="60000"/>
                <a:lumOff val="40000"/>
              </a:srgbClr>
            </a:solidFill>
            <a:ln w="25400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14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325" name="Left-Right Arrow 324"/>
            <p:cNvSpPr/>
            <p:nvPr/>
          </p:nvSpPr>
          <p:spPr>
            <a:xfrm>
              <a:off x="7554121" y="3136896"/>
              <a:ext cx="620721" cy="255591"/>
            </a:xfrm>
            <a:prstGeom prst="leftRightArrow">
              <a:avLst/>
            </a:prstGeom>
            <a:solidFill>
              <a:srgbClr val="1F497D">
                <a:lumMod val="60000"/>
                <a:lumOff val="40000"/>
              </a:srgbClr>
            </a:solidFill>
            <a:ln w="9525" cap="flat" cmpd="sng" algn="ctr">
              <a:solidFill>
                <a:srgbClr val="1F497D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1400" kern="0">
                <a:solidFill>
                  <a:sysClr val="window" lastClr="FFFFFF"/>
                </a:solidFill>
                <a:latin typeface="Calibri"/>
              </a:endParaRPr>
            </a:p>
          </p:txBody>
        </p:sp>
        <p:cxnSp>
          <p:nvCxnSpPr>
            <p:cNvPr id="326" name="Straight Connector 325"/>
            <p:cNvCxnSpPr/>
            <p:nvPr/>
          </p:nvCxnSpPr>
          <p:spPr>
            <a:xfrm>
              <a:off x="7554121" y="4086234"/>
              <a:ext cx="620721" cy="0"/>
            </a:xfrm>
            <a:prstGeom prst="line">
              <a:avLst/>
            </a:prstGeom>
            <a:noFill/>
            <a:ln w="15875" cap="flat" cmpd="sng" algn="ctr">
              <a:solidFill>
                <a:srgbClr val="FF33CC"/>
              </a:solidFill>
              <a:prstDash val="solid"/>
              <a:headEnd type="triangle" w="sm" len="lg"/>
              <a:tailEnd type="oval" w="med" len="med"/>
            </a:ln>
            <a:effectLst/>
          </p:spPr>
        </p:cxnSp>
        <p:sp>
          <p:nvSpPr>
            <p:cNvPr id="327" name="Rounded Rectangle 326"/>
            <p:cNvSpPr/>
            <p:nvPr/>
          </p:nvSpPr>
          <p:spPr>
            <a:xfrm>
              <a:off x="5363341" y="1676376"/>
              <a:ext cx="2190780" cy="3176631"/>
            </a:xfrm>
            <a:prstGeom prst="roundRect">
              <a:avLst>
                <a:gd name="adj" fmla="val 8609"/>
              </a:avLst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GB" sz="1400" b="1" kern="0" dirty="0" smtClean="0">
                  <a:solidFill>
                    <a:sysClr val="windowText" lastClr="000000"/>
                  </a:solidFill>
                  <a:latin typeface="Calibri"/>
                </a:rPr>
                <a:t>Station Processing</a:t>
              </a:r>
            </a:p>
            <a:p>
              <a:pPr algn="ctr">
                <a:defRPr/>
              </a:pPr>
              <a:endParaRPr lang="en-GB" sz="1400" b="1" kern="0" dirty="0" smtClean="0">
                <a:solidFill>
                  <a:sysClr val="windowText" lastClr="000000"/>
                </a:solidFill>
                <a:latin typeface="Calibri"/>
              </a:endParaRPr>
            </a:p>
            <a:p>
              <a:pPr algn="ctr">
                <a:defRPr/>
              </a:pPr>
              <a:r>
                <a:rPr lang="en-GB" sz="1400" i="1" kern="0" dirty="0" smtClean="0">
                  <a:solidFill>
                    <a:sysClr val="windowText" lastClr="000000"/>
                  </a:solidFill>
                  <a:latin typeface="Calibri"/>
                </a:rPr>
                <a:t>RFI shielded</a:t>
              </a:r>
              <a:endParaRPr lang="en-GB" sz="1400" i="1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cxnSp>
          <p:nvCxnSpPr>
            <p:cNvPr id="328" name="Straight Connector 327"/>
            <p:cNvCxnSpPr>
              <a:stCxn id="337" idx="1"/>
            </p:cNvCxnSpPr>
            <p:nvPr/>
          </p:nvCxnSpPr>
          <p:spPr>
            <a:xfrm flipH="1" flipV="1">
              <a:off x="5436371" y="5911889"/>
              <a:ext cx="2727821" cy="52730"/>
            </a:xfrm>
            <a:prstGeom prst="line">
              <a:avLst/>
            </a:prstGeom>
            <a:noFill/>
            <a:ln w="38100" cap="flat" cmpd="sng" algn="ctr">
              <a:solidFill>
                <a:srgbClr val="F79646">
                  <a:lumMod val="75000"/>
                </a:srgbClr>
              </a:solidFill>
              <a:prstDash val="solid"/>
              <a:headEnd type="oval" w="med" len="med"/>
              <a:tailEnd type="triangle" w="med" len="med"/>
            </a:ln>
            <a:effectLst/>
          </p:spPr>
        </p:cxnSp>
        <p:cxnSp>
          <p:nvCxnSpPr>
            <p:cNvPr id="329" name="Straight Connector 328"/>
            <p:cNvCxnSpPr/>
            <p:nvPr/>
          </p:nvCxnSpPr>
          <p:spPr>
            <a:xfrm rot="10800000">
              <a:off x="5436368" y="617499"/>
              <a:ext cx="949336" cy="0"/>
            </a:xfrm>
            <a:prstGeom prst="line">
              <a:avLst/>
            </a:prstGeom>
            <a:noFill/>
            <a:ln w="38100" cap="flat" cmpd="sng" algn="ctr">
              <a:solidFill>
                <a:srgbClr val="F79646">
                  <a:lumMod val="75000"/>
                </a:srgb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330" name="Straight Connector 329"/>
            <p:cNvCxnSpPr/>
            <p:nvPr/>
          </p:nvCxnSpPr>
          <p:spPr>
            <a:xfrm rot="5400000" flipH="1" flipV="1">
              <a:off x="6221396" y="781807"/>
              <a:ext cx="328617" cy="0"/>
            </a:xfrm>
            <a:prstGeom prst="line">
              <a:avLst/>
            </a:prstGeom>
            <a:noFill/>
            <a:ln w="38100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331" name="Straight Connector 330"/>
            <p:cNvCxnSpPr/>
            <p:nvPr/>
          </p:nvCxnSpPr>
          <p:spPr>
            <a:xfrm rot="5400000" flipH="1" flipV="1">
              <a:off x="6111858" y="1219964"/>
              <a:ext cx="547695" cy="0"/>
            </a:xfrm>
            <a:prstGeom prst="line">
              <a:avLst/>
            </a:prstGeom>
            <a:noFill/>
            <a:ln w="38100" cap="flat" cmpd="sng" algn="ctr">
              <a:solidFill>
                <a:srgbClr val="F79646">
                  <a:lumMod val="75000"/>
                </a:srgbClr>
              </a:solidFill>
              <a:prstDash val="dash"/>
            </a:ln>
            <a:effectLst/>
          </p:spPr>
        </p:cxnSp>
        <p:cxnSp>
          <p:nvCxnSpPr>
            <p:cNvPr id="332" name="Straight Connector 331"/>
            <p:cNvCxnSpPr/>
            <p:nvPr/>
          </p:nvCxnSpPr>
          <p:spPr>
            <a:xfrm rot="5400000" flipH="1" flipV="1">
              <a:off x="6221396" y="5747575"/>
              <a:ext cx="328617" cy="0"/>
            </a:xfrm>
            <a:prstGeom prst="line">
              <a:avLst/>
            </a:prstGeom>
            <a:noFill/>
            <a:ln w="38100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333" name="Straight Connector 332"/>
            <p:cNvCxnSpPr/>
            <p:nvPr/>
          </p:nvCxnSpPr>
          <p:spPr>
            <a:xfrm rot="5400000" flipH="1" flipV="1">
              <a:off x="6111858" y="5309419"/>
              <a:ext cx="547695" cy="0"/>
            </a:xfrm>
            <a:prstGeom prst="line">
              <a:avLst/>
            </a:prstGeom>
            <a:noFill/>
            <a:ln w="38100" cap="flat" cmpd="sng" algn="ctr">
              <a:solidFill>
                <a:srgbClr val="F79646">
                  <a:lumMod val="75000"/>
                </a:srgbClr>
              </a:solidFill>
              <a:prstDash val="dash"/>
            </a:ln>
            <a:effectLst/>
          </p:spPr>
        </p:cxnSp>
        <p:sp>
          <p:nvSpPr>
            <p:cNvPr id="334" name="TextBox 333"/>
            <p:cNvSpPr txBox="1"/>
            <p:nvPr/>
          </p:nvSpPr>
          <p:spPr>
            <a:xfrm>
              <a:off x="8164193" y="3880160"/>
              <a:ext cx="793191" cy="5436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System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clock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5" name="TextBox 334"/>
            <p:cNvSpPr txBox="1"/>
            <p:nvPr/>
          </p:nvSpPr>
          <p:spPr>
            <a:xfrm>
              <a:off x="8112699" y="3063870"/>
              <a:ext cx="918580" cy="524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Control &amp;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Monitor’g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6" name="TextBox 335"/>
            <p:cNvSpPr txBox="1"/>
            <p:nvPr/>
          </p:nvSpPr>
          <p:spPr>
            <a:xfrm>
              <a:off x="8164193" y="2114532"/>
              <a:ext cx="742631" cy="5436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Station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Beams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7" name="TextBox 336"/>
            <p:cNvSpPr txBox="1"/>
            <p:nvPr/>
          </p:nvSpPr>
          <p:spPr>
            <a:xfrm>
              <a:off x="8164193" y="5692806"/>
              <a:ext cx="696115" cy="5436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Power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Grid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8" name="TextBox 337"/>
            <p:cNvSpPr txBox="1"/>
            <p:nvPr/>
          </p:nvSpPr>
          <p:spPr>
            <a:xfrm>
              <a:off x="3975846" y="2297098"/>
              <a:ext cx="1209809" cy="3300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</a:rPr>
                <a:t>Element Data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339" name="TextBox 338"/>
            <p:cNvSpPr txBox="1"/>
            <p:nvPr/>
          </p:nvSpPr>
          <p:spPr>
            <a:xfrm>
              <a:off x="4166464" y="3282947"/>
              <a:ext cx="681958" cy="3300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</a:rPr>
                <a:t>C &amp; M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340" name="TextBox 339"/>
            <p:cNvSpPr txBox="1"/>
            <p:nvPr/>
          </p:nvSpPr>
          <p:spPr>
            <a:xfrm>
              <a:off x="4166464" y="4159260"/>
              <a:ext cx="617240" cy="3300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</a:rPr>
                <a:t>Clock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</a:endParaRPr>
            </a:p>
          </p:txBody>
        </p:sp>
        <p:sp>
          <p:nvSpPr>
            <p:cNvPr id="341" name="TextBox 340"/>
            <p:cNvSpPr txBox="1"/>
            <p:nvPr/>
          </p:nvSpPr>
          <p:spPr>
            <a:xfrm>
              <a:off x="7874833" y="4423652"/>
              <a:ext cx="1033858" cy="10484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F79646">
                      <a:lumMod val="50000"/>
                    </a:srgbClr>
                  </a:solidFill>
                  <a:effectLst/>
                  <a:uLnTx/>
                  <a:uFillTx/>
                </a:rPr>
                <a:t>To 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F79646">
                      <a:lumMod val="50000"/>
                    </a:srgbClr>
                  </a:solidFill>
                  <a:effectLst/>
                  <a:uLnTx/>
                  <a:uFillTx/>
                </a:rPr>
                <a:t>Correlator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F79646">
                      <a:lumMod val="50000"/>
                    </a:srgbClr>
                  </a:solidFill>
                  <a:effectLst/>
                  <a:uLnTx/>
                  <a:uFillTx/>
                </a:rPr>
                <a:t>&amp;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F79646">
                      <a:lumMod val="50000"/>
                    </a:srgbClr>
                  </a:solidFill>
                  <a:effectLst/>
                  <a:uLnTx/>
                  <a:uFillTx/>
                </a:rPr>
                <a:t>Services</a:t>
              </a:r>
              <a:endParaRPr kumimoji="0" lang="en-GB" sz="1200" b="0" i="1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342" name="AutoShape 566"/>
            <p:cNvSpPr>
              <a:spLocks/>
            </p:cNvSpPr>
            <p:nvPr/>
          </p:nvSpPr>
          <p:spPr bwMode="auto">
            <a:xfrm flipH="1">
              <a:off x="2186709" y="4487877"/>
              <a:ext cx="823912" cy="438156"/>
            </a:xfrm>
            <a:prstGeom prst="accentCallout2">
              <a:avLst>
                <a:gd name="adj1" fmla="val 38708"/>
                <a:gd name="adj2" fmla="val 109250"/>
                <a:gd name="adj3" fmla="val 38708"/>
                <a:gd name="adj4" fmla="val 125625"/>
                <a:gd name="adj5" fmla="val -33698"/>
                <a:gd name="adj6" fmla="val 132014"/>
              </a:avLst>
            </a:prstGeom>
            <a:noFill/>
            <a:ln w="9525">
              <a:solidFill>
                <a:sysClr val="window" lastClr="FFFFFF">
                  <a:lumMod val="65000"/>
                </a:sysClr>
              </a:solidFill>
              <a:miter lim="800000"/>
              <a:headEnd/>
              <a:tailEnd/>
            </a:ln>
          </p:spPr>
          <p:txBody>
            <a:bodyPr lIns="18000" rIns="180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</a:rPr>
                <a:t>2x 500MHz</a:t>
              </a:r>
              <a:endPara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</a:rPr>
                <a:t>Analogue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</a:rPr>
                <a:t>+ power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endParaRPr>
            </a:p>
          </p:txBody>
        </p:sp>
        <p:sp>
          <p:nvSpPr>
            <p:cNvPr id="343" name="Oval 342"/>
            <p:cNvSpPr/>
            <p:nvPr/>
          </p:nvSpPr>
          <p:spPr>
            <a:xfrm>
              <a:off x="5071236" y="1749402"/>
              <a:ext cx="146052" cy="2848014"/>
            </a:xfrm>
            <a:prstGeom prst="ellipse">
              <a:avLst/>
            </a:prstGeom>
            <a:noFill/>
            <a:ln w="3175" cap="flat" cmpd="sng" algn="ctr">
              <a:solidFill>
                <a:sysClr val="window" lastClr="FFFFFF">
                  <a:lumMod val="65000"/>
                </a:sysClr>
              </a:solidFill>
              <a:prstDash val="sysDash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14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344" name="TextBox 343"/>
            <p:cNvSpPr txBox="1"/>
            <p:nvPr/>
          </p:nvSpPr>
          <p:spPr>
            <a:xfrm>
              <a:off x="4902244" y="1530324"/>
              <a:ext cx="590950" cy="3300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</a:rPr>
                <a:t>Fibre</a:t>
              </a:r>
              <a:endParaRPr kumimoji="0" lang="en-GB" sz="1050" b="0" i="1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</a:endParaRPr>
            </a:p>
          </p:txBody>
        </p:sp>
        <p:sp>
          <p:nvSpPr>
            <p:cNvPr id="345" name="Oval 344"/>
            <p:cNvSpPr/>
            <p:nvPr/>
          </p:nvSpPr>
          <p:spPr>
            <a:xfrm>
              <a:off x="2332760" y="1749402"/>
              <a:ext cx="182566" cy="2154267"/>
            </a:xfrm>
            <a:prstGeom prst="ellipse">
              <a:avLst/>
            </a:prstGeom>
            <a:noFill/>
            <a:ln w="3175" cap="flat" cmpd="sng" algn="ctr">
              <a:solidFill>
                <a:sysClr val="window" lastClr="FFFFFF">
                  <a:lumMod val="65000"/>
                </a:sysClr>
              </a:solidFill>
              <a:prstDash val="sysDash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14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346" name="TextBox 345"/>
            <p:cNvSpPr txBox="1"/>
            <p:nvPr/>
          </p:nvSpPr>
          <p:spPr>
            <a:xfrm>
              <a:off x="2077170" y="1530324"/>
              <a:ext cx="744653" cy="3300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</a:rPr>
                <a:t>Copper</a:t>
              </a:r>
              <a:endParaRPr kumimoji="0" lang="en-GB" sz="1050" b="0" i="1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</a:endParaRPr>
            </a:p>
          </p:txBody>
        </p:sp>
        <p:sp>
          <p:nvSpPr>
            <p:cNvPr id="347" name="Oval 346"/>
            <p:cNvSpPr/>
            <p:nvPr/>
          </p:nvSpPr>
          <p:spPr>
            <a:xfrm>
              <a:off x="3318612" y="3794130"/>
              <a:ext cx="73026" cy="73026"/>
            </a:xfrm>
            <a:prstGeom prst="ellipse">
              <a:avLst/>
            </a:prstGeom>
            <a:solidFill>
              <a:srgbClr val="F79646">
                <a:lumMod val="60000"/>
                <a:lumOff val="40000"/>
              </a:srgbClr>
            </a:solidFill>
            <a:ln w="25400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14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348" name="Oval 347"/>
            <p:cNvSpPr/>
            <p:nvPr/>
          </p:nvSpPr>
          <p:spPr>
            <a:xfrm>
              <a:off x="3464664" y="3976695"/>
              <a:ext cx="73026" cy="73026"/>
            </a:xfrm>
            <a:prstGeom prst="ellipse">
              <a:avLst/>
            </a:prstGeom>
            <a:solidFill>
              <a:srgbClr val="F79646">
                <a:lumMod val="60000"/>
                <a:lumOff val="40000"/>
              </a:srgbClr>
            </a:solidFill>
            <a:ln w="25400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14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349" name="Oval 348"/>
            <p:cNvSpPr/>
            <p:nvPr/>
          </p:nvSpPr>
          <p:spPr>
            <a:xfrm>
              <a:off x="3574203" y="4159260"/>
              <a:ext cx="73026" cy="73026"/>
            </a:xfrm>
            <a:prstGeom prst="ellipse">
              <a:avLst/>
            </a:prstGeom>
            <a:solidFill>
              <a:srgbClr val="F79646">
                <a:lumMod val="60000"/>
                <a:lumOff val="40000"/>
              </a:srgbClr>
            </a:solidFill>
            <a:ln w="25400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14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350" name="Oval 349"/>
            <p:cNvSpPr/>
            <p:nvPr/>
          </p:nvSpPr>
          <p:spPr>
            <a:xfrm>
              <a:off x="3793281" y="4451364"/>
              <a:ext cx="73026" cy="73026"/>
            </a:xfrm>
            <a:prstGeom prst="ellipse">
              <a:avLst/>
            </a:prstGeom>
            <a:solidFill>
              <a:srgbClr val="F79646">
                <a:lumMod val="60000"/>
                <a:lumOff val="40000"/>
              </a:srgbClr>
            </a:solidFill>
            <a:ln w="25400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14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351" name="Oval 350"/>
            <p:cNvSpPr/>
            <p:nvPr/>
          </p:nvSpPr>
          <p:spPr>
            <a:xfrm>
              <a:off x="3823856" y="2534875"/>
              <a:ext cx="73026" cy="73026"/>
            </a:xfrm>
            <a:prstGeom prst="ellipse">
              <a:avLst/>
            </a:prstGeom>
            <a:solidFill>
              <a:srgbClr val="1F497D">
                <a:lumMod val="60000"/>
                <a:lumOff val="40000"/>
              </a:srgbClr>
            </a:solidFill>
            <a:ln w="25400" cap="flat" cmpd="sng" algn="ctr">
              <a:solidFill>
                <a:srgbClr val="1F497D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14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352" name="Oval 351"/>
            <p:cNvSpPr/>
            <p:nvPr/>
          </p:nvSpPr>
          <p:spPr>
            <a:xfrm>
              <a:off x="3355596" y="1879578"/>
              <a:ext cx="73026" cy="73026"/>
            </a:xfrm>
            <a:prstGeom prst="ellipse">
              <a:avLst/>
            </a:prstGeom>
            <a:solidFill>
              <a:srgbClr val="1F497D">
                <a:lumMod val="60000"/>
                <a:lumOff val="40000"/>
              </a:srgbClr>
            </a:solidFill>
            <a:ln w="25400" cap="flat" cmpd="sng" algn="ctr">
              <a:solidFill>
                <a:srgbClr val="1F497D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14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353" name="TextBox 352"/>
            <p:cNvSpPr txBox="1"/>
            <p:nvPr/>
          </p:nvSpPr>
          <p:spPr>
            <a:xfrm>
              <a:off x="907211" y="946116"/>
              <a:ext cx="900379" cy="5436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2-Pol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Elements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4" name="AutoShape 566"/>
            <p:cNvSpPr>
              <a:spLocks/>
            </p:cNvSpPr>
            <p:nvPr/>
          </p:nvSpPr>
          <p:spPr bwMode="auto">
            <a:xfrm flipH="1">
              <a:off x="1894605" y="4962547"/>
              <a:ext cx="823912" cy="219078"/>
            </a:xfrm>
            <a:prstGeom prst="accentCallout2">
              <a:avLst>
                <a:gd name="adj1" fmla="val 38708"/>
                <a:gd name="adj2" fmla="val 109250"/>
                <a:gd name="adj3" fmla="val 38708"/>
                <a:gd name="adj4" fmla="val 125625"/>
                <a:gd name="adj5" fmla="val -247359"/>
                <a:gd name="adj6" fmla="val 138620"/>
              </a:avLst>
            </a:prstGeom>
            <a:noFill/>
            <a:ln w="9525">
              <a:solidFill>
                <a:sysClr val="window" lastClr="FFFFFF">
                  <a:lumMod val="65000"/>
                </a:sysClr>
              </a:solidFill>
              <a:miter lim="800000"/>
              <a:headEnd/>
              <a:tailEnd/>
            </a:ln>
          </p:spPr>
          <p:txBody>
            <a:bodyPr lIns="18000" rIns="180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</a:rPr>
                <a:t>Front-end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endParaRPr>
            </a:p>
          </p:txBody>
        </p:sp>
        <p:grpSp>
          <p:nvGrpSpPr>
            <p:cNvPr id="355" name="Group 466"/>
            <p:cNvGrpSpPr/>
            <p:nvPr/>
          </p:nvGrpSpPr>
          <p:grpSpPr>
            <a:xfrm>
              <a:off x="1151620" y="1697804"/>
              <a:ext cx="615180" cy="651076"/>
              <a:chOff x="1151620" y="1697804"/>
              <a:chExt cx="615180" cy="651076"/>
            </a:xfrm>
          </p:grpSpPr>
          <p:sp>
            <p:nvSpPr>
              <p:cNvPr id="356" name="AutoShape 231"/>
              <p:cNvSpPr>
                <a:spLocks noChangeArrowheads="1"/>
              </p:cNvSpPr>
              <p:nvPr/>
            </p:nvSpPr>
            <p:spPr bwMode="auto">
              <a:xfrm rot="5400000">
                <a:off x="1515181" y="1697010"/>
                <a:ext cx="250825" cy="252413"/>
              </a:xfrm>
              <a:prstGeom prst="triangle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7" name="Line 232"/>
              <p:cNvSpPr>
                <a:spLocks noChangeShapeType="1"/>
              </p:cNvSpPr>
              <p:nvPr/>
            </p:nvSpPr>
            <p:spPr bwMode="auto">
              <a:xfrm>
                <a:off x="1331640" y="1844824"/>
                <a:ext cx="0" cy="359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8" name="Line 233"/>
              <p:cNvSpPr>
                <a:spLocks noChangeShapeType="1"/>
              </p:cNvSpPr>
              <p:nvPr/>
            </p:nvSpPr>
            <p:spPr bwMode="auto">
              <a:xfrm>
                <a:off x="1316831" y="1806547"/>
                <a:ext cx="19676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9" name="Line 234"/>
              <p:cNvSpPr>
                <a:spLocks noChangeShapeType="1"/>
              </p:cNvSpPr>
              <p:nvPr/>
            </p:nvSpPr>
            <p:spPr bwMode="auto">
              <a:xfrm>
                <a:off x="1331641" y="1843060"/>
                <a:ext cx="18195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360" name="Group 380"/>
              <p:cNvGrpSpPr/>
              <p:nvPr/>
            </p:nvGrpSpPr>
            <p:grpSpPr>
              <a:xfrm>
                <a:off x="1151620" y="1880828"/>
                <a:ext cx="342685" cy="468052"/>
                <a:chOff x="2546632" y="2564131"/>
                <a:chExt cx="1665328" cy="2274569"/>
              </a:xfrm>
            </p:grpSpPr>
            <p:cxnSp>
              <p:nvCxnSpPr>
                <p:cNvPr id="362" name="Straight Connector 361"/>
                <p:cNvCxnSpPr/>
                <p:nvPr/>
              </p:nvCxnSpPr>
              <p:spPr bwMode="auto">
                <a:xfrm flipV="1">
                  <a:off x="3023828" y="2564904"/>
                  <a:ext cx="343875" cy="1872208"/>
                </a:xfrm>
                <a:prstGeom prst="lin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63" name="Straight Connector 362"/>
                <p:cNvCxnSpPr/>
                <p:nvPr/>
              </p:nvCxnSpPr>
              <p:spPr bwMode="auto">
                <a:xfrm flipH="1" flipV="1">
                  <a:off x="3383868" y="2564904"/>
                  <a:ext cx="360041" cy="1872208"/>
                </a:xfrm>
                <a:prstGeom prst="lin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64" name="Straight Connector 363"/>
                <p:cNvCxnSpPr/>
                <p:nvPr/>
              </p:nvCxnSpPr>
              <p:spPr bwMode="auto">
                <a:xfrm flipV="1">
                  <a:off x="3383868" y="2564904"/>
                  <a:ext cx="0" cy="1872208"/>
                </a:xfrm>
                <a:prstGeom prst="lin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65" name="Straight Connector 364"/>
                <p:cNvCxnSpPr/>
                <p:nvPr/>
              </p:nvCxnSpPr>
              <p:spPr bwMode="auto">
                <a:xfrm flipH="1" flipV="1">
                  <a:off x="3743909" y="4473116"/>
                  <a:ext cx="69238" cy="360040"/>
                </a:xfrm>
                <a:prstGeom prst="lin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66" name="Straight Connector 365"/>
                <p:cNvCxnSpPr/>
                <p:nvPr/>
              </p:nvCxnSpPr>
              <p:spPr bwMode="auto">
                <a:xfrm flipV="1">
                  <a:off x="2951820" y="4473116"/>
                  <a:ext cx="69238" cy="360040"/>
                </a:xfrm>
                <a:prstGeom prst="lin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367" name="Rounded Rectangle 366"/>
                <p:cNvSpPr/>
                <p:nvPr/>
              </p:nvSpPr>
              <p:spPr bwMode="auto">
                <a:xfrm>
                  <a:off x="2690648" y="3717032"/>
                  <a:ext cx="1377296" cy="216024"/>
                </a:xfrm>
                <a:prstGeom prst="roundRect">
                  <a:avLst/>
                </a:prstGeom>
                <a:noFill/>
                <a:ln w="635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8" name="Rounded Rectangle 367"/>
                <p:cNvSpPr/>
                <p:nvPr/>
              </p:nvSpPr>
              <p:spPr bwMode="auto">
                <a:xfrm>
                  <a:off x="2857888" y="3392996"/>
                  <a:ext cx="1051960" cy="166507"/>
                </a:xfrm>
                <a:prstGeom prst="roundRect">
                  <a:avLst/>
                </a:prstGeom>
                <a:noFill/>
                <a:ln w="635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9" name="Rounded Rectangle 368"/>
                <p:cNvSpPr/>
                <p:nvPr/>
              </p:nvSpPr>
              <p:spPr bwMode="auto">
                <a:xfrm>
                  <a:off x="2980508" y="3148396"/>
                  <a:ext cx="806720" cy="123825"/>
                </a:xfrm>
                <a:prstGeom prst="roundRect">
                  <a:avLst/>
                </a:prstGeom>
                <a:noFill/>
                <a:ln w="635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0" name="Rounded Rectangle 369"/>
                <p:cNvSpPr/>
                <p:nvPr/>
              </p:nvSpPr>
              <p:spPr bwMode="auto">
                <a:xfrm>
                  <a:off x="3078605" y="2964933"/>
                  <a:ext cx="610526" cy="93577"/>
                </a:xfrm>
                <a:prstGeom prst="roundRect">
                  <a:avLst/>
                </a:prstGeom>
                <a:noFill/>
                <a:ln w="635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1" name="Rounded Rectangle 370"/>
                <p:cNvSpPr/>
                <p:nvPr/>
              </p:nvSpPr>
              <p:spPr bwMode="auto">
                <a:xfrm>
                  <a:off x="3148674" y="2823939"/>
                  <a:ext cx="470388" cy="66406"/>
                </a:xfrm>
                <a:prstGeom prst="roundRect">
                  <a:avLst/>
                </a:prstGeom>
                <a:noFill/>
                <a:ln w="3175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2" name="Rounded Rectangle 371"/>
                <p:cNvSpPr/>
                <p:nvPr/>
              </p:nvSpPr>
              <p:spPr bwMode="auto">
                <a:xfrm>
                  <a:off x="3210386" y="2705753"/>
                  <a:ext cx="346964" cy="64788"/>
                </a:xfrm>
                <a:prstGeom prst="roundRect">
                  <a:avLst/>
                </a:prstGeom>
                <a:noFill/>
                <a:ln w="3175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3" name="Rounded Rectangle 372"/>
                <p:cNvSpPr/>
                <p:nvPr/>
              </p:nvSpPr>
              <p:spPr bwMode="auto">
                <a:xfrm>
                  <a:off x="3246250" y="2624222"/>
                  <a:ext cx="271608" cy="49107"/>
                </a:xfrm>
                <a:prstGeom prst="roundRect">
                  <a:avLst/>
                </a:prstGeom>
                <a:noFill/>
                <a:ln w="3175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4" name="Rounded Rectangle 373"/>
                <p:cNvSpPr/>
                <p:nvPr/>
              </p:nvSpPr>
              <p:spPr bwMode="auto">
                <a:xfrm>
                  <a:off x="3279942" y="2564131"/>
                  <a:ext cx="198668" cy="45720"/>
                </a:xfrm>
                <a:prstGeom prst="roundRect">
                  <a:avLst/>
                </a:prstGeom>
                <a:noFill/>
                <a:ln w="3175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5" name="Rounded Rectangle 374"/>
                <p:cNvSpPr/>
                <p:nvPr/>
              </p:nvSpPr>
              <p:spPr bwMode="auto">
                <a:xfrm>
                  <a:off x="2546632" y="4149663"/>
                  <a:ext cx="1665328" cy="683494"/>
                </a:xfrm>
                <a:prstGeom prst="roundRect">
                  <a:avLst>
                    <a:gd name="adj" fmla="val 3744"/>
                  </a:avLst>
                </a:prstGeom>
                <a:noFill/>
                <a:ln w="635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uLnTx/>
                    <a:uFillTx/>
                  </a:endParaRPr>
                </a:p>
              </p:txBody>
            </p:sp>
            <p:cxnSp>
              <p:nvCxnSpPr>
                <p:cNvPr id="376" name="Straight Connector 375"/>
                <p:cNvCxnSpPr/>
                <p:nvPr/>
              </p:nvCxnSpPr>
              <p:spPr bwMode="auto">
                <a:xfrm>
                  <a:off x="2595563" y="4838700"/>
                  <a:ext cx="1595437" cy="0"/>
                </a:xfrm>
                <a:prstGeom prst="lin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77" name="Straight Connector 376"/>
                <p:cNvCxnSpPr/>
                <p:nvPr/>
              </p:nvCxnSpPr>
              <p:spPr bwMode="auto">
                <a:xfrm flipV="1">
                  <a:off x="2591780" y="4429125"/>
                  <a:ext cx="799120" cy="404031"/>
                </a:xfrm>
                <a:prstGeom prst="line">
                  <a:avLst/>
                </a:prstGeom>
                <a:solidFill>
                  <a:srgbClr val="FFFFFF"/>
                </a:solidFill>
                <a:ln w="635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78" name="Straight Connector 377"/>
                <p:cNvCxnSpPr/>
                <p:nvPr/>
              </p:nvCxnSpPr>
              <p:spPr bwMode="auto">
                <a:xfrm flipH="1" flipV="1">
                  <a:off x="3383756" y="4426744"/>
                  <a:ext cx="813892" cy="401750"/>
                </a:xfrm>
                <a:prstGeom prst="line">
                  <a:avLst/>
                </a:prstGeom>
                <a:solidFill>
                  <a:srgbClr val="FFFFFF"/>
                </a:solidFill>
                <a:ln w="635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361" name="Line 232"/>
              <p:cNvSpPr>
                <a:spLocks noChangeShapeType="1"/>
              </p:cNvSpPr>
              <p:nvPr/>
            </p:nvSpPr>
            <p:spPr bwMode="auto">
              <a:xfrm>
                <a:off x="1314971" y="1808820"/>
                <a:ext cx="0" cy="7194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79" name="Group 467"/>
            <p:cNvGrpSpPr/>
            <p:nvPr/>
          </p:nvGrpSpPr>
          <p:grpSpPr>
            <a:xfrm>
              <a:off x="1151620" y="2312876"/>
              <a:ext cx="615180" cy="651076"/>
              <a:chOff x="1151620" y="1697804"/>
              <a:chExt cx="615180" cy="651076"/>
            </a:xfrm>
          </p:grpSpPr>
          <p:sp>
            <p:nvSpPr>
              <p:cNvPr id="380" name="AutoShape 231"/>
              <p:cNvSpPr>
                <a:spLocks noChangeArrowheads="1"/>
              </p:cNvSpPr>
              <p:nvPr/>
            </p:nvSpPr>
            <p:spPr bwMode="auto">
              <a:xfrm rot="5400000">
                <a:off x="1515181" y="1697010"/>
                <a:ext cx="250825" cy="252413"/>
              </a:xfrm>
              <a:prstGeom prst="triangle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1" name="Line 232"/>
              <p:cNvSpPr>
                <a:spLocks noChangeShapeType="1"/>
              </p:cNvSpPr>
              <p:nvPr/>
            </p:nvSpPr>
            <p:spPr bwMode="auto">
              <a:xfrm>
                <a:off x="1331640" y="1844824"/>
                <a:ext cx="0" cy="359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2" name="Line 233"/>
              <p:cNvSpPr>
                <a:spLocks noChangeShapeType="1"/>
              </p:cNvSpPr>
              <p:nvPr/>
            </p:nvSpPr>
            <p:spPr bwMode="auto">
              <a:xfrm>
                <a:off x="1316831" y="1806547"/>
                <a:ext cx="19676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3" name="Line 234"/>
              <p:cNvSpPr>
                <a:spLocks noChangeShapeType="1"/>
              </p:cNvSpPr>
              <p:nvPr/>
            </p:nvSpPr>
            <p:spPr bwMode="auto">
              <a:xfrm>
                <a:off x="1331641" y="1843060"/>
                <a:ext cx="18195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384" name="Group 472"/>
              <p:cNvGrpSpPr/>
              <p:nvPr/>
            </p:nvGrpSpPr>
            <p:grpSpPr>
              <a:xfrm>
                <a:off x="1151620" y="1880828"/>
                <a:ext cx="342685" cy="468052"/>
                <a:chOff x="2546632" y="2564131"/>
                <a:chExt cx="1665328" cy="2274569"/>
              </a:xfrm>
            </p:grpSpPr>
            <p:cxnSp>
              <p:nvCxnSpPr>
                <p:cNvPr id="386" name="Straight Connector 385"/>
                <p:cNvCxnSpPr/>
                <p:nvPr/>
              </p:nvCxnSpPr>
              <p:spPr bwMode="auto">
                <a:xfrm flipV="1">
                  <a:off x="3023828" y="2564904"/>
                  <a:ext cx="343875" cy="1872208"/>
                </a:xfrm>
                <a:prstGeom prst="lin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87" name="Straight Connector 386"/>
                <p:cNvCxnSpPr/>
                <p:nvPr/>
              </p:nvCxnSpPr>
              <p:spPr bwMode="auto">
                <a:xfrm flipH="1" flipV="1">
                  <a:off x="3383868" y="2564904"/>
                  <a:ext cx="360041" cy="1872208"/>
                </a:xfrm>
                <a:prstGeom prst="lin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88" name="Straight Connector 387"/>
                <p:cNvCxnSpPr/>
                <p:nvPr/>
              </p:nvCxnSpPr>
              <p:spPr bwMode="auto">
                <a:xfrm flipV="1">
                  <a:off x="3383868" y="2564904"/>
                  <a:ext cx="0" cy="1872208"/>
                </a:xfrm>
                <a:prstGeom prst="lin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89" name="Straight Connector 388"/>
                <p:cNvCxnSpPr/>
                <p:nvPr/>
              </p:nvCxnSpPr>
              <p:spPr bwMode="auto">
                <a:xfrm flipH="1" flipV="1">
                  <a:off x="3743909" y="4473116"/>
                  <a:ext cx="69238" cy="360040"/>
                </a:xfrm>
                <a:prstGeom prst="lin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90" name="Straight Connector 389"/>
                <p:cNvCxnSpPr/>
                <p:nvPr/>
              </p:nvCxnSpPr>
              <p:spPr bwMode="auto">
                <a:xfrm flipV="1">
                  <a:off x="2951820" y="4473116"/>
                  <a:ext cx="69238" cy="360040"/>
                </a:xfrm>
                <a:prstGeom prst="lin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391" name="Rounded Rectangle 390"/>
                <p:cNvSpPr/>
                <p:nvPr/>
              </p:nvSpPr>
              <p:spPr bwMode="auto">
                <a:xfrm>
                  <a:off x="2690648" y="3717032"/>
                  <a:ext cx="1377296" cy="216024"/>
                </a:xfrm>
                <a:prstGeom prst="roundRect">
                  <a:avLst/>
                </a:prstGeom>
                <a:noFill/>
                <a:ln w="635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2" name="Rounded Rectangle 391"/>
                <p:cNvSpPr/>
                <p:nvPr/>
              </p:nvSpPr>
              <p:spPr bwMode="auto">
                <a:xfrm>
                  <a:off x="2857888" y="3392996"/>
                  <a:ext cx="1051960" cy="166507"/>
                </a:xfrm>
                <a:prstGeom prst="roundRect">
                  <a:avLst/>
                </a:prstGeom>
                <a:noFill/>
                <a:ln w="635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3" name="Rounded Rectangle 392"/>
                <p:cNvSpPr/>
                <p:nvPr/>
              </p:nvSpPr>
              <p:spPr bwMode="auto">
                <a:xfrm>
                  <a:off x="2980508" y="3148396"/>
                  <a:ext cx="806720" cy="123825"/>
                </a:xfrm>
                <a:prstGeom prst="roundRect">
                  <a:avLst/>
                </a:prstGeom>
                <a:noFill/>
                <a:ln w="635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4" name="Rounded Rectangle 393"/>
                <p:cNvSpPr/>
                <p:nvPr/>
              </p:nvSpPr>
              <p:spPr bwMode="auto">
                <a:xfrm>
                  <a:off x="3078605" y="2964933"/>
                  <a:ext cx="610526" cy="93577"/>
                </a:xfrm>
                <a:prstGeom prst="roundRect">
                  <a:avLst/>
                </a:prstGeom>
                <a:noFill/>
                <a:ln w="635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5" name="Rounded Rectangle 394"/>
                <p:cNvSpPr/>
                <p:nvPr/>
              </p:nvSpPr>
              <p:spPr bwMode="auto">
                <a:xfrm>
                  <a:off x="3148674" y="2823939"/>
                  <a:ext cx="470388" cy="66406"/>
                </a:xfrm>
                <a:prstGeom prst="roundRect">
                  <a:avLst/>
                </a:prstGeom>
                <a:noFill/>
                <a:ln w="3175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6" name="Rounded Rectangle 395"/>
                <p:cNvSpPr/>
                <p:nvPr/>
              </p:nvSpPr>
              <p:spPr bwMode="auto">
                <a:xfrm>
                  <a:off x="3210386" y="2705753"/>
                  <a:ext cx="346964" cy="64788"/>
                </a:xfrm>
                <a:prstGeom prst="roundRect">
                  <a:avLst/>
                </a:prstGeom>
                <a:noFill/>
                <a:ln w="3175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7" name="Rounded Rectangle 396"/>
                <p:cNvSpPr/>
                <p:nvPr/>
              </p:nvSpPr>
              <p:spPr bwMode="auto">
                <a:xfrm>
                  <a:off x="3246250" y="2624222"/>
                  <a:ext cx="271608" cy="49107"/>
                </a:xfrm>
                <a:prstGeom prst="roundRect">
                  <a:avLst/>
                </a:prstGeom>
                <a:noFill/>
                <a:ln w="3175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8" name="Rounded Rectangle 397"/>
                <p:cNvSpPr/>
                <p:nvPr/>
              </p:nvSpPr>
              <p:spPr bwMode="auto">
                <a:xfrm>
                  <a:off x="3279942" y="2564131"/>
                  <a:ext cx="198668" cy="45720"/>
                </a:xfrm>
                <a:prstGeom prst="roundRect">
                  <a:avLst/>
                </a:prstGeom>
                <a:noFill/>
                <a:ln w="3175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9" name="Rounded Rectangle 398"/>
                <p:cNvSpPr/>
                <p:nvPr/>
              </p:nvSpPr>
              <p:spPr bwMode="auto">
                <a:xfrm>
                  <a:off x="2546632" y="4149663"/>
                  <a:ext cx="1665328" cy="683494"/>
                </a:xfrm>
                <a:prstGeom prst="roundRect">
                  <a:avLst>
                    <a:gd name="adj" fmla="val 3744"/>
                  </a:avLst>
                </a:prstGeom>
                <a:noFill/>
                <a:ln w="635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uLnTx/>
                    <a:uFillTx/>
                  </a:endParaRPr>
                </a:p>
              </p:txBody>
            </p:sp>
            <p:cxnSp>
              <p:nvCxnSpPr>
                <p:cNvPr id="400" name="Straight Connector 399"/>
                <p:cNvCxnSpPr/>
                <p:nvPr/>
              </p:nvCxnSpPr>
              <p:spPr bwMode="auto">
                <a:xfrm>
                  <a:off x="2595563" y="4838700"/>
                  <a:ext cx="1595437" cy="0"/>
                </a:xfrm>
                <a:prstGeom prst="lin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01" name="Straight Connector 400"/>
                <p:cNvCxnSpPr/>
                <p:nvPr/>
              </p:nvCxnSpPr>
              <p:spPr bwMode="auto">
                <a:xfrm flipV="1">
                  <a:off x="2591780" y="4429125"/>
                  <a:ext cx="799120" cy="404031"/>
                </a:xfrm>
                <a:prstGeom prst="line">
                  <a:avLst/>
                </a:prstGeom>
                <a:solidFill>
                  <a:srgbClr val="FFFFFF"/>
                </a:solidFill>
                <a:ln w="635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02" name="Straight Connector 401"/>
                <p:cNvCxnSpPr/>
                <p:nvPr/>
              </p:nvCxnSpPr>
              <p:spPr bwMode="auto">
                <a:xfrm flipH="1" flipV="1">
                  <a:off x="3383756" y="4426744"/>
                  <a:ext cx="813892" cy="401750"/>
                </a:xfrm>
                <a:prstGeom prst="line">
                  <a:avLst/>
                </a:prstGeom>
                <a:solidFill>
                  <a:srgbClr val="FFFFFF"/>
                </a:solidFill>
                <a:ln w="635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385" name="Line 232"/>
              <p:cNvSpPr>
                <a:spLocks noChangeShapeType="1"/>
              </p:cNvSpPr>
              <p:nvPr/>
            </p:nvSpPr>
            <p:spPr bwMode="auto">
              <a:xfrm>
                <a:off x="1314971" y="1808820"/>
                <a:ext cx="0" cy="7194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03" name="Group 491"/>
            <p:cNvGrpSpPr/>
            <p:nvPr/>
          </p:nvGrpSpPr>
          <p:grpSpPr>
            <a:xfrm>
              <a:off x="1151620" y="2924944"/>
              <a:ext cx="615180" cy="651076"/>
              <a:chOff x="1151620" y="1697804"/>
              <a:chExt cx="615180" cy="651076"/>
            </a:xfrm>
          </p:grpSpPr>
          <p:sp>
            <p:nvSpPr>
              <p:cNvPr id="404" name="AutoShape 231"/>
              <p:cNvSpPr>
                <a:spLocks noChangeArrowheads="1"/>
              </p:cNvSpPr>
              <p:nvPr/>
            </p:nvSpPr>
            <p:spPr bwMode="auto">
              <a:xfrm rot="5400000">
                <a:off x="1515181" y="1697010"/>
                <a:ext cx="250825" cy="252413"/>
              </a:xfrm>
              <a:prstGeom prst="triangle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5" name="Line 232"/>
              <p:cNvSpPr>
                <a:spLocks noChangeShapeType="1"/>
              </p:cNvSpPr>
              <p:nvPr/>
            </p:nvSpPr>
            <p:spPr bwMode="auto">
              <a:xfrm>
                <a:off x="1331640" y="1844824"/>
                <a:ext cx="0" cy="359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6" name="Line 233"/>
              <p:cNvSpPr>
                <a:spLocks noChangeShapeType="1"/>
              </p:cNvSpPr>
              <p:nvPr/>
            </p:nvSpPr>
            <p:spPr bwMode="auto">
              <a:xfrm>
                <a:off x="1316831" y="1806547"/>
                <a:ext cx="19676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7" name="Line 234"/>
              <p:cNvSpPr>
                <a:spLocks noChangeShapeType="1"/>
              </p:cNvSpPr>
              <p:nvPr/>
            </p:nvSpPr>
            <p:spPr bwMode="auto">
              <a:xfrm>
                <a:off x="1331641" y="1843060"/>
                <a:ext cx="18195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408" name="Group 496"/>
              <p:cNvGrpSpPr/>
              <p:nvPr/>
            </p:nvGrpSpPr>
            <p:grpSpPr>
              <a:xfrm>
                <a:off x="1151620" y="1880828"/>
                <a:ext cx="342685" cy="468052"/>
                <a:chOff x="2546632" y="2564131"/>
                <a:chExt cx="1665328" cy="2274569"/>
              </a:xfrm>
            </p:grpSpPr>
            <p:cxnSp>
              <p:nvCxnSpPr>
                <p:cNvPr id="410" name="Straight Connector 409"/>
                <p:cNvCxnSpPr/>
                <p:nvPr/>
              </p:nvCxnSpPr>
              <p:spPr bwMode="auto">
                <a:xfrm flipV="1">
                  <a:off x="3023828" y="2564904"/>
                  <a:ext cx="343875" cy="1872208"/>
                </a:xfrm>
                <a:prstGeom prst="lin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11" name="Straight Connector 410"/>
                <p:cNvCxnSpPr/>
                <p:nvPr/>
              </p:nvCxnSpPr>
              <p:spPr bwMode="auto">
                <a:xfrm flipH="1" flipV="1">
                  <a:off x="3383868" y="2564904"/>
                  <a:ext cx="360041" cy="1872208"/>
                </a:xfrm>
                <a:prstGeom prst="lin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12" name="Straight Connector 411"/>
                <p:cNvCxnSpPr/>
                <p:nvPr/>
              </p:nvCxnSpPr>
              <p:spPr bwMode="auto">
                <a:xfrm flipV="1">
                  <a:off x="3383868" y="2564904"/>
                  <a:ext cx="0" cy="1872208"/>
                </a:xfrm>
                <a:prstGeom prst="lin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13" name="Straight Connector 412"/>
                <p:cNvCxnSpPr/>
                <p:nvPr/>
              </p:nvCxnSpPr>
              <p:spPr bwMode="auto">
                <a:xfrm flipH="1" flipV="1">
                  <a:off x="3743909" y="4473116"/>
                  <a:ext cx="69238" cy="360040"/>
                </a:xfrm>
                <a:prstGeom prst="lin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14" name="Straight Connector 413"/>
                <p:cNvCxnSpPr/>
                <p:nvPr/>
              </p:nvCxnSpPr>
              <p:spPr bwMode="auto">
                <a:xfrm flipV="1">
                  <a:off x="2951820" y="4473116"/>
                  <a:ext cx="69238" cy="360040"/>
                </a:xfrm>
                <a:prstGeom prst="lin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415" name="Rounded Rectangle 414"/>
                <p:cNvSpPr/>
                <p:nvPr/>
              </p:nvSpPr>
              <p:spPr bwMode="auto">
                <a:xfrm>
                  <a:off x="2690648" y="3717032"/>
                  <a:ext cx="1377296" cy="216024"/>
                </a:xfrm>
                <a:prstGeom prst="roundRect">
                  <a:avLst/>
                </a:prstGeom>
                <a:noFill/>
                <a:ln w="635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6" name="Rounded Rectangle 415"/>
                <p:cNvSpPr/>
                <p:nvPr/>
              </p:nvSpPr>
              <p:spPr bwMode="auto">
                <a:xfrm>
                  <a:off x="2857888" y="3392996"/>
                  <a:ext cx="1051960" cy="166507"/>
                </a:xfrm>
                <a:prstGeom prst="roundRect">
                  <a:avLst/>
                </a:prstGeom>
                <a:noFill/>
                <a:ln w="635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7" name="Rounded Rectangle 416"/>
                <p:cNvSpPr/>
                <p:nvPr/>
              </p:nvSpPr>
              <p:spPr bwMode="auto">
                <a:xfrm>
                  <a:off x="2980508" y="3148396"/>
                  <a:ext cx="806720" cy="123825"/>
                </a:xfrm>
                <a:prstGeom prst="roundRect">
                  <a:avLst/>
                </a:prstGeom>
                <a:noFill/>
                <a:ln w="635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8" name="Rounded Rectangle 417"/>
                <p:cNvSpPr/>
                <p:nvPr/>
              </p:nvSpPr>
              <p:spPr bwMode="auto">
                <a:xfrm>
                  <a:off x="3078605" y="2964933"/>
                  <a:ext cx="610526" cy="93577"/>
                </a:xfrm>
                <a:prstGeom prst="roundRect">
                  <a:avLst/>
                </a:prstGeom>
                <a:noFill/>
                <a:ln w="635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9" name="Rounded Rectangle 418"/>
                <p:cNvSpPr/>
                <p:nvPr/>
              </p:nvSpPr>
              <p:spPr bwMode="auto">
                <a:xfrm>
                  <a:off x="3148674" y="2823939"/>
                  <a:ext cx="470388" cy="66406"/>
                </a:xfrm>
                <a:prstGeom prst="roundRect">
                  <a:avLst/>
                </a:prstGeom>
                <a:noFill/>
                <a:ln w="3175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0" name="Rounded Rectangle 419"/>
                <p:cNvSpPr/>
                <p:nvPr/>
              </p:nvSpPr>
              <p:spPr bwMode="auto">
                <a:xfrm>
                  <a:off x="3210386" y="2705753"/>
                  <a:ext cx="346964" cy="64788"/>
                </a:xfrm>
                <a:prstGeom prst="roundRect">
                  <a:avLst/>
                </a:prstGeom>
                <a:noFill/>
                <a:ln w="3175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1" name="Rounded Rectangle 420"/>
                <p:cNvSpPr/>
                <p:nvPr/>
              </p:nvSpPr>
              <p:spPr bwMode="auto">
                <a:xfrm>
                  <a:off x="3246250" y="2624222"/>
                  <a:ext cx="271608" cy="49107"/>
                </a:xfrm>
                <a:prstGeom prst="roundRect">
                  <a:avLst/>
                </a:prstGeom>
                <a:noFill/>
                <a:ln w="3175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2" name="Rounded Rectangle 421"/>
                <p:cNvSpPr/>
                <p:nvPr/>
              </p:nvSpPr>
              <p:spPr bwMode="auto">
                <a:xfrm>
                  <a:off x="3279942" y="2564131"/>
                  <a:ext cx="198668" cy="45720"/>
                </a:xfrm>
                <a:prstGeom prst="roundRect">
                  <a:avLst/>
                </a:prstGeom>
                <a:noFill/>
                <a:ln w="3175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3" name="Rounded Rectangle 422"/>
                <p:cNvSpPr/>
                <p:nvPr/>
              </p:nvSpPr>
              <p:spPr bwMode="auto">
                <a:xfrm>
                  <a:off x="2546632" y="4149663"/>
                  <a:ext cx="1665328" cy="683494"/>
                </a:xfrm>
                <a:prstGeom prst="roundRect">
                  <a:avLst>
                    <a:gd name="adj" fmla="val 3744"/>
                  </a:avLst>
                </a:prstGeom>
                <a:noFill/>
                <a:ln w="635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uLnTx/>
                    <a:uFillTx/>
                  </a:endParaRPr>
                </a:p>
              </p:txBody>
            </p:sp>
            <p:cxnSp>
              <p:nvCxnSpPr>
                <p:cNvPr id="424" name="Straight Connector 423"/>
                <p:cNvCxnSpPr/>
                <p:nvPr/>
              </p:nvCxnSpPr>
              <p:spPr bwMode="auto">
                <a:xfrm>
                  <a:off x="2595563" y="4838700"/>
                  <a:ext cx="1595437" cy="0"/>
                </a:xfrm>
                <a:prstGeom prst="lin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25" name="Straight Connector 424"/>
                <p:cNvCxnSpPr/>
                <p:nvPr/>
              </p:nvCxnSpPr>
              <p:spPr bwMode="auto">
                <a:xfrm flipV="1">
                  <a:off x="2591780" y="4429125"/>
                  <a:ext cx="799120" cy="404031"/>
                </a:xfrm>
                <a:prstGeom prst="line">
                  <a:avLst/>
                </a:prstGeom>
                <a:solidFill>
                  <a:srgbClr val="FFFFFF"/>
                </a:solidFill>
                <a:ln w="635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26" name="Straight Connector 425"/>
                <p:cNvCxnSpPr/>
                <p:nvPr/>
              </p:nvCxnSpPr>
              <p:spPr bwMode="auto">
                <a:xfrm flipH="1" flipV="1">
                  <a:off x="3383756" y="4426744"/>
                  <a:ext cx="813892" cy="401750"/>
                </a:xfrm>
                <a:prstGeom prst="line">
                  <a:avLst/>
                </a:prstGeom>
                <a:solidFill>
                  <a:srgbClr val="FFFFFF"/>
                </a:solidFill>
                <a:ln w="635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409" name="Line 232"/>
              <p:cNvSpPr>
                <a:spLocks noChangeShapeType="1"/>
              </p:cNvSpPr>
              <p:nvPr/>
            </p:nvSpPr>
            <p:spPr bwMode="auto">
              <a:xfrm>
                <a:off x="1314971" y="1808820"/>
                <a:ext cx="0" cy="7194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27" name="Group 515"/>
            <p:cNvGrpSpPr/>
            <p:nvPr/>
          </p:nvGrpSpPr>
          <p:grpSpPr>
            <a:xfrm>
              <a:off x="1151620" y="4149080"/>
              <a:ext cx="615180" cy="651076"/>
              <a:chOff x="1151620" y="1697804"/>
              <a:chExt cx="615180" cy="651076"/>
            </a:xfrm>
          </p:grpSpPr>
          <p:sp>
            <p:nvSpPr>
              <p:cNvPr id="428" name="AutoShape 231"/>
              <p:cNvSpPr>
                <a:spLocks noChangeArrowheads="1"/>
              </p:cNvSpPr>
              <p:nvPr/>
            </p:nvSpPr>
            <p:spPr bwMode="auto">
              <a:xfrm rot="5400000">
                <a:off x="1515181" y="1697010"/>
                <a:ext cx="250825" cy="252413"/>
              </a:xfrm>
              <a:prstGeom prst="triangle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9" name="Line 232"/>
              <p:cNvSpPr>
                <a:spLocks noChangeShapeType="1"/>
              </p:cNvSpPr>
              <p:nvPr/>
            </p:nvSpPr>
            <p:spPr bwMode="auto">
              <a:xfrm>
                <a:off x="1331640" y="1844824"/>
                <a:ext cx="0" cy="359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0" name="Line 233"/>
              <p:cNvSpPr>
                <a:spLocks noChangeShapeType="1"/>
              </p:cNvSpPr>
              <p:nvPr/>
            </p:nvSpPr>
            <p:spPr bwMode="auto">
              <a:xfrm>
                <a:off x="1316831" y="1806547"/>
                <a:ext cx="19676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1" name="Line 234"/>
              <p:cNvSpPr>
                <a:spLocks noChangeShapeType="1"/>
              </p:cNvSpPr>
              <p:nvPr/>
            </p:nvSpPr>
            <p:spPr bwMode="auto">
              <a:xfrm>
                <a:off x="1331641" y="1843060"/>
                <a:ext cx="18195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432" name="Group 520"/>
              <p:cNvGrpSpPr/>
              <p:nvPr/>
            </p:nvGrpSpPr>
            <p:grpSpPr>
              <a:xfrm>
                <a:off x="1151620" y="1880828"/>
                <a:ext cx="342685" cy="468052"/>
                <a:chOff x="2546632" y="2564131"/>
                <a:chExt cx="1665328" cy="2274569"/>
              </a:xfrm>
            </p:grpSpPr>
            <p:cxnSp>
              <p:nvCxnSpPr>
                <p:cNvPr id="434" name="Straight Connector 433"/>
                <p:cNvCxnSpPr/>
                <p:nvPr/>
              </p:nvCxnSpPr>
              <p:spPr bwMode="auto">
                <a:xfrm flipV="1">
                  <a:off x="3023828" y="2564904"/>
                  <a:ext cx="343875" cy="1872208"/>
                </a:xfrm>
                <a:prstGeom prst="lin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35" name="Straight Connector 434"/>
                <p:cNvCxnSpPr/>
                <p:nvPr/>
              </p:nvCxnSpPr>
              <p:spPr bwMode="auto">
                <a:xfrm flipH="1" flipV="1">
                  <a:off x="3383868" y="2564904"/>
                  <a:ext cx="360041" cy="1872208"/>
                </a:xfrm>
                <a:prstGeom prst="lin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36" name="Straight Connector 435"/>
                <p:cNvCxnSpPr/>
                <p:nvPr/>
              </p:nvCxnSpPr>
              <p:spPr bwMode="auto">
                <a:xfrm flipV="1">
                  <a:off x="3383868" y="2564904"/>
                  <a:ext cx="0" cy="1872208"/>
                </a:xfrm>
                <a:prstGeom prst="lin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37" name="Straight Connector 436"/>
                <p:cNvCxnSpPr/>
                <p:nvPr/>
              </p:nvCxnSpPr>
              <p:spPr bwMode="auto">
                <a:xfrm flipH="1" flipV="1">
                  <a:off x="3743909" y="4473116"/>
                  <a:ext cx="69238" cy="360040"/>
                </a:xfrm>
                <a:prstGeom prst="lin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38" name="Straight Connector 437"/>
                <p:cNvCxnSpPr/>
                <p:nvPr/>
              </p:nvCxnSpPr>
              <p:spPr bwMode="auto">
                <a:xfrm flipV="1">
                  <a:off x="2951820" y="4473116"/>
                  <a:ext cx="69238" cy="360040"/>
                </a:xfrm>
                <a:prstGeom prst="lin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439" name="Rounded Rectangle 438"/>
                <p:cNvSpPr/>
                <p:nvPr/>
              </p:nvSpPr>
              <p:spPr bwMode="auto">
                <a:xfrm>
                  <a:off x="2690648" y="3717032"/>
                  <a:ext cx="1377296" cy="216024"/>
                </a:xfrm>
                <a:prstGeom prst="roundRect">
                  <a:avLst/>
                </a:prstGeom>
                <a:noFill/>
                <a:ln w="635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0" name="Rounded Rectangle 439"/>
                <p:cNvSpPr/>
                <p:nvPr/>
              </p:nvSpPr>
              <p:spPr bwMode="auto">
                <a:xfrm>
                  <a:off x="2857888" y="3392996"/>
                  <a:ext cx="1051960" cy="166507"/>
                </a:xfrm>
                <a:prstGeom prst="roundRect">
                  <a:avLst/>
                </a:prstGeom>
                <a:noFill/>
                <a:ln w="635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1" name="Rounded Rectangle 440"/>
                <p:cNvSpPr/>
                <p:nvPr/>
              </p:nvSpPr>
              <p:spPr bwMode="auto">
                <a:xfrm>
                  <a:off x="2980508" y="3148396"/>
                  <a:ext cx="806720" cy="123825"/>
                </a:xfrm>
                <a:prstGeom prst="roundRect">
                  <a:avLst/>
                </a:prstGeom>
                <a:noFill/>
                <a:ln w="635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2" name="Rounded Rectangle 441"/>
                <p:cNvSpPr/>
                <p:nvPr/>
              </p:nvSpPr>
              <p:spPr bwMode="auto">
                <a:xfrm>
                  <a:off x="3078605" y="2964933"/>
                  <a:ext cx="610526" cy="93577"/>
                </a:xfrm>
                <a:prstGeom prst="roundRect">
                  <a:avLst/>
                </a:prstGeom>
                <a:noFill/>
                <a:ln w="635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3" name="Rounded Rectangle 442"/>
                <p:cNvSpPr/>
                <p:nvPr/>
              </p:nvSpPr>
              <p:spPr bwMode="auto">
                <a:xfrm>
                  <a:off x="3148674" y="2823939"/>
                  <a:ext cx="470388" cy="66406"/>
                </a:xfrm>
                <a:prstGeom prst="roundRect">
                  <a:avLst/>
                </a:prstGeom>
                <a:noFill/>
                <a:ln w="3175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4" name="Rounded Rectangle 443"/>
                <p:cNvSpPr/>
                <p:nvPr/>
              </p:nvSpPr>
              <p:spPr bwMode="auto">
                <a:xfrm>
                  <a:off x="3210386" y="2705753"/>
                  <a:ext cx="346964" cy="64788"/>
                </a:xfrm>
                <a:prstGeom prst="roundRect">
                  <a:avLst/>
                </a:prstGeom>
                <a:noFill/>
                <a:ln w="3175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5" name="Rounded Rectangle 444"/>
                <p:cNvSpPr/>
                <p:nvPr/>
              </p:nvSpPr>
              <p:spPr bwMode="auto">
                <a:xfrm>
                  <a:off x="3246250" y="2624222"/>
                  <a:ext cx="271608" cy="49107"/>
                </a:xfrm>
                <a:prstGeom prst="roundRect">
                  <a:avLst/>
                </a:prstGeom>
                <a:noFill/>
                <a:ln w="3175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6" name="Rounded Rectangle 445"/>
                <p:cNvSpPr/>
                <p:nvPr/>
              </p:nvSpPr>
              <p:spPr bwMode="auto">
                <a:xfrm>
                  <a:off x="3279942" y="2564131"/>
                  <a:ext cx="198668" cy="45720"/>
                </a:xfrm>
                <a:prstGeom prst="roundRect">
                  <a:avLst/>
                </a:prstGeom>
                <a:noFill/>
                <a:ln w="3175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7" name="Rounded Rectangle 446"/>
                <p:cNvSpPr/>
                <p:nvPr/>
              </p:nvSpPr>
              <p:spPr bwMode="auto">
                <a:xfrm>
                  <a:off x="2546632" y="4149663"/>
                  <a:ext cx="1665328" cy="683494"/>
                </a:xfrm>
                <a:prstGeom prst="roundRect">
                  <a:avLst>
                    <a:gd name="adj" fmla="val 3744"/>
                  </a:avLst>
                </a:prstGeom>
                <a:noFill/>
                <a:ln w="635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uLnTx/>
                    <a:uFillTx/>
                  </a:endParaRPr>
                </a:p>
              </p:txBody>
            </p:sp>
            <p:cxnSp>
              <p:nvCxnSpPr>
                <p:cNvPr id="448" name="Straight Connector 447"/>
                <p:cNvCxnSpPr/>
                <p:nvPr/>
              </p:nvCxnSpPr>
              <p:spPr bwMode="auto">
                <a:xfrm>
                  <a:off x="2595563" y="4838700"/>
                  <a:ext cx="1595437" cy="0"/>
                </a:xfrm>
                <a:prstGeom prst="lin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49" name="Straight Connector 448"/>
                <p:cNvCxnSpPr/>
                <p:nvPr/>
              </p:nvCxnSpPr>
              <p:spPr bwMode="auto">
                <a:xfrm flipV="1">
                  <a:off x="2591780" y="4429125"/>
                  <a:ext cx="799120" cy="404031"/>
                </a:xfrm>
                <a:prstGeom prst="line">
                  <a:avLst/>
                </a:prstGeom>
                <a:solidFill>
                  <a:srgbClr val="FFFFFF"/>
                </a:solidFill>
                <a:ln w="635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50" name="Straight Connector 449"/>
                <p:cNvCxnSpPr/>
                <p:nvPr/>
              </p:nvCxnSpPr>
              <p:spPr bwMode="auto">
                <a:xfrm flipH="1" flipV="1">
                  <a:off x="3383756" y="4426744"/>
                  <a:ext cx="813892" cy="401750"/>
                </a:xfrm>
                <a:prstGeom prst="line">
                  <a:avLst/>
                </a:prstGeom>
                <a:solidFill>
                  <a:srgbClr val="FFFFFF"/>
                </a:solidFill>
                <a:ln w="635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433" name="Line 232"/>
              <p:cNvSpPr>
                <a:spLocks noChangeShapeType="1"/>
              </p:cNvSpPr>
              <p:nvPr/>
            </p:nvSpPr>
            <p:spPr bwMode="auto">
              <a:xfrm>
                <a:off x="1314971" y="1808820"/>
                <a:ext cx="0" cy="7194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51" name="TextBox 450"/>
            <p:cNvSpPr txBox="1"/>
            <p:nvPr/>
          </p:nvSpPr>
          <p:spPr>
            <a:xfrm rot="5400000">
              <a:off x="342556" y="3958266"/>
              <a:ext cx="572747" cy="3883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......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452" name="Group 540"/>
            <p:cNvGrpSpPr/>
            <p:nvPr/>
          </p:nvGrpSpPr>
          <p:grpSpPr>
            <a:xfrm>
              <a:off x="431540" y="1985836"/>
              <a:ext cx="615180" cy="651076"/>
              <a:chOff x="1151620" y="1697804"/>
              <a:chExt cx="615180" cy="651076"/>
            </a:xfrm>
          </p:grpSpPr>
          <p:sp>
            <p:nvSpPr>
              <p:cNvPr id="453" name="AutoShape 231"/>
              <p:cNvSpPr>
                <a:spLocks noChangeArrowheads="1"/>
              </p:cNvSpPr>
              <p:nvPr/>
            </p:nvSpPr>
            <p:spPr bwMode="auto">
              <a:xfrm rot="5400000">
                <a:off x="1515181" y="1697010"/>
                <a:ext cx="250825" cy="252413"/>
              </a:xfrm>
              <a:prstGeom prst="triangle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4" name="Line 232"/>
              <p:cNvSpPr>
                <a:spLocks noChangeShapeType="1"/>
              </p:cNvSpPr>
              <p:nvPr/>
            </p:nvSpPr>
            <p:spPr bwMode="auto">
              <a:xfrm>
                <a:off x="1331640" y="1844824"/>
                <a:ext cx="0" cy="359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5" name="Line 233"/>
              <p:cNvSpPr>
                <a:spLocks noChangeShapeType="1"/>
              </p:cNvSpPr>
              <p:nvPr/>
            </p:nvSpPr>
            <p:spPr bwMode="auto">
              <a:xfrm>
                <a:off x="1316831" y="1806547"/>
                <a:ext cx="19676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6" name="Line 234"/>
              <p:cNvSpPr>
                <a:spLocks noChangeShapeType="1"/>
              </p:cNvSpPr>
              <p:nvPr/>
            </p:nvSpPr>
            <p:spPr bwMode="auto">
              <a:xfrm>
                <a:off x="1331641" y="1843060"/>
                <a:ext cx="18195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457" name="Group 545"/>
              <p:cNvGrpSpPr/>
              <p:nvPr/>
            </p:nvGrpSpPr>
            <p:grpSpPr>
              <a:xfrm>
                <a:off x="1151620" y="1880828"/>
                <a:ext cx="342685" cy="468052"/>
                <a:chOff x="2546632" y="2564131"/>
                <a:chExt cx="1665328" cy="2274569"/>
              </a:xfrm>
            </p:grpSpPr>
            <p:cxnSp>
              <p:nvCxnSpPr>
                <p:cNvPr id="459" name="Straight Connector 458"/>
                <p:cNvCxnSpPr/>
                <p:nvPr/>
              </p:nvCxnSpPr>
              <p:spPr bwMode="auto">
                <a:xfrm flipV="1">
                  <a:off x="3023828" y="2564904"/>
                  <a:ext cx="343875" cy="1872208"/>
                </a:xfrm>
                <a:prstGeom prst="lin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60" name="Straight Connector 459"/>
                <p:cNvCxnSpPr/>
                <p:nvPr/>
              </p:nvCxnSpPr>
              <p:spPr bwMode="auto">
                <a:xfrm flipH="1" flipV="1">
                  <a:off x="3383868" y="2564904"/>
                  <a:ext cx="360041" cy="1872208"/>
                </a:xfrm>
                <a:prstGeom prst="lin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61" name="Straight Connector 460"/>
                <p:cNvCxnSpPr/>
                <p:nvPr/>
              </p:nvCxnSpPr>
              <p:spPr bwMode="auto">
                <a:xfrm flipV="1">
                  <a:off x="3383868" y="2564904"/>
                  <a:ext cx="0" cy="1872208"/>
                </a:xfrm>
                <a:prstGeom prst="lin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62" name="Straight Connector 461"/>
                <p:cNvCxnSpPr/>
                <p:nvPr/>
              </p:nvCxnSpPr>
              <p:spPr bwMode="auto">
                <a:xfrm flipH="1" flipV="1">
                  <a:off x="3743909" y="4473116"/>
                  <a:ext cx="69238" cy="360040"/>
                </a:xfrm>
                <a:prstGeom prst="lin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63" name="Straight Connector 462"/>
                <p:cNvCxnSpPr/>
                <p:nvPr/>
              </p:nvCxnSpPr>
              <p:spPr bwMode="auto">
                <a:xfrm flipV="1">
                  <a:off x="2951820" y="4473116"/>
                  <a:ext cx="69238" cy="360040"/>
                </a:xfrm>
                <a:prstGeom prst="lin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464" name="Rounded Rectangle 463"/>
                <p:cNvSpPr/>
                <p:nvPr/>
              </p:nvSpPr>
              <p:spPr bwMode="auto">
                <a:xfrm>
                  <a:off x="2690648" y="3717032"/>
                  <a:ext cx="1377296" cy="216024"/>
                </a:xfrm>
                <a:prstGeom prst="roundRect">
                  <a:avLst/>
                </a:prstGeom>
                <a:noFill/>
                <a:ln w="635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5" name="Rounded Rectangle 464"/>
                <p:cNvSpPr/>
                <p:nvPr/>
              </p:nvSpPr>
              <p:spPr bwMode="auto">
                <a:xfrm>
                  <a:off x="2857888" y="3392996"/>
                  <a:ext cx="1051960" cy="166507"/>
                </a:xfrm>
                <a:prstGeom prst="roundRect">
                  <a:avLst/>
                </a:prstGeom>
                <a:noFill/>
                <a:ln w="635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6" name="Rounded Rectangle 465"/>
                <p:cNvSpPr/>
                <p:nvPr/>
              </p:nvSpPr>
              <p:spPr bwMode="auto">
                <a:xfrm>
                  <a:off x="2980508" y="3148396"/>
                  <a:ext cx="806720" cy="123825"/>
                </a:xfrm>
                <a:prstGeom prst="roundRect">
                  <a:avLst/>
                </a:prstGeom>
                <a:noFill/>
                <a:ln w="635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7" name="Rounded Rectangle 466"/>
                <p:cNvSpPr/>
                <p:nvPr/>
              </p:nvSpPr>
              <p:spPr bwMode="auto">
                <a:xfrm>
                  <a:off x="3078605" y="2964933"/>
                  <a:ext cx="610526" cy="93577"/>
                </a:xfrm>
                <a:prstGeom prst="roundRect">
                  <a:avLst/>
                </a:prstGeom>
                <a:noFill/>
                <a:ln w="635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8" name="Rounded Rectangle 467"/>
                <p:cNvSpPr/>
                <p:nvPr/>
              </p:nvSpPr>
              <p:spPr bwMode="auto">
                <a:xfrm>
                  <a:off x="3148674" y="2823939"/>
                  <a:ext cx="470388" cy="66406"/>
                </a:xfrm>
                <a:prstGeom prst="roundRect">
                  <a:avLst/>
                </a:prstGeom>
                <a:noFill/>
                <a:ln w="3175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9" name="Rounded Rectangle 468"/>
                <p:cNvSpPr/>
                <p:nvPr/>
              </p:nvSpPr>
              <p:spPr bwMode="auto">
                <a:xfrm>
                  <a:off x="3210386" y="2705753"/>
                  <a:ext cx="346964" cy="64788"/>
                </a:xfrm>
                <a:prstGeom prst="roundRect">
                  <a:avLst/>
                </a:prstGeom>
                <a:noFill/>
                <a:ln w="3175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0" name="Rounded Rectangle 469"/>
                <p:cNvSpPr/>
                <p:nvPr/>
              </p:nvSpPr>
              <p:spPr bwMode="auto">
                <a:xfrm>
                  <a:off x="3246250" y="2624222"/>
                  <a:ext cx="271608" cy="49107"/>
                </a:xfrm>
                <a:prstGeom prst="roundRect">
                  <a:avLst/>
                </a:prstGeom>
                <a:noFill/>
                <a:ln w="3175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1" name="Rounded Rectangle 470"/>
                <p:cNvSpPr/>
                <p:nvPr/>
              </p:nvSpPr>
              <p:spPr bwMode="auto">
                <a:xfrm>
                  <a:off x="3279942" y="2564131"/>
                  <a:ext cx="198668" cy="45720"/>
                </a:xfrm>
                <a:prstGeom prst="roundRect">
                  <a:avLst/>
                </a:prstGeom>
                <a:noFill/>
                <a:ln w="3175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2" name="Rounded Rectangle 471"/>
                <p:cNvSpPr/>
                <p:nvPr/>
              </p:nvSpPr>
              <p:spPr bwMode="auto">
                <a:xfrm>
                  <a:off x="2546632" y="4149663"/>
                  <a:ext cx="1665328" cy="683494"/>
                </a:xfrm>
                <a:prstGeom prst="roundRect">
                  <a:avLst>
                    <a:gd name="adj" fmla="val 3744"/>
                  </a:avLst>
                </a:prstGeom>
                <a:noFill/>
                <a:ln w="635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uLnTx/>
                    <a:uFillTx/>
                  </a:endParaRPr>
                </a:p>
              </p:txBody>
            </p:sp>
            <p:cxnSp>
              <p:nvCxnSpPr>
                <p:cNvPr id="473" name="Straight Connector 472"/>
                <p:cNvCxnSpPr/>
                <p:nvPr/>
              </p:nvCxnSpPr>
              <p:spPr bwMode="auto">
                <a:xfrm>
                  <a:off x="2595563" y="4838700"/>
                  <a:ext cx="1595437" cy="0"/>
                </a:xfrm>
                <a:prstGeom prst="lin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74" name="Straight Connector 473"/>
                <p:cNvCxnSpPr/>
                <p:nvPr/>
              </p:nvCxnSpPr>
              <p:spPr bwMode="auto">
                <a:xfrm flipV="1">
                  <a:off x="2591780" y="4429125"/>
                  <a:ext cx="799120" cy="404031"/>
                </a:xfrm>
                <a:prstGeom prst="line">
                  <a:avLst/>
                </a:prstGeom>
                <a:solidFill>
                  <a:srgbClr val="FFFFFF"/>
                </a:solidFill>
                <a:ln w="635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75" name="Straight Connector 474"/>
                <p:cNvCxnSpPr/>
                <p:nvPr/>
              </p:nvCxnSpPr>
              <p:spPr bwMode="auto">
                <a:xfrm flipH="1" flipV="1">
                  <a:off x="3383756" y="4426744"/>
                  <a:ext cx="813892" cy="401750"/>
                </a:xfrm>
                <a:prstGeom prst="line">
                  <a:avLst/>
                </a:prstGeom>
                <a:solidFill>
                  <a:srgbClr val="FFFFFF"/>
                </a:solidFill>
                <a:ln w="635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458" name="Line 232"/>
              <p:cNvSpPr>
                <a:spLocks noChangeShapeType="1"/>
              </p:cNvSpPr>
              <p:nvPr/>
            </p:nvSpPr>
            <p:spPr bwMode="auto">
              <a:xfrm>
                <a:off x="1314971" y="1808820"/>
                <a:ext cx="0" cy="7194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76" name="Group 564"/>
            <p:cNvGrpSpPr/>
            <p:nvPr/>
          </p:nvGrpSpPr>
          <p:grpSpPr>
            <a:xfrm>
              <a:off x="431540" y="2600908"/>
              <a:ext cx="615180" cy="651076"/>
              <a:chOff x="1151620" y="1697804"/>
              <a:chExt cx="615180" cy="651076"/>
            </a:xfrm>
          </p:grpSpPr>
          <p:sp>
            <p:nvSpPr>
              <p:cNvPr id="477" name="AutoShape 231"/>
              <p:cNvSpPr>
                <a:spLocks noChangeArrowheads="1"/>
              </p:cNvSpPr>
              <p:nvPr/>
            </p:nvSpPr>
            <p:spPr bwMode="auto">
              <a:xfrm rot="5400000">
                <a:off x="1515181" y="1697010"/>
                <a:ext cx="250825" cy="252413"/>
              </a:xfrm>
              <a:prstGeom prst="triangle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8" name="Line 232"/>
              <p:cNvSpPr>
                <a:spLocks noChangeShapeType="1"/>
              </p:cNvSpPr>
              <p:nvPr/>
            </p:nvSpPr>
            <p:spPr bwMode="auto">
              <a:xfrm>
                <a:off x="1331640" y="1844824"/>
                <a:ext cx="0" cy="359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9" name="Line 233"/>
              <p:cNvSpPr>
                <a:spLocks noChangeShapeType="1"/>
              </p:cNvSpPr>
              <p:nvPr/>
            </p:nvSpPr>
            <p:spPr bwMode="auto">
              <a:xfrm>
                <a:off x="1316831" y="1806547"/>
                <a:ext cx="19676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0" name="Line 234"/>
              <p:cNvSpPr>
                <a:spLocks noChangeShapeType="1"/>
              </p:cNvSpPr>
              <p:nvPr/>
            </p:nvSpPr>
            <p:spPr bwMode="auto">
              <a:xfrm>
                <a:off x="1331641" y="1843060"/>
                <a:ext cx="18195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481" name="Group 569"/>
              <p:cNvGrpSpPr/>
              <p:nvPr/>
            </p:nvGrpSpPr>
            <p:grpSpPr>
              <a:xfrm>
                <a:off x="1151620" y="1880828"/>
                <a:ext cx="342685" cy="468052"/>
                <a:chOff x="2546632" y="2564131"/>
                <a:chExt cx="1665328" cy="2274569"/>
              </a:xfrm>
            </p:grpSpPr>
            <p:cxnSp>
              <p:nvCxnSpPr>
                <p:cNvPr id="483" name="Straight Connector 482"/>
                <p:cNvCxnSpPr/>
                <p:nvPr/>
              </p:nvCxnSpPr>
              <p:spPr bwMode="auto">
                <a:xfrm flipV="1">
                  <a:off x="3023828" y="2564904"/>
                  <a:ext cx="343875" cy="1872208"/>
                </a:xfrm>
                <a:prstGeom prst="lin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84" name="Straight Connector 483"/>
                <p:cNvCxnSpPr/>
                <p:nvPr/>
              </p:nvCxnSpPr>
              <p:spPr bwMode="auto">
                <a:xfrm flipH="1" flipV="1">
                  <a:off x="3383868" y="2564904"/>
                  <a:ext cx="360041" cy="1872208"/>
                </a:xfrm>
                <a:prstGeom prst="lin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85" name="Straight Connector 484"/>
                <p:cNvCxnSpPr/>
                <p:nvPr/>
              </p:nvCxnSpPr>
              <p:spPr bwMode="auto">
                <a:xfrm flipV="1">
                  <a:off x="3383868" y="2564904"/>
                  <a:ext cx="0" cy="1872208"/>
                </a:xfrm>
                <a:prstGeom prst="lin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86" name="Straight Connector 485"/>
                <p:cNvCxnSpPr/>
                <p:nvPr/>
              </p:nvCxnSpPr>
              <p:spPr bwMode="auto">
                <a:xfrm flipH="1" flipV="1">
                  <a:off x="3743909" y="4473116"/>
                  <a:ext cx="69238" cy="360040"/>
                </a:xfrm>
                <a:prstGeom prst="lin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87" name="Straight Connector 486"/>
                <p:cNvCxnSpPr/>
                <p:nvPr/>
              </p:nvCxnSpPr>
              <p:spPr bwMode="auto">
                <a:xfrm flipV="1">
                  <a:off x="2951820" y="4473116"/>
                  <a:ext cx="69238" cy="360040"/>
                </a:xfrm>
                <a:prstGeom prst="lin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488" name="Rounded Rectangle 487"/>
                <p:cNvSpPr/>
                <p:nvPr/>
              </p:nvSpPr>
              <p:spPr bwMode="auto">
                <a:xfrm>
                  <a:off x="2690648" y="3717032"/>
                  <a:ext cx="1377296" cy="216024"/>
                </a:xfrm>
                <a:prstGeom prst="roundRect">
                  <a:avLst/>
                </a:prstGeom>
                <a:noFill/>
                <a:ln w="635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9" name="Rounded Rectangle 488"/>
                <p:cNvSpPr/>
                <p:nvPr/>
              </p:nvSpPr>
              <p:spPr bwMode="auto">
                <a:xfrm>
                  <a:off x="2857888" y="3392996"/>
                  <a:ext cx="1051960" cy="166507"/>
                </a:xfrm>
                <a:prstGeom prst="roundRect">
                  <a:avLst/>
                </a:prstGeom>
                <a:noFill/>
                <a:ln w="635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0" name="Rounded Rectangle 489"/>
                <p:cNvSpPr/>
                <p:nvPr/>
              </p:nvSpPr>
              <p:spPr bwMode="auto">
                <a:xfrm>
                  <a:off x="2980508" y="3148396"/>
                  <a:ext cx="806720" cy="123825"/>
                </a:xfrm>
                <a:prstGeom prst="roundRect">
                  <a:avLst/>
                </a:prstGeom>
                <a:noFill/>
                <a:ln w="635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1" name="Rounded Rectangle 490"/>
                <p:cNvSpPr/>
                <p:nvPr/>
              </p:nvSpPr>
              <p:spPr bwMode="auto">
                <a:xfrm>
                  <a:off x="3078605" y="2964933"/>
                  <a:ext cx="610526" cy="93577"/>
                </a:xfrm>
                <a:prstGeom prst="roundRect">
                  <a:avLst/>
                </a:prstGeom>
                <a:noFill/>
                <a:ln w="635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2" name="Rounded Rectangle 491"/>
                <p:cNvSpPr/>
                <p:nvPr/>
              </p:nvSpPr>
              <p:spPr bwMode="auto">
                <a:xfrm>
                  <a:off x="3148674" y="2823939"/>
                  <a:ext cx="470388" cy="66406"/>
                </a:xfrm>
                <a:prstGeom prst="roundRect">
                  <a:avLst/>
                </a:prstGeom>
                <a:noFill/>
                <a:ln w="3175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3" name="Rounded Rectangle 492"/>
                <p:cNvSpPr/>
                <p:nvPr/>
              </p:nvSpPr>
              <p:spPr bwMode="auto">
                <a:xfrm>
                  <a:off x="3210386" y="2705753"/>
                  <a:ext cx="346964" cy="64788"/>
                </a:xfrm>
                <a:prstGeom prst="roundRect">
                  <a:avLst/>
                </a:prstGeom>
                <a:noFill/>
                <a:ln w="3175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4" name="Rounded Rectangle 493"/>
                <p:cNvSpPr/>
                <p:nvPr/>
              </p:nvSpPr>
              <p:spPr bwMode="auto">
                <a:xfrm>
                  <a:off x="3246250" y="2624222"/>
                  <a:ext cx="271608" cy="49107"/>
                </a:xfrm>
                <a:prstGeom prst="roundRect">
                  <a:avLst/>
                </a:prstGeom>
                <a:noFill/>
                <a:ln w="3175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5" name="Rounded Rectangle 494"/>
                <p:cNvSpPr/>
                <p:nvPr/>
              </p:nvSpPr>
              <p:spPr bwMode="auto">
                <a:xfrm>
                  <a:off x="3279942" y="2564131"/>
                  <a:ext cx="198668" cy="45720"/>
                </a:xfrm>
                <a:prstGeom prst="roundRect">
                  <a:avLst/>
                </a:prstGeom>
                <a:noFill/>
                <a:ln w="3175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6" name="Rounded Rectangle 495"/>
                <p:cNvSpPr/>
                <p:nvPr/>
              </p:nvSpPr>
              <p:spPr bwMode="auto">
                <a:xfrm>
                  <a:off x="2546632" y="4149663"/>
                  <a:ext cx="1665328" cy="683494"/>
                </a:xfrm>
                <a:prstGeom prst="roundRect">
                  <a:avLst>
                    <a:gd name="adj" fmla="val 3744"/>
                  </a:avLst>
                </a:prstGeom>
                <a:noFill/>
                <a:ln w="635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uLnTx/>
                    <a:uFillTx/>
                  </a:endParaRPr>
                </a:p>
              </p:txBody>
            </p:sp>
            <p:cxnSp>
              <p:nvCxnSpPr>
                <p:cNvPr id="497" name="Straight Connector 496"/>
                <p:cNvCxnSpPr/>
                <p:nvPr/>
              </p:nvCxnSpPr>
              <p:spPr bwMode="auto">
                <a:xfrm>
                  <a:off x="2595563" y="4838700"/>
                  <a:ext cx="1595437" cy="0"/>
                </a:xfrm>
                <a:prstGeom prst="lin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98" name="Straight Connector 497"/>
                <p:cNvCxnSpPr/>
                <p:nvPr/>
              </p:nvCxnSpPr>
              <p:spPr bwMode="auto">
                <a:xfrm flipV="1">
                  <a:off x="2591780" y="4429125"/>
                  <a:ext cx="799120" cy="404031"/>
                </a:xfrm>
                <a:prstGeom prst="line">
                  <a:avLst/>
                </a:prstGeom>
                <a:solidFill>
                  <a:srgbClr val="FFFFFF"/>
                </a:solidFill>
                <a:ln w="635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99" name="Straight Connector 498"/>
                <p:cNvCxnSpPr/>
                <p:nvPr/>
              </p:nvCxnSpPr>
              <p:spPr bwMode="auto">
                <a:xfrm flipH="1" flipV="1">
                  <a:off x="3383756" y="4426744"/>
                  <a:ext cx="813892" cy="401750"/>
                </a:xfrm>
                <a:prstGeom prst="line">
                  <a:avLst/>
                </a:prstGeom>
                <a:solidFill>
                  <a:srgbClr val="FFFFFF"/>
                </a:solidFill>
                <a:ln w="635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482" name="Line 232"/>
              <p:cNvSpPr>
                <a:spLocks noChangeShapeType="1"/>
              </p:cNvSpPr>
              <p:nvPr/>
            </p:nvSpPr>
            <p:spPr bwMode="auto">
              <a:xfrm>
                <a:off x="1314971" y="1808820"/>
                <a:ext cx="0" cy="7194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500" name="Group 588"/>
            <p:cNvGrpSpPr/>
            <p:nvPr/>
          </p:nvGrpSpPr>
          <p:grpSpPr>
            <a:xfrm>
              <a:off x="431540" y="3212976"/>
              <a:ext cx="615180" cy="651076"/>
              <a:chOff x="1151620" y="1697804"/>
              <a:chExt cx="615180" cy="651076"/>
            </a:xfrm>
          </p:grpSpPr>
          <p:sp>
            <p:nvSpPr>
              <p:cNvPr id="501" name="AutoShape 231"/>
              <p:cNvSpPr>
                <a:spLocks noChangeArrowheads="1"/>
              </p:cNvSpPr>
              <p:nvPr/>
            </p:nvSpPr>
            <p:spPr bwMode="auto">
              <a:xfrm rot="5400000">
                <a:off x="1515181" y="1697010"/>
                <a:ext cx="250825" cy="252413"/>
              </a:xfrm>
              <a:prstGeom prst="triangle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2" name="Line 232"/>
              <p:cNvSpPr>
                <a:spLocks noChangeShapeType="1"/>
              </p:cNvSpPr>
              <p:nvPr/>
            </p:nvSpPr>
            <p:spPr bwMode="auto">
              <a:xfrm>
                <a:off x="1331640" y="1844824"/>
                <a:ext cx="0" cy="359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3" name="Line 233"/>
              <p:cNvSpPr>
                <a:spLocks noChangeShapeType="1"/>
              </p:cNvSpPr>
              <p:nvPr/>
            </p:nvSpPr>
            <p:spPr bwMode="auto">
              <a:xfrm>
                <a:off x="1316831" y="1806547"/>
                <a:ext cx="19676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4" name="Line 234"/>
              <p:cNvSpPr>
                <a:spLocks noChangeShapeType="1"/>
              </p:cNvSpPr>
              <p:nvPr/>
            </p:nvSpPr>
            <p:spPr bwMode="auto">
              <a:xfrm>
                <a:off x="1331641" y="1843060"/>
                <a:ext cx="18195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505" name="Group 593"/>
              <p:cNvGrpSpPr/>
              <p:nvPr/>
            </p:nvGrpSpPr>
            <p:grpSpPr>
              <a:xfrm>
                <a:off x="1151620" y="1880828"/>
                <a:ext cx="342685" cy="468052"/>
                <a:chOff x="2546632" y="2564131"/>
                <a:chExt cx="1665328" cy="2274569"/>
              </a:xfrm>
            </p:grpSpPr>
            <p:cxnSp>
              <p:nvCxnSpPr>
                <p:cNvPr id="507" name="Straight Connector 506"/>
                <p:cNvCxnSpPr/>
                <p:nvPr/>
              </p:nvCxnSpPr>
              <p:spPr bwMode="auto">
                <a:xfrm flipV="1">
                  <a:off x="3023828" y="2564904"/>
                  <a:ext cx="343875" cy="1872208"/>
                </a:xfrm>
                <a:prstGeom prst="lin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08" name="Straight Connector 507"/>
                <p:cNvCxnSpPr/>
                <p:nvPr/>
              </p:nvCxnSpPr>
              <p:spPr bwMode="auto">
                <a:xfrm flipH="1" flipV="1">
                  <a:off x="3383868" y="2564904"/>
                  <a:ext cx="360041" cy="1872208"/>
                </a:xfrm>
                <a:prstGeom prst="lin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09" name="Straight Connector 508"/>
                <p:cNvCxnSpPr/>
                <p:nvPr/>
              </p:nvCxnSpPr>
              <p:spPr bwMode="auto">
                <a:xfrm flipV="1">
                  <a:off x="3383868" y="2564904"/>
                  <a:ext cx="0" cy="1872208"/>
                </a:xfrm>
                <a:prstGeom prst="lin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10" name="Straight Connector 509"/>
                <p:cNvCxnSpPr/>
                <p:nvPr/>
              </p:nvCxnSpPr>
              <p:spPr bwMode="auto">
                <a:xfrm flipH="1" flipV="1">
                  <a:off x="3743909" y="4473116"/>
                  <a:ext cx="69238" cy="360040"/>
                </a:xfrm>
                <a:prstGeom prst="lin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11" name="Straight Connector 510"/>
                <p:cNvCxnSpPr/>
                <p:nvPr/>
              </p:nvCxnSpPr>
              <p:spPr bwMode="auto">
                <a:xfrm flipV="1">
                  <a:off x="2951820" y="4473116"/>
                  <a:ext cx="69238" cy="360040"/>
                </a:xfrm>
                <a:prstGeom prst="lin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512" name="Rounded Rectangle 511"/>
                <p:cNvSpPr/>
                <p:nvPr/>
              </p:nvSpPr>
              <p:spPr bwMode="auto">
                <a:xfrm>
                  <a:off x="2690648" y="3717032"/>
                  <a:ext cx="1377296" cy="216024"/>
                </a:xfrm>
                <a:prstGeom prst="roundRect">
                  <a:avLst/>
                </a:prstGeom>
                <a:noFill/>
                <a:ln w="635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3" name="Rounded Rectangle 512"/>
                <p:cNvSpPr/>
                <p:nvPr/>
              </p:nvSpPr>
              <p:spPr bwMode="auto">
                <a:xfrm>
                  <a:off x="2857888" y="3392996"/>
                  <a:ext cx="1051960" cy="166507"/>
                </a:xfrm>
                <a:prstGeom prst="roundRect">
                  <a:avLst/>
                </a:prstGeom>
                <a:noFill/>
                <a:ln w="635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4" name="Rounded Rectangle 513"/>
                <p:cNvSpPr/>
                <p:nvPr/>
              </p:nvSpPr>
              <p:spPr bwMode="auto">
                <a:xfrm>
                  <a:off x="2980508" y="3148396"/>
                  <a:ext cx="806720" cy="123825"/>
                </a:xfrm>
                <a:prstGeom prst="roundRect">
                  <a:avLst/>
                </a:prstGeom>
                <a:noFill/>
                <a:ln w="635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5" name="Rounded Rectangle 514"/>
                <p:cNvSpPr/>
                <p:nvPr/>
              </p:nvSpPr>
              <p:spPr bwMode="auto">
                <a:xfrm>
                  <a:off x="3078605" y="2964933"/>
                  <a:ext cx="610526" cy="93577"/>
                </a:xfrm>
                <a:prstGeom prst="roundRect">
                  <a:avLst/>
                </a:prstGeom>
                <a:noFill/>
                <a:ln w="635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6" name="Rounded Rectangle 515"/>
                <p:cNvSpPr/>
                <p:nvPr/>
              </p:nvSpPr>
              <p:spPr bwMode="auto">
                <a:xfrm>
                  <a:off x="3148674" y="2823939"/>
                  <a:ext cx="470388" cy="66406"/>
                </a:xfrm>
                <a:prstGeom prst="roundRect">
                  <a:avLst/>
                </a:prstGeom>
                <a:noFill/>
                <a:ln w="3175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7" name="Rounded Rectangle 516"/>
                <p:cNvSpPr/>
                <p:nvPr/>
              </p:nvSpPr>
              <p:spPr bwMode="auto">
                <a:xfrm>
                  <a:off x="3210386" y="2705753"/>
                  <a:ext cx="346964" cy="64788"/>
                </a:xfrm>
                <a:prstGeom prst="roundRect">
                  <a:avLst/>
                </a:prstGeom>
                <a:noFill/>
                <a:ln w="3175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8" name="Rounded Rectangle 517"/>
                <p:cNvSpPr/>
                <p:nvPr/>
              </p:nvSpPr>
              <p:spPr bwMode="auto">
                <a:xfrm>
                  <a:off x="3246250" y="2624222"/>
                  <a:ext cx="271608" cy="49107"/>
                </a:xfrm>
                <a:prstGeom prst="roundRect">
                  <a:avLst/>
                </a:prstGeom>
                <a:noFill/>
                <a:ln w="3175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9" name="Rounded Rectangle 518"/>
                <p:cNvSpPr/>
                <p:nvPr/>
              </p:nvSpPr>
              <p:spPr bwMode="auto">
                <a:xfrm>
                  <a:off x="3279942" y="2564131"/>
                  <a:ext cx="198668" cy="45720"/>
                </a:xfrm>
                <a:prstGeom prst="roundRect">
                  <a:avLst/>
                </a:prstGeom>
                <a:noFill/>
                <a:ln w="3175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20" name="Rounded Rectangle 519"/>
                <p:cNvSpPr/>
                <p:nvPr/>
              </p:nvSpPr>
              <p:spPr bwMode="auto">
                <a:xfrm>
                  <a:off x="2546632" y="4149663"/>
                  <a:ext cx="1665328" cy="683494"/>
                </a:xfrm>
                <a:prstGeom prst="roundRect">
                  <a:avLst>
                    <a:gd name="adj" fmla="val 3744"/>
                  </a:avLst>
                </a:prstGeom>
                <a:noFill/>
                <a:ln w="635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uLnTx/>
                    <a:uFillTx/>
                  </a:endParaRPr>
                </a:p>
              </p:txBody>
            </p:sp>
            <p:cxnSp>
              <p:nvCxnSpPr>
                <p:cNvPr id="521" name="Straight Connector 520"/>
                <p:cNvCxnSpPr/>
                <p:nvPr/>
              </p:nvCxnSpPr>
              <p:spPr bwMode="auto">
                <a:xfrm>
                  <a:off x="2595563" y="4838700"/>
                  <a:ext cx="1595437" cy="0"/>
                </a:xfrm>
                <a:prstGeom prst="lin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22" name="Straight Connector 521"/>
                <p:cNvCxnSpPr/>
                <p:nvPr/>
              </p:nvCxnSpPr>
              <p:spPr bwMode="auto">
                <a:xfrm flipV="1">
                  <a:off x="2591780" y="4429125"/>
                  <a:ext cx="799120" cy="404031"/>
                </a:xfrm>
                <a:prstGeom prst="line">
                  <a:avLst/>
                </a:prstGeom>
                <a:solidFill>
                  <a:srgbClr val="FFFFFF"/>
                </a:solidFill>
                <a:ln w="635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23" name="Straight Connector 522"/>
                <p:cNvCxnSpPr/>
                <p:nvPr/>
              </p:nvCxnSpPr>
              <p:spPr bwMode="auto">
                <a:xfrm flipH="1" flipV="1">
                  <a:off x="3383756" y="4426744"/>
                  <a:ext cx="813892" cy="401750"/>
                </a:xfrm>
                <a:prstGeom prst="line">
                  <a:avLst/>
                </a:prstGeom>
                <a:solidFill>
                  <a:srgbClr val="FFFFFF"/>
                </a:solidFill>
                <a:ln w="635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506" name="Line 232"/>
              <p:cNvSpPr>
                <a:spLocks noChangeShapeType="1"/>
              </p:cNvSpPr>
              <p:nvPr/>
            </p:nvSpPr>
            <p:spPr bwMode="auto">
              <a:xfrm>
                <a:off x="1314971" y="1808820"/>
                <a:ext cx="0" cy="7194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524" name="Group 612"/>
            <p:cNvGrpSpPr/>
            <p:nvPr/>
          </p:nvGrpSpPr>
          <p:grpSpPr>
            <a:xfrm>
              <a:off x="431540" y="4437112"/>
              <a:ext cx="615180" cy="651076"/>
              <a:chOff x="1151620" y="1697804"/>
              <a:chExt cx="615180" cy="651076"/>
            </a:xfrm>
          </p:grpSpPr>
          <p:sp>
            <p:nvSpPr>
              <p:cNvPr id="525" name="AutoShape 231"/>
              <p:cNvSpPr>
                <a:spLocks noChangeArrowheads="1"/>
              </p:cNvSpPr>
              <p:nvPr/>
            </p:nvSpPr>
            <p:spPr bwMode="auto">
              <a:xfrm rot="5400000">
                <a:off x="1515181" y="1697010"/>
                <a:ext cx="250825" cy="252413"/>
              </a:xfrm>
              <a:prstGeom prst="triangle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6" name="Line 232"/>
              <p:cNvSpPr>
                <a:spLocks noChangeShapeType="1"/>
              </p:cNvSpPr>
              <p:nvPr/>
            </p:nvSpPr>
            <p:spPr bwMode="auto">
              <a:xfrm>
                <a:off x="1331640" y="1844824"/>
                <a:ext cx="0" cy="359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7" name="Line 233"/>
              <p:cNvSpPr>
                <a:spLocks noChangeShapeType="1"/>
              </p:cNvSpPr>
              <p:nvPr/>
            </p:nvSpPr>
            <p:spPr bwMode="auto">
              <a:xfrm>
                <a:off x="1316831" y="1806547"/>
                <a:ext cx="19676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8" name="Line 234"/>
              <p:cNvSpPr>
                <a:spLocks noChangeShapeType="1"/>
              </p:cNvSpPr>
              <p:nvPr/>
            </p:nvSpPr>
            <p:spPr bwMode="auto">
              <a:xfrm>
                <a:off x="1331641" y="1843060"/>
                <a:ext cx="18195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529" name="Group 617"/>
              <p:cNvGrpSpPr/>
              <p:nvPr/>
            </p:nvGrpSpPr>
            <p:grpSpPr>
              <a:xfrm>
                <a:off x="1151620" y="1880828"/>
                <a:ext cx="342685" cy="468052"/>
                <a:chOff x="2546632" y="2564131"/>
                <a:chExt cx="1665328" cy="2274569"/>
              </a:xfrm>
            </p:grpSpPr>
            <p:cxnSp>
              <p:nvCxnSpPr>
                <p:cNvPr id="531" name="Straight Connector 530"/>
                <p:cNvCxnSpPr/>
                <p:nvPr/>
              </p:nvCxnSpPr>
              <p:spPr bwMode="auto">
                <a:xfrm flipV="1">
                  <a:off x="3023828" y="2564904"/>
                  <a:ext cx="343875" cy="1872208"/>
                </a:xfrm>
                <a:prstGeom prst="lin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32" name="Straight Connector 531"/>
                <p:cNvCxnSpPr/>
                <p:nvPr/>
              </p:nvCxnSpPr>
              <p:spPr bwMode="auto">
                <a:xfrm flipH="1" flipV="1">
                  <a:off x="3383868" y="2564904"/>
                  <a:ext cx="360041" cy="1872208"/>
                </a:xfrm>
                <a:prstGeom prst="lin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33" name="Straight Connector 532"/>
                <p:cNvCxnSpPr/>
                <p:nvPr/>
              </p:nvCxnSpPr>
              <p:spPr bwMode="auto">
                <a:xfrm flipV="1">
                  <a:off x="3383868" y="2564904"/>
                  <a:ext cx="0" cy="1872208"/>
                </a:xfrm>
                <a:prstGeom prst="lin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34" name="Straight Connector 533"/>
                <p:cNvCxnSpPr/>
                <p:nvPr/>
              </p:nvCxnSpPr>
              <p:spPr bwMode="auto">
                <a:xfrm flipH="1" flipV="1">
                  <a:off x="3743909" y="4473116"/>
                  <a:ext cx="69238" cy="360040"/>
                </a:xfrm>
                <a:prstGeom prst="lin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35" name="Straight Connector 534"/>
                <p:cNvCxnSpPr/>
                <p:nvPr/>
              </p:nvCxnSpPr>
              <p:spPr bwMode="auto">
                <a:xfrm flipV="1">
                  <a:off x="2951820" y="4473116"/>
                  <a:ext cx="69238" cy="360040"/>
                </a:xfrm>
                <a:prstGeom prst="lin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536" name="Rounded Rectangle 535"/>
                <p:cNvSpPr/>
                <p:nvPr/>
              </p:nvSpPr>
              <p:spPr bwMode="auto">
                <a:xfrm>
                  <a:off x="2690648" y="3717032"/>
                  <a:ext cx="1377296" cy="216024"/>
                </a:xfrm>
                <a:prstGeom prst="roundRect">
                  <a:avLst/>
                </a:prstGeom>
                <a:noFill/>
                <a:ln w="635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37" name="Rounded Rectangle 536"/>
                <p:cNvSpPr/>
                <p:nvPr/>
              </p:nvSpPr>
              <p:spPr bwMode="auto">
                <a:xfrm>
                  <a:off x="2857888" y="3392996"/>
                  <a:ext cx="1051960" cy="166507"/>
                </a:xfrm>
                <a:prstGeom prst="roundRect">
                  <a:avLst/>
                </a:prstGeom>
                <a:noFill/>
                <a:ln w="635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38" name="Rounded Rectangle 537"/>
                <p:cNvSpPr/>
                <p:nvPr/>
              </p:nvSpPr>
              <p:spPr bwMode="auto">
                <a:xfrm>
                  <a:off x="2980508" y="3148396"/>
                  <a:ext cx="806720" cy="123825"/>
                </a:xfrm>
                <a:prstGeom prst="roundRect">
                  <a:avLst/>
                </a:prstGeom>
                <a:noFill/>
                <a:ln w="635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39" name="Rounded Rectangle 538"/>
                <p:cNvSpPr/>
                <p:nvPr/>
              </p:nvSpPr>
              <p:spPr bwMode="auto">
                <a:xfrm>
                  <a:off x="3078605" y="2964933"/>
                  <a:ext cx="610526" cy="93577"/>
                </a:xfrm>
                <a:prstGeom prst="roundRect">
                  <a:avLst/>
                </a:prstGeom>
                <a:noFill/>
                <a:ln w="635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0" name="Rounded Rectangle 539"/>
                <p:cNvSpPr/>
                <p:nvPr/>
              </p:nvSpPr>
              <p:spPr bwMode="auto">
                <a:xfrm>
                  <a:off x="3148674" y="2823939"/>
                  <a:ext cx="470388" cy="66406"/>
                </a:xfrm>
                <a:prstGeom prst="roundRect">
                  <a:avLst/>
                </a:prstGeom>
                <a:noFill/>
                <a:ln w="3175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1" name="Rounded Rectangle 540"/>
                <p:cNvSpPr/>
                <p:nvPr/>
              </p:nvSpPr>
              <p:spPr bwMode="auto">
                <a:xfrm>
                  <a:off x="3210386" y="2705753"/>
                  <a:ext cx="346964" cy="64788"/>
                </a:xfrm>
                <a:prstGeom prst="roundRect">
                  <a:avLst/>
                </a:prstGeom>
                <a:noFill/>
                <a:ln w="3175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2" name="Rounded Rectangle 541"/>
                <p:cNvSpPr/>
                <p:nvPr/>
              </p:nvSpPr>
              <p:spPr bwMode="auto">
                <a:xfrm>
                  <a:off x="3246250" y="2624222"/>
                  <a:ext cx="271608" cy="49107"/>
                </a:xfrm>
                <a:prstGeom prst="roundRect">
                  <a:avLst/>
                </a:prstGeom>
                <a:noFill/>
                <a:ln w="3175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3" name="Rounded Rectangle 542"/>
                <p:cNvSpPr/>
                <p:nvPr/>
              </p:nvSpPr>
              <p:spPr bwMode="auto">
                <a:xfrm>
                  <a:off x="3279942" y="2564131"/>
                  <a:ext cx="198668" cy="45720"/>
                </a:xfrm>
                <a:prstGeom prst="roundRect">
                  <a:avLst/>
                </a:prstGeom>
                <a:noFill/>
                <a:ln w="3175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4" name="Rounded Rectangle 543"/>
                <p:cNvSpPr/>
                <p:nvPr/>
              </p:nvSpPr>
              <p:spPr bwMode="auto">
                <a:xfrm>
                  <a:off x="2546632" y="4149663"/>
                  <a:ext cx="1665328" cy="683494"/>
                </a:xfrm>
                <a:prstGeom prst="roundRect">
                  <a:avLst>
                    <a:gd name="adj" fmla="val 3744"/>
                  </a:avLst>
                </a:prstGeom>
                <a:noFill/>
                <a:ln w="635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uLnTx/>
                    <a:uFillTx/>
                  </a:endParaRPr>
                </a:p>
              </p:txBody>
            </p:sp>
            <p:cxnSp>
              <p:nvCxnSpPr>
                <p:cNvPr id="545" name="Straight Connector 544"/>
                <p:cNvCxnSpPr/>
                <p:nvPr/>
              </p:nvCxnSpPr>
              <p:spPr bwMode="auto">
                <a:xfrm>
                  <a:off x="2595563" y="4838700"/>
                  <a:ext cx="1595437" cy="0"/>
                </a:xfrm>
                <a:prstGeom prst="lin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46" name="Straight Connector 545"/>
                <p:cNvCxnSpPr/>
                <p:nvPr/>
              </p:nvCxnSpPr>
              <p:spPr bwMode="auto">
                <a:xfrm flipV="1">
                  <a:off x="2591780" y="4429125"/>
                  <a:ext cx="799120" cy="404031"/>
                </a:xfrm>
                <a:prstGeom prst="line">
                  <a:avLst/>
                </a:prstGeom>
                <a:solidFill>
                  <a:srgbClr val="FFFFFF"/>
                </a:solidFill>
                <a:ln w="635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47" name="Straight Connector 546"/>
                <p:cNvCxnSpPr/>
                <p:nvPr/>
              </p:nvCxnSpPr>
              <p:spPr bwMode="auto">
                <a:xfrm flipH="1" flipV="1">
                  <a:off x="3383756" y="4426744"/>
                  <a:ext cx="813892" cy="401750"/>
                </a:xfrm>
                <a:prstGeom prst="line">
                  <a:avLst/>
                </a:prstGeom>
                <a:solidFill>
                  <a:srgbClr val="FFFFFF"/>
                </a:solidFill>
                <a:ln w="635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530" name="Line 232"/>
              <p:cNvSpPr>
                <a:spLocks noChangeShapeType="1"/>
              </p:cNvSpPr>
              <p:nvPr/>
            </p:nvSpPr>
            <p:spPr bwMode="auto">
              <a:xfrm>
                <a:off x="1314971" y="1808820"/>
                <a:ext cx="0" cy="7194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548" name="Rectangle 547"/>
            <p:cNvSpPr/>
            <p:nvPr/>
          </p:nvSpPr>
          <p:spPr>
            <a:xfrm>
              <a:off x="251520" y="1712889"/>
              <a:ext cx="876312" cy="3724326"/>
            </a:xfrm>
            <a:prstGeom prst="rect">
              <a:avLst/>
            </a:prstGeom>
            <a:solidFill>
              <a:sysClr val="window" lastClr="FFFFFF">
                <a:alpha val="58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1400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Rounded Rectangle 811"/>
          <p:cNvSpPr/>
          <p:nvPr/>
        </p:nvSpPr>
        <p:spPr>
          <a:xfrm>
            <a:off x="755576" y="2384884"/>
            <a:ext cx="1065777" cy="5583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AA-low Station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811" name="Rounded Rectangle 810"/>
          <p:cNvSpPr/>
          <p:nvPr/>
        </p:nvSpPr>
        <p:spPr>
          <a:xfrm>
            <a:off x="719572" y="4556852"/>
            <a:ext cx="864096" cy="28803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Element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52" name="Title 25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008112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GB" sz="2400" dirty="0" smtClean="0">
                <a:solidFill>
                  <a:srgbClr val="FFFFFF"/>
                </a:solidFill>
              </a:rPr>
              <a:t>Possible AA station design: </a:t>
            </a:r>
            <a:r>
              <a:rPr lang="en-GB" sz="2400" dirty="0" smtClean="0">
                <a:solidFill>
                  <a:srgbClr val="FFFFFF"/>
                </a:solidFill>
              </a:rPr>
              <a:t/>
            </a:r>
            <a:br>
              <a:rPr lang="en-GB" sz="2400" dirty="0" smtClean="0">
                <a:solidFill>
                  <a:srgbClr val="FFFFFF"/>
                </a:solidFill>
              </a:rPr>
            </a:br>
            <a:r>
              <a:rPr lang="en-GB" sz="2800" dirty="0" smtClean="0"/>
              <a:t>Analogue </a:t>
            </a:r>
            <a:r>
              <a:rPr lang="en-GB" sz="2800" dirty="0" smtClean="0"/>
              <a:t>fibre signal transport…</a:t>
            </a:r>
            <a:endParaRPr lang="en-GB" sz="2800" dirty="0"/>
          </a:p>
        </p:txBody>
      </p:sp>
      <p:sp>
        <p:nvSpPr>
          <p:cNvPr id="321" name="Rounded Rectangle 320"/>
          <p:cNvSpPr/>
          <p:nvPr/>
        </p:nvSpPr>
        <p:spPr>
          <a:xfrm>
            <a:off x="1691680" y="1016732"/>
            <a:ext cx="6840760" cy="4428492"/>
          </a:xfrm>
          <a:prstGeom prst="roundRect">
            <a:avLst>
              <a:gd name="adj" fmla="val 5117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2" name="Rounded Rectangle 321"/>
          <p:cNvSpPr/>
          <p:nvPr/>
        </p:nvSpPr>
        <p:spPr>
          <a:xfrm>
            <a:off x="431540" y="4797152"/>
            <a:ext cx="5004060" cy="1944216"/>
          </a:xfrm>
          <a:prstGeom prst="roundRect">
            <a:avLst>
              <a:gd name="adj" fmla="val 8316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331"/>
          <p:cNvGrpSpPr/>
          <p:nvPr/>
        </p:nvGrpSpPr>
        <p:grpSpPr>
          <a:xfrm>
            <a:off x="1037407" y="1132237"/>
            <a:ext cx="7309496" cy="4224904"/>
            <a:chOff x="-566866" y="1124744"/>
            <a:chExt cx="9419315" cy="5444374"/>
          </a:xfrm>
        </p:grpSpPr>
        <p:cxnSp>
          <p:nvCxnSpPr>
            <p:cNvPr id="333" name="Straight Connector 332"/>
            <p:cNvCxnSpPr/>
            <p:nvPr/>
          </p:nvCxnSpPr>
          <p:spPr bwMode="auto">
            <a:xfrm flipV="1">
              <a:off x="5411356" y="4839831"/>
              <a:ext cx="0" cy="684076"/>
            </a:xfrm>
            <a:prstGeom prst="line">
              <a:avLst/>
            </a:prstGeom>
            <a:solidFill>
              <a:srgbClr val="FFFFFF"/>
            </a:solidFill>
            <a:ln w="19050" cap="flat" cmpd="sng" algn="ctr">
              <a:solidFill>
                <a:srgbClr val="FF99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8" name="Oval 337"/>
            <p:cNvSpPr/>
            <p:nvPr/>
          </p:nvSpPr>
          <p:spPr>
            <a:xfrm>
              <a:off x="7558859" y="1420785"/>
              <a:ext cx="1241442" cy="5148333"/>
            </a:xfrm>
            <a:prstGeom prst="ellipse">
              <a:avLst/>
            </a:prstGeom>
            <a:solidFill>
              <a:srgbClr val="EEECE1"/>
            </a:solidFill>
            <a:ln w="127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39" name="Elbow Connector 338"/>
            <p:cNvCxnSpPr/>
            <p:nvPr/>
          </p:nvCxnSpPr>
          <p:spPr>
            <a:xfrm>
              <a:off x="2348552" y="1826822"/>
              <a:ext cx="2764759" cy="270030"/>
            </a:xfrm>
            <a:prstGeom prst="bentConnector3">
              <a:avLst>
                <a:gd name="adj1" fmla="val 50000"/>
              </a:avLst>
            </a:prstGeom>
            <a:noFill/>
            <a:ln w="12700" cap="flat" cmpd="sng" algn="ctr"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shape">
                  <a:fillToRect l="50000" t="50000" r="50000" b="50000"/>
                </a:path>
                <a:tileRect/>
              </a:gradFill>
              <a:prstDash val="solid"/>
              <a:headEnd type="none" w="sm" len="lg"/>
              <a:tailEnd type="triangle" w="sm" len="lg"/>
            </a:ln>
            <a:effectLst/>
          </p:spPr>
        </p:cxnSp>
        <p:sp>
          <p:nvSpPr>
            <p:cNvPr id="340" name="TextBox 339"/>
            <p:cNvSpPr txBox="1"/>
            <p:nvPr/>
          </p:nvSpPr>
          <p:spPr>
            <a:xfrm rot="5400000">
              <a:off x="2882488" y="3394220"/>
              <a:ext cx="634581" cy="436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......</a:t>
              </a: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2" name="TextBox 351"/>
            <p:cNvSpPr txBox="1"/>
            <p:nvPr/>
          </p:nvSpPr>
          <p:spPr>
            <a:xfrm rot="5400000">
              <a:off x="4055724" y="3363372"/>
              <a:ext cx="684158" cy="436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</a:rPr>
                <a:t>…....</a:t>
              </a: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</a:endParaRPr>
            </a:p>
          </p:txBody>
        </p:sp>
        <p:cxnSp>
          <p:nvCxnSpPr>
            <p:cNvPr id="359" name="Straight Connector 358"/>
            <p:cNvCxnSpPr>
              <a:stCxn id="360" idx="0"/>
            </p:cNvCxnSpPr>
            <p:nvPr/>
          </p:nvCxnSpPr>
          <p:spPr>
            <a:xfrm flipH="1" flipV="1">
              <a:off x="6163370" y="4869161"/>
              <a:ext cx="5153" cy="819051"/>
            </a:xfrm>
            <a:prstGeom prst="line">
              <a:avLst/>
            </a:prstGeom>
            <a:noFill/>
            <a:ln w="381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360" name="Rounded Rectangle 359"/>
            <p:cNvSpPr/>
            <p:nvPr/>
          </p:nvSpPr>
          <p:spPr>
            <a:xfrm>
              <a:off x="5642076" y="5688212"/>
              <a:ext cx="1052895" cy="504056"/>
            </a:xfrm>
            <a:prstGeom prst="roundRect">
              <a:avLst/>
            </a:prstGeom>
            <a:solidFill>
              <a:srgbClr val="4F81BD">
                <a:lumMod val="60000"/>
                <a:lumOff val="4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Cooling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1" name="Right Arrow 360"/>
            <p:cNvSpPr/>
            <p:nvPr/>
          </p:nvSpPr>
          <p:spPr>
            <a:xfrm>
              <a:off x="7303269" y="2078019"/>
              <a:ext cx="641308" cy="511182"/>
            </a:xfrm>
            <a:prstGeom prst="rightArrow">
              <a:avLst>
                <a:gd name="adj1" fmla="val 50000"/>
                <a:gd name="adj2" fmla="val 62777"/>
              </a:avLst>
            </a:pr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path path="circle">
                <a:fillToRect l="100000" t="100000"/>
              </a:path>
              <a:tileRect r="-100000" b="-100000"/>
            </a:gradFill>
            <a:ln w="25400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2" name="Left-Right Arrow 361"/>
            <p:cNvSpPr/>
            <p:nvPr/>
          </p:nvSpPr>
          <p:spPr>
            <a:xfrm>
              <a:off x="7303269" y="3136896"/>
              <a:ext cx="620721" cy="255591"/>
            </a:xfrm>
            <a:prstGeom prst="leftRightArrow">
              <a:avLst/>
            </a:prstGeom>
            <a:solidFill>
              <a:srgbClr val="1F497D">
                <a:lumMod val="60000"/>
                <a:lumOff val="40000"/>
              </a:srgbClr>
            </a:solidFill>
            <a:ln w="9525" cap="flat" cmpd="sng" algn="ctr">
              <a:solidFill>
                <a:srgbClr val="1F497D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64" name="Straight Connector 363"/>
            <p:cNvCxnSpPr/>
            <p:nvPr/>
          </p:nvCxnSpPr>
          <p:spPr>
            <a:xfrm>
              <a:off x="7303269" y="4086234"/>
              <a:ext cx="620721" cy="0"/>
            </a:xfrm>
            <a:prstGeom prst="line">
              <a:avLst/>
            </a:prstGeom>
            <a:noFill/>
            <a:ln w="15875" cap="flat" cmpd="sng" algn="ctr">
              <a:solidFill>
                <a:srgbClr val="FF33CC"/>
              </a:solidFill>
              <a:prstDash val="solid"/>
              <a:headEnd type="triangle" w="sm" len="lg"/>
              <a:tailEnd type="oval" w="med" len="med"/>
            </a:ln>
            <a:effectLst/>
          </p:spPr>
        </p:cxnSp>
        <p:sp>
          <p:nvSpPr>
            <p:cNvPr id="365" name="Rounded Rectangle 364"/>
            <p:cNvSpPr/>
            <p:nvPr/>
          </p:nvSpPr>
          <p:spPr>
            <a:xfrm>
              <a:off x="5112489" y="1676376"/>
              <a:ext cx="2190780" cy="3176631"/>
            </a:xfrm>
            <a:prstGeom prst="roundRect">
              <a:avLst>
                <a:gd name="adj" fmla="val 8609"/>
              </a:avLst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b="1" kern="0" dirty="0" smtClean="0">
                  <a:solidFill>
                    <a:sysClr val="windowText" lastClr="000000"/>
                  </a:solidFill>
                  <a:latin typeface="Calibri"/>
                </a:rPr>
                <a:t>AA-low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b="1" kern="0" dirty="0" smtClean="0">
                  <a:solidFill>
                    <a:sysClr val="windowText" lastClr="000000"/>
                  </a:solidFill>
                  <a:latin typeface="Calibri"/>
                </a:rPr>
                <a:t>Digitisation &amp; </a:t>
              </a:r>
              <a:r>
                <a:rPr kumimoji="0" lang="en-GB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Station Processing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RFI shielded</a:t>
              </a:r>
              <a:endParaRPr kumimoji="0" lang="en-GB" sz="16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66" name="Straight Connector 365"/>
            <p:cNvCxnSpPr>
              <a:stCxn id="370" idx="1"/>
              <a:endCxn id="360" idx="3"/>
            </p:cNvCxnSpPr>
            <p:nvPr/>
          </p:nvCxnSpPr>
          <p:spPr>
            <a:xfrm flipH="1">
              <a:off x="6694971" y="5939541"/>
              <a:ext cx="1190273" cy="700"/>
            </a:xfrm>
            <a:prstGeom prst="line">
              <a:avLst/>
            </a:prstGeom>
            <a:noFill/>
            <a:ln w="38100" cap="flat" cmpd="sng" algn="ctr">
              <a:solidFill>
                <a:srgbClr val="F79646">
                  <a:lumMod val="75000"/>
                </a:srgb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367" name="TextBox 366"/>
            <p:cNvSpPr txBox="1"/>
            <p:nvPr/>
          </p:nvSpPr>
          <p:spPr>
            <a:xfrm>
              <a:off x="7913341" y="3880160"/>
              <a:ext cx="810165" cy="5552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System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clock</a:t>
              </a:r>
              <a:endPara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8" name="TextBox 367"/>
            <p:cNvSpPr txBox="1"/>
            <p:nvPr/>
          </p:nvSpPr>
          <p:spPr>
            <a:xfrm>
              <a:off x="7788205" y="2970022"/>
              <a:ext cx="1064244" cy="5552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Control &amp;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Monitoring</a:t>
              </a:r>
              <a:endPara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9" name="TextBox 368"/>
            <p:cNvSpPr txBox="1"/>
            <p:nvPr/>
          </p:nvSpPr>
          <p:spPr>
            <a:xfrm>
              <a:off x="7913341" y="2114533"/>
              <a:ext cx="758522" cy="5552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Station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Beams</a:t>
              </a:r>
              <a:endPara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0" name="TextBox 369"/>
            <p:cNvSpPr txBox="1"/>
            <p:nvPr/>
          </p:nvSpPr>
          <p:spPr>
            <a:xfrm>
              <a:off x="7885243" y="5661911"/>
              <a:ext cx="711011" cy="5552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Power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Grid</a:t>
              </a:r>
              <a:endPara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1" name="TextBox 370"/>
            <p:cNvSpPr txBox="1"/>
            <p:nvPr/>
          </p:nvSpPr>
          <p:spPr>
            <a:xfrm>
              <a:off x="7544750" y="4423653"/>
              <a:ext cx="1192317" cy="9518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F79646">
                      <a:lumMod val="50000"/>
                    </a:srgbClr>
                  </a:solidFill>
                  <a:effectLst/>
                  <a:uLnTx/>
                  <a:uFillTx/>
                </a:rPr>
                <a:t>Correlator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F79646">
                      <a:lumMod val="50000"/>
                    </a:srgbClr>
                  </a:solidFill>
                  <a:effectLst/>
                  <a:uLnTx/>
                  <a:uFillTx/>
                </a:rPr>
                <a:t>&amp;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F79646">
                      <a:lumMod val="50000"/>
                    </a:srgbClr>
                  </a:solidFill>
                  <a:effectLst/>
                  <a:uLnTx/>
                  <a:uFillTx/>
                </a:rPr>
                <a:t>Services</a:t>
              </a:r>
              <a:endParaRPr kumimoji="0" lang="en-GB" sz="1400" b="0" i="1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372" name="AutoShape 566"/>
            <p:cNvSpPr>
              <a:spLocks/>
            </p:cNvSpPr>
            <p:nvPr/>
          </p:nvSpPr>
          <p:spPr bwMode="auto">
            <a:xfrm flipH="1">
              <a:off x="3097012" y="4509120"/>
              <a:ext cx="823912" cy="324036"/>
            </a:xfrm>
            <a:prstGeom prst="accentCallout2">
              <a:avLst>
                <a:gd name="adj1" fmla="val 38708"/>
                <a:gd name="adj2" fmla="val 109250"/>
                <a:gd name="adj3" fmla="val 38708"/>
                <a:gd name="adj4" fmla="val 125625"/>
                <a:gd name="adj5" fmla="val -56273"/>
                <a:gd name="adj6" fmla="val 133124"/>
              </a:avLst>
            </a:prstGeom>
            <a:noFill/>
            <a:ln w="9525">
              <a:solidFill>
                <a:sysClr val="window" lastClr="FFFFFF">
                  <a:lumMod val="65000"/>
                </a:sysClr>
              </a:solidFill>
              <a:miter lim="800000"/>
              <a:headEnd/>
              <a:tailEnd/>
            </a:ln>
          </p:spPr>
          <p:txBody>
            <a:bodyPr lIns="18000" rIns="180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</a:rPr>
                <a:t>Single or dual fibres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endParaRPr>
            </a:p>
          </p:txBody>
        </p:sp>
        <p:sp>
          <p:nvSpPr>
            <p:cNvPr id="373" name="Oval 372"/>
            <p:cNvSpPr/>
            <p:nvPr/>
          </p:nvSpPr>
          <p:spPr>
            <a:xfrm>
              <a:off x="4820384" y="1749402"/>
              <a:ext cx="146052" cy="2848014"/>
            </a:xfrm>
            <a:prstGeom prst="ellipse">
              <a:avLst/>
            </a:prstGeom>
            <a:noFill/>
            <a:ln w="3175" cap="flat" cmpd="sng" algn="ctr">
              <a:solidFill>
                <a:sysClr val="window" lastClr="FFFFFF">
                  <a:lumMod val="65000"/>
                </a:sysClr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4" name="TextBox 373"/>
            <p:cNvSpPr txBox="1"/>
            <p:nvPr/>
          </p:nvSpPr>
          <p:spPr>
            <a:xfrm>
              <a:off x="4173552" y="1486258"/>
              <a:ext cx="936171" cy="5552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</a:rPr>
                <a:t>Analogue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</a:rPr>
                <a:t>Fibre</a:t>
              </a:r>
              <a:endParaRPr kumimoji="0" lang="en-GB" sz="1100" b="0" i="1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</a:endParaRPr>
            </a:p>
          </p:txBody>
        </p:sp>
        <p:sp>
          <p:nvSpPr>
            <p:cNvPr id="380" name="TextBox 379"/>
            <p:cNvSpPr txBox="1"/>
            <p:nvPr/>
          </p:nvSpPr>
          <p:spPr>
            <a:xfrm>
              <a:off x="-566866" y="1634462"/>
              <a:ext cx="1531093" cy="71390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</a:rPr>
                <a:t>SKA</a:t>
              </a:r>
              <a:r>
                <a:rPr lang="en-GB" sz="1600" b="1" kern="0" baseline="-25000" noProof="0" dirty="0" smtClean="0">
                  <a:solidFill>
                    <a:schemeClr val="accent2">
                      <a:lumMod val="75000"/>
                    </a:schemeClr>
                  </a:solidFill>
                </a:rPr>
                <a:t>1</a:t>
              </a: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1,750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Elements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385" name="Elbow Connector 384"/>
            <p:cNvCxnSpPr/>
            <p:nvPr/>
          </p:nvCxnSpPr>
          <p:spPr>
            <a:xfrm flipV="1">
              <a:off x="2348552" y="2276872"/>
              <a:ext cx="2764759" cy="162018"/>
            </a:xfrm>
            <a:prstGeom prst="bentConnector3">
              <a:avLst>
                <a:gd name="adj1" fmla="val 46051"/>
              </a:avLst>
            </a:prstGeom>
            <a:noFill/>
            <a:ln w="12700" cap="flat" cmpd="sng" algn="ctr"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shape">
                  <a:fillToRect l="50000" t="50000" r="50000" b="50000"/>
                </a:path>
                <a:tileRect/>
              </a:gradFill>
              <a:prstDash val="solid"/>
              <a:headEnd type="none" w="sm" len="lg"/>
              <a:tailEnd type="triangle" w="sm" len="lg"/>
            </a:ln>
            <a:effectLst/>
          </p:spPr>
        </p:cxnSp>
        <p:cxnSp>
          <p:nvCxnSpPr>
            <p:cNvPr id="404" name="Elbow Connector 403"/>
            <p:cNvCxnSpPr/>
            <p:nvPr/>
          </p:nvCxnSpPr>
          <p:spPr>
            <a:xfrm flipV="1">
              <a:off x="2348552" y="2420888"/>
              <a:ext cx="2764759" cy="622570"/>
            </a:xfrm>
            <a:prstGeom prst="bentConnector3">
              <a:avLst>
                <a:gd name="adj1" fmla="val 50000"/>
              </a:avLst>
            </a:prstGeom>
            <a:noFill/>
            <a:ln w="12700" cap="flat" cmpd="sng" algn="ctr"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shape">
                  <a:fillToRect l="50000" t="50000" r="50000" b="50000"/>
                </a:path>
                <a:tileRect/>
              </a:gradFill>
              <a:prstDash val="solid"/>
              <a:headEnd type="none" w="sm" len="lg"/>
              <a:tailEnd type="triangle" w="sm" len="lg"/>
            </a:ln>
            <a:effectLst/>
          </p:spPr>
        </p:cxnSp>
        <p:cxnSp>
          <p:nvCxnSpPr>
            <p:cNvPr id="409" name="Elbow Connector 408"/>
            <p:cNvCxnSpPr/>
            <p:nvPr/>
          </p:nvCxnSpPr>
          <p:spPr>
            <a:xfrm>
              <a:off x="2348552" y="4267594"/>
              <a:ext cx="2764759" cy="133514"/>
            </a:xfrm>
            <a:prstGeom prst="bentConnector3">
              <a:avLst>
                <a:gd name="adj1" fmla="val 50000"/>
              </a:avLst>
            </a:prstGeom>
            <a:noFill/>
            <a:ln w="12700" cap="flat" cmpd="sng" algn="ctr"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shape">
                  <a:fillToRect l="50000" t="50000" r="50000" b="50000"/>
                </a:path>
                <a:tileRect/>
              </a:gradFill>
              <a:prstDash val="solid"/>
              <a:headEnd type="none" w="sm" len="lg"/>
              <a:tailEnd type="triangle" w="sm" len="lg"/>
            </a:ln>
            <a:effectLst/>
          </p:spPr>
        </p:cxnSp>
        <p:cxnSp>
          <p:nvCxnSpPr>
            <p:cNvPr id="412" name="Elbow Connector 411"/>
            <p:cNvCxnSpPr/>
            <p:nvPr/>
          </p:nvCxnSpPr>
          <p:spPr>
            <a:xfrm>
              <a:off x="3853096" y="2600908"/>
              <a:ext cx="1260215" cy="1588"/>
            </a:xfrm>
            <a:prstGeom prst="bentConnector3">
              <a:avLst>
                <a:gd name="adj1" fmla="val 50000"/>
              </a:avLst>
            </a:prstGeom>
            <a:noFill/>
            <a:ln w="12700" cap="flat" cmpd="sng" algn="ctr"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shape">
                  <a:fillToRect l="50000" t="50000" r="50000" b="50000"/>
                </a:path>
                <a:tileRect/>
              </a:gradFill>
              <a:prstDash val="solid"/>
              <a:headEnd type="none" w="sm" len="lg"/>
              <a:tailEnd type="triangle" w="sm" len="lg"/>
            </a:ln>
            <a:effectLst/>
          </p:spPr>
        </p:cxnSp>
        <p:cxnSp>
          <p:nvCxnSpPr>
            <p:cNvPr id="439" name="Elbow Connector 438"/>
            <p:cNvCxnSpPr/>
            <p:nvPr/>
          </p:nvCxnSpPr>
          <p:spPr>
            <a:xfrm>
              <a:off x="3853096" y="2816932"/>
              <a:ext cx="1260215" cy="1588"/>
            </a:xfrm>
            <a:prstGeom prst="bentConnector3">
              <a:avLst>
                <a:gd name="adj1" fmla="val 50000"/>
              </a:avLst>
            </a:prstGeom>
            <a:noFill/>
            <a:ln w="12700" cap="flat" cmpd="sng" algn="ctr"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shape">
                  <a:fillToRect l="50000" t="50000" r="50000" b="50000"/>
                </a:path>
                <a:tileRect/>
              </a:gradFill>
              <a:prstDash val="solid"/>
              <a:headEnd type="none" w="sm" len="lg"/>
              <a:tailEnd type="triangle" w="sm" len="lg"/>
            </a:ln>
            <a:effectLst/>
          </p:spPr>
        </p:cxnSp>
        <p:cxnSp>
          <p:nvCxnSpPr>
            <p:cNvPr id="440" name="Elbow Connector 439"/>
            <p:cNvCxnSpPr/>
            <p:nvPr/>
          </p:nvCxnSpPr>
          <p:spPr>
            <a:xfrm>
              <a:off x="3853096" y="3032956"/>
              <a:ext cx="1260215" cy="1588"/>
            </a:xfrm>
            <a:prstGeom prst="bentConnector3">
              <a:avLst>
                <a:gd name="adj1" fmla="val 50000"/>
              </a:avLst>
            </a:prstGeom>
            <a:noFill/>
            <a:ln w="12700" cap="flat" cmpd="sng" algn="ctr"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shape">
                  <a:fillToRect l="50000" t="50000" r="50000" b="50000"/>
                </a:path>
                <a:tileRect/>
              </a:gradFill>
              <a:prstDash val="solid"/>
              <a:headEnd type="none" w="sm" len="lg"/>
              <a:tailEnd type="triangle" w="sm" len="lg"/>
            </a:ln>
            <a:effectLst/>
          </p:spPr>
        </p:cxnSp>
        <p:cxnSp>
          <p:nvCxnSpPr>
            <p:cNvPr id="441" name="Elbow Connector 440"/>
            <p:cNvCxnSpPr/>
            <p:nvPr/>
          </p:nvCxnSpPr>
          <p:spPr>
            <a:xfrm>
              <a:off x="3853096" y="4221088"/>
              <a:ext cx="1260215" cy="1588"/>
            </a:xfrm>
            <a:prstGeom prst="bentConnector3">
              <a:avLst>
                <a:gd name="adj1" fmla="val 50000"/>
              </a:avLst>
            </a:prstGeom>
            <a:noFill/>
            <a:ln w="12700" cap="flat" cmpd="sng" algn="ctr"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shape">
                  <a:fillToRect l="50000" t="50000" r="50000" b="50000"/>
                </a:path>
                <a:tileRect/>
              </a:gradFill>
              <a:prstDash val="solid"/>
              <a:headEnd type="none" w="sm" len="lg"/>
              <a:tailEnd type="triangle" w="sm" len="lg"/>
            </a:ln>
            <a:effectLst/>
          </p:spPr>
        </p:cxnSp>
        <p:sp>
          <p:nvSpPr>
            <p:cNvPr id="446" name="TextBox 445"/>
            <p:cNvSpPr txBox="1"/>
            <p:nvPr/>
          </p:nvSpPr>
          <p:spPr>
            <a:xfrm rot="5400000">
              <a:off x="1641853" y="3646248"/>
              <a:ext cx="634581" cy="436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......</a:t>
              </a: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3" name="Group 251"/>
            <p:cNvGrpSpPr/>
            <p:nvPr/>
          </p:nvGrpSpPr>
          <p:grpSpPr>
            <a:xfrm>
              <a:off x="1761752" y="1697804"/>
              <a:ext cx="615180" cy="651076"/>
              <a:chOff x="1151620" y="1697804"/>
              <a:chExt cx="615180" cy="651076"/>
            </a:xfrm>
          </p:grpSpPr>
          <p:sp>
            <p:nvSpPr>
              <p:cNvPr id="701" name="AutoShape 231"/>
              <p:cNvSpPr>
                <a:spLocks noChangeArrowheads="1"/>
              </p:cNvSpPr>
              <p:nvPr/>
            </p:nvSpPr>
            <p:spPr bwMode="auto">
              <a:xfrm rot="5400000">
                <a:off x="1515181" y="1697010"/>
                <a:ext cx="250825" cy="252413"/>
              </a:xfrm>
              <a:prstGeom prst="triangle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2" name="Line 232"/>
              <p:cNvSpPr>
                <a:spLocks noChangeShapeType="1"/>
              </p:cNvSpPr>
              <p:nvPr/>
            </p:nvSpPr>
            <p:spPr bwMode="auto">
              <a:xfrm>
                <a:off x="1331640" y="1844824"/>
                <a:ext cx="0" cy="359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3" name="Line 233"/>
              <p:cNvSpPr>
                <a:spLocks noChangeShapeType="1"/>
              </p:cNvSpPr>
              <p:nvPr/>
            </p:nvSpPr>
            <p:spPr bwMode="auto">
              <a:xfrm>
                <a:off x="1316831" y="1806547"/>
                <a:ext cx="19676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4" name="Line 234"/>
              <p:cNvSpPr>
                <a:spLocks noChangeShapeType="1"/>
              </p:cNvSpPr>
              <p:nvPr/>
            </p:nvSpPr>
            <p:spPr bwMode="auto">
              <a:xfrm>
                <a:off x="1331641" y="1843060"/>
                <a:ext cx="18195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4" name="Group 380"/>
              <p:cNvGrpSpPr/>
              <p:nvPr/>
            </p:nvGrpSpPr>
            <p:grpSpPr>
              <a:xfrm>
                <a:off x="1151620" y="1880828"/>
                <a:ext cx="342685" cy="468052"/>
                <a:chOff x="2546632" y="2564131"/>
                <a:chExt cx="1665328" cy="2274569"/>
              </a:xfrm>
            </p:grpSpPr>
            <p:cxnSp>
              <p:nvCxnSpPr>
                <p:cNvPr id="707" name="Straight Connector 37"/>
                <p:cNvCxnSpPr/>
                <p:nvPr/>
              </p:nvCxnSpPr>
              <p:spPr bwMode="auto">
                <a:xfrm flipV="1">
                  <a:off x="3023828" y="2564904"/>
                  <a:ext cx="343875" cy="1872208"/>
                </a:xfrm>
                <a:prstGeom prst="lin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08" name="Straight Connector 38"/>
                <p:cNvCxnSpPr/>
                <p:nvPr/>
              </p:nvCxnSpPr>
              <p:spPr bwMode="auto">
                <a:xfrm flipH="1" flipV="1">
                  <a:off x="3383868" y="2564904"/>
                  <a:ext cx="360041" cy="1872208"/>
                </a:xfrm>
                <a:prstGeom prst="lin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09" name="Straight Connector 39"/>
                <p:cNvCxnSpPr/>
                <p:nvPr/>
              </p:nvCxnSpPr>
              <p:spPr bwMode="auto">
                <a:xfrm flipV="1">
                  <a:off x="3383868" y="2564904"/>
                  <a:ext cx="0" cy="1872208"/>
                </a:xfrm>
                <a:prstGeom prst="lin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10" name="Straight Connector 40"/>
                <p:cNvCxnSpPr/>
                <p:nvPr/>
              </p:nvCxnSpPr>
              <p:spPr bwMode="auto">
                <a:xfrm flipH="1" flipV="1">
                  <a:off x="3743909" y="4473116"/>
                  <a:ext cx="69238" cy="360040"/>
                </a:xfrm>
                <a:prstGeom prst="lin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11" name="Straight Connector 41"/>
                <p:cNvCxnSpPr/>
                <p:nvPr/>
              </p:nvCxnSpPr>
              <p:spPr bwMode="auto">
                <a:xfrm flipV="1">
                  <a:off x="2951820" y="4473116"/>
                  <a:ext cx="69238" cy="360040"/>
                </a:xfrm>
                <a:prstGeom prst="lin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712" name="Rounded Rectangle 42"/>
                <p:cNvSpPr/>
                <p:nvPr/>
              </p:nvSpPr>
              <p:spPr bwMode="auto">
                <a:xfrm>
                  <a:off x="2690648" y="3717032"/>
                  <a:ext cx="1377296" cy="216024"/>
                </a:xfrm>
                <a:prstGeom prst="roundRect">
                  <a:avLst/>
                </a:prstGeom>
                <a:noFill/>
                <a:ln w="635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4000" b="0" i="0" u="none" strike="noStrike" cap="none" normalizeH="0" baseline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13" name="Rounded Rectangle 43"/>
                <p:cNvSpPr/>
                <p:nvPr/>
              </p:nvSpPr>
              <p:spPr bwMode="auto">
                <a:xfrm>
                  <a:off x="2857888" y="3392996"/>
                  <a:ext cx="1051960" cy="166507"/>
                </a:xfrm>
                <a:prstGeom prst="roundRect">
                  <a:avLst/>
                </a:prstGeom>
                <a:noFill/>
                <a:ln w="635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4000" b="0" i="0" u="none" strike="noStrike" cap="none" normalizeH="0" baseline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14" name="Rounded Rectangle 44"/>
                <p:cNvSpPr/>
                <p:nvPr/>
              </p:nvSpPr>
              <p:spPr bwMode="auto">
                <a:xfrm>
                  <a:off x="2980508" y="3148396"/>
                  <a:ext cx="806720" cy="123825"/>
                </a:xfrm>
                <a:prstGeom prst="roundRect">
                  <a:avLst/>
                </a:prstGeom>
                <a:noFill/>
                <a:ln w="635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4000" b="0" i="0" u="none" strike="noStrike" cap="none" normalizeH="0" baseline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15" name="Rounded Rectangle 45"/>
                <p:cNvSpPr/>
                <p:nvPr/>
              </p:nvSpPr>
              <p:spPr bwMode="auto">
                <a:xfrm>
                  <a:off x="3078605" y="2964933"/>
                  <a:ext cx="610526" cy="93577"/>
                </a:xfrm>
                <a:prstGeom prst="roundRect">
                  <a:avLst/>
                </a:prstGeom>
                <a:noFill/>
                <a:ln w="635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4000" b="0" i="0" u="none" strike="noStrike" cap="none" normalizeH="0" baseline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16" name="Rounded Rectangle 46"/>
                <p:cNvSpPr/>
                <p:nvPr/>
              </p:nvSpPr>
              <p:spPr bwMode="auto">
                <a:xfrm>
                  <a:off x="3148674" y="2823939"/>
                  <a:ext cx="470388" cy="66406"/>
                </a:xfrm>
                <a:prstGeom prst="roundRect">
                  <a:avLst/>
                </a:prstGeom>
                <a:noFill/>
                <a:ln w="317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4000" b="0" i="0" u="none" strike="noStrike" cap="none" normalizeH="0" baseline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17" name="Rounded Rectangle 47"/>
                <p:cNvSpPr/>
                <p:nvPr/>
              </p:nvSpPr>
              <p:spPr bwMode="auto">
                <a:xfrm>
                  <a:off x="3210386" y="2705753"/>
                  <a:ext cx="346964" cy="64788"/>
                </a:xfrm>
                <a:prstGeom prst="roundRect">
                  <a:avLst/>
                </a:prstGeom>
                <a:noFill/>
                <a:ln w="317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4000" b="0" i="0" u="none" strike="noStrike" cap="none" normalizeH="0" baseline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18" name="Rounded Rectangle 48"/>
                <p:cNvSpPr/>
                <p:nvPr/>
              </p:nvSpPr>
              <p:spPr bwMode="auto">
                <a:xfrm>
                  <a:off x="3246250" y="2624222"/>
                  <a:ext cx="271608" cy="49107"/>
                </a:xfrm>
                <a:prstGeom prst="roundRect">
                  <a:avLst/>
                </a:prstGeom>
                <a:noFill/>
                <a:ln w="317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4000" b="0" i="0" u="none" strike="noStrike" cap="none" normalizeH="0" baseline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19" name="Rounded Rectangle 49"/>
                <p:cNvSpPr/>
                <p:nvPr/>
              </p:nvSpPr>
              <p:spPr bwMode="auto">
                <a:xfrm>
                  <a:off x="3279942" y="2564131"/>
                  <a:ext cx="198668" cy="45720"/>
                </a:xfrm>
                <a:prstGeom prst="roundRect">
                  <a:avLst/>
                </a:prstGeom>
                <a:noFill/>
                <a:ln w="317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4000" b="0" i="0" u="none" strike="noStrike" cap="none" normalizeH="0" baseline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20" name="Rounded Rectangle 50"/>
                <p:cNvSpPr/>
                <p:nvPr/>
              </p:nvSpPr>
              <p:spPr bwMode="auto">
                <a:xfrm>
                  <a:off x="2546632" y="4149663"/>
                  <a:ext cx="1665328" cy="683494"/>
                </a:xfrm>
                <a:prstGeom prst="roundRect">
                  <a:avLst>
                    <a:gd name="adj" fmla="val 3744"/>
                  </a:avLst>
                </a:prstGeom>
                <a:noFill/>
                <a:ln w="635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4000" b="0" i="0" u="none" strike="noStrike" cap="none" normalizeH="0" baseline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721" name="Straight Connector 51"/>
                <p:cNvCxnSpPr/>
                <p:nvPr/>
              </p:nvCxnSpPr>
              <p:spPr bwMode="auto">
                <a:xfrm>
                  <a:off x="2595563" y="4838700"/>
                  <a:ext cx="1595437" cy="0"/>
                </a:xfrm>
                <a:prstGeom prst="lin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22" name="Straight Connector 52"/>
                <p:cNvCxnSpPr/>
                <p:nvPr/>
              </p:nvCxnSpPr>
              <p:spPr bwMode="auto">
                <a:xfrm flipV="1">
                  <a:off x="2591780" y="4429125"/>
                  <a:ext cx="799120" cy="404031"/>
                </a:xfrm>
                <a:prstGeom prst="line">
                  <a:avLst/>
                </a:prstGeom>
                <a:solidFill>
                  <a:srgbClr val="FFFFFF"/>
                </a:solidFill>
                <a:ln w="635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23" name="Straight Connector 53"/>
                <p:cNvCxnSpPr/>
                <p:nvPr/>
              </p:nvCxnSpPr>
              <p:spPr bwMode="auto">
                <a:xfrm flipH="1" flipV="1">
                  <a:off x="3383756" y="4426744"/>
                  <a:ext cx="813892" cy="401750"/>
                </a:xfrm>
                <a:prstGeom prst="line">
                  <a:avLst/>
                </a:prstGeom>
                <a:solidFill>
                  <a:srgbClr val="FFFFFF"/>
                </a:solidFill>
                <a:ln w="635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706" name="Line 232"/>
              <p:cNvSpPr>
                <a:spLocks noChangeShapeType="1"/>
              </p:cNvSpPr>
              <p:nvPr/>
            </p:nvSpPr>
            <p:spPr bwMode="auto">
              <a:xfrm>
                <a:off x="1314971" y="1808820"/>
                <a:ext cx="0" cy="7194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5" name="Group 278"/>
            <p:cNvGrpSpPr/>
            <p:nvPr/>
          </p:nvGrpSpPr>
          <p:grpSpPr>
            <a:xfrm>
              <a:off x="1761752" y="2312876"/>
              <a:ext cx="615180" cy="651076"/>
              <a:chOff x="1151620" y="1697804"/>
              <a:chExt cx="615180" cy="651076"/>
            </a:xfrm>
          </p:grpSpPr>
          <p:sp>
            <p:nvSpPr>
              <p:cNvPr id="678" name="AutoShape 231"/>
              <p:cNvSpPr>
                <a:spLocks noChangeArrowheads="1"/>
              </p:cNvSpPr>
              <p:nvPr/>
            </p:nvSpPr>
            <p:spPr bwMode="auto">
              <a:xfrm rot="5400000">
                <a:off x="1515181" y="1697010"/>
                <a:ext cx="250825" cy="252413"/>
              </a:xfrm>
              <a:prstGeom prst="triangle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9" name="Line 232"/>
              <p:cNvSpPr>
                <a:spLocks noChangeShapeType="1"/>
              </p:cNvSpPr>
              <p:nvPr/>
            </p:nvSpPr>
            <p:spPr bwMode="auto">
              <a:xfrm>
                <a:off x="1331640" y="1844824"/>
                <a:ext cx="0" cy="359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0" name="Line 233"/>
              <p:cNvSpPr>
                <a:spLocks noChangeShapeType="1"/>
              </p:cNvSpPr>
              <p:nvPr/>
            </p:nvSpPr>
            <p:spPr bwMode="auto">
              <a:xfrm>
                <a:off x="1316831" y="1806547"/>
                <a:ext cx="19676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1" name="Line 234"/>
              <p:cNvSpPr>
                <a:spLocks noChangeShapeType="1"/>
              </p:cNvSpPr>
              <p:nvPr/>
            </p:nvSpPr>
            <p:spPr bwMode="auto">
              <a:xfrm>
                <a:off x="1331641" y="1843060"/>
                <a:ext cx="18195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6" name="Group 472"/>
              <p:cNvGrpSpPr/>
              <p:nvPr/>
            </p:nvGrpSpPr>
            <p:grpSpPr>
              <a:xfrm>
                <a:off x="1151620" y="1880828"/>
                <a:ext cx="342685" cy="468052"/>
                <a:chOff x="2546632" y="2564131"/>
                <a:chExt cx="1665328" cy="2274569"/>
              </a:xfrm>
            </p:grpSpPr>
            <p:cxnSp>
              <p:nvCxnSpPr>
                <p:cNvPr id="684" name="Straight Connector 683"/>
                <p:cNvCxnSpPr/>
                <p:nvPr/>
              </p:nvCxnSpPr>
              <p:spPr bwMode="auto">
                <a:xfrm flipV="1">
                  <a:off x="3023828" y="2564904"/>
                  <a:ext cx="343875" cy="1872208"/>
                </a:xfrm>
                <a:prstGeom prst="lin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85" name="Straight Connector 684"/>
                <p:cNvCxnSpPr/>
                <p:nvPr/>
              </p:nvCxnSpPr>
              <p:spPr bwMode="auto">
                <a:xfrm flipH="1" flipV="1">
                  <a:off x="3383868" y="2564904"/>
                  <a:ext cx="360041" cy="1872208"/>
                </a:xfrm>
                <a:prstGeom prst="lin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86" name="Straight Connector 63"/>
                <p:cNvCxnSpPr/>
                <p:nvPr/>
              </p:nvCxnSpPr>
              <p:spPr bwMode="auto">
                <a:xfrm flipV="1">
                  <a:off x="3383868" y="2564904"/>
                  <a:ext cx="0" cy="1872208"/>
                </a:xfrm>
                <a:prstGeom prst="lin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87" name="Straight Connector 686"/>
                <p:cNvCxnSpPr/>
                <p:nvPr/>
              </p:nvCxnSpPr>
              <p:spPr bwMode="auto">
                <a:xfrm flipH="1" flipV="1">
                  <a:off x="3743909" y="4473116"/>
                  <a:ext cx="69238" cy="360040"/>
                </a:xfrm>
                <a:prstGeom prst="lin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88" name="Straight Connector 687"/>
                <p:cNvCxnSpPr/>
                <p:nvPr/>
              </p:nvCxnSpPr>
              <p:spPr bwMode="auto">
                <a:xfrm flipV="1">
                  <a:off x="2951820" y="4473116"/>
                  <a:ext cx="69238" cy="360040"/>
                </a:xfrm>
                <a:prstGeom prst="lin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689" name="Rounded Rectangle 688"/>
                <p:cNvSpPr/>
                <p:nvPr/>
              </p:nvSpPr>
              <p:spPr bwMode="auto">
                <a:xfrm>
                  <a:off x="2690648" y="3717032"/>
                  <a:ext cx="1377296" cy="216024"/>
                </a:xfrm>
                <a:prstGeom prst="roundRect">
                  <a:avLst/>
                </a:prstGeom>
                <a:noFill/>
                <a:ln w="635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4000" b="0" i="0" u="none" strike="noStrike" cap="none" normalizeH="0" baseline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90" name="Rounded Rectangle 689"/>
                <p:cNvSpPr/>
                <p:nvPr/>
              </p:nvSpPr>
              <p:spPr bwMode="auto">
                <a:xfrm>
                  <a:off x="2857888" y="3392996"/>
                  <a:ext cx="1051960" cy="166507"/>
                </a:xfrm>
                <a:prstGeom prst="roundRect">
                  <a:avLst/>
                </a:prstGeom>
                <a:noFill/>
                <a:ln w="635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4000" b="0" i="0" u="none" strike="noStrike" cap="none" normalizeH="0" baseline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91" name="Rounded Rectangle 690"/>
                <p:cNvSpPr/>
                <p:nvPr/>
              </p:nvSpPr>
              <p:spPr bwMode="auto">
                <a:xfrm>
                  <a:off x="2980508" y="3148396"/>
                  <a:ext cx="806720" cy="123825"/>
                </a:xfrm>
                <a:prstGeom prst="roundRect">
                  <a:avLst/>
                </a:prstGeom>
                <a:noFill/>
                <a:ln w="635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4000" b="0" i="0" u="none" strike="noStrike" cap="none" normalizeH="0" baseline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92" name="Rounded Rectangle 691"/>
                <p:cNvSpPr/>
                <p:nvPr/>
              </p:nvSpPr>
              <p:spPr bwMode="auto">
                <a:xfrm>
                  <a:off x="3078605" y="2964933"/>
                  <a:ext cx="610526" cy="93577"/>
                </a:xfrm>
                <a:prstGeom prst="roundRect">
                  <a:avLst/>
                </a:prstGeom>
                <a:noFill/>
                <a:ln w="635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4000" b="0" i="0" u="none" strike="noStrike" cap="none" normalizeH="0" baseline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93" name="Rounded Rectangle 692"/>
                <p:cNvSpPr/>
                <p:nvPr/>
              </p:nvSpPr>
              <p:spPr bwMode="auto">
                <a:xfrm>
                  <a:off x="3148674" y="2823939"/>
                  <a:ext cx="470388" cy="66406"/>
                </a:xfrm>
                <a:prstGeom prst="roundRect">
                  <a:avLst/>
                </a:prstGeom>
                <a:noFill/>
                <a:ln w="317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4000" b="0" i="0" u="none" strike="noStrike" cap="none" normalizeH="0" baseline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94" name="Rounded Rectangle 693"/>
                <p:cNvSpPr/>
                <p:nvPr/>
              </p:nvSpPr>
              <p:spPr bwMode="auto">
                <a:xfrm>
                  <a:off x="3210386" y="2705753"/>
                  <a:ext cx="346964" cy="64788"/>
                </a:xfrm>
                <a:prstGeom prst="roundRect">
                  <a:avLst/>
                </a:prstGeom>
                <a:noFill/>
                <a:ln w="317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4000" b="0" i="0" u="none" strike="noStrike" cap="none" normalizeH="0" baseline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95" name="Rounded Rectangle 694"/>
                <p:cNvSpPr/>
                <p:nvPr/>
              </p:nvSpPr>
              <p:spPr bwMode="auto">
                <a:xfrm>
                  <a:off x="3246250" y="2624222"/>
                  <a:ext cx="271608" cy="49107"/>
                </a:xfrm>
                <a:prstGeom prst="roundRect">
                  <a:avLst/>
                </a:prstGeom>
                <a:noFill/>
                <a:ln w="317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4000" b="0" i="0" u="none" strike="noStrike" cap="none" normalizeH="0" baseline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96" name="Rounded Rectangle 695"/>
                <p:cNvSpPr/>
                <p:nvPr/>
              </p:nvSpPr>
              <p:spPr bwMode="auto">
                <a:xfrm>
                  <a:off x="3279942" y="2564131"/>
                  <a:ext cx="198668" cy="45720"/>
                </a:xfrm>
                <a:prstGeom prst="roundRect">
                  <a:avLst/>
                </a:prstGeom>
                <a:noFill/>
                <a:ln w="317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4000" b="0" i="0" u="none" strike="noStrike" cap="none" normalizeH="0" baseline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97" name="Rounded Rectangle 696"/>
                <p:cNvSpPr/>
                <p:nvPr/>
              </p:nvSpPr>
              <p:spPr bwMode="auto">
                <a:xfrm>
                  <a:off x="2546632" y="4149663"/>
                  <a:ext cx="1665328" cy="683494"/>
                </a:xfrm>
                <a:prstGeom prst="roundRect">
                  <a:avLst>
                    <a:gd name="adj" fmla="val 3744"/>
                  </a:avLst>
                </a:prstGeom>
                <a:noFill/>
                <a:ln w="635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4000" b="0" i="0" u="none" strike="noStrike" cap="none" normalizeH="0" baseline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698" name="Straight Connector 697"/>
                <p:cNvCxnSpPr/>
                <p:nvPr/>
              </p:nvCxnSpPr>
              <p:spPr bwMode="auto">
                <a:xfrm>
                  <a:off x="2595563" y="4838700"/>
                  <a:ext cx="1595437" cy="0"/>
                </a:xfrm>
                <a:prstGeom prst="lin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99" name="Straight Connector 698"/>
                <p:cNvCxnSpPr/>
                <p:nvPr/>
              </p:nvCxnSpPr>
              <p:spPr bwMode="auto">
                <a:xfrm flipV="1">
                  <a:off x="2591780" y="4429125"/>
                  <a:ext cx="799120" cy="404031"/>
                </a:xfrm>
                <a:prstGeom prst="line">
                  <a:avLst/>
                </a:prstGeom>
                <a:solidFill>
                  <a:srgbClr val="FFFFFF"/>
                </a:solidFill>
                <a:ln w="635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00" name="Straight Connector 699"/>
                <p:cNvCxnSpPr/>
                <p:nvPr/>
              </p:nvCxnSpPr>
              <p:spPr bwMode="auto">
                <a:xfrm flipH="1" flipV="1">
                  <a:off x="3383756" y="4426744"/>
                  <a:ext cx="813892" cy="401750"/>
                </a:xfrm>
                <a:prstGeom prst="line">
                  <a:avLst/>
                </a:prstGeom>
                <a:solidFill>
                  <a:srgbClr val="FFFFFF"/>
                </a:solidFill>
                <a:ln w="635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683" name="Line 232"/>
              <p:cNvSpPr>
                <a:spLocks noChangeShapeType="1"/>
              </p:cNvSpPr>
              <p:nvPr/>
            </p:nvSpPr>
            <p:spPr bwMode="auto">
              <a:xfrm>
                <a:off x="1314971" y="1808820"/>
                <a:ext cx="0" cy="7194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7" name="Group 304"/>
            <p:cNvGrpSpPr/>
            <p:nvPr/>
          </p:nvGrpSpPr>
          <p:grpSpPr>
            <a:xfrm>
              <a:off x="1761752" y="2924944"/>
              <a:ext cx="615180" cy="651076"/>
              <a:chOff x="1151620" y="1697804"/>
              <a:chExt cx="615180" cy="651076"/>
            </a:xfrm>
          </p:grpSpPr>
          <p:sp>
            <p:nvSpPr>
              <p:cNvPr id="655" name="AutoShape 231"/>
              <p:cNvSpPr>
                <a:spLocks noChangeArrowheads="1"/>
              </p:cNvSpPr>
              <p:nvPr/>
            </p:nvSpPr>
            <p:spPr bwMode="auto">
              <a:xfrm rot="5400000">
                <a:off x="1515181" y="1697010"/>
                <a:ext cx="250825" cy="252413"/>
              </a:xfrm>
              <a:prstGeom prst="triangle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6" name="Line 232"/>
              <p:cNvSpPr>
                <a:spLocks noChangeShapeType="1"/>
              </p:cNvSpPr>
              <p:nvPr/>
            </p:nvSpPr>
            <p:spPr bwMode="auto">
              <a:xfrm>
                <a:off x="1331640" y="1844824"/>
                <a:ext cx="0" cy="359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7" name="Line 233"/>
              <p:cNvSpPr>
                <a:spLocks noChangeShapeType="1"/>
              </p:cNvSpPr>
              <p:nvPr/>
            </p:nvSpPr>
            <p:spPr bwMode="auto">
              <a:xfrm>
                <a:off x="1316831" y="1806547"/>
                <a:ext cx="19676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8" name="Line 234"/>
              <p:cNvSpPr>
                <a:spLocks noChangeShapeType="1"/>
              </p:cNvSpPr>
              <p:nvPr/>
            </p:nvSpPr>
            <p:spPr bwMode="auto">
              <a:xfrm>
                <a:off x="1331641" y="1843060"/>
                <a:ext cx="18195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8" name="Group 496"/>
              <p:cNvGrpSpPr/>
              <p:nvPr/>
            </p:nvGrpSpPr>
            <p:grpSpPr>
              <a:xfrm>
                <a:off x="1151620" y="1880828"/>
                <a:ext cx="342685" cy="468052"/>
                <a:chOff x="2546632" y="2564131"/>
                <a:chExt cx="1665328" cy="2274569"/>
              </a:xfrm>
            </p:grpSpPr>
            <p:cxnSp>
              <p:nvCxnSpPr>
                <p:cNvPr id="661" name="Straight Connector 660"/>
                <p:cNvCxnSpPr/>
                <p:nvPr/>
              </p:nvCxnSpPr>
              <p:spPr bwMode="auto">
                <a:xfrm flipV="1">
                  <a:off x="3023828" y="2564904"/>
                  <a:ext cx="343875" cy="1872208"/>
                </a:xfrm>
                <a:prstGeom prst="lin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62" name="Straight Connector 86"/>
                <p:cNvCxnSpPr/>
                <p:nvPr/>
              </p:nvCxnSpPr>
              <p:spPr bwMode="auto">
                <a:xfrm flipH="1" flipV="1">
                  <a:off x="3383868" y="2564904"/>
                  <a:ext cx="360041" cy="1872208"/>
                </a:xfrm>
                <a:prstGeom prst="lin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63" name="Straight Connector 662"/>
                <p:cNvCxnSpPr/>
                <p:nvPr/>
              </p:nvCxnSpPr>
              <p:spPr bwMode="auto">
                <a:xfrm flipV="1">
                  <a:off x="3383868" y="2564904"/>
                  <a:ext cx="0" cy="1872208"/>
                </a:xfrm>
                <a:prstGeom prst="lin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64" name="Straight Connector 663"/>
                <p:cNvCxnSpPr/>
                <p:nvPr/>
              </p:nvCxnSpPr>
              <p:spPr bwMode="auto">
                <a:xfrm flipH="1" flipV="1">
                  <a:off x="3743909" y="4473116"/>
                  <a:ext cx="69238" cy="360040"/>
                </a:xfrm>
                <a:prstGeom prst="lin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65" name="Straight Connector 664"/>
                <p:cNvCxnSpPr/>
                <p:nvPr/>
              </p:nvCxnSpPr>
              <p:spPr bwMode="auto">
                <a:xfrm flipV="1">
                  <a:off x="2951820" y="4473116"/>
                  <a:ext cx="69238" cy="360040"/>
                </a:xfrm>
                <a:prstGeom prst="lin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666" name="Rounded Rectangle 665"/>
                <p:cNvSpPr/>
                <p:nvPr/>
              </p:nvSpPr>
              <p:spPr bwMode="auto">
                <a:xfrm>
                  <a:off x="2690648" y="3717032"/>
                  <a:ext cx="1377296" cy="216024"/>
                </a:xfrm>
                <a:prstGeom prst="roundRect">
                  <a:avLst/>
                </a:prstGeom>
                <a:noFill/>
                <a:ln w="635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4000" b="0" i="0" u="none" strike="noStrike" cap="none" normalizeH="0" baseline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67" name="Rounded Rectangle 666"/>
                <p:cNvSpPr/>
                <p:nvPr/>
              </p:nvSpPr>
              <p:spPr bwMode="auto">
                <a:xfrm>
                  <a:off x="2857888" y="3392996"/>
                  <a:ext cx="1051960" cy="166507"/>
                </a:xfrm>
                <a:prstGeom prst="roundRect">
                  <a:avLst/>
                </a:prstGeom>
                <a:noFill/>
                <a:ln w="635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4000" b="0" i="0" u="none" strike="noStrike" cap="none" normalizeH="0" baseline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68" name="Rounded Rectangle 667"/>
                <p:cNvSpPr/>
                <p:nvPr/>
              </p:nvSpPr>
              <p:spPr bwMode="auto">
                <a:xfrm>
                  <a:off x="2980508" y="3148396"/>
                  <a:ext cx="806720" cy="123825"/>
                </a:xfrm>
                <a:prstGeom prst="roundRect">
                  <a:avLst/>
                </a:prstGeom>
                <a:noFill/>
                <a:ln w="635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4000" b="0" i="0" u="none" strike="noStrike" cap="none" normalizeH="0" baseline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69" name="Rounded Rectangle 668"/>
                <p:cNvSpPr/>
                <p:nvPr/>
              </p:nvSpPr>
              <p:spPr bwMode="auto">
                <a:xfrm>
                  <a:off x="3078605" y="2964933"/>
                  <a:ext cx="610526" cy="93577"/>
                </a:xfrm>
                <a:prstGeom prst="roundRect">
                  <a:avLst/>
                </a:prstGeom>
                <a:noFill/>
                <a:ln w="635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4000" b="0" i="0" u="none" strike="noStrike" cap="none" normalizeH="0" baseline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70" name="Rounded Rectangle 669"/>
                <p:cNvSpPr/>
                <p:nvPr/>
              </p:nvSpPr>
              <p:spPr bwMode="auto">
                <a:xfrm>
                  <a:off x="3148674" y="2823939"/>
                  <a:ext cx="470388" cy="66406"/>
                </a:xfrm>
                <a:prstGeom prst="roundRect">
                  <a:avLst/>
                </a:prstGeom>
                <a:noFill/>
                <a:ln w="317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4000" b="0" i="0" u="none" strike="noStrike" cap="none" normalizeH="0" baseline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71" name="Rounded Rectangle 670"/>
                <p:cNvSpPr/>
                <p:nvPr/>
              </p:nvSpPr>
              <p:spPr bwMode="auto">
                <a:xfrm>
                  <a:off x="3210386" y="2705753"/>
                  <a:ext cx="346964" cy="64788"/>
                </a:xfrm>
                <a:prstGeom prst="roundRect">
                  <a:avLst/>
                </a:prstGeom>
                <a:noFill/>
                <a:ln w="317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4000" b="0" i="0" u="none" strike="noStrike" cap="none" normalizeH="0" baseline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72" name="Rounded Rectangle 671"/>
                <p:cNvSpPr/>
                <p:nvPr/>
              </p:nvSpPr>
              <p:spPr bwMode="auto">
                <a:xfrm>
                  <a:off x="3246250" y="2624222"/>
                  <a:ext cx="271608" cy="49107"/>
                </a:xfrm>
                <a:prstGeom prst="roundRect">
                  <a:avLst/>
                </a:prstGeom>
                <a:noFill/>
                <a:ln w="317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4000" b="0" i="0" u="none" strike="noStrike" cap="none" normalizeH="0" baseline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73" name="Rounded Rectangle 672"/>
                <p:cNvSpPr/>
                <p:nvPr/>
              </p:nvSpPr>
              <p:spPr bwMode="auto">
                <a:xfrm>
                  <a:off x="3279942" y="2564131"/>
                  <a:ext cx="198668" cy="45720"/>
                </a:xfrm>
                <a:prstGeom prst="roundRect">
                  <a:avLst/>
                </a:prstGeom>
                <a:noFill/>
                <a:ln w="317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4000" b="0" i="0" u="none" strike="noStrike" cap="none" normalizeH="0" baseline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74" name="Rounded Rectangle 673"/>
                <p:cNvSpPr/>
                <p:nvPr/>
              </p:nvSpPr>
              <p:spPr bwMode="auto">
                <a:xfrm>
                  <a:off x="2546632" y="4149663"/>
                  <a:ext cx="1665328" cy="683494"/>
                </a:xfrm>
                <a:prstGeom prst="roundRect">
                  <a:avLst>
                    <a:gd name="adj" fmla="val 3744"/>
                  </a:avLst>
                </a:prstGeom>
                <a:noFill/>
                <a:ln w="635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4000" b="0" i="0" u="none" strike="noStrike" cap="none" normalizeH="0" baseline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675" name="Straight Connector 674"/>
                <p:cNvCxnSpPr/>
                <p:nvPr/>
              </p:nvCxnSpPr>
              <p:spPr bwMode="auto">
                <a:xfrm>
                  <a:off x="2595563" y="4838700"/>
                  <a:ext cx="1595437" cy="0"/>
                </a:xfrm>
                <a:prstGeom prst="lin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76" name="Straight Connector 675"/>
                <p:cNvCxnSpPr/>
                <p:nvPr/>
              </p:nvCxnSpPr>
              <p:spPr bwMode="auto">
                <a:xfrm flipV="1">
                  <a:off x="2591780" y="4429125"/>
                  <a:ext cx="799120" cy="404031"/>
                </a:xfrm>
                <a:prstGeom prst="line">
                  <a:avLst/>
                </a:prstGeom>
                <a:solidFill>
                  <a:srgbClr val="FFFFFF"/>
                </a:solidFill>
                <a:ln w="635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77" name="Straight Connector 676"/>
                <p:cNvCxnSpPr/>
                <p:nvPr/>
              </p:nvCxnSpPr>
              <p:spPr bwMode="auto">
                <a:xfrm flipH="1" flipV="1">
                  <a:off x="3383756" y="4426744"/>
                  <a:ext cx="813892" cy="401750"/>
                </a:xfrm>
                <a:prstGeom prst="line">
                  <a:avLst/>
                </a:prstGeom>
                <a:solidFill>
                  <a:srgbClr val="FFFFFF"/>
                </a:solidFill>
                <a:ln w="635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660" name="Line 232"/>
              <p:cNvSpPr>
                <a:spLocks noChangeShapeType="1"/>
              </p:cNvSpPr>
              <p:nvPr/>
            </p:nvSpPr>
            <p:spPr bwMode="auto">
              <a:xfrm>
                <a:off x="1314971" y="1808820"/>
                <a:ext cx="0" cy="7194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9" name="Group 331"/>
            <p:cNvGrpSpPr/>
            <p:nvPr/>
          </p:nvGrpSpPr>
          <p:grpSpPr>
            <a:xfrm>
              <a:off x="1761752" y="4149080"/>
              <a:ext cx="615180" cy="651076"/>
              <a:chOff x="1151620" y="1697804"/>
              <a:chExt cx="615180" cy="651076"/>
            </a:xfrm>
          </p:grpSpPr>
          <p:sp>
            <p:nvSpPr>
              <p:cNvPr id="632" name="AutoShape 231"/>
              <p:cNvSpPr>
                <a:spLocks noChangeArrowheads="1"/>
              </p:cNvSpPr>
              <p:nvPr/>
            </p:nvSpPr>
            <p:spPr bwMode="auto">
              <a:xfrm rot="5400000">
                <a:off x="1515181" y="1697010"/>
                <a:ext cx="250825" cy="252413"/>
              </a:xfrm>
              <a:prstGeom prst="triangle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3" name="Line 232"/>
              <p:cNvSpPr>
                <a:spLocks noChangeShapeType="1"/>
              </p:cNvSpPr>
              <p:nvPr/>
            </p:nvSpPr>
            <p:spPr bwMode="auto">
              <a:xfrm>
                <a:off x="1331640" y="1844824"/>
                <a:ext cx="0" cy="359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4" name="Line 233"/>
              <p:cNvSpPr>
                <a:spLocks noChangeShapeType="1"/>
              </p:cNvSpPr>
              <p:nvPr/>
            </p:nvSpPr>
            <p:spPr bwMode="auto">
              <a:xfrm>
                <a:off x="1316831" y="1806547"/>
                <a:ext cx="19676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5" name="Line 234"/>
              <p:cNvSpPr>
                <a:spLocks noChangeShapeType="1"/>
              </p:cNvSpPr>
              <p:nvPr/>
            </p:nvSpPr>
            <p:spPr bwMode="auto">
              <a:xfrm>
                <a:off x="1331641" y="1843060"/>
                <a:ext cx="18195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0" name="Group 520"/>
              <p:cNvGrpSpPr/>
              <p:nvPr/>
            </p:nvGrpSpPr>
            <p:grpSpPr>
              <a:xfrm>
                <a:off x="1151620" y="1880828"/>
                <a:ext cx="342685" cy="468052"/>
                <a:chOff x="2546632" y="2564131"/>
                <a:chExt cx="1665328" cy="2274569"/>
              </a:xfrm>
            </p:grpSpPr>
            <p:cxnSp>
              <p:nvCxnSpPr>
                <p:cNvPr id="638" name="Straight Connector 109"/>
                <p:cNvCxnSpPr/>
                <p:nvPr/>
              </p:nvCxnSpPr>
              <p:spPr bwMode="auto">
                <a:xfrm flipV="1">
                  <a:off x="3023828" y="2564904"/>
                  <a:ext cx="343875" cy="1872208"/>
                </a:xfrm>
                <a:prstGeom prst="lin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39" name="Straight Connector 638"/>
                <p:cNvCxnSpPr/>
                <p:nvPr/>
              </p:nvCxnSpPr>
              <p:spPr bwMode="auto">
                <a:xfrm flipH="1" flipV="1">
                  <a:off x="3383868" y="2564904"/>
                  <a:ext cx="360041" cy="1872208"/>
                </a:xfrm>
                <a:prstGeom prst="lin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40" name="Straight Connector 639"/>
                <p:cNvCxnSpPr/>
                <p:nvPr/>
              </p:nvCxnSpPr>
              <p:spPr bwMode="auto">
                <a:xfrm flipV="1">
                  <a:off x="3383868" y="2564904"/>
                  <a:ext cx="0" cy="1872208"/>
                </a:xfrm>
                <a:prstGeom prst="lin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41" name="Straight Connector 640"/>
                <p:cNvCxnSpPr/>
                <p:nvPr/>
              </p:nvCxnSpPr>
              <p:spPr bwMode="auto">
                <a:xfrm flipH="1" flipV="1">
                  <a:off x="3743909" y="4473116"/>
                  <a:ext cx="69238" cy="360040"/>
                </a:xfrm>
                <a:prstGeom prst="lin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42" name="Straight Connector 641"/>
                <p:cNvCxnSpPr/>
                <p:nvPr/>
              </p:nvCxnSpPr>
              <p:spPr bwMode="auto">
                <a:xfrm flipV="1">
                  <a:off x="2951820" y="4473116"/>
                  <a:ext cx="69238" cy="360040"/>
                </a:xfrm>
                <a:prstGeom prst="lin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643" name="Rounded Rectangle 642"/>
                <p:cNvSpPr/>
                <p:nvPr/>
              </p:nvSpPr>
              <p:spPr bwMode="auto">
                <a:xfrm>
                  <a:off x="2690648" y="3717032"/>
                  <a:ext cx="1377296" cy="216024"/>
                </a:xfrm>
                <a:prstGeom prst="roundRect">
                  <a:avLst/>
                </a:prstGeom>
                <a:noFill/>
                <a:ln w="635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4000" b="0" i="0" u="none" strike="noStrike" cap="none" normalizeH="0" baseline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44" name="Rounded Rectangle 643"/>
                <p:cNvSpPr/>
                <p:nvPr/>
              </p:nvSpPr>
              <p:spPr bwMode="auto">
                <a:xfrm>
                  <a:off x="2857888" y="3392996"/>
                  <a:ext cx="1051960" cy="166507"/>
                </a:xfrm>
                <a:prstGeom prst="roundRect">
                  <a:avLst/>
                </a:prstGeom>
                <a:noFill/>
                <a:ln w="635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4000" b="0" i="0" u="none" strike="noStrike" cap="none" normalizeH="0" baseline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45" name="Rounded Rectangle 644"/>
                <p:cNvSpPr/>
                <p:nvPr/>
              </p:nvSpPr>
              <p:spPr bwMode="auto">
                <a:xfrm>
                  <a:off x="2980508" y="3148396"/>
                  <a:ext cx="806720" cy="123825"/>
                </a:xfrm>
                <a:prstGeom prst="roundRect">
                  <a:avLst/>
                </a:prstGeom>
                <a:noFill/>
                <a:ln w="635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4000" b="0" i="0" u="none" strike="noStrike" cap="none" normalizeH="0" baseline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46" name="Rounded Rectangle 645"/>
                <p:cNvSpPr/>
                <p:nvPr/>
              </p:nvSpPr>
              <p:spPr bwMode="auto">
                <a:xfrm>
                  <a:off x="3078605" y="2964933"/>
                  <a:ext cx="610526" cy="93577"/>
                </a:xfrm>
                <a:prstGeom prst="roundRect">
                  <a:avLst/>
                </a:prstGeom>
                <a:noFill/>
                <a:ln w="635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4000" b="0" i="0" u="none" strike="noStrike" cap="none" normalizeH="0" baseline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47" name="Rounded Rectangle 646"/>
                <p:cNvSpPr/>
                <p:nvPr/>
              </p:nvSpPr>
              <p:spPr bwMode="auto">
                <a:xfrm>
                  <a:off x="3148674" y="2823939"/>
                  <a:ext cx="470388" cy="66406"/>
                </a:xfrm>
                <a:prstGeom prst="roundRect">
                  <a:avLst/>
                </a:prstGeom>
                <a:noFill/>
                <a:ln w="317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4000" b="0" i="0" u="none" strike="noStrike" cap="none" normalizeH="0" baseline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48" name="Rounded Rectangle 647"/>
                <p:cNvSpPr/>
                <p:nvPr/>
              </p:nvSpPr>
              <p:spPr bwMode="auto">
                <a:xfrm>
                  <a:off x="3210386" y="2705753"/>
                  <a:ext cx="346964" cy="64788"/>
                </a:xfrm>
                <a:prstGeom prst="roundRect">
                  <a:avLst/>
                </a:prstGeom>
                <a:noFill/>
                <a:ln w="317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4000" b="0" i="0" u="none" strike="noStrike" cap="none" normalizeH="0" baseline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49" name="Rounded Rectangle 648"/>
                <p:cNvSpPr/>
                <p:nvPr/>
              </p:nvSpPr>
              <p:spPr bwMode="auto">
                <a:xfrm>
                  <a:off x="3246250" y="2624222"/>
                  <a:ext cx="271608" cy="49107"/>
                </a:xfrm>
                <a:prstGeom prst="roundRect">
                  <a:avLst/>
                </a:prstGeom>
                <a:noFill/>
                <a:ln w="317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4000" b="0" i="0" u="none" strike="noStrike" cap="none" normalizeH="0" baseline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50" name="Rounded Rectangle 649"/>
                <p:cNvSpPr/>
                <p:nvPr/>
              </p:nvSpPr>
              <p:spPr bwMode="auto">
                <a:xfrm>
                  <a:off x="3279942" y="2564131"/>
                  <a:ext cx="198668" cy="45720"/>
                </a:xfrm>
                <a:prstGeom prst="roundRect">
                  <a:avLst/>
                </a:prstGeom>
                <a:noFill/>
                <a:ln w="317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4000" b="0" i="0" u="none" strike="noStrike" cap="none" normalizeH="0" baseline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51" name="Rounded Rectangle 650"/>
                <p:cNvSpPr/>
                <p:nvPr/>
              </p:nvSpPr>
              <p:spPr bwMode="auto">
                <a:xfrm>
                  <a:off x="2546632" y="4149663"/>
                  <a:ext cx="1665328" cy="683494"/>
                </a:xfrm>
                <a:prstGeom prst="roundRect">
                  <a:avLst>
                    <a:gd name="adj" fmla="val 3744"/>
                  </a:avLst>
                </a:prstGeom>
                <a:noFill/>
                <a:ln w="635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4000" b="0" i="0" u="none" strike="noStrike" cap="none" normalizeH="0" baseline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652" name="Straight Connector 651"/>
                <p:cNvCxnSpPr/>
                <p:nvPr/>
              </p:nvCxnSpPr>
              <p:spPr bwMode="auto">
                <a:xfrm>
                  <a:off x="2595563" y="4838700"/>
                  <a:ext cx="1595437" cy="0"/>
                </a:xfrm>
                <a:prstGeom prst="lin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53" name="Straight Connector 652"/>
                <p:cNvCxnSpPr/>
                <p:nvPr/>
              </p:nvCxnSpPr>
              <p:spPr bwMode="auto">
                <a:xfrm flipV="1">
                  <a:off x="2591780" y="4429125"/>
                  <a:ext cx="799120" cy="404031"/>
                </a:xfrm>
                <a:prstGeom prst="line">
                  <a:avLst/>
                </a:prstGeom>
                <a:solidFill>
                  <a:srgbClr val="FFFFFF"/>
                </a:solidFill>
                <a:ln w="635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54" name="Straight Connector 653"/>
                <p:cNvCxnSpPr/>
                <p:nvPr/>
              </p:nvCxnSpPr>
              <p:spPr bwMode="auto">
                <a:xfrm flipH="1" flipV="1">
                  <a:off x="3383756" y="4426744"/>
                  <a:ext cx="813892" cy="401750"/>
                </a:xfrm>
                <a:prstGeom prst="line">
                  <a:avLst/>
                </a:prstGeom>
                <a:solidFill>
                  <a:srgbClr val="FFFFFF"/>
                </a:solidFill>
                <a:ln w="635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637" name="Line 232"/>
              <p:cNvSpPr>
                <a:spLocks noChangeShapeType="1"/>
              </p:cNvSpPr>
              <p:nvPr/>
            </p:nvSpPr>
            <p:spPr bwMode="auto">
              <a:xfrm>
                <a:off x="1314971" y="1808820"/>
                <a:ext cx="0" cy="7194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97" name="TextBox 496"/>
            <p:cNvSpPr txBox="1"/>
            <p:nvPr/>
          </p:nvSpPr>
          <p:spPr>
            <a:xfrm rot="5400000">
              <a:off x="921773" y="3934281"/>
              <a:ext cx="634581" cy="436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......</a:t>
              </a: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1" name="Group 379"/>
            <p:cNvGrpSpPr/>
            <p:nvPr/>
          </p:nvGrpSpPr>
          <p:grpSpPr>
            <a:xfrm>
              <a:off x="1041672" y="1985836"/>
              <a:ext cx="615180" cy="651076"/>
              <a:chOff x="1151620" y="1697804"/>
              <a:chExt cx="615180" cy="651076"/>
            </a:xfrm>
          </p:grpSpPr>
          <p:sp>
            <p:nvSpPr>
              <p:cNvPr id="609" name="AutoShape 231"/>
              <p:cNvSpPr>
                <a:spLocks noChangeArrowheads="1"/>
              </p:cNvSpPr>
              <p:nvPr/>
            </p:nvSpPr>
            <p:spPr bwMode="auto">
              <a:xfrm rot="5400000">
                <a:off x="1515181" y="1697010"/>
                <a:ext cx="250825" cy="252413"/>
              </a:xfrm>
              <a:prstGeom prst="triangle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0" name="Line 232"/>
              <p:cNvSpPr>
                <a:spLocks noChangeShapeType="1"/>
              </p:cNvSpPr>
              <p:nvPr/>
            </p:nvSpPr>
            <p:spPr bwMode="auto">
              <a:xfrm>
                <a:off x="1331640" y="1844824"/>
                <a:ext cx="0" cy="359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1" name="Line 233"/>
              <p:cNvSpPr>
                <a:spLocks noChangeShapeType="1"/>
              </p:cNvSpPr>
              <p:nvPr/>
            </p:nvSpPr>
            <p:spPr bwMode="auto">
              <a:xfrm>
                <a:off x="1316831" y="1806547"/>
                <a:ext cx="19676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2" name="Line 234"/>
              <p:cNvSpPr>
                <a:spLocks noChangeShapeType="1"/>
              </p:cNvSpPr>
              <p:nvPr/>
            </p:nvSpPr>
            <p:spPr bwMode="auto">
              <a:xfrm>
                <a:off x="1331641" y="1843060"/>
                <a:ext cx="18195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2" name="Group 545"/>
              <p:cNvGrpSpPr/>
              <p:nvPr/>
            </p:nvGrpSpPr>
            <p:grpSpPr>
              <a:xfrm>
                <a:off x="1151620" y="1880828"/>
                <a:ext cx="342685" cy="468052"/>
                <a:chOff x="2546632" y="2564131"/>
                <a:chExt cx="1665328" cy="2274569"/>
              </a:xfrm>
            </p:grpSpPr>
            <p:cxnSp>
              <p:nvCxnSpPr>
                <p:cNvPr id="615" name="Straight Connector 614"/>
                <p:cNvCxnSpPr/>
                <p:nvPr/>
              </p:nvCxnSpPr>
              <p:spPr bwMode="auto">
                <a:xfrm flipV="1">
                  <a:off x="3023828" y="2564904"/>
                  <a:ext cx="343875" cy="1872208"/>
                </a:xfrm>
                <a:prstGeom prst="lin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16" name="Straight Connector 615"/>
                <p:cNvCxnSpPr/>
                <p:nvPr/>
              </p:nvCxnSpPr>
              <p:spPr bwMode="auto">
                <a:xfrm flipH="1" flipV="1">
                  <a:off x="3383868" y="2564904"/>
                  <a:ext cx="360041" cy="1872208"/>
                </a:xfrm>
                <a:prstGeom prst="lin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17" name="Straight Connector 616"/>
                <p:cNvCxnSpPr/>
                <p:nvPr/>
              </p:nvCxnSpPr>
              <p:spPr bwMode="auto">
                <a:xfrm flipV="1">
                  <a:off x="3383868" y="2564904"/>
                  <a:ext cx="0" cy="1872208"/>
                </a:xfrm>
                <a:prstGeom prst="lin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18" name="Straight Connector 617"/>
                <p:cNvCxnSpPr/>
                <p:nvPr/>
              </p:nvCxnSpPr>
              <p:spPr bwMode="auto">
                <a:xfrm flipH="1" flipV="1">
                  <a:off x="3743909" y="4473116"/>
                  <a:ext cx="69238" cy="360040"/>
                </a:xfrm>
                <a:prstGeom prst="lin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19" name="Straight Connector 618"/>
                <p:cNvCxnSpPr/>
                <p:nvPr/>
              </p:nvCxnSpPr>
              <p:spPr bwMode="auto">
                <a:xfrm flipV="1">
                  <a:off x="2951820" y="4473116"/>
                  <a:ext cx="69238" cy="360040"/>
                </a:xfrm>
                <a:prstGeom prst="lin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620" name="Rounded Rectangle 619"/>
                <p:cNvSpPr/>
                <p:nvPr/>
              </p:nvSpPr>
              <p:spPr bwMode="auto">
                <a:xfrm>
                  <a:off x="2690648" y="3717032"/>
                  <a:ext cx="1377296" cy="216024"/>
                </a:xfrm>
                <a:prstGeom prst="roundRect">
                  <a:avLst/>
                </a:prstGeom>
                <a:noFill/>
                <a:ln w="635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4000" b="0" i="0" u="none" strike="noStrike" cap="none" normalizeH="0" baseline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21" name="Rounded Rectangle 620"/>
                <p:cNvSpPr/>
                <p:nvPr/>
              </p:nvSpPr>
              <p:spPr bwMode="auto">
                <a:xfrm>
                  <a:off x="2857888" y="3392996"/>
                  <a:ext cx="1051960" cy="166507"/>
                </a:xfrm>
                <a:prstGeom prst="roundRect">
                  <a:avLst/>
                </a:prstGeom>
                <a:noFill/>
                <a:ln w="635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4000" b="0" i="0" u="none" strike="noStrike" cap="none" normalizeH="0" baseline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22" name="Rounded Rectangle 621"/>
                <p:cNvSpPr/>
                <p:nvPr/>
              </p:nvSpPr>
              <p:spPr bwMode="auto">
                <a:xfrm>
                  <a:off x="2980508" y="3148396"/>
                  <a:ext cx="806720" cy="123825"/>
                </a:xfrm>
                <a:prstGeom prst="roundRect">
                  <a:avLst/>
                </a:prstGeom>
                <a:noFill/>
                <a:ln w="635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4000" b="0" i="0" u="none" strike="noStrike" cap="none" normalizeH="0" baseline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23" name="Rounded Rectangle 622"/>
                <p:cNvSpPr/>
                <p:nvPr/>
              </p:nvSpPr>
              <p:spPr bwMode="auto">
                <a:xfrm>
                  <a:off x="3078605" y="2964933"/>
                  <a:ext cx="610526" cy="93577"/>
                </a:xfrm>
                <a:prstGeom prst="roundRect">
                  <a:avLst/>
                </a:prstGeom>
                <a:noFill/>
                <a:ln w="635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4000" b="0" i="0" u="none" strike="noStrike" cap="none" normalizeH="0" baseline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24" name="Rounded Rectangle 623"/>
                <p:cNvSpPr/>
                <p:nvPr/>
              </p:nvSpPr>
              <p:spPr bwMode="auto">
                <a:xfrm>
                  <a:off x="3148674" y="2823939"/>
                  <a:ext cx="470388" cy="66406"/>
                </a:xfrm>
                <a:prstGeom prst="roundRect">
                  <a:avLst/>
                </a:prstGeom>
                <a:noFill/>
                <a:ln w="317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4000" b="0" i="0" u="none" strike="noStrike" cap="none" normalizeH="0" baseline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25" name="Rounded Rectangle 624"/>
                <p:cNvSpPr/>
                <p:nvPr/>
              </p:nvSpPr>
              <p:spPr bwMode="auto">
                <a:xfrm>
                  <a:off x="3210386" y="2705753"/>
                  <a:ext cx="346964" cy="64788"/>
                </a:xfrm>
                <a:prstGeom prst="roundRect">
                  <a:avLst/>
                </a:prstGeom>
                <a:noFill/>
                <a:ln w="317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4000" b="0" i="0" u="none" strike="noStrike" cap="none" normalizeH="0" baseline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26" name="Rounded Rectangle 625"/>
                <p:cNvSpPr/>
                <p:nvPr/>
              </p:nvSpPr>
              <p:spPr bwMode="auto">
                <a:xfrm>
                  <a:off x="3246250" y="2624222"/>
                  <a:ext cx="271608" cy="49107"/>
                </a:xfrm>
                <a:prstGeom prst="roundRect">
                  <a:avLst/>
                </a:prstGeom>
                <a:noFill/>
                <a:ln w="317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4000" b="0" i="0" u="none" strike="noStrike" cap="none" normalizeH="0" baseline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27" name="Rounded Rectangle 626"/>
                <p:cNvSpPr/>
                <p:nvPr/>
              </p:nvSpPr>
              <p:spPr bwMode="auto">
                <a:xfrm>
                  <a:off x="3279942" y="2564131"/>
                  <a:ext cx="198668" cy="45720"/>
                </a:xfrm>
                <a:prstGeom prst="roundRect">
                  <a:avLst/>
                </a:prstGeom>
                <a:noFill/>
                <a:ln w="317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4000" b="0" i="0" u="none" strike="noStrike" cap="none" normalizeH="0" baseline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28" name="Rounded Rectangle 627"/>
                <p:cNvSpPr/>
                <p:nvPr/>
              </p:nvSpPr>
              <p:spPr bwMode="auto">
                <a:xfrm>
                  <a:off x="2546632" y="4149663"/>
                  <a:ext cx="1665328" cy="683494"/>
                </a:xfrm>
                <a:prstGeom prst="roundRect">
                  <a:avLst>
                    <a:gd name="adj" fmla="val 3744"/>
                  </a:avLst>
                </a:prstGeom>
                <a:noFill/>
                <a:ln w="635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4000" b="0" i="0" u="none" strike="noStrike" cap="none" normalizeH="0" baseline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629" name="Straight Connector 628"/>
                <p:cNvCxnSpPr/>
                <p:nvPr/>
              </p:nvCxnSpPr>
              <p:spPr bwMode="auto">
                <a:xfrm>
                  <a:off x="2595563" y="4838700"/>
                  <a:ext cx="1595437" cy="0"/>
                </a:xfrm>
                <a:prstGeom prst="lin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30" name="Straight Connector 629"/>
                <p:cNvCxnSpPr/>
                <p:nvPr/>
              </p:nvCxnSpPr>
              <p:spPr bwMode="auto">
                <a:xfrm flipV="1">
                  <a:off x="2591780" y="4429125"/>
                  <a:ext cx="799120" cy="404031"/>
                </a:xfrm>
                <a:prstGeom prst="line">
                  <a:avLst/>
                </a:prstGeom>
                <a:solidFill>
                  <a:srgbClr val="FFFFFF"/>
                </a:solidFill>
                <a:ln w="635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31" name="Straight Connector 630"/>
                <p:cNvCxnSpPr/>
                <p:nvPr/>
              </p:nvCxnSpPr>
              <p:spPr bwMode="auto">
                <a:xfrm flipH="1" flipV="1">
                  <a:off x="3383756" y="4426744"/>
                  <a:ext cx="813892" cy="401750"/>
                </a:xfrm>
                <a:prstGeom prst="line">
                  <a:avLst/>
                </a:prstGeom>
                <a:solidFill>
                  <a:srgbClr val="FFFFFF"/>
                </a:solidFill>
                <a:ln w="635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614" name="Line 232"/>
              <p:cNvSpPr>
                <a:spLocks noChangeShapeType="1"/>
              </p:cNvSpPr>
              <p:nvPr/>
            </p:nvSpPr>
            <p:spPr bwMode="auto">
              <a:xfrm>
                <a:off x="1314971" y="1808820"/>
                <a:ext cx="0" cy="7194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3" name="Group 403"/>
            <p:cNvGrpSpPr/>
            <p:nvPr/>
          </p:nvGrpSpPr>
          <p:grpSpPr>
            <a:xfrm>
              <a:off x="1041672" y="2600908"/>
              <a:ext cx="615180" cy="651076"/>
              <a:chOff x="1151620" y="1697804"/>
              <a:chExt cx="615180" cy="651076"/>
            </a:xfrm>
          </p:grpSpPr>
          <p:sp>
            <p:nvSpPr>
              <p:cNvPr id="586" name="AutoShape 231"/>
              <p:cNvSpPr>
                <a:spLocks noChangeArrowheads="1"/>
              </p:cNvSpPr>
              <p:nvPr/>
            </p:nvSpPr>
            <p:spPr bwMode="auto">
              <a:xfrm rot="5400000">
                <a:off x="1515181" y="1697010"/>
                <a:ext cx="250825" cy="252413"/>
              </a:xfrm>
              <a:prstGeom prst="triangle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7" name="Line 232"/>
              <p:cNvSpPr>
                <a:spLocks noChangeShapeType="1"/>
              </p:cNvSpPr>
              <p:nvPr/>
            </p:nvSpPr>
            <p:spPr bwMode="auto">
              <a:xfrm>
                <a:off x="1331640" y="1844824"/>
                <a:ext cx="0" cy="359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8" name="Line 233"/>
              <p:cNvSpPr>
                <a:spLocks noChangeShapeType="1"/>
              </p:cNvSpPr>
              <p:nvPr/>
            </p:nvSpPr>
            <p:spPr bwMode="auto">
              <a:xfrm>
                <a:off x="1316831" y="1806547"/>
                <a:ext cx="19676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9" name="Line 234"/>
              <p:cNvSpPr>
                <a:spLocks noChangeShapeType="1"/>
              </p:cNvSpPr>
              <p:nvPr/>
            </p:nvSpPr>
            <p:spPr bwMode="auto">
              <a:xfrm>
                <a:off x="1331641" y="1843060"/>
                <a:ext cx="18195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4" name="Group 569"/>
              <p:cNvGrpSpPr/>
              <p:nvPr/>
            </p:nvGrpSpPr>
            <p:grpSpPr>
              <a:xfrm>
                <a:off x="1151620" y="1880828"/>
                <a:ext cx="342685" cy="468052"/>
                <a:chOff x="2546632" y="2564131"/>
                <a:chExt cx="1665328" cy="2274569"/>
              </a:xfrm>
            </p:grpSpPr>
            <p:cxnSp>
              <p:nvCxnSpPr>
                <p:cNvPr id="592" name="Straight Connector 591"/>
                <p:cNvCxnSpPr/>
                <p:nvPr/>
              </p:nvCxnSpPr>
              <p:spPr bwMode="auto">
                <a:xfrm flipV="1">
                  <a:off x="3023828" y="2564904"/>
                  <a:ext cx="343875" cy="1872208"/>
                </a:xfrm>
                <a:prstGeom prst="lin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93" name="Straight Connector 592"/>
                <p:cNvCxnSpPr/>
                <p:nvPr/>
              </p:nvCxnSpPr>
              <p:spPr bwMode="auto">
                <a:xfrm flipH="1" flipV="1">
                  <a:off x="3383868" y="2564904"/>
                  <a:ext cx="360041" cy="1872208"/>
                </a:xfrm>
                <a:prstGeom prst="lin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94" name="Straight Connector 593"/>
                <p:cNvCxnSpPr/>
                <p:nvPr/>
              </p:nvCxnSpPr>
              <p:spPr bwMode="auto">
                <a:xfrm flipV="1">
                  <a:off x="3383868" y="2564904"/>
                  <a:ext cx="0" cy="1872208"/>
                </a:xfrm>
                <a:prstGeom prst="lin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95" name="Straight Connector 594"/>
                <p:cNvCxnSpPr/>
                <p:nvPr/>
              </p:nvCxnSpPr>
              <p:spPr bwMode="auto">
                <a:xfrm flipH="1" flipV="1">
                  <a:off x="3743909" y="4473116"/>
                  <a:ext cx="69238" cy="360040"/>
                </a:xfrm>
                <a:prstGeom prst="lin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96" name="Straight Connector 595"/>
                <p:cNvCxnSpPr/>
                <p:nvPr/>
              </p:nvCxnSpPr>
              <p:spPr bwMode="auto">
                <a:xfrm flipV="1">
                  <a:off x="2951820" y="4473116"/>
                  <a:ext cx="69238" cy="360040"/>
                </a:xfrm>
                <a:prstGeom prst="lin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597" name="Rounded Rectangle 596"/>
                <p:cNvSpPr/>
                <p:nvPr/>
              </p:nvSpPr>
              <p:spPr bwMode="auto">
                <a:xfrm>
                  <a:off x="2690648" y="3717032"/>
                  <a:ext cx="1377296" cy="216024"/>
                </a:xfrm>
                <a:prstGeom prst="roundRect">
                  <a:avLst/>
                </a:prstGeom>
                <a:noFill/>
                <a:ln w="635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4000" b="0" i="0" u="none" strike="noStrike" cap="none" normalizeH="0" baseline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98" name="Rounded Rectangle 597"/>
                <p:cNvSpPr/>
                <p:nvPr/>
              </p:nvSpPr>
              <p:spPr bwMode="auto">
                <a:xfrm>
                  <a:off x="2857888" y="3392996"/>
                  <a:ext cx="1051960" cy="166507"/>
                </a:xfrm>
                <a:prstGeom prst="roundRect">
                  <a:avLst/>
                </a:prstGeom>
                <a:noFill/>
                <a:ln w="635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4000" b="0" i="0" u="none" strike="noStrike" cap="none" normalizeH="0" baseline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99" name="Rounded Rectangle 598"/>
                <p:cNvSpPr/>
                <p:nvPr/>
              </p:nvSpPr>
              <p:spPr bwMode="auto">
                <a:xfrm>
                  <a:off x="2980508" y="3148396"/>
                  <a:ext cx="806720" cy="123825"/>
                </a:xfrm>
                <a:prstGeom prst="roundRect">
                  <a:avLst/>
                </a:prstGeom>
                <a:noFill/>
                <a:ln w="635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4000" b="0" i="0" u="none" strike="noStrike" cap="none" normalizeH="0" baseline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00" name="Rounded Rectangle 599"/>
                <p:cNvSpPr/>
                <p:nvPr/>
              </p:nvSpPr>
              <p:spPr bwMode="auto">
                <a:xfrm>
                  <a:off x="3078605" y="2964933"/>
                  <a:ext cx="610526" cy="93577"/>
                </a:xfrm>
                <a:prstGeom prst="roundRect">
                  <a:avLst/>
                </a:prstGeom>
                <a:noFill/>
                <a:ln w="635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4000" b="0" i="0" u="none" strike="noStrike" cap="none" normalizeH="0" baseline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01" name="Rounded Rectangle 600"/>
                <p:cNvSpPr/>
                <p:nvPr/>
              </p:nvSpPr>
              <p:spPr bwMode="auto">
                <a:xfrm>
                  <a:off x="3148674" y="2823939"/>
                  <a:ext cx="470388" cy="66406"/>
                </a:xfrm>
                <a:prstGeom prst="roundRect">
                  <a:avLst/>
                </a:prstGeom>
                <a:noFill/>
                <a:ln w="317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4000" b="0" i="0" u="none" strike="noStrike" cap="none" normalizeH="0" baseline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02" name="Rounded Rectangle 601"/>
                <p:cNvSpPr/>
                <p:nvPr/>
              </p:nvSpPr>
              <p:spPr bwMode="auto">
                <a:xfrm>
                  <a:off x="3210386" y="2705753"/>
                  <a:ext cx="346964" cy="64788"/>
                </a:xfrm>
                <a:prstGeom prst="roundRect">
                  <a:avLst/>
                </a:prstGeom>
                <a:noFill/>
                <a:ln w="317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4000" b="0" i="0" u="none" strike="noStrike" cap="none" normalizeH="0" baseline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03" name="Rounded Rectangle 602"/>
                <p:cNvSpPr/>
                <p:nvPr/>
              </p:nvSpPr>
              <p:spPr bwMode="auto">
                <a:xfrm>
                  <a:off x="3246250" y="2624222"/>
                  <a:ext cx="271608" cy="49107"/>
                </a:xfrm>
                <a:prstGeom prst="roundRect">
                  <a:avLst/>
                </a:prstGeom>
                <a:noFill/>
                <a:ln w="317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4000" b="0" i="0" u="none" strike="noStrike" cap="none" normalizeH="0" baseline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04" name="Rounded Rectangle 603"/>
                <p:cNvSpPr/>
                <p:nvPr/>
              </p:nvSpPr>
              <p:spPr bwMode="auto">
                <a:xfrm>
                  <a:off x="3279942" y="2564131"/>
                  <a:ext cx="198668" cy="45720"/>
                </a:xfrm>
                <a:prstGeom prst="roundRect">
                  <a:avLst/>
                </a:prstGeom>
                <a:noFill/>
                <a:ln w="317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4000" b="0" i="0" u="none" strike="noStrike" cap="none" normalizeH="0" baseline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05" name="Rounded Rectangle 604"/>
                <p:cNvSpPr/>
                <p:nvPr/>
              </p:nvSpPr>
              <p:spPr bwMode="auto">
                <a:xfrm>
                  <a:off x="2546632" y="4149663"/>
                  <a:ext cx="1665328" cy="683494"/>
                </a:xfrm>
                <a:prstGeom prst="roundRect">
                  <a:avLst>
                    <a:gd name="adj" fmla="val 3744"/>
                  </a:avLst>
                </a:prstGeom>
                <a:noFill/>
                <a:ln w="635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4000" b="0" i="0" u="none" strike="noStrike" cap="none" normalizeH="0" baseline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606" name="Straight Connector 605"/>
                <p:cNvCxnSpPr/>
                <p:nvPr/>
              </p:nvCxnSpPr>
              <p:spPr bwMode="auto">
                <a:xfrm>
                  <a:off x="2595563" y="4838700"/>
                  <a:ext cx="1595437" cy="0"/>
                </a:xfrm>
                <a:prstGeom prst="lin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07" name="Straight Connector 606"/>
                <p:cNvCxnSpPr/>
                <p:nvPr/>
              </p:nvCxnSpPr>
              <p:spPr bwMode="auto">
                <a:xfrm flipV="1">
                  <a:off x="2591780" y="4429125"/>
                  <a:ext cx="799120" cy="404031"/>
                </a:xfrm>
                <a:prstGeom prst="line">
                  <a:avLst/>
                </a:prstGeom>
                <a:solidFill>
                  <a:srgbClr val="FFFFFF"/>
                </a:solidFill>
                <a:ln w="635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08" name="Straight Connector 607"/>
                <p:cNvCxnSpPr/>
                <p:nvPr/>
              </p:nvCxnSpPr>
              <p:spPr bwMode="auto">
                <a:xfrm flipH="1" flipV="1">
                  <a:off x="3383756" y="4426744"/>
                  <a:ext cx="813892" cy="401750"/>
                </a:xfrm>
                <a:prstGeom prst="line">
                  <a:avLst/>
                </a:prstGeom>
                <a:solidFill>
                  <a:srgbClr val="FFFFFF"/>
                </a:solidFill>
                <a:ln w="635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591" name="Line 232"/>
              <p:cNvSpPr>
                <a:spLocks noChangeShapeType="1"/>
              </p:cNvSpPr>
              <p:nvPr/>
            </p:nvSpPr>
            <p:spPr bwMode="auto">
              <a:xfrm>
                <a:off x="1314971" y="1808820"/>
                <a:ext cx="0" cy="7194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5" name="Group 445"/>
            <p:cNvGrpSpPr/>
            <p:nvPr/>
          </p:nvGrpSpPr>
          <p:grpSpPr>
            <a:xfrm>
              <a:off x="1041672" y="3212976"/>
              <a:ext cx="615180" cy="651076"/>
              <a:chOff x="1151620" y="1697804"/>
              <a:chExt cx="615180" cy="651076"/>
            </a:xfrm>
          </p:grpSpPr>
          <p:sp>
            <p:nvSpPr>
              <p:cNvPr id="563" name="AutoShape 231"/>
              <p:cNvSpPr>
                <a:spLocks noChangeArrowheads="1"/>
              </p:cNvSpPr>
              <p:nvPr/>
            </p:nvSpPr>
            <p:spPr bwMode="auto">
              <a:xfrm rot="5400000">
                <a:off x="1515181" y="1697010"/>
                <a:ext cx="250825" cy="252413"/>
              </a:xfrm>
              <a:prstGeom prst="triangle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4" name="Line 232"/>
              <p:cNvSpPr>
                <a:spLocks noChangeShapeType="1"/>
              </p:cNvSpPr>
              <p:nvPr/>
            </p:nvSpPr>
            <p:spPr bwMode="auto">
              <a:xfrm>
                <a:off x="1331640" y="1844824"/>
                <a:ext cx="0" cy="359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5" name="Line 233"/>
              <p:cNvSpPr>
                <a:spLocks noChangeShapeType="1"/>
              </p:cNvSpPr>
              <p:nvPr/>
            </p:nvSpPr>
            <p:spPr bwMode="auto">
              <a:xfrm>
                <a:off x="1316831" y="1806547"/>
                <a:ext cx="19676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6" name="Line 234"/>
              <p:cNvSpPr>
                <a:spLocks noChangeShapeType="1"/>
              </p:cNvSpPr>
              <p:nvPr/>
            </p:nvSpPr>
            <p:spPr bwMode="auto">
              <a:xfrm>
                <a:off x="1331641" y="1843060"/>
                <a:ext cx="18195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6" name="Group 593"/>
              <p:cNvGrpSpPr/>
              <p:nvPr/>
            </p:nvGrpSpPr>
            <p:grpSpPr>
              <a:xfrm>
                <a:off x="1151620" y="1880828"/>
                <a:ext cx="342685" cy="468052"/>
                <a:chOff x="2546632" y="2564131"/>
                <a:chExt cx="1665328" cy="2274569"/>
              </a:xfrm>
            </p:grpSpPr>
            <p:cxnSp>
              <p:nvCxnSpPr>
                <p:cNvPr id="569" name="Straight Connector 568"/>
                <p:cNvCxnSpPr/>
                <p:nvPr/>
              </p:nvCxnSpPr>
              <p:spPr bwMode="auto">
                <a:xfrm flipV="1">
                  <a:off x="3023828" y="2564904"/>
                  <a:ext cx="343875" cy="1872208"/>
                </a:xfrm>
                <a:prstGeom prst="lin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70" name="Straight Connector 569"/>
                <p:cNvCxnSpPr/>
                <p:nvPr/>
              </p:nvCxnSpPr>
              <p:spPr bwMode="auto">
                <a:xfrm flipH="1" flipV="1">
                  <a:off x="3383868" y="2564904"/>
                  <a:ext cx="360041" cy="1872208"/>
                </a:xfrm>
                <a:prstGeom prst="lin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71" name="Straight Connector 570"/>
                <p:cNvCxnSpPr/>
                <p:nvPr/>
              </p:nvCxnSpPr>
              <p:spPr bwMode="auto">
                <a:xfrm flipV="1">
                  <a:off x="3383868" y="2564904"/>
                  <a:ext cx="0" cy="1872208"/>
                </a:xfrm>
                <a:prstGeom prst="lin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72" name="Straight Connector 571"/>
                <p:cNvCxnSpPr/>
                <p:nvPr/>
              </p:nvCxnSpPr>
              <p:spPr bwMode="auto">
                <a:xfrm flipH="1" flipV="1">
                  <a:off x="3743909" y="4473116"/>
                  <a:ext cx="69238" cy="360040"/>
                </a:xfrm>
                <a:prstGeom prst="lin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73" name="Straight Connector 572"/>
                <p:cNvCxnSpPr/>
                <p:nvPr/>
              </p:nvCxnSpPr>
              <p:spPr bwMode="auto">
                <a:xfrm flipV="1">
                  <a:off x="2951820" y="4473116"/>
                  <a:ext cx="69238" cy="360040"/>
                </a:xfrm>
                <a:prstGeom prst="lin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574" name="Rounded Rectangle 573"/>
                <p:cNvSpPr/>
                <p:nvPr/>
              </p:nvSpPr>
              <p:spPr bwMode="auto">
                <a:xfrm>
                  <a:off x="2690648" y="3717032"/>
                  <a:ext cx="1377296" cy="216024"/>
                </a:xfrm>
                <a:prstGeom prst="roundRect">
                  <a:avLst/>
                </a:prstGeom>
                <a:noFill/>
                <a:ln w="635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4000" b="0" i="0" u="none" strike="noStrike" cap="none" normalizeH="0" baseline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75" name="Rounded Rectangle 574"/>
                <p:cNvSpPr/>
                <p:nvPr/>
              </p:nvSpPr>
              <p:spPr bwMode="auto">
                <a:xfrm>
                  <a:off x="2857888" y="3392996"/>
                  <a:ext cx="1051960" cy="166507"/>
                </a:xfrm>
                <a:prstGeom prst="roundRect">
                  <a:avLst/>
                </a:prstGeom>
                <a:noFill/>
                <a:ln w="635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4000" b="0" i="0" u="none" strike="noStrike" cap="none" normalizeH="0" baseline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76" name="Rounded Rectangle 575"/>
                <p:cNvSpPr/>
                <p:nvPr/>
              </p:nvSpPr>
              <p:spPr bwMode="auto">
                <a:xfrm>
                  <a:off x="2980508" y="3148396"/>
                  <a:ext cx="806720" cy="123825"/>
                </a:xfrm>
                <a:prstGeom prst="roundRect">
                  <a:avLst/>
                </a:prstGeom>
                <a:noFill/>
                <a:ln w="635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4000" b="0" i="0" u="none" strike="noStrike" cap="none" normalizeH="0" baseline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77" name="Rounded Rectangle 576"/>
                <p:cNvSpPr/>
                <p:nvPr/>
              </p:nvSpPr>
              <p:spPr bwMode="auto">
                <a:xfrm>
                  <a:off x="3078605" y="2964933"/>
                  <a:ext cx="610526" cy="93577"/>
                </a:xfrm>
                <a:prstGeom prst="roundRect">
                  <a:avLst/>
                </a:prstGeom>
                <a:noFill/>
                <a:ln w="635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4000" b="0" i="0" u="none" strike="noStrike" cap="none" normalizeH="0" baseline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78" name="Rounded Rectangle 577"/>
                <p:cNvSpPr/>
                <p:nvPr/>
              </p:nvSpPr>
              <p:spPr bwMode="auto">
                <a:xfrm>
                  <a:off x="3148674" y="2823939"/>
                  <a:ext cx="470388" cy="66406"/>
                </a:xfrm>
                <a:prstGeom prst="roundRect">
                  <a:avLst/>
                </a:prstGeom>
                <a:noFill/>
                <a:ln w="317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4000" b="0" i="0" u="none" strike="noStrike" cap="none" normalizeH="0" baseline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79" name="Rounded Rectangle 578"/>
                <p:cNvSpPr/>
                <p:nvPr/>
              </p:nvSpPr>
              <p:spPr bwMode="auto">
                <a:xfrm>
                  <a:off x="3210386" y="2705753"/>
                  <a:ext cx="346964" cy="64788"/>
                </a:xfrm>
                <a:prstGeom prst="roundRect">
                  <a:avLst/>
                </a:prstGeom>
                <a:noFill/>
                <a:ln w="317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4000" b="0" i="0" u="none" strike="noStrike" cap="none" normalizeH="0" baseline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80" name="Rounded Rectangle 579"/>
                <p:cNvSpPr/>
                <p:nvPr/>
              </p:nvSpPr>
              <p:spPr bwMode="auto">
                <a:xfrm>
                  <a:off x="3246250" y="2624222"/>
                  <a:ext cx="271608" cy="49107"/>
                </a:xfrm>
                <a:prstGeom prst="roundRect">
                  <a:avLst/>
                </a:prstGeom>
                <a:noFill/>
                <a:ln w="317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4000" b="0" i="0" u="none" strike="noStrike" cap="none" normalizeH="0" baseline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81" name="Rounded Rectangle 580"/>
                <p:cNvSpPr/>
                <p:nvPr/>
              </p:nvSpPr>
              <p:spPr bwMode="auto">
                <a:xfrm>
                  <a:off x="3279942" y="2564131"/>
                  <a:ext cx="198668" cy="45720"/>
                </a:xfrm>
                <a:prstGeom prst="roundRect">
                  <a:avLst/>
                </a:prstGeom>
                <a:noFill/>
                <a:ln w="317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4000" b="0" i="0" u="none" strike="noStrike" cap="none" normalizeH="0" baseline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82" name="Rounded Rectangle 581"/>
                <p:cNvSpPr/>
                <p:nvPr/>
              </p:nvSpPr>
              <p:spPr bwMode="auto">
                <a:xfrm>
                  <a:off x="2546632" y="4149663"/>
                  <a:ext cx="1665328" cy="683494"/>
                </a:xfrm>
                <a:prstGeom prst="roundRect">
                  <a:avLst>
                    <a:gd name="adj" fmla="val 3744"/>
                  </a:avLst>
                </a:prstGeom>
                <a:noFill/>
                <a:ln w="635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4000" b="0" i="0" u="none" strike="noStrike" cap="none" normalizeH="0" baseline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583" name="Straight Connector 582"/>
                <p:cNvCxnSpPr/>
                <p:nvPr/>
              </p:nvCxnSpPr>
              <p:spPr bwMode="auto">
                <a:xfrm>
                  <a:off x="2595563" y="4838700"/>
                  <a:ext cx="1595437" cy="0"/>
                </a:xfrm>
                <a:prstGeom prst="lin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84" name="Straight Connector 583"/>
                <p:cNvCxnSpPr/>
                <p:nvPr/>
              </p:nvCxnSpPr>
              <p:spPr bwMode="auto">
                <a:xfrm flipV="1">
                  <a:off x="2591780" y="4429125"/>
                  <a:ext cx="799120" cy="404031"/>
                </a:xfrm>
                <a:prstGeom prst="line">
                  <a:avLst/>
                </a:prstGeom>
                <a:solidFill>
                  <a:srgbClr val="FFFFFF"/>
                </a:solidFill>
                <a:ln w="635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85" name="Straight Connector 584"/>
                <p:cNvCxnSpPr/>
                <p:nvPr/>
              </p:nvCxnSpPr>
              <p:spPr bwMode="auto">
                <a:xfrm flipH="1" flipV="1">
                  <a:off x="3383756" y="4426744"/>
                  <a:ext cx="813892" cy="401750"/>
                </a:xfrm>
                <a:prstGeom prst="line">
                  <a:avLst/>
                </a:prstGeom>
                <a:solidFill>
                  <a:srgbClr val="FFFFFF"/>
                </a:solidFill>
                <a:ln w="635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568" name="Line 232"/>
              <p:cNvSpPr>
                <a:spLocks noChangeShapeType="1"/>
              </p:cNvSpPr>
              <p:nvPr/>
            </p:nvSpPr>
            <p:spPr bwMode="auto">
              <a:xfrm>
                <a:off x="1314971" y="1808820"/>
                <a:ext cx="0" cy="7194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7" name="Group 471"/>
            <p:cNvGrpSpPr/>
            <p:nvPr/>
          </p:nvGrpSpPr>
          <p:grpSpPr>
            <a:xfrm>
              <a:off x="1041672" y="4437112"/>
              <a:ext cx="615180" cy="651076"/>
              <a:chOff x="1151620" y="1697804"/>
              <a:chExt cx="615180" cy="651076"/>
            </a:xfrm>
          </p:grpSpPr>
          <p:sp>
            <p:nvSpPr>
              <p:cNvPr id="529" name="AutoShape 231"/>
              <p:cNvSpPr>
                <a:spLocks noChangeArrowheads="1"/>
              </p:cNvSpPr>
              <p:nvPr/>
            </p:nvSpPr>
            <p:spPr bwMode="auto">
              <a:xfrm rot="5400000">
                <a:off x="1515181" y="1697010"/>
                <a:ext cx="250825" cy="252413"/>
              </a:xfrm>
              <a:prstGeom prst="triangle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0" name="Line 232"/>
              <p:cNvSpPr>
                <a:spLocks noChangeShapeType="1"/>
              </p:cNvSpPr>
              <p:nvPr/>
            </p:nvSpPr>
            <p:spPr bwMode="auto">
              <a:xfrm>
                <a:off x="1331640" y="1844824"/>
                <a:ext cx="0" cy="359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1" name="Line 233"/>
              <p:cNvSpPr>
                <a:spLocks noChangeShapeType="1"/>
              </p:cNvSpPr>
              <p:nvPr/>
            </p:nvSpPr>
            <p:spPr bwMode="auto">
              <a:xfrm>
                <a:off x="1316831" y="1806547"/>
                <a:ext cx="19676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1" name="Line 234"/>
              <p:cNvSpPr>
                <a:spLocks noChangeShapeType="1"/>
              </p:cNvSpPr>
              <p:nvPr/>
            </p:nvSpPr>
            <p:spPr bwMode="auto">
              <a:xfrm>
                <a:off x="1331641" y="1843060"/>
                <a:ext cx="18195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8" name="Group 617"/>
              <p:cNvGrpSpPr/>
              <p:nvPr/>
            </p:nvGrpSpPr>
            <p:grpSpPr>
              <a:xfrm>
                <a:off x="1151620" y="1880828"/>
                <a:ext cx="342685" cy="468052"/>
                <a:chOff x="2546632" y="2564131"/>
                <a:chExt cx="1665328" cy="2274569"/>
              </a:xfrm>
            </p:grpSpPr>
            <p:cxnSp>
              <p:nvCxnSpPr>
                <p:cNvPr id="545" name="Straight Connector 544"/>
                <p:cNvCxnSpPr/>
                <p:nvPr/>
              </p:nvCxnSpPr>
              <p:spPr bwMode="auto">
                <a:xfrm flipV="1">
                  <a:off x="3023828" y="2564904"/>
                  <a:ext cx="343875" cy="1872208"/>
                </a:xfrm>
                <a:prstGeom prst="lin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46" name="Straight Connector 545"/>
                <p:cNvCxnSpPr/>
                <p:nvPr/>
              </p:nvCxnSpPr>
              <p:spPr bwMode="auto">
                <a:xfrm flipH="1" flipV="1">
                  <a:off x="3383868" y="2564904"/>
                  <a:ext cx="360041" cy="1872208"/>
                </a:xfrm>
                <a:prstGeom prst="lin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48" name="Straight Connector 547"/>
                <p:cNvCxnSpPr/>
                <p:nvPr/>
              </p:nvCxnSpPr>
              <p:spPr bwMode="auto">
                <a:xfrm flipV="1">
                  <a:off x="3383868" y="2564904"/>
                  <a:ext cx="0" cy="1872208"/>
                </a:xfrm>
                <a:prstGeom prst="lin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49" name="Straight Connector 548"/>
                <p:cNvCxnSpPr/>
                <p:nvPr/>
              </p:nvCxnSpPr>
              <p:spPr bwMode="auto">
                <a:xfrm flipH="1" flipV="1">
                  <a:off x="3743909" y="4473116"/>
                  <a:ext cx="69238" cy="360040"/>
                </a:xfrm>
                <a:prstGeom prst="lin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50" name="Straight Connector 549"/>
                <p:cNvCxnSpPr/>
                <p:nvPr/>
              </p:nvCxnSpPr>
              <p:spPr bwMode="auto">
                <a:xfrm flipV="1">
                  <a:off x="2951820" y="4473116"/>
                  <a:ext cx="69238" cy="360040"/>
                </a:xfrm>
                <a:prstGeom prst="lin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551" name="Rounded Rectangle 550"/>
                <p:cNvSpPr/>
                <p:nvPr/>
              </p:nvSpPr>
              <p:spPr bwMode="auto">
                <a:xfrm>
                  <a:off x="2690648" y="3717032"/>
                  <a:ext cx="1377296" cy="216024"/>
                </a:xfrm>
                <a:prstGeom prst="roundRect">
                  <a:avLst/>
                </a:prstGeom>
                <a:noFill/>
                <a:ln w="635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4000" b="0" i="0" u="none" strike="noStrike" cap="none" normalizeH="0" baseline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52" name="Rounded Rectangle 551"/>
                <p:cNvSpPr/>
                <p:nvPr/>
              </p:nvSpPr>
              <p:spPr bwMode="auto">
                <a:xfrm>
                  <a:off x="2857888" y="3392996"/>
                  <a:ext cx="1051960" cy="166507"/>
                </a:xfrm>
                <a:prstGeom prst="roundRect">
                  <a:avLst/>
                </a:prstGeom>
                <a:noFill/>
                <a:ln w="635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4000" b="0" i="0" u="none" strike="noStrike" cap="none" normalizeH="0" baseline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53" name="Rounded Rectangle 552"/>
                <p:cNvSpPr/>
                <p:nvPr/>
              </p:nvSpPr>
              <p:spPr bwMode="auto">
                <a:xfrm>
                  <a:off x="2980508" y="3148396"/>
                  <a:ext cx="806720" cy="123825"/>
                </a:xfrm>
                <a:prstGeom prst="roundRect">
                  <a:avLst/>
                </a:prstGeom>
                <a:noFill/>
                <a:ln w="635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4000" b="0" i="0" u="none" strike="noStrike" cap="none" normalizeH="0" baseline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54" name="Rounded Rectangle 553"/>
                <p:cNvSpPr/>
                <p:nvPr/>
              </p:nvSpPr>
              <p:spPr bwMode="auto">
                <a:xfrm>
                  <a:off x="3078605" y="2964933"/>
                  <a:ext cx="610526" cy="93577"/>
                </a:xfrm>
                <a:prstGeom prst="roundRect">
                  <a:avLst/>
                </a:prstGeom>
                <a:noFill/>
                <a:ln w="635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4000" b="0" i="0" u="none" strike="noStrike" cap="none" normalizeH="0" baseline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55" name="Rounded Rectangle 554"/>
                <p:cNvSpPr/>
                <p:nvPr/>
              </p:nvSpPr>
              <p:spPr bwMode="auto">
                <a:xfrm>
                  <a:off x="3148674" y="2823939"/>
                  <a:ext cx="470388" cy="66406"/>
                </a:xfrm>
                <a:prstGeom prst="roundRect">
                  <a:avLst/>
                </a:prstGeom>
                <a:noFill/>
                <a:ln w="317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4000" b="0" i="0" u="none" strike="noStrike" cap="none" normalizeH="0" baseline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56" name="Rounded Rectangle 555"/>
                <p:cNvSpPr/>
                <p:nvPr/>
              </p:nvSpPr>
              <p:spPr bwMode="auto">
                <a:xfrm>
                  <a:off x="3210386" y="2705753"/>
                  <a:ext cx="346964" cy="64788"/>
                </a:xfrm>
                <a:prstGeom prst="roundRect">
                  <a:avLst/>
                </a:prstGeom>
                <a:noFill/>
                <a:ln w="317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4000" b="0" i="0" u="none" strike="noStrike" cap="none" normalizeH="0" baseline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57" name="Rounded Rectangle 556"/>
                <p:cNvSpPr/>
                <p:nvPr/>
              </p:nvSpPr>
              <p:spPr bwMode="auto">
                <a:xfrm>
                  <a:off x="3246250" y="2624222"/>
                  <a:ext cx="271608" cy="49107"/>
                </a:xfrm>
                <a:prstGeom prst="roundRect">
                  <a:avLst/>
                </a:prstGeom>
                <a:noFill/>
                <a:ln w="317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4000" b="0" i="0" u="none" strike="noStrike" cap="none" normalizeH="0" baseline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58" name="Rounded Rectangle 557"/>
                <p:cNvSpPr/>
                <p:nvPr/>
              </p:nvSpPr>
              <p:spPr bwMode="auto">
                <a:xfrm>
                  <a:off x="3279942" y="2564131"/>
                  <a:ext cx="198668" cy="45720"/>
                </a:xfrm>
                <a:prstGeom prst="roundRect">
                  <a:avLst/>
                </a:prstGeom>
                <a:noFill/>
                <a:ln w="317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4000" b="0" i="0" u="none" strike="noStrike" cap="none" normalizeH="0" baseline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59" name="Rounded Rectangle 558"/>
                <p:cNvSpPr/>
                <p:nvPr/>
              </p:nvSpPr>
              <p:spPr bwMode="auto">
                <a:xfrm>
                  <a:off x="2546632" y="4149663"/>
                  <a:ext cx="1665328" cy="683494"/>
                </a:xfrm>
                <a:prstGeom prst="roundRect">
                  <a:avLst>
                    <a:gd name="adj" fmla="val 3744"/>
                  </a:avLst>
                </a:prstGeom>
                <a:noFill/>
                <a:ln w="635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4000" b="0" i="0" u="none" strike="noStrike" cap="none" normalizeH="0" baseline="0" smtClean="0">
                    <a:ln>
                      <a:noFill/>
                    </a:ln>
                    <a:solidFill>
                      <a:srgbClr val="233787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560" name="Straight Connector 559"/>
                <p:cNvCxnSpPr/>
                <p:nvPr/>
              </p:nvCxnSpPr>
              <p:spPr bwMode="auto">
                <a:xfrm>
                  <a:off x="2595563" y="4838700"/>
                  <a:ext cx="1595437" cy="0"/>
                </a:xfrm>
                <a:prstGeom prst="lin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61" name="Straight Connector 560"/>
                <p:cNvCxnSpPr/>
                <p:nvPr/>
              </p:nvCxnSpPr>
              <p:spPr bwMode="auto">
                <a:xfrm flipV="1">
                  <a:off x="2591780" y="4429125"/>
                  <a:ext cx="799120" cy="404031"/>
                </a:xfrm>
                <a:prstGeom prst="line">
                  <a:avLst/>
                </a:prstGeom>
                <a:solidFill>
                  <a:srgbClr val="FFFFFF"/>
                </a:solidFill>
                <a:ln w="635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62" name="Straight Connector 561"/>
                <p:cNvCxnSpPr/>
                <p:nvPr/>
              </p:nvCxnSpPr>
              <p:spPr bwMode="auto">
                <a:xfrm flipH="1" flipV="1">
                  <a:off x="3383756" y="4426744"/>
                  <a:ext cx="813892" cy="401750"/>
                </a:xfrm>
                <a:prstGeom prst="line">
                  <a:avLst/>
                </a:prstGeom>
                <a:solidFill>
                  <a:srgbClr val="FFFFFF"/>
                </a:solidFill>
                <a:ln w="635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543" name="Line 232"/>
              <p:cNvSpPr>
                <a:spLocks noChangeShapeType="1"/>
              </p:cNvSpPr>
              <p:nvPr/>
            </p:nvSpPr>
            <p:spPr bwMode="auto">
              <a:xfrm>
                <a:off x="1314971" y="1808820"/>
                <a:ext cx="0" cy="7194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505" name="Rectangle 504"/>
            <p:cNvSpPr/>
            <p:nvPr/>
          </p:nvSpPr>
          <p:spPr>
            <a:xfrm>
              <a:off x="861652" y="1916831"/>
              <a:ext cx="876312" cy="3520383"/>
            </a:xfrm>
            <a:prstGeom prst="rect">
              <a:avLst/>
            </a:prstGeom>
            <a:solidFill>
              <a:sysClr val="window" lastClr="FFFFFF">
                <a:alpha val="58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8" name="Oval 507"/>
            <p:cNvSpPr/>
            <p:nvPr/>
          </p:nvSpPr>
          <p:spPr bwMode="auto">
            <a:xfrm>
              <a:off x="1620848" y="5337212"/>
              <a:ext cx="360040" cy="360040"/>
            </a:xfrm>
            <a:prstGeom prst="ellipse">
              <a:avLst/>
            </a:prstGeom>
            <a:solidFill>
              <a:srgbClr val="FF99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4000" b="0" i="0" u="none" strike="noStrike" cap="none" normalizeH="0" baseline="0" smtClean="0">
                <a:ln>
                  <a:noFill/>
                </a:ln>
                <a:solidFill>
                  <a:srgbClr val="233787"/>
                </a:solidFill>
                <a:effectLst/>
                <a:latin typeface="Arial" charset="0"/>
              </a:endParaRPr>
            </a:p>
          </p:txBody>
        </p:sp>
        <p:cxnSp>
          <p:nvCxnSpPr>
            <p:cNvPr id="509" name="Straight Arrow Connector 508"/>
            <p:cNvCxnSpPr>
              <a:stCxn id="508" idx="6"/>
            </p:cNvCxnSpPr>
            <p:nvPr/>
          </p:nvCxnSpPr>
          <p:spPr bwMode="auto">
            <a:xfrm>
              <a:off x="1980888" y="5517232"/>
              <a:ext cx="3432684" cy="0"/>
            </a:xfrm>
            <a:prstGeom prst="straightConnector1">
              <a:avLst/>
            </a:prstGeom>
            <a:solidFill>
              <a:srgbClr val="FFFFFF"/>
            </a:solidFill>
            <a:ln w="19050" cap="flat" cmpd="sng" algn="ctr">
              <a:solidFill>
                <a:srgbClr val="FF9966"/>
              </a:solidFill>
              <a:prstDash val="solid"/>
              <a:round/>
              <a:headEnd type="triangle" w="med" len="lg"/>
              <a:tailEnd type="none"/>
            </a:ln>
            <a:effectLst/>
          </p:spPr>
        </p:cxnSp>
        <p:cxnSp>
          <p:nvCxnSpPr>
            <p:cNvPr id="510" name="Straight Arrow Connector 509"/>
            <p:cNvCxnSpPr>
              <a:stCxn id="508" idx="0"/>
            </p:cNvCxnSpPr>
            <p:nvPr/>
          </p:nvCxnSpPr>
          <p:spPr bwMode="auto">
            <a:xfrm flipV="1">
              <a:off x="1800868" y="5049180"/>
              <a:ext cx="0" cy="288032"/>
            </a:xfrm>
            <a:prstGeom prst="straightConnector1">
              <a:avLst/>
            </a:prstGeom>
            <a:solidFill>
              <a:srgbClr val="FFFFFF"/>
            </a:solidFill>
            <a:ln w="9525" cap="flat" cmpd="sng" algn="ctr">
              <a:solidFill>
                <a:srgbClr val="FF9966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511" name="Straight Arrow Connector 510"/>
            <p:cNvCxnSpPr>
              <a:stCxn id="508" idx="1"/>
            </p:cNvCxnSpPr>
            <p:nvPr/>
          </p:nvCxnSpPr>
          <p:spPr bwMode="auto">
            <a:xfrm flipH="1" flipV="1">
              <a:off x="1469905" y="5186269"/>
              <a:ext cx="203670" cy="203670"/>
            </a:xfrm>
            <a:prstGeom prst="straightConnector1">
              <a:avLst/>
            </a:prstGeom>
            <a:solidFill>
              <a:srgbClr val="FFFFFF"/>
            </a:solidFill>
            <a:ln w="9525" cap="flat" cmpd="sng" algn="ctr">
              <a:solidFill>
                <a:srgbClr val="FF9966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513" name="Straight Arrow Connector 512"/>
            <p:cNvCxnSpPr>
              <a:stCxn id="508" idx="2"/>
            </p:cNvCxnSpPr>
            <p:nvPr/>
          </p:nvCxnSpPr>
          <p:spPr bwMode="auto">
            <a:xfrm flipH="1">
              <a:off x="1332816" y="5517232"/>
              <a:ext cx="288032" cy="0"/>
            </a:xfrm>
            <a:prstGeom prst="straightConnector1">
              <a:avLst/>
            </a:prstGeom>
            <a:solidFill>
              <a:srgbClr val="FFFFFF"/>
            </a:solidFill>
            <a:ln w="9525" cap="flat" cmpd="sng" algn="ctr">
              <a:solidFill>
                <a:srgbClr val="FF9966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514" name="Straight Arrow Connector 513"/>
            <p:cNvCxnSpPr>
              <a:stCxn id="508" idx="7"/>
            </p:cNvCxnSpPr>
            <p:nvPr/>
          </p:nvCxnSpPr>
          <p:spPr bwMode="auto">
            <a:xfrm flipV="1">
              <a:off x="1928161" y="5186269"/>
              <a:ext cx="203670" cy="203670"/>
            </a:xfrm>
            <a:prstGeom prst="straightConnector1">
              <a:avLst/>
            </a:prstGeom>
            <a:solidFill>
              <a:srgbClr val="FFFFFF"/>
            </a:solidFill>
            <a:ln w="9525" cap="flat" cmpd="sng" algn="ctr">
              <a:solidFill>
                <a:srgbClr val="FF9966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516" name="Oval 515"/>
            <p:cNvSpPr/>
            <p:nvPr/>
          </p:nvSpPr>
          <p:spPr bwMode="auto">
            <a:xfrm>
              <a:off x="1620848" y="1124744"/>
              <a:ext cx="360040" cy="360040"/>
            </a:xfrm>
            <a:prstGeom prst="ellipse">
              <a:avLst/>
            </a:prstGeom>
            <a:solidFill>
              <a:srgbClr val="FF99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4000" b="0" i="0" u="none" strike="noStrike" cap="none" normalizeH="0" baseline="0" smtClean="0">
                <a:ln>
                  <a:noFill/>
                </a:ln>
                <a:solidFill>
                  <a:srgbClr val="233787"/>
                </a:solidFill>
                <a:effectLst/>
                <a:latin typeface="Arial" charset="0"/>
              </a:endParaRPr>
            </a:p>
          </p:txBody>
        </p:sp>
        <p:cxnSp>
          <p:nvCxnSpPr>
            <p:cNvPr id="517" name="Straight Arrow Connector 516"/>
            <p:cNvCxnSpPr>
              <a:stCxn id="516" idx="2"/>
            </p:cNvCxnSpPr>
            <p:nvPr/>
          </p:nvCxnSpPr>
          <p:spPr bwMode="auto">
            <a:xfrm flipH="1">
              <a:off x="1332816" y="1304764"/>
              <a:ext cx="288032" cy="0"/>
            </a:xfrm>
            <a:prstGeom prst="straightConnector1">
              <a:avLst/>
            </a:prstGeom>
            <a:solidFill>
              <a:srgbClr val="FFFFFF"/>
            </a:solidFill>
            <a:ln w="9525" cap="flat" cmpd="sng" algn="ctr">
              <a:solidFill>
                <a:srgbClr val="FF9966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518" name="Straight Arrow Connector 517"/>
            <p:cNvCxnSpPr>
              <a:stCxn id="516" idx="3"/>
            </p:cNvCxnSpPr>
            <p:nvPr/>
          </p:nvCxnSpPr>
          <p:spPr bwMode="auto">
            <a:xfrm flipH="1">
              <a:off x="1469905" y="1432057"/>
              <a:ext cx="203670" cy="203670"/>
            </a:xfrm>
            <a:prstGeom prst="straightConnector1">
              <a:avLst/>
            </a:prstGeom>
            <a:solidFill>
              <a:srgbClr val="FFFFFF"/>
            </a:solidFill>
            <a:ln w="9525" cap="flat" cmpd="sng" algn="ctr">
              <a:solidFill>
                <a:srgbClr val="FF9966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519" name="Straight Arrow Connector 518"/>
            <p:cNvCxnSpPr>
              <a:stCxn id="516" idx="4"/>
            </p:cNvCxnSpPr>
            <p:nvPr/>
          </p:nvCxnSpPr>
          <p:spPr bwMode="auto">
            <a:xfrm>
              <a:off x="1800868" y="1484784"/>
              <a:ext cx="0" cy="288032"/>
            </a:xfrm>
            <a:prstGeom prst="straightConnector1">
              <a:avLst/>
            </a:prstGeom>
            <a:solidFill>
              <a:srgbClr val="FFFFFF"/>
            </a:solidFill>
            <a:ln w="9525" cap="flat" cmpd="sng" algn="ctr">
              <a:solidFill>
                <a:srgbClr val="FF9966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520" name="Straight Arrow Connector 519"/>
            <p:cNvCxnSpPr>
              <a:stCxn id="516" idx="5"/>
            </p:cNvCxnSpPr>
            <p:nvPr/>
          </p:nvCxnSpPr>
          <p:spPr bwMode="auto">
            <a:xfrm>
              <a:off x="1928161" y="1432057"/>
              <a:ext cx="203670" cy="203670"/>
            </a:xfrm>
            <a:prstGeom prst="straightConnector1">
              <a:avLst/>
            </a:prstGeom>
            <a:solidFill>
              <a:srgbClr val="FFFFFF"/>
            </a:solidFill>
            <a:ln w="9525" cap="flat" cmpd="sng" algn="ctr">
              <a:solidFill>
                <a:srgbClr val="FF9966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522" name="Straight Arrow Connector 521"/>
            <p:cNvCxnSpPr>
              <a:stCxn id="516" idx="6"/>
            </p:cNvCxnSpPr>
            <p:nvPr/>
          </p:nvCxnSpPr>
          <p:spPr bwMode="auto">
            <a:xfrm>
              <a:off x="1980888" y="1304764"/>
              <a:ext cx="3600400" cy="0"/>
            </a:xfrm>
            <a:prstGeom prst="straightConnector1">
              <a:avLst/>
            </a:prstGeom>
            <a:solidFill>
              <a:srgbClr val="FFFFFF"/>
            </a:solidFill>
            <a:ln w="19050" cap="flat" cmpd="sng" algn="ctr">
              <a:solidFill>
                <a:srgbClr val="FF9966"/>
              </a:solidFill>
              <a:prstDash val="solid"/>
              <a:round/>
              <a:headEnd type="triangle" w="med" len="lg"/>
              <a:tailEnd type="none"/>
            </a:ln>
            <a:effectLst/>
          </p:spPr>
        </p:cxnSp>
        <p:cxnSp>
          <p:nvCxnSpPr>
            <p:cNvPr id="523" name="Straight Connector 522"/>
            <p:cNvCxnSpPr/>
            <p:nvPr/>
          </p:nvCxnSpPr>
          <p:spPr bwMode="auto">
            <a:xfrm flipV="1">
              <a:off x="5581288" y="1304764"/>
              <a:ext cx="0" cy="360040"/>
            </a:xfrm>
            <a:prstGeom prst="line">
              <a:avLst/>
            </a:prstGeom>
            <a:solidFill>
              <a:srgbClr val="FFFFFF"/>
            </a:solidFill>
            <a:ln w="19050" cap="flat" cmpd="sng" algn="ctr">
              <a:solidFill>
                <a:srgbClr val="FF99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25" name="AutoShape 566"/>
            <p:cNvSpPr>
              <a:spLocks/>
            </p:cNvSpPr>
            <p:nvPr/>
          </p:nvSpPr>
          <p:spPr bwMode="auto">
            <a:xfrm flipH="1">
              <a:off x="3097012" y="5013176"/>
              <a:ext cx="1080120" cy="324036"/>
            </a:xfrm>
            <a:prstGeom prst="accentCallout2">
              <a:avLst>
                <a:gd name="adj1" fmla="val 38708"/>
                <a:gd name="adj2" fmla="val 109250"/>
                <a:gd name="adj3" fmla="val 38708"/>
                <a:gd name="adj4" fmla="val 125625"/>
                <a:gd name="adj5" fmla="val 135617"/>
                <a:gd name="adj6" fmla="val 147552"/>
              </a:avLst>
            </a:prstGeom>
            <a:noFill/>
            <a:ln w="9525">
              <a:solidFill>
                <a:sysClr val="window" lastClr="FFFFFF">
                  <a:lumMod val="65000"/>
                </a:sysClr>
              </a:solidFill>
              <a:miter lim="800000"/>
              <a:headEnd/>
              <a:tailEnd/>
            </a:ln>
          </p:spPr>
          <p:txBody>
            <a:bodyPr lIns="18000" rIns="180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b="0" kern="0" dirty="0" smtClean="0">
                  <a:solidFill>
                    <a:srgbClr val="3333CC"/>
                  </a:solidFill>
                </a:rPr>
                <a:t>Element power distribution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endParaRPr>
            </a:p>
          </p:txBody>
        </p:sp>
        <p:cxnSp>
          <p:nvCxnSpPr>
            <p:cNvPr id="526" name="Straight Connector 525"/>
            <p:cNvCxnSpPr/>
            <p:nvPr/>
          </p:nvCxnSpPr>
          <p:spPr>
            <a:xfrm flipH="1" flipV="1">
              <a:off x="6955794" y="4864895"/>
              <a:ext cx="2375" cy="1075346"/>
            </a:xfrm>
            <a:prstGeom prst="line">
              <a:avLst/>
            </a:prstGeom>
            <a:noFill/>
            <a:ln w="38100" cap="flat" cmpd="sng" algn="ctr">
              <a:solidFill>
                <a:srgbClr val="F79646">
                  <a:lumMod val="75000"/>
                </a:srgb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528" name="AutoShape 566"/>
            <p:cNvSpPr>
              <a:spLocks/>
            </p:cNvSpPr>
            <p:nvPr/>
          </p:nvSpPr>
          <p:spPr bwMode="auto">
            <a:xfrm flipH="1">
              <a:off x="3060044" y="1347069"/>
              <a:ext cx="1080120" cy="324036"/>
            </a:xfrm>
            <a:prstGeom prst="accentCallout2">
              <a:avLst>
                <a:gd name="adj1" fmla="val 38708"/>
                <a:gd name="adj2" fmla="val 109250"/>
                <a:gd name="adj3" fmla="val 38708"/>
                <a:gd name="adj4" fmla="val 125625"/>
                <a:gd name="adj5" fmla="val -325"/>
                <a:gd name="adj6" fmla="val 147552"/>
              </a:avLst>
            </a:prstGeom>
            <a:noFill/>
            <a:ln w="9525">
              <a:solidFill>
                <a:sysClr val="window" lastClr="FFFFFF">
                  <a:lumMod val="65000"/>
                </a:sysClr>
              </a:solidFill>
              <a:miter lim="800000"/>
              <a:headEnd/>
              <a:tailEnd/>
            </a:ln>
          </p:spPr>
          <p:txBody>
            <a:bodyPr lIns="18000" rIns="180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b="0" kern="0" dirty="0" smtClean="0">
                  <a:solidFill>
                    <a:srgbClr val="3333CC"/>
                  </a:solidFill>
                </a:rPr>
                <a:t>Element power distribution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endParaRPr>
            </a:p>
          </p:txBody>
        </p:sp>
        <p:sp>
          <p:nvSpPr>
            <p:cNvPr id="327" name="TextBox 326"/>
            <p:cNvSpPr txBox="1"/>
            <p:nvPr/>
          </p:nvSpPr>
          <p:spPr>
            <a:xfrm>
              <a:off x="-544686" y="4005498"/>
              <a:ext cx="1659168" cy="71390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</a:rPr>
                <a:t>SKA</a:t>
              </a:r>
              <a:r>
                <a:rPr kumimoji="0" lang="en-GB" sz="1600" b="1" i="0" u="none" strike="noStrike" kern="0" cap="none" spc="0" normalizeH="0" baseline="-25000" noProof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</a:rPr>
                <a:t>2</a:t>
              </a: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11,000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Elements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9" name="Group 723"/>
          <p:cNvGrpSpPr/>
          <p:nvPr/>
        </p:nvGrpSpPr>
        <p:grpSpPr>
          <a:xfrm>
            <a:off x="539552" y="4905164"/>
            <a:ext cx="4896048" cy="1769374"/>
            <a:chOff x="1655677" y="2847758"/>
            <a:chExt cx="4896048" cy="1769374"/>
          </a:xfrm>
        </p:grpSpPr>
        <p:sp>
          <p:nvSpPr>
            <p:cNvPr id="725" name="Rounded Rectangle 724"/>
            <p:cNvSpPr/>
            <p:nvPr/>
          </p:nvSpPr>
          <p:spPr bwMode="auto">
            <a:xfrm>
              <a:off x="1655677" y="2847758"/>
              <a:ext cx="3355663" cy="1769374"/>
            </a:xfrm>
            <a:prstGeom prst="roundRect">
              <a:avLst>
                <a:gd name="adj" fmla="val 7342"/>
              </a:avLst>
            </a:prstGeom>
            <a:solidFill>
              <a:srgbClr val="FFFFFF"/>
            </a:solidFill>
            <a:ln w="19050" cap="flat" cmpd="sng" algn="ctr">
              <a:solidFill>
                <a:srgbClr val="2D2DB9">
                  <a:lumMod val="60000"/>
                  <a:lumOff val="40000"/>
                </a:srgb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600" b="0" i="0" u="none" strike="noStrike" kern="0" cap="none" spc="0" normalizeH="0" baseline="0" noProof="0">
                <a:ln>
                  <a:noFill/>
                </a:ln>
                <a:solidFill>
                  <a:srgbClr val="233787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pic>
          <p:nvPicPr>
            <p:cNvPr id="726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1740110" y="3161262"/>
              <a:ext cx="1010064" cy="977481"/>
            </a:xfrm>
            <a:prstGeom prst="rect">
              <a:avLst/>
            </a:prstGeom>
            <a:noFill/>
            <a:ln w="12700">
              <a:solidFill>
                <a:srgbClr val="3333CC">
                  <a:lumMod val="75000"/>
                </a:srgbClr>
              </a:solidFill>
              <a:prstDash val="dash"/>
              <a:miter lim="800000"/>
              <a:headEnd/>
              <a:tailEnd/>
            </a:ln>
          </p:spPr>
        </p:pic>
        <p:cxnSp>
          <p:nvCxnSpPr>
            <p:cNvPr id="727" name="Straight Connector 726"/>
            <p:cNvCxnSpPr>
              <a:stCxn id="733" idx="3"/>
            </p:cNvCxnSpPr>
            <p:nvPr/>
          </p:nvCxnSpPr>
          <p:spPr bwMode="auto">
            <a:xfrm>
              <a:off x="4819543" y="3466024"/>
              <a:ext cx="1732182" cy="0"/>
            </a:xfrm>
            <a:prstGeom prst="line">
              <a:avLst/>
            </a:prstGeom>
            <a:solidFill>
              <a:srgbClr val="FFFFFF"/>
            </a:solidFill>
            <a:ln w="15875" cap="flat" cmpd="sng" algn="ctr"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728" name="Line 233"/>
            <p:cNvSpPr>
              <a:spLocks noChangeShapeType="1"/>
            </p:cNvSpPr>
            <p:nvPr/>
          </p:nvSpPr>
          <p:spPr bwMode="auto">
            <a:xfrm>
              <a:off x="2750638" y="3456410"/>
              <a:ext cx="27034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/>
              <a:tailEnd type="triangl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3600" kern="0">
                <a:solidFill>
                  <a:sysClr val="windowText" lastClr="000000"/>
                </a:solidFill>
                <a:cs typeface="Arial" pitchFamily="34" charset="0"/>
              </a:endParaRPr>
            </a:p>
          </p:txBody>
        </p:sp>
        <p:sp>
          <p:nvSpPr>
            <p:cNvPr id="729" name="Line 234"/>
            <p:cNvSpPr>
              <a:spLocks noChangeShapeType="1"/>
            </p:cNvSpPr>
            <p:nvPr/>
          </p:nvSpPr>
          <p:spPr bwMode="auto">
            <a:xfrm flipV="1">
              <a:off x="2748535" y="3899133"/>
              <a:ext cx="2705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/>
              <a:tailEnd type="triangl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3600" kern="0">
                <a:solidFill>
                  <a:sysClr val="windowText" lastClr="000000"/>
                </a:solidFill>
                <a:cs typeface="Arial" pitchFamily="34" charset="0"/>
              </a:endParaRPr>
            </a:p>
          </p:txBody>
        </p:sp>
        <p:sp>
          <p:nvSpPr>
            <p:cNvPr id="730" name="AutoShape 231"/>
            <p:cNvSpPr>
              <a:spLocks noChangeArrowheads="1"/>
            </p:cNvSpPr>
            <p:nvPr/>
          </p:nvSpPr>
          <p:spPr bwMode="auto">
            <a:xfrm rot="5400000">
              <a:off x="3021049" y="3280755"/>
              <a:ext cx="368209" cy="370539"/>
            </a:xfrm>
            <a:prstGeom prst="triangle">
              <a:avLst>
                <a:gd name="adj" fmla="val 50000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kern="0">
                <a:solidFill>
                  <a:sysClr val="windowText" lastClr="000000"/>
                </a:solidFill>
                <a:cs typeface="Arial" pitchFamily="34" charset="0"/>
              </a:endParaRPr>
            </a:p>
          </p:txBody>
        </p:sp>
        <p:grpSp>
          <p:nvGrpSpPr>
            <p:cNvPr id="20" name="Group 7"/>
            <p:cNvGrpSpPr>
              <a:grpSpLocks/>
            </p:cNvGrpSpPr>
            <p:nvPr/>
          </p:nvGrpSpPr>
          <p:grpSpPr bwMode="auto">
            <a:xfrm>
              <a:off x="3074644" y="3383402"/>
              <a:ext cx="97604" cy="97603"/>
              <a:chOff x="1111" y="2876"/>
              <a:chExt cx="227" cy="112"/>
            </a:xfrm>
          </p:grpSpPr>
          <p:grpSp>
            <p:nvGrpSpPr>
              <p:cNvPr id="21" name="Group 8"/>
              <p:cNvGrpSpPr>
                <a:grpSpLocks/>
              </p:cNvGrpSpPr>
              <p:nvPr/>
            </p:nvGrpSpPr>
            <p:grpSpPr bwMode="auto">
              <a:xfrm>
                <a:off x="1115" y="2876"/>
                <a:ext cx="223" cy="55"/>
                <a:chOff x="818" y="2862"/>
                <a:chExt cx="1454" cy="398"/>
              </a:xfrm>
            </p:grpSpPr>
            <p:sp>
              <p:nvSpPr>
                <p:cNvPr id="808" name="Arc 9"/>
                <p:cNvSpPr>
                  <a:spLocks/>
                </p:cNvSpPr>
                <p:nvPr/>
              </p:nvSpPr>
              <p:spPr bwMode="auto">
                <a:xfrm rot="10833917" flipV="1">
                  <a:off x="818" y="2874"/>
                  <a:ext cx="731" cy="386"/>
                </a:xfrm>
                <a:custGeom>
                  <a:avLst/>
                  <a:gdLst>
                    <a:gd name="T0" fmla="*/ 0 w 37348"/>
                    <a:gd name="T1" fmla="*/ 0 h 21600"/>
                    <a:gd name="T2" fmla="*/ 0 w 37348"/>
                    <a:gd name="T3" fmla="*/ 0 h 21600"/>
                    <a:gd name="T4" fmla="*/ 0 w 3734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7348"/>
                    <a:gd name="T10" fmla="*/ 0 h 21600"/>
                    <a:gd name="T11" fmla="*/ 37348 w 3734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7348" h="21600" fill="none" extrusionOk="0">
                      <a:moveTo>
                        <a:pt x="0" y="10392"/>
                      </a:moveTo>
                      <a:cubicBezTo>
                        <a:pt x="3916" y="3939"/>
                        <a:pt x="10917" y="-1"/>
                        <a:pt x="18465" y="0"/>
                      </a:cubicBezTo>
                      <a:cubicBezTo>
                        <a:pt x="26310" y="0"/>
                        <a:pt x="33538" y="4253"/>
                        <a:pt x="37347" y="11112"/>
                      </a:cubicBezTo>
                    </a:path>
                    <a:path w="37348" h="21600" stroke="0" extrusionOk="0">
                      <a:moveTo>
                        <a:pt x="0" y="10392"/>
                      </a:moveTo>
                      <a:cubicBezTo>
                        <a:pt x="3916" y="3939"/>
                        <a:pt x="10917" y="-1"/>
                        <a:pt x="18465" y="0"/>
                      </a:cubicBezTo>
                      <a:cubicBezTo>
                        <a:pt x="26310" y="0"/>
                        <a:pt x="33538" y="4253"/>
                        <a:pt x="37347" y="11112"/>
                      </a:cubicBezTo>
                      <a:lnTo>
                        <a:pt x="18465" y="2160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809" name="Arc 10"/>
                <p:cNvSpPr>
                  <a:spLocks/>
                </p:cNvSpPr>
                <p:nvPr/>
              </p:nvSpPr>
              <p:spPr bwMode="auto">
                <a:xfrm rot="10766083">
                  <a:off x="1541" y="2862"/>
                  <a:ext cx="731" cy="386"/>
                </a:xfrm>
                <a:custGeom>
                  <a:avLst/>
                  <a:gdLst>
                    <a:gd name="T0" fmla="*/ 0 w 37348"/>
                    <a:gd name="T1" fmla="*/ 0 h 21600"/>
                    <a:gd name="T2" fmla="*/ 0 w 37348"/>
                    <a:gd name="T3" fmla="*/ 0 h 21600"/>
                    <a:gd name="T4" fmla="*/ 0 w 3734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7348"/>
                    <a:gd name="T10" fmla="*/ 0 h 21600"/>
                    <a:gd name="T11" fmla="*/ 37348 w 3734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7348" h="21600" fill="none" extrusionOk="0">
                      <a:moveTo>
                        <a:pt x="0" y="10392"/>
                      </a:moveTo>
                      <a:cubicBezTo>
                        <a:pt x="3916" y="3939"/>
                        <a:pt x="10917" y="-1"/>
                        <a:pt x="18465" y="0"/>
                      </a:cubicBezTo>
                      <a:cubicBezTo>
                        <a:pt x="26310" y="0"/>
                        <a:pt x="33538" y="4253"/>
                        <a:pt x="37347" y="11112"/>
                      </a:cubicBezTo>
                    </a:path>
                    <a:path w="37348" h="21600" stroke="0" extrusionOk="0">
                      <a:moveTo>
                        <a:pt x="0" y="10392"/>
                      </a:moveTo>
                      <a:cubicBezTo>
                        <a:pt x="3916" y="3939"/>
                        <a:pt x="10917" y="-1"/>
                        <a:pt x="18465" y="0"/>
                      </a:cubicBezTo>
                      <a:cubicBezTo>
                        <a:pt x="26310" y="0"/>
                        <a:pt x="33538" y="4253"/>
                        <a:pt x="37347" y="11112"/>
                      </a:cubicBezTo>
                      <a:lnTo>
                        <a:pt x="18465" y="2160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</p:grpSp>
          <p:grpSp>
            <p:nvGrpSpPr>
              <p:cNvPr id="22" name="Group 91"/>
              <p:cNvGrpSpPr>
                <a:grpSpLocks/>
              </p:cNvGrpSpPr>
              <p:nvPr/>
            </p:nvGrpSpPr>
            <p:grpSpPr bwMode="auto">
              <a:xfrm>
                <a:off x="1111" y="2902"/>
                <a:ext cx="223" cy="55"/>
                <a:chOff x="818" y="2862"/>
                <a:chExt cx="1454" cy="398"/>
              </a:xfrm>
            </p:grpSpPr>
            <p:sp>
              <p:nvSpPr>
                <p:cNvPr id="803" name="Arc 12"/>
                <p:cNvSpPr>
                  <a:spLocks/>
                </p:cNvSpPr>
                <p:nvPr/>
              </p:nvSpPr>
              <p:spPr bwMode="auto">
                <a:xfrm rot="10833917" flipV="1">
                  <a:off x="818" y="2874"/>
                  <a:ext cx="731" cy="386"/>
                </a:xfrm>
                <a:custGeom>
                  <a:avLst/>
                  <a:gdLst>
                    <a:gd name="T0" fmla="*/ 0 w 37348"/>
                    <a:gd name="T1" fmla="*/ 0 h 21600"/>
                    <a:gd name="T2" fmla="*/ 0 w 37348"/>
                    <a:gd name="T3" fmla="*/ 0 h 21600"/>
                    <a:gd name="T4" fmla="*/ 0 w 3734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7348"/>
                    <a:gd name="T10" fmla="*/ 0 h 21600"/>
                    <a:gd name="T11" fmla="*/ 37348 w 3734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7348" h="21600" fill="none" extrusionOk="0">
                      <a:moveTo>
                        <a:pt x="0" y="10392"/>
                      </a:moveTo>
                      <a:cubicBezTo>
                        <a:pt x="3916" y="3939"/>
                        <a:pt x="10917" y="-1"/>
                        <a:pt x="18465" y="0"/>
                      </a:cubicBezTo>
                      <a:cubicBezTo>
                        <a:pt x="26310" y="0"/>
                        <a:pt x="33538" y="4253"/>
                        <a:pt x="37347" y="11112"/>
                      </a:cubicBezTo>
                    </a:path>
                    <a:path w="37348" h="21600" stroke="0" extrusionOk="0">
                      <a:moveTo>
                        <a:pt x="0" y="10392"/>
                      </a:moveTo>
                      <a:cubicBezTo>
                        <a:pt x="3916" y="3939"/>
                        <a:pt x="10917" y="-1"/>
                        <a:pt x="18465" y="0"/>
                      </a:cubicBezTo>
                      <a:cubicBezTo>
                        <a:pt x="26310" y="0"/>
                        <a:pt x="33538" y="4253"/>
                        <a:pt x="37347" y="11112"/>
                      </a:cubicBezTo>
                      <a:lnTo>
                        <a:pt x="18465" y="2160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804" name="Arc 13"/>
                <p:cNvSpPr>
                  <a:spLocks/>
                </p:cNvSpPr>
                <p:nvPr/>
              </p:nvSpPr>
              <p:spPr bwMode="auto">
                <a:xfrm rot="10766083">
                  <a:off x="1541" y="2862"/>
                  <a:ext cx="731" cy="386"/>
                </a:xfrm>
                <a:custGeom>
                  <a:avLst/>
                  <a:gdLst>
                    <a:gd name="T0" fmla="*/ 0 w 37348"/>
                    <a:gd name="T1" fmla="*/ 0 h 21600"/>
                    <a:gd name="T2" fmla="*/ 0 w 37348"/>
                    <a:gd name="T3" fmla="*/ 0 h 21600"/>
                    <a:gd name="T4" fmla="*/ 0 w 3734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7348"/>
                    <a:gd name="T10" fmla="*/ 0 h 21600"/>
                    <a:gd name="T11" fmla="*/ 37348 w 3734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7348" h="21600" fill="none" extrusionOk="0">
                      <a:moveTo>
                        <a:pt x="0" y="10392"/>
                      </a:moveTo>
                      <a:cubicBezTo>
                        <a:pt x="3916" y="3939"/>
                        <a:pt x="10917" y="-1"/>
                        <a:pt x="18465" y="0"/>
                      </a:cubicBezTo>
                      <a:cubicBezTo>
                        <a:pt x="26310" y="0"/>
                        <a:pt x="33538" y="4253"/>
                        <a:pt x="37347" y="11112"/>
                      </a:cubicBezTo>
                    </a:path>
                    <a:path w="37348" h="21600" stroke="0" extrusionOk="0">
                      <a:moveTo>
                        <a:pt x="0" y="10392"/>
                      </a:moveTo>
                      <a:cubicBezTo>
                        <a:pt x="3916" y="3939"/>
                        <a:pt x="10917" y="-1"/>
                        <a:pt x="18465" y="0"/>
                      </a:cubicBezTo>
                      <a:cubicBezTo>
                        <a:pt x="26310" y="0"/>
                        <a:pt x="33538" y="4253"/>
                        <a:pt x="37347" y="11112"/>
                      </a:cubicBezTo>
                      <a:lnTo>
                        <a:pt x="18465" y="2160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</p:grpSp>
          <p:grpSp>
            <p:nvGrpSpPr>
              <p:cNvPr id="23" name="Group 14"/>
              <p:cNvGrpSpPr>
                <a:grpSpLocks/>
              </p:cNvGrpSpPr>
              <p:nvPr/>
            </p:nvGrpSpPr>
            <p:grpSpPr bwMode="auto">
              <a:xfrm>
                <a:off x="1111" y="2933"/>
                <a:ext cx="223" cy="55"/>
                <a:chOff x="818" y="2862"/>
                <a:chExt cx="1454" cy="398"/>
              </a:xfrm>
            </p:grpSpPr>
            <p:sp>
              <p:nvSpPr>
                <p:cNvPr id="800" name="Arc 15"/>
                <p:cNvSpPr>
                  <a:spLocks/>
                </p:cNvSpPr>
                <p:nvPr/>
              </p:nvSpPr>
              <p:spPr bwMode="auto">
                <a:xfrm rot="10833917" flipV="1">
                  <a:off x="818" y="2874"/>
                  <a:ext cx="731" cy="386"/>
                </a:xfrm>
                <a:custGeom>
                  <a:avLst/>
                  <a:gdLst>
                    <a:gd name="T0" fmla="*/ 0 w 37348"/>
                    <a:gd name="T1" fmla="*/ 0 h 21600"/>
                    <a:gd name="T2" fmla="*/ 0 w 37348"/>
                    <a:gd name="T3" fmla="*/ 0 h 21600"/>
                    <a:gd name="T4" fmla="*/ 0 w 3734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7348"/>
                    <a:gd name="T10" fmla="*/ 0 h 21600"/>
                    <a:gd name="T11" fmla="*/ 37348 w 3734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7348" h="21600" fill="none" extrusionOk="0">
                      <a:moveTo>
                        <a:pt x="0" y="10392"/>
                      </a:moveTo>
                      <a:cubicBezTo>
                        <a:pt x="3916" y="3939"/>
                        <a:pt x="10917" y="-1"/>
                        <a:pt x="18465" y="0"/>
                      </a:cubicBezTo>
                      <a:cubicBezTo>
                        <a:pt x="26310" y="0"/>
                        <a:pt x="33538" y="4253"/>
                        <a:pt x="37347" y="11112"/>
                      </a:cubicBezTo>
                    </a:path>
                    <a:path w="37348" h="21600" stroke="0" extrusionOk="0">
                      <a:moveTo>
                        <a:pt x="0" y="10392"/>
                      </a:moveTo>
                      <a:cubicBezTo>
                        <a:pt x="3916" y="3939"/>
                        <a:pt x="10917" y="-1"/>
                        <a:pt x="18465" y="0"/>
                      </a:cubicBezTo>
                      <a:cubicBezTo>
                        <a:pt x="26310" y="0"/>
                        <a:pt x="33538" y="4253"/>
                        <a:pt x="37347" y="11112"/>
                      </a:cubicBezTo>
                      <a:lnTo>
                        <a:pt x="18465" y="2160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801" name="Arc 16"/>
                <p:cNvSpPr>
                  <a:spLocks/>
                </p:cNvSpPr>
                <p:nvPr/>
              </p:nvSpPr>
              <p:spPr bwMode="auto">
                <a:xfrm rot="10766083">
                  <a:off x="1541" y="2862"/>
                  <a:ext cx="731" cy="386"/>
                </a:xfrm>
                <a:custGeom>
                  <a:avLst/>
                  <a:gdLst>
                    <a:gd name="T0" fmla="*/ 0 w 37348"/>
                    <a:gd name="T1" fmla="*/ 0 h 21600"/>
                    <a:gd name="T2" fmla="*/ 0 w 37348"/>
                    <a:gd name="T3" fmla="*/ 0 h 21600"/>
                    <a:gd name="T4" fmla="*/ 0 w 3734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7348"/>
                    <a:gd name="T10" fmla="*/ 0 h 21600"/>
                    <a:gd name="T11" fmla="*/ 37348 w 3734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7348" h="21600" fill="none" extrusionOk="0">
                      <a:moveTo>
                        <a:pt x="0" y="10392"/>
                      </a:moveTo>
                      <a:cubicBezTo>
                        <a:pt x="3916" y="3939"/>
                        <a:pt x="10917" y="-1"/>
                        <a:pt x="18465" y="0"/>
                      </a:cubicBezTo>
                      <a:cubicBezTo>
                        <a:pt x="26310" y="0"/>
                        <a:pt x="33538" y="4253"/>
                        <a:pt x="37347" y="11112"/>
                      </a:cubicBezTo>
                    </a:path>
                    <a:path w="37348" h="21600" stroke="0" extrusionOk="0">
                      <a:moveTo>
                        <a:pt x="0" y="10392"/>
                      </a:moveTo>
                      <a:cubicBezTo>
                        <a:pt x="3916" y="3939"/>
                        <a:pt x="10917" y="-1"/>
                        <a:pt x="18465" y="0"/>
                      </a:cubicBezTo>
                      <a:cubicBezTo>
                        <a:pt x="26310" y="0"/>
                        <a:pt x="33538" y="4253"/>
                        <a:pt x="37347" y="11112"/>
                      </a:cubicBezTo>
                      <a:lnTo>
                        <a:pt x="18465" y="2160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</p:grpSp>
          <p:sp>
            <p:nvSpPr>
              <p:cNvPr id="797" name="Line 17"/>
              <p:cNvSpPr>
                <a:spLocks noChangeShapeType="1"/>
              </p:cNvSpPr>
              <p:nvPr/>
            </p:nvSpPr>
            <p:spPr bwMode="auto">
              <a:xfrm flipH="1">
                <a:off x="1215" y="2923"/>
                <a:ext cx="11" cy="1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3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798" name="Line 18"/>
              <p:cNvSpPr>
                <a:spLocks noChangeShapeType="1"/>
              </p:cNvSpPr>
              <p:nvPr/>
            </p:nvSpPr>
            <p:spPr bwMode="auto">
              <a:xfrm flipH="1">
                <a:off x="1219" y="2928"/>
                <a:ext cx="12" cy="1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3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24" name="Group 47"/>
            <p:cNvGrpSpPr/>
            <p:nvPr/>
          </p:nvGrpSpPr>
          <p:grpSpPr>
            <a:xfrm>
              <a:off x="3019088" y="3715029"/>
              <a:ext cx="370539" cy="368209"/>
              <a:chOff x="2773507" y="2602547"/>
              <a:chExt cx="542407" cy="538996"/>
            </a:xfrm>
          </p:grpSpPr>
          <p:sp>
            <p:nvSpPr>
              <p:cNvPr id="781" name="AutoShape 231"/>
              <p:cNvSpPr>
                <a:spLocks noChangeArrowheads="1"/>
              </p:cNvSpPr>
              <p:nvPr/>
            </p:nvSpPr>
            <p:spPr bwMode="auto">
              <a:xfrm rot="5400000">
                <a:off x="2775213" y="2600841"/>
                <a:ext cx="538996" cy="542407"/>
              </a:xfrm>
              <a:prstGeom prst="triangle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grpSp>
            <p:nvGrpSpPr>
              <p:cNvPr id="25" name="Group 7"/>
              <p:cNvGrpSpPr>
                <a:grpSpLocks/>
              </p:cNvGrpSpPr>
              <p:nvPr/>
            </p:nvGrpSpPr>
            <p:grpSpPr bwMode="auto">
              <a:xfrm>
                <a:off x="2857488" y="2786037"/>
                <a:ext cx="142876" cy="142875"/>
                <a:chOff x="1111" y="2876"/>
                <a:chExt cx="227" cy="112"/>
              </a:xfrm>
            </p:grpSpPr>
            <p:grpSp>
              <p:nvGrpSpPr>
                <p:cNvPr id="26" name="Group 8"/>
                <p:cNvGrpSpPr>
                  <a:grpSpLocks/>
                </p:cNvGrpSpPr>
                <p:nvPr/>
              </p:nvGrpSpPr>
              <p:grpSpPr bwMode="auto">
                <a:xfrm>
                  <a:off x="1115" y="2876"/>
                  <a:ext cx="223" cy="55"/>
                  <a:chOff x="818" y="2862"/>
                  <a:chExt cx="1454" cy="398"/>
                </a:xfrm>
              </p:grpSpPr>
              <p:sp>
                <p:nvSpPr>
                  <p:cNvPr id="792" name="Arc 9"/>
                  <p:cNvSpPr>
                    <a:spLocks/>
                  </p:cNvSpPr>
                  <p:nvPr/>
                </p:nvSpPr>
                <p:spPr bwMode="auto">
                  <a:xfrm rot="10833917" flipV="1">
                    <a:off x="818" y="2874"/>
                    <a:ext cx="731" cy="386"/>
                  </a:xfrm>
                  <a:custGeom>
                    <a:avLst/>
                    <a:gdLst>
                      <a:gd name="T0" fmla="*/ 0 w 37348"/>
                      <a:gd name="T1" fmla="*/ 0 h 21600"/>
                      <a:gd name="T2" fmla="*/ 0 w 37348"/>
                      <a:gd name="T3" fmla="*/ 0 h 21600"/>
                      <a:gd name="T4" fmla="*/ 0 w 3734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37348"/>
                      <a:gd name="T10" fmla="*/ 0 h 21600"/>
                      <a:gd name="T11" fmla="*/ 37348 w 3734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7348" h="21600" fill="none" extrusionOk="0">
                        <a:moveTo>
                          <a:pt x="0" y="10392"/>
                        </a:moveTo>
                        <a:cubicBezTo>
                          <a:pt x="3916" y="3939"/>
                          <a:pt x="10917" y="-1"/>
                          <a:pt x="18465" y="0"/>
                        </a:cubicBezTo>
                        <a:cubicBezTo>
                          <a:pt x="26310" y="0"/>
                          <a:pt x="33538" y="4253"/>
                          <a:pt x="37347" y="11112"/>
                        </a:cubicBezTo>
                      </a:path>
                      <a:path w="37348" h="21600" stroke="0" extrusionOk="0">
                        <a:moveTo>
                          <a:pt x="0" y="10392"/>
                        </a:moveTo>
                        <a:cubicBezTo>
                          <a:pt x="3916" y="3939"/>
                          <a:pt x="10917" y="-1"/>
                          <a:pt x="18465" y="0"/>
                        </a:cubicBezTo>
                        <a:cubicBezTo>
                          <a:pt x="26310" y="0"/>
                          <a:pt x="33538" y="4253"/>
                          <a:pt x="37347" y="11112"/>
                        </a:cubicBezTo>
                        <a:lnTo>
                          <a:pt x="18465" y="2160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 pitchFamily="34" charset="0"/>
                    </a:endParaRPr>
                  </a:p>
                </p:txBody>
              </p:sp>
              <p:sp>
                <p:nvSpPr>
                  <p:cNvPr id="793" name="Arc 10"/>
                  <p:cNvSpPr>
                    <a:spLocks/>
                  </p:cNvSpPr>
                  <p:nvPr/>
                </p:nvSpPr>
                <p:spPr bwMode="auto">
                  <a:xfrm rot="10766083">
                    <a:off x="1541" y="2862"/>
                    <a:ext cx="731" cy="386"/>
                  </a:xfrm>
                  <a:custGeom>
                    <a:avLst/>
                    <a:gdLst>
                      <a:gd name="T0" fmla="*/ 0 w 37348"/>
                      <a:gd name="T1" fmla="*/ 0 h 21600"/>
                      <a:gd name="T2" fmla="*/ 0 w 37348"/>
                      <a:gd name="T3" fmla="*/ 0 h 21600"/>
                      <a:gd name="T4" fmla="*/ 0 w 3734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37348"/>
                      <a:gd name="T10" fmla="*/ 0 h 21600"/>
                      <a:gd name="T11" fmla="*/ 37348 w 3734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7348" h="21600" fill="none" extrusionOk="0">
                        <a:moveTo>
                          <a:pt x="0" y="10392"/>
                        </a:moveTo>
                        <a:cubicBezTo>
                          <a:pt x="3916" y="3939"/>
                          <a:pt x="10917" y="-1"/>
                          <a:pt x="18465" y="0"/>
                        </a:cubicBezTo>
                        <a:cubicBezTo>
                          <a:pt x="26310" y="0"/>
                          <a:pt x="33538" y="4253"/>
                          <a:pt x="37347" y="11112"/>
                        </a:cubicBezTo>
                      </a:path>
                      <a:path w="37348" h="21600" stroke="0" extrusionOk="0">
                        <a:moveTo>
                          <a:pt x="0" y="10392"/>
                        </a:moveTo>
                        <a:cubicBezTo>
                          <a:pt x="3916" y="3939"/>
                          <a:pt x="10917" y="-1"/>
                          <a:pt x="18465" y="0"/>
                        </a:cubicBezTo>
                        <a:cubicBezTo>
                          <a:pt x="26310" y="0"/>
                          <a:pt x="33538" y="4253"/>
                          <a:pt x="37347" y="11112"/>
                        </a:cubicBezTo>
                        <a:lnTo>
                          <a:pt x="18465" y="2160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27" name="Group 11"/>
                <p:cNvGrpSpPr>
                  <a:grpSpLocks/>
                </p:cNvGrpSpPr>
                <p:nvPr/>
              </p:nvGrpSpPr>
              <p:grpSpPr bwMode="auto">
                <a:xfrm>
                  <a:off x="1111" y="2902"/>
                  <a:ext cx="223" cy="55"/>
                  <a:chOff x="818" y="2862"/>
                  <a:chExt cx="1454" cy="398"/>
                </a:xfrm>
              </p:grpSpPr>
              <p:sp>
                <p:nvSpPr>
                  <p:cNvPr id="790" name="Arc 12"/>
                  <p:cNvSpPr>
                    <a:spLocks/>
                  </p:cNvSpPr>
                  <p:nvPr/>
                </p:nvSpPr>
                <p:spPr bwMode="auto">
                  <a:xfrm rot="10833917" flipV="1">
                    <a:off x="818" y="2874"/>
                    <a:ext cx="731" cy="386"/>
                  </a:xfrm>
                  <a:custGeom>
                    <a:avLst/>
                    <a:gdLst>
                      <a:gd name="T0" fmla="*/ 0 w 37348"/>
                      <a:gd name="T1" fmla="*/ 0 h 21600"/>
                      <a:gd name="T2" fmla="*/ 0 w 37348"/>
                      <a:gd name="T3" fmla="*/ 0 h 21600"/>
                      <a:gd name="T4" fmla="*/ 0 w 3734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37348"/>
                      <a:gd name="T10" fmla="*/ 0 h 21600"/>
                      <a:gd name="T11" fmla="*/ 37348 w 3734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7348" h="21600" fill="none" extrusionOk="0">
                        <a:moveTo>
                          <a:pt x="0" y="10392"/>
                        </a:moveTo>
                        <a:cubicBezTo>
                          <a:pt x="3916" y="3939"/>
                          <a:pt x="10917" y="-1"/>
                          <a:pt x="18465" y="0"/>
                        </a:cubicBezTo>
                        <a:cubicBezTo>
                          <a:pt x="26310" y="0"/>
                          <a:pt x="33538" y="4253"/>
                          <a:pt x="37347" y="11112"/>
                        </a:cubicBezTo>
                      </a:path>
                      <a:path w="37348" h="21600" stroke="0" extrusionOk="0">
                        <a:moveTo>
                          <a:pt x="0" y="10392"/>
                        </a:moveTo>
                        <a:cubicBezTo>
                          <a:pt x="3916" y="3939"/>
                          <a:pt x="10917" y="-1"/>
                          <a:pt x="18465" y="0"/>
                        </a:cubicBezTo>
                        <a:cubicBezTo>
                          <a:pt x="26310" y="0"/>
                          <a:pt x="33538" y="4253"/>
                          <a:pt x="37347" y="11112"/>
                        </a:cubicBezTo>
                        <a:lnTo>
                          <a:pt x="18465" y="2160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 pitchFamily="34" charset="0"/>
                    </a:endParaRPr>
                  </a:p>
                </p:txBody>
              </p:sp>
              <p:sp>
                <p:nvSpPr>
                  <p:cNvPr id="791" name="Arc 13"/>
                  <p:cNvSpPr>
                    <a:spLocks/>
                  </p:cNvSpPr>
                  <p:nvPr/>
                </p:nvSpPr>
                <p:spPr bwMode="auto">
                  <a:xfrm rot="10766083">
                    <a:off x="1541" y="2862"/>
                    <a:ext cx="731" cy="386"/>
                  </a:xfrm>
                  <a:custGeom>
                    <a:avLst/>
                    <a:gdLst>
                      <a:gd name="T0" fmla="*/ 0 w 37348"/>
                      <a:gd name="T1" fmla="*/ 0 h 21600"/>
                      <a:gd name="T2" fmla="*/ 0 w 37348"/>
                      <a:gd name="T3" fmla="*/ 0 h 21600"/>
                      <a:gd name="T4" fmla="*/ 0 w 3734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37348"/>
                      <a:gd name="T10" fmla="*/ 0 h 21600"/>
                      <a:gd name="T11" fmla="*/ 37348 w 3734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7348" h="21600" fill="none" extrusionOk="0">
                        <a:moveTo>
                          <a:pt x="0" y="10392"/>
                        </a:moveTo>
                        <a:cubicBezTo>
                          <a:pt x="3916" y="3939"/>
                          <a:pt x="10917" y="-1"/>
                          <a:pt x="18465" y="0"/>
                        </a:cubicBezTo>
                        <a:cubicBezTo>
                          <a:pt x="26310" y="0"/>
                          <a:pt x="33538" y="4253"/>
                          <a:pt x="37347" y="11112"/>
                        </a:cubicBezTo>
                      </a:path>
                      <a:path w="37348" h="21600" stroke="0" extrusionOk="0">
                        <a:moveTo>
                          <a:pt x="0" y="10392"/>
                        </a:moveTo>
                        <a:cubicBezTo>
                          <a:pt x="3916" y="3939"/>
                          <a:pt x="10917" y="-1"/>
                          <a:pt x="18465" y="0"/>
                        </a:cubicBezTo>
                        <a:cubicBezTo>
                          <a:pt x="26310" y="0"/>
                          <a:pt x="33538" y="4253"/>
                          <a:pt x="37347" y="11112"/>
                        </a:cubicBezTo>
                        <a:lnTo>
                          <a:pt x="18465" y="2160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28" name="Group 14"/>
                <p:cNvGrpSpPr>
                  <a:grpSpLocks/>
                </p:cNvGrpSpPr>
                <p:nvPr/>
              </p:nvGrpSpPr>
              <p:grpSpPr bwMode="auto">
                <a:xfrm>
                  <a:off x="1111" y="2933"/>
                  <a:ext cx="223" cy="55"/>
                  <a:chOff x="818" y="2862"/>
                  <a:chExt cx="1454" cy="398"/>
                </a:xfrm>
              </p:grpSpPr>
              <p:sp>
                <p:nvSpPr>
                  <p:cNvPr id="788" name="Arc 15"/>
                  <p:cNvSpPr>
                    <a:spLocks/>
                  </p:cNvSpPr>
                  <p:nvPr/>
                </p:nvSpPr>
                <p:spPr bwMode="auto">
                  <a:xfrm rot="10833917" flipV="1">
                    <a:off x="818" y="2874"/>
                    <a:ext cx="731" cy="386"/>
                  </a:xfrm>
                  <a:custGeom>
                    <a:avLst/>
                    <a:gdLst>
                      <a:gd name="T0" fmla="*/ 0 w 37348"/>
                      <a:gd name="T1" fmla="*/ 0 h 21600"/>
                      <a:gd name="T2" fmla="*/ 0 w 37348"/>
                      <a:gd name="T3" fmla="*/ 0 h 21600"/>
                      <a:gd name="T4" fmla="*/ 0 w 3734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37348"/>
                      <a:gd name="T10" fmla="*/ 0 h 21600"/>
                      <a:gd name="T11" fmla="*/ 37348 w 3734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7348" h="21600" fill="none" extrusionOk="0">
                        <a:moveTo>
                          <a:pt x="0" y="10392"/>
                        </a:moveTo>
                        <a:cubicBezTo>
                          <a:pt x="3916" y="3939"/>
                          <a:pt x="10917" y="-1"/>
                          <a:pt x="18465" y="0"/>
                        </a:cubicBezTo>
                        <a:cubicBezTo>
                          <a:pt x="26310" y="0"/>
                          <a:pt x="33538" y="4253"/>
                          <a:pt x="37347" y="11112"/>
                        </a:cubicBezTo>
                      </a:path>
                      <a:path w="37348" h="21600" stroke="0" extrusionOk="0">
                        <a:moveTo>
                          <a:pt x="0" y="10392"/>
                        </a:moveTo>
                        <a:cubicBezTo>
                          <a:pt x="3916" y="3939"/>
                          <a:pt x="10917" y="-1"/>
                          <a:pt x="18465" y="0"/>
                        </a:cubicBezTo>
                        <a:cubicBezTo>
                          <a:pt x="26310" y="0"/>
                          <a:pt x="33538" y="4253"/>
                          <a:pt x="37347" y="11112"/>
                        </a:cubicBezTo>
                        <a:lnTo>
                          <a:pt x="18465" y="2160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 pitchFamily="34" charset="0"/>
                    </a:endParaRPr>
                  </a:p>
                </p:txBody>
              </p:sp>
              <p:sp>
                <p:nvSpPr>
                  <p:cNvPr id="789" name="Arc 16"/>
                  <p:cNvSpPr>
                    <a:spLocks/>
                  </p:cNvSpPr>
                  <p:nvPr/>
                </p:nvSpPr>
                <p:spPr bwMode="auto">
                  <a:xfrm rot="10766083">
                    <a:off x="1541" y="2862"/>
                    <a:ext cx="731" cy="386"/>
                  </a:xfrm>
                  <a:custGeom>
                    <a:avLst/>
                    <a:gdLst>
                      <a:gd name="T0" fmla="*/ 0 w 37348"/>
                      <a:gd name="T1" fmla="*/ 0 h 21600"/>
                      <a:gd name="T2" fmla="*/ 0 w 37348"/>
                      <a:gd name="T3" fmla="*/ 0 h 21600"/>
                      <a:gd name="T4" fmla="*/ 0 w 3734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37348"/>
                      <a:gd name="T10" fmla="*/ 0 h 21600"/>
                      <a:gd name="T11" fmla="*/ 37348 w 3734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7348" h="21600" fill="none" extrusionOk="0">
                        <a:moveTo>
                          <a:pt x="0" y="10392"/>
                        </a:moveTo>
                        <a:cubicBezTo>
                          <a:pt x="3916" y="3939"/>
                          <a:pt x="10917" y="-1"/>
                          <a:pt x="18465" y="0"/>
                        </a:cubicBezTo>
                        <a:cubicBezTo>
                          <a:pt x="26310" y="0"/>
                          <a:pt x="33538" y="4253"/>
                          <a:pt x="37347" y="11112"/>
                        </a:cubicBezTo>
                      </a:path>
                      <a:path w="37348" h="21600" stroke="0" extrusionOk="0">
                        <a:moveTo>
                          <a:pt x="0" y="10392"/>
                        </a:moveTo>
                        <a:cubicBezTo>
                          <a:pt x="3916" y="3939"/>
                          <a:pt x="10917" y="-1"/>
                          <a:pt x="18465" y="0"/>
                        </a:cubicBezTo>
                        <a:cubicBezTo>
                          <a:pt x="26310" y="0"/>
                          <a:pt x="33538" y="4253"/>
                          <a:pt x="37347" y="11112"/>
                        </a:cubicBezTo>
                        <a:lnTo>
                          <a:pt x="18465" y="2160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786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1215" y="2923"/>
                  <a:ext cx="11" cy="1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787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1219" y="2928"/>
                  <a:ext cx="12" cy="1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733" name="Rounded Rectangle 732"/>
            <p:cNvSpPr/>
            <p:nvPr/>
          </p:nvSpPr>
          <p:spPr bwMode="auto">
            <a:xfrm>
              <a:off x="4575533" y="3368420"/>
              <a:ext cx="244010" cy="195208"/>
            </a:xfrm>
            <a:prstGeom prst="roundRect">
              <a:avLst/>
            </a:prstGeom>
            <a:solidFill>
              <a:srgbClr val="FFC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dirty="0">
                  <a:solidFill>
                    <a:srgbClr val="233787"/>
                  </a:solidFill>
                  <a:cs typeface="Arial" pitchFamily="34" charset="0"/>
                </a:rPr>
                <a:t>e/o</a:t>
              </a:r>
            </a:p>
          </p:txBody>
        </p:sp>
        <p:grpSp>
          <p:nvGrpSpPr>
            <p:cNvPr id="29" name="Group 80"/>
            <p:cNvGrpSpPr>
              <a:grpSpLocks/>
            </p:cNvGrpSpPr>
            <p:nvPr/>
          </p:nvGrpSpPr>
          <p:grpSpPr bwMode="auto">
            <a:xfrm>
              <a:off x="5109723" y="3419791"/>
              <a:ext cx="73746" cy="73746"/>
              <a:chOff x="680" y="1207"/>
              <a:chExt cx="68" cy="68"/>
            </a:xfrm>
          </p:grpSpPr>
          <p:sp>
            <p:nvSpPr>
              <p:cNvPr id="778" name="Line 81"/>
              <p:cNvSpPr>
                <a:spLocks noChangeShapeType="1"/>
              </p:cNvSpPr>
              <p:nvPr/>
            </p:nvSpPr>
            <p:spPr bwMode="auto">
              <a:xfrm flipV="1">
                <a:off x="692" y="1208"/>
                <a:ext cx="41" cy="67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3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779" name="Line 82"/>
              <p:cNvSpPr>
                <a:spLocks noChangeShapeType="1"/>
              </p:cNvSpPr>
              <p:nvPr/>
            </p:nvSpPr>
            <p:spPr bwMode="auto">
              <a:xfrm flipV="1">
                <a:off x="680" y="1207"/>
                <a:ext cx="41" cy="6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3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780" name="Line 83"/>
              <p:cNvSpPr>
                <a:spLocks noChangeShapeType="1"/>
              </p:cNvSpPr>
              <p:nvPr/>
            </p:nvSpPr>
            <p:spPr bwMode="auto">
              <a:xfrm flipV="1">
                <a:off x="707" y="1207"/>
                <a:ext cx="41" cy="6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3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sp>
          <p:nvSpPr>
            <p:cNvPr id="735" name="Rounded Rectangle 734"/>
            <p:cNvSpPr/>
            <p:nvPr/>
          </p:nvSpPr>
          <p:spPr bwMode="auto">
            <a:xfrm>
              <a:off x="3949329" y="4185084"/>
              <a:ext cx="764182" cy="388873"/>
            </a:xfrm>
            <a:prstGeom prst="roundRect">
              <a:avLst/>
            </a:prstGeom>
            <a:solidFill>
              <a:srgbClr val="99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233787"/>
                  </a:solidFill>
                  <a:cs typeface="Arial" pitchFamily="34" charset="0"/>
                </a:rPr>
                <a:t>Power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233787"/>
                  </a:solidFill>
                  <a:cs typeface="Arial" pitchFamily="34" charset="0"/>
                </a:rPr>
                <a:t>conditioning</a:t>
              </a:r>
            </a:p>
          </p:txBody>
        </p:sp>
        <p:sp>
          <p:nvSpPr>
            <p:cNvPr id="736" name="Line 234"/>
            <p:cNvSpPr>
              <a:spLocks noChangeShapeType="1"/>
            </p:cNvSpPr>
            <p:nvPr/>
          </p:nvSpPr>
          <p:spPr bwMode="auto">
            <a:xfrm rot="10800000" flipV="1">
              <a:off x="4695208" y="4444737"/>
              <a:ext cx="481664" cy="0"/>
            </a:xfrm>
            <a:prstGeom prst="line">
              <a:avLst/>
            </a:prstGeom>
            <a:noFill/>
            <a:ln w="12700">
              <a:solidFill>
                <a:srgbClr val="FFC000"/>
              </a:solidFill>
              <a:round/>
              <a:headEnd type="oval" w="sm" len="med"/>
              <a:tailEnd type="triangle" w="sm" len="lg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3600" kern="0">
                <a:solidFill>
                  <a:sysClr val="windowText" lastClr="000000"/>
                </a:solidFill>
                <a:cs typeface="Arial" pitchFamily="34" charset="0"/>
              </a:endParaRPr>
            </a:p>
          </p:txBody>
        </p:sp>
        <p:cxnSp>
          <p:nvCxnSpPr>
            <p:cNvPr id="737" name="Straight Connector 736"/>
            <p:cNvCxnSpPr/>
            <p:nvPr/>
          </p:nvCxnSpPr>
          <p:spPr bwMode="auto">
            <a:xfrm flipH="1">
              <a:off x="3787804" y="4347823"/>
              <a:ext cx="178151" cy="0"/>
            </a:xfrm>
            <a:prstGeom prst="line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738" name="TextBox 737"/>
            <p:cNvSpPr txBox="1"/>
            <p:nvPr/>
          </p:nvSpPr>
          <p:spPr>
            <a:xfrm>
              <a:off x="1809725" y="4185084"/>
              <a:ext cx="746487" cy="369332"/>
            </a:xfrm>
            <a:prstGeom prst="rect">
              <a:avLst/>
            </a:prstGeom>
            <a:noFill/>
            <a:ln>
              <a:solidFill>
                <a:srgbClr val="FFFFFF">
                  <a:lumMod val="75000"/>
                </a:srgbClr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cs typeface="Arial" pitchFamily="34" charset="0"/>
                </a:rPr>
                <a:t>Elements: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cs typeface="Arial" pitchFamily="34" charset="0"/>
                </a:rPr>
                <a:t>5</a:t>
              </a:r>
              <a:r>
                <a: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cs typeface="Arial" pitchFamily="34" charset="0"/>
                </a:rPr>
                <a:t>0-450MHz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739" name="TextBox 738"/>
            <p:cNvSpPr txBox="1"/>
            <p:nvPr/>
          </p:nvSpPr>
          <p:spPr>
            <a:xfrm>
              <a:off x="2771800" y="4185084"/>
              <a:ext cx="906018" cy="230832"/>
            </a:xfrm>
            <a:prstGeom prst="rect">
              <a:avLst/>
            </a:prstGeom>
            <a:noFill/>
            <a:ln>
              <a:solidFill>
                <a:srgbClr val="FFFFFF">
                  <a:lumMod val="75000"/>
                </a:srgbClr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cs typeface="Arial" pitchFamily="34" charset="0"/>
                </a:rPr>
                <a:t>LNA, filter, gain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740" name="Line 233"/>
            <p:cNvSpPr>
              <a:spLocks noChangeShapeType="1"/>
            </p:cNvSpPr>
            <p:nvPr/>
          </p:nvSpPr>
          <p:spPr bwMode="auto">
            <a:xfrm flipV="1">
              <a:off x="3363217" y="3899133"/>
              <a:ext cx="94306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3600" kern="0">
                <a:solidFill>
                  <a:sysClr val="windowText" lastClr="000000"/>
                </a:solidFill>
                <a:cs typeface="Arial" pitchFamily="34" charset="0"/>
              </a:endParaRPr>
            </a:p>
          </p:txBody>
        </p:sp>
        <p:sp>
          <p:nvSpPr>
            <p:cNvPr id="741" name="Line 234"/>
            <p:cNvSpPr>
              <a:spLocks noChangeShapeType="1"/>
            </p:cNvSpPr>
            <p:nvPr/>
          </p:nvSpPr>
          <p:spPr bwMode="auto">
            <a:xfrm rot="10800000" flipV="1">
              <a:off x="4695208" y="4283213"/>
              <a:ext cx="481664" cy="0"/>
            </a:xfrm>
            <a:prstGeom prst="line">
              <a:avLst/>
            </a:prstGeom>
            <a:noFill/>
            <a:ln w="12700">
              <a:solidFill>
                <a:srgbClr val="FFC000"/>
              </a:solidFill>
              <a:round/>
              <a:headEnd type="oval" w="sm" len="med"/>
              <a:tailEnd type="triangle" w="sm" len="lg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3600" kern="0">
                <a:solidFill>
                  <a:sysClr val="windowText" lastClr="000000"/>
                </a:solidFill>
                <a:cs typeface="Arial" pitchFamily="34" charset="0"/>
              </a:endParaRPr>
            </a:p>
          </p:txBody>
        </p:sp>
        <p:sp>
          <p:nvSpPr>
            <p:cNvPr id="743" name="TextBox 742"/>
            <p:cNvSpPr txBox="1"/>
            <p:nvPr/>
          </p:nvSpPr>
          <p:spPr>
            <a:xfrm>
              <a:off x="5257906" y="4186298"/>
              <a:ext cx="726634" cy="359003"/>
            </a:xfrm>
            <a:prstGeom prst="rect">
              <a:avLst/>
            </a:prstGeom>
            <a:noFill/>
            <a:ln>
              <a:solidFill>
                <a:srgbClr val="FFFFFF">
                  <a:lumMod val="75000"/>
                </a:srgbClr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cs typeface="Arial" pitchFamily="34" charset="0"/>
                </a:rPr>
                <a:t>Power over </a:t>
              </a:r>
              <a:endParaRPr kumimoji="0" lang="en-GB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cs typeface="Arial" pitchFamily="34" charset="0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cs typeface="Arial" pitchFamily="34" charset="0"/>
                </a:rPr>
                <a:t>copper</a:t>
              </a:r>
              <a:endPara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744" name="Rectangle 743"/>
            <p:cNvSpPr/>
            <p:nvPr/>
          </p:nvSpPr>
          <p:spPr bwMode="auto">
            <a:xfrm>
              <a:off x="3528462" y="3306152"/>
              <a:ext cx="442722" cy="319744"/>
            </a:xfrm>
            <a:prstGeom prst="rect">
              <a:avLst/>
            </a:prstGeom>
            <a:solidFill>
              <a:srgbClr val="3333CC">
                <a:lumMod val="20000"/>
                <a:lumOff val="80000"/>
              </a:srgbClr>
            </a:solidFill>
            <a:ln w="9525" cap="flat" cmpd="sng" algn="ctr">
              <a:solidFill>
                <a:srgbClr val="2D2DB9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45720" rIns="36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33787"/>
                  </a:solidFill>
                  <a:effectLst/>
                  <a:uLnTx/>
                  <a:uFillTx/>
                  <a:latin typeface="Arial" charset="0"/>
                </a:rPr>
                <a:t>Mixer</a:t>
              </a:r>
            </a:p>
          </p:txBody>
        </p:sp>
        <p:sp>
          <p:nvSpPr>
            <p:cNvPr id="745" name="Oval 744"/>
            <p:cNvSpPr/>
            <p:nvPr/>
          </p:nvSpPr>
          <p:spPr bwMode="auto">
            <a:xfrm>
              <a:off x="4186621" y="3355344"/>
              <a:ext cx="221360" cy="221360"/>
            </a:xfrm>
            <a:prstGeom prst="ellipse">
              <a:avLst/>
            </a:prstGeom>
            <a:solidFill>
              <a:srgbClr val="00CC99">
                <a:lumMod val="20000"/>
                <a:lumOff val="80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33787"/>
                  </a:solidFill>
                  <a:effectLst/>
                  <a:uLnTx/>
                  <a:uFillTx/>
                  <a:latin typeface="Arial" charset="0"/>
                </a:rPr>
                <a:t>+</a:t>
              </a:r>
            </a:p>
          </p:txBody>
        </p:sp>
        <p:sp>
          <p:nvSpPr>
            <p:cNvPr id="746" name="Rounded Rectangle 745"/>
            <p:cNvSpPr/>
            <p:nvPr/>
          </p:nvSpPr>
          <p:spPr bwMode="auto">
            <a:xfrm>
              <a:off x="3491880" y="2888941"/>
              <a:ext cx="530158" cy="272322"/>
            </a:xfrm>
            <a:prstGeom prst="roundRect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800" b="0" i="0" u="none" strike="noStrike" cap="none" normalizeH="0" baseline="0" dirty="0" smtClean="0">
                  <a:ln>
                    <a:noFill/>
                  </a:ln>
                  <a:solidFill>
                    <a:srgbClr val="233787"/>
                  </a:solidFill>
                  <a:effectLst/>
                  <a:latin typeface="Arial" charset="0"/>
                </a:rPr>
                <a:t>500MHz LO</a:t>
              </a:r>
            </a:p>
          </p:txBody>
        </p:sp>
        <p:cxnSp>
          <p:nvCxnSpPr>
            <p:cNvPr id="747" name="Straight Arrow Connector 746"/>
            <p:cNvCxnSpPr>
              <a:endCxn id="744" idx="1"/>
            </p:cNvCxnSpPr>
            <p:nvPr/>
          </p:nvCxnSpPr>
          <p:spPr bwMode="auto">
            <a:xfrm>
              <a:off x="3380887" y="3465661"/>
              <a:ext cx="147574" cy="363"/>
            </a:xfrm>
            <a:prstGeom prst="straightConnector1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48" name="Straight Arrow Connector 747"/>
            <p:cNvCxnSpPr>
              <a:endCxn id="745" idx="4"/>
            </p:cNvCxnSpPr>
            <p:nvPr/>
          </p:nvCxnSpPr>
          <p:spPr bwMode="auto">
            <a:xfrm flipV="1">
              <a:off x="4297301" y="3576705"/>
              <a:ext cx="0" cy="331788"/>
            </a:xfrm>
            <a:prstGeom prst="straightConnector1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49" name="Straight Arrow Connector 748"/>
            <p:cNvCxnSpPr>
              <a:stCxn id="744" idx="3"/>
              <a:endCxn id="745" idx="2"/>
            </p:cNvCxnSpPr>
            <p:nvPr/>
          </p:nvCxnSpPr>
          <p:spPr bwMode="auto">
            <a:xfrm>
              <a:off x="3971184" y="3466025"/>
              <a:ext cx="215436" cy="0"/>
            </a:xfrm>
            <a:prstGeom prst="straightConnector1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50" name="Straight Arrow Connector 749"/>
            <p:cNvCxnSpPr>
              <a:stCxn id="745" idx="6"/>
              <a:endCxn id="733" idx="1"/>
            </p:cNvCxnSpPr>
            <p:nvPr/>
          </p:nvCxnSpPr>
          <p:spPr bwMode="auto">
            <a:xfrm>
              <a:off x="4407981" y="3466025"/>
              <a:ext cx="167551" cy="0"/>
            </a:xfrm>
            <a:prstGeom prst="straightConnector1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51" name="Straight Arrow Connector 750"/>
            <p:cNvCxnSpPr>
              <a:endCxn id="744" idx="0"/>
            </p:cNvCxnSpPr>
            <p:nvPr/>
          </p:nvCxnSpPr>
          <p:spPr bwMode="auto">
            <a:xfrm flipH="1">
              <a:off x="3749823" y="3170622"/>
              <a:ext cx="363" cy="135530"/>
            </a:xfrm>
            <a:prstGeom prst="straightConnector1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30" name="Group 7"/>
            <p:cNvGrpSpPr>
              <a:grpSpLocks/>
            </p:cNvGrpSpPr>
            <p:nvPr/>
          </p:nvGrpSpPr>
          <p:grpSpPr bwMode="auto">
            <a:xfrm>
              <a:off x="3707767" y="3481785"/>
              <a:ext cx="97604" cy="97603"/>
              <a:chOff x="1111" y="2876"/>
              <a:chExt cx="227" cy="112"/>
            </a:xfrm>
          </p:grpSpPr>
          <p:grpSp>
            <p:nvGrpSpPr>
              <p:cNvPr id="31" name="Group 8"/>
              <p:cNvGrpSpPr>
                <a:grpSpLocks/>
              </p:cNvGrpSpPr>
              <p:nvPr/>
            </p:nvGrpSpPr>
            <p:grpSpPr bwMode="auto">
              <a:xfrm>
                <a:off x="1115" y="2876"/>
                <a:ext cx="223" cy="55"/>
                <a:chOff x="818" y="2862"/>
                <a:chExt cx="1454" cy="398"/>
              </a:xfrm>
            </p:grpSpPr>
            <p:sp>
              <p:nvSpPr>
                <p:cNvPr id="776" name="Arc 9"/>
                <p:cNvSpPr>
                  <a:spLocks/>
                </p:cNvSpPr>
                <p:nvPr/>
              </p:nvSpPr>
              <p:spPr bwMode="auto">
                <a:xfrm rot="10833917" flipV="1">
                  <a:off x="818" y="2874"/>
                  <a:ext cx="731" cy="386"/>
                </a:xfrm>
                <a:custGeom>
                  <a:avLst/>
                  <a:gdLst>
                    <a:gd name="T0" fmla="*/ 0 w 37348"/>
                    <a:gd name="T1" fmla="*/ 0 h 21600"/>
                    <a:gd name="T2" fmla="*/ 0 w 37348"/>
                    <a:gd name="T3" fmla="*/ 0 h 21600"/>
                    <a:gd name="T4" fmla="*/ 0 w 3734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7348"/>
                    <a:gd name="T10" fmla="*/ 0 h 21600"/>
                    <a:gd name="T11" fmla="*/ 37348 w 3734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7348" h="21600" fill="none" extrusionOk="0">
                      <a:moveTo>
                        <a:pt x="0" y="10392"/>
                      </a:moveTo>
                      <a:cubicBezTo>
                        <a:pt x="3916" y="3939"/>
                        <a:pt x="10917" y="-1"/>
                        <a:pt x="18465" y="0"/>
                      </a:cubicBezTo>
                      <a:cubicBezTo>
                        <a:pt x="26310" y="0"/>
                        <a:pt x="33538" y="4253"/>
                        <a:pt x="37347" y="11112"/>
                      </a:cubicBezTo>
                    </a:path>
                    <a:path w="37348" h="21600" stroke="0" extrusionOk="0">
                      <a:moveTo>
                        <a:pt x="0" y="10392"/>
                      </a:moveTo>
                      <a:cubicBezTo>
                        <a:pt x="3916" y="3939"/>
                        <a:pt x="10917" y="-1"/>
                        <a:pt x="18465" y="0"/>
                      </a:cubicBezTo>
                      <a:cubicBezTo>
                        <a:pt x="26310" y="0"/>
                        <a:pt x="33538" y="4253"/>
                        <a:pt x="37347" y="11112"/>
                      </a:cubicBezTo>
                      <a:lnTo>
                        <a:pt x="18465" y="2160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777" name="Arc 10"/>
                <p:cNvSpPr>
                  <a:spLocks/>
                </p:cNvSpPr>
                <p:nvPr/>
              </p:nvSpPr>
              <p:spPr bwMode="auto">
                <a:xfrm rot="10766083">
                  <a:off x="1541" y="2862"/>
                  <a:ext cx="731" cy="386"/>
                </a:xfrm>
                <a:custGeom>
                  <a:avLst/>
                  <a:gdLst>
                    <a:gd name="T0" fmla="*/ 0 w 37348"/>
                    <a:gd name="T1" fmla="*/ 0 h 21600"/>
                    <a:gd name="T2" fmla="*/ 0 w 37348"/>
                    <a:gd name="T3" fmla="*/ 0 h 21600"/>
                    <a:gd name="T4" fmla="*/ 0 w 3734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7348"/>
                    <a:gd name="T10" fmla="*/ 0 h 21600"/>
                    <a:gd name="T11" fmla="*/ 37348 w 3734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7348" h="21600" fill="none" extrusionOk="0">
                      <a:moveTo>
                        <a:pt x="0" y="10392"/>
                      </a:moveTo>
                      <a:cubicBezTo>
                        <a:pt x="3916" y="3939"/>
                        <a:pt x="10917" y="-1"/>
                        <a:pt x="18465" y="0"/>
                      </a:cubicBezTo>
                      <a:cubicBezTo>
                        <a:pt x="26310" y="0"/>
                        <a:pt x="33538" y="4253"/>
                        <a:pt x="37347" y="11112"/>
                      </a:cubicBezTo>
                    </a:path>
                    <a:path w="37348" h="21600" stroke="0" extrusionOk="0">
                      <a:moveTo>
                        <a:pt x="0" y="10392"/>
                      </a:moveTo>
                      <a:cubicBezTo>
                        <a:pt x="3916" y="3939"/>
                        <a:pt x="10917" y="-1"/>
                        <a:pt x="18465" y="0"/>
                      </a:cubicBezTo>
                      <a:cubicBezTo>
                        <a:pt x="26310" y="0"/>
                        <a:pt x="33538" y="4253"/>
                        <a:pt x="37347" y="11112"/>
                      </a:cubicBezTo>
                      <a:lnTo>
                        <a:pt x="18465" y="2160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</p:grpSp>
          <p:grpSp>
            <p:nvGrpSpPr>
              <p:cNvPr id="742" name="Group 11"/>
              <p:cNvGrpSpPr>
                <a:grpSpLocks/>
              </p:cNvGrpSpPr>
              <p:nvPr/>
            </p:nvGrpSpPr>
            <p:grpSpPr bwMode="auto">
              <a:xfrm>
                <a:off x="1111" y="2902"/>
                <a:ext cx="223" cy="55"/>
                <a:chOff x="818" y="2862"/>
                <a:chExt cx="1454" cy="398"/>
              </a:xfrm>
            </p:grpSpPr>
            <p:sp>
              <p:nvSpPr>
                <p:cNvPr id="774" name="Arc 12"/>
                <p:cNvSpPr>
                  <a:spLocks/>
                </p:cNvSpPr>
                <p:nvPr/>
              </p:nvSpPr>
              <p:spPr bwMode="auto">
                <a:xfrm rot="10833917" flipV="1">
                  <a:off x="818" y="2874"/>
                  <a:ext cx="731" cy="386"/>
                </a:xfrm>
                <a:custGeom>
                  <a:avLst/>
                  <a:gdLst>
                    <a:gd name="T0" fmla="*/ 0 w 37348"/>
                    <a:gd name="T1" fmla="*/ 0 h 21600"/>
                    <a:gd name="T2" fmla="*/ 0 w 37348"/>
                    <a:gd name="T3" fmla="*/ 0 h 21600"/>
                    <a:gd name="T4" fmla="*/ 0 w 3734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7348"/>
                    <a:gd name="T10" fmla="*/ 0 h 21600"/>
                    <a:gd name="T11" fmla="*/ 37348 w 3734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7348" h="21600" fill="none" extrusionOk="0">
                      <a:moveTo>
                        <a:pt x="0" y="10392"/>
                      </a:moveTo>
                      <a:cubicBezTo>
                        <a:pt x="3916" y="3939"/>
                        <a:pt x="10917" y="-1"/>
                        <a:pt x="18465" y="0"/>
                      </a:cubicBezTo>
                      <a:cubicBezTo>
                        <a:pt x="26310" y="0"/>
                        <a:pt x="33538" y="4253"/>
                        <a:pt x="37347" y="11112"/>
                      </a:cubicBezTo>
                    </a:path>
                    <a:path w="37348" h="21600" stroke="0" extrusionOk="0">
                      <a:moveTo>
                        <a:pt x="0" y="10392"/>
                      </a:moveTo>
                      <a:cubicBezTo>
                        <a:pt x="3916" y="3939"/>
                        <a:pt x="10917" y="-1"/>
                        <a:pt x="18465" y="0"/>
                      </a:cubicBezTo>
                      <a:cubicBezTo>
                        <a:pt x="26310" y="0"/>
                        <a:pt x="33538" y="4253"/>
                        <a:pt x="37347" y="11112"/>
                      </a:cubicBezTo>
                      <a:lnTo>
                        <a:pt x="18465" y="2160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775" name="Arc 13"/>
                <p:cNvSpPr>
                  <a:spLocks/>
                </p:cNvSpPr>
                <p:nvPr/>
              </p:nvSpPr>
              <p:spPr bwMode="auto">
                <a:xfrm rot="10766083">
                  <a:off x="1541" y="2862"/>
                  <a:ext cx="731" cy="386"/>
                </a:xfrm>
                <a:custGeom>
                  <a:avLst/>
                  <a:gdLst>
                    <a:gd name="T0" fmla="*/ 0 w 37348"/>
                    <a:gd name="T1" fmla="*/ 0 h 21600"/>
                    <a:gd name="T2" fmla="*/ 0 w 37348"/>
                    <a:gd name="T3" fmla="*/ 0 h 21600"/>
                    <a:gd name="T4" fmla="*/ 0 w 3734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7348"/>
                    <a:gd name="T10" fmla="*/ 0 h 21600"/>
                    <a:gd name="T11" fmla="*/ 37348 w 3734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7348" h="21600" fill="none" extrusionOk="0">
                      <a:moveTo>
                        <a:pt x="0" y="10392"/>
                      </a:moveTo>
                      <a:cubicBezTo>
                        <a:pt x="3916" y="3939"/>
                        <a:pt x="10917" y="-1"/>
                        <a:pt x="18465" y="0"/>
                      </a:cubicBezTo>
                      <a:cubicBezTo>
                        <a:pt x="26310" y="0"/>
                        <a:pt x="33538" y="4253"/>
                        <a:pt x="37347" y="11112"/>
                      </a:cubicBezTo>
                    </a:path>
                    <a:path w="37348" h="21600" stroke="0" extrusionOk="0">
                      <a:moveTo>
                        <a:pt x="0" y="10392"/>
                      </a:moveTo>
                      <a:cubicBezTo>
                        <a:pt x="3916" y="3939"/>
                        <a:pt x="10917" y="-1"/>
                        <a:pt x="18465" y="0"/>
                      </a:cubicBezTo>
                      <a:cubicBezTo>
                        <a:pt x="26310" y="0"/>
                        <a:pt x="33538" y="4253"/>
                        <a:pt x="37347" y="11112"/>
                      </a:cubicBezTo>
                      <a:lnTo>
                        <a:pt x="18465" y="2160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</p:grpSp>
          <p:grpSp>
            <p:nvGrpSpPr>
              <p:cNvPr id="752" name="Group 14"/>
              <p:cNvGrpSpPr>
                <a:grpSpLocks/>
              </p:cNvGrpSpPr>
              <p:nvPr/>
            </p:nvGrpSpPr>
            <p:grpSpPr bwMode="auto">
              <a:xfrm>
                <a:off x="1111" y="2933"/>
                <a:ext cx="223" cy="55"/>
                <a:chOff x="818" y="2862"/>
                <a:chExt cx="1454" cy="398"/>
              </a:xfrm>
            </p:grpSpPr>
            <p:sp>
              <p:nvSpPr>
                <p:cNvPr id="772" name="Arc 15"/>
                <p:cNvSpPr>
                  <a:spLocks/>
                </p:cNvSpPr>
                <p:nvPr/>
              </p:nvSpPr>
              <p:spPr bwMode="auto">
                <a:xfrm rot="10833917" flipV="1">
                  <a:off x="818" y="2874"/>
                  <a:ext cx="731" cy="386"/>
                </a:xfrm>
                <a:custGeom>
                  <a:avLst/>
                  <a:gdLst>
                    <a:gd name="T0" fmla="*/ 0 w 37348"/>
                    <a:gd name="T1" fmla="*/ 0 h 21600"/>
                    <a:gd name="T2" fmla="*/ 0 w 37348"/>
                    <a:gd name="T3" fmla="*/ 0 h 21600"/>
                    <a:gd name="T4" fmla="*/ 0 w 3734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7348"/>
                    <a:gd name="T10" fmla="*/ 0 h 21600"/>
                    <a:gd name="T11" fmla="*/ 37348 w 3734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7348" h="21600" fill="none" extrusionOk="0">
                      <a:moveTo>
                        <a:pt x="0" y="10392"/>
                      </a:moveTo>
                      <a:cubicBezTo>
                        <a:pt x="3916" y="3939"/>
                        <a:pt x="10917" y="-1"/>
                        <a:pt x="18465" y="0"/>
                      </a:cubicBezTo>
                      <a:cubicBezTo>
                        <a:pt x="26310" y="0"/>
                        <a:pt x="33538" y="4253"/>
                        <a:pt x="37347" y="11112"/>
                      </a:cubicBezTo>
                    </a:path>
                    <a:path w="37348" h="21600" stroke="0" extrusionOk="0">
                      <a:moveTo>
                        <a:pt x="0" y="10392"/>
                      </a:moveTo>
                      <a:cubicBezTo>
                        <a:pt x="3916" y="3939"/>
                        <a:pt x="10917" y="-1"/>
                        <a:pt x="18465" y="0"/>
                      </a:cubicBezTo>
                      <a:cubicBezTo>
                        <a:pt x="26310" y="0"/>
                        <a:pt x="33538" y="4253"/>
                        <a:pt x="37347" y="11112"/>
                      </a:cubicBezTo>
                      <a:lnTo>
                        <a:pt x="18465" y="2160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773" name="Arc 16"/>
                <p:cNvSpPr>
                  <a:spLocks/>
                </p:cNvSpPr>
                <p:nvPr/>
              </p:nvSpPr>
              <p:spPr bwMode="auto">
                <a:xfrm rot="10766083">
                  <a:off x="1541" y="2862"/>
                  <a:ext cx="731" cy="386"/>
                </a:xfrm>
                <a:custGeom>
                  <a:avLst/>
                  <a:gdLst>
                    <a:gd name="T0" fmla="*/ 0 w 37348"/>
                    <a:gd name="T1" fmla="*/ 0 h 21600"/>
                    <a:gd name="T2" fmla="*/ 0 w 37348"/>
                    <a:gd name="T3" fmla="*/ 0 h 21600"/>
                    <a:gd name="T4" fmla="*/ 0 w 3734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7348"/>
                    <a:gd name="T10" fmla="*/ 0 h 21600"/>
                    <a:gd name="T11" fmla="*/ 37348 w 3734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7348" h="21600" fill="none" extrusionOk="0">
                      <a:moveTo>
                        <a:pt x="0" y="10392"/>
                      </a:moveTo>
                      <a:cubicBezTo>
                        <a:pt x="3916" y="3939"/>
                        <a:pt x="10917" y="-1"/>
                        <a:pt x="18465" y="0"/>
                      </a:cubicBezTo>
                      <a:cubicBezTo>
                        <a:pt x="26310" y="0"/>
                        <a:pt x="33538" y="4253"/>
                        <a:pt x="37347" y="11112"/>
                      </a:cubicBezTo>
                    </a:path>
                    <a:path w="37348" h="21600" stroke="0" extrusionOk="0">
                      <a:moveTo>
                        <a:pt x="0" y="10392"/>
                      </a:moveTo>
                      <a:cubicBezTo>
                        <a:pt x="3916" y="3939"/>
                        <a:pt x="10917" y="-1"/>
                        <a:pt x="18465" y="0"/>
                      </a:cubicBezTo>
                      <a:cubicBezTo>
                        <a:pt x="26310" y="0"/>
                        <a:pt x="33538" y="4253"/>
                        <a:pt x="37347" y="11112"/>
                      </a:cubicBezTo>
                      <a:lnTo>
                        <a:pt x="18465" y="2160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</p:grpSp>
          <p:sp>
            <p:nvSpPr>
              <p:cNvPr id="769" name="Line 17"/>
              <p:cNvSpPr>
                <a:spLocks noChangeShapeType="1"/>
              </p:cNvSpPr>
              <p:nvPr/>
            </p:nvSpPr>
            <p:spPr bwMode="auto">
              <a:xfrm flipH="1">
                <a:off x="1215" y="2923"/>
                <a:ext cx="11" cy="1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3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771" name="Line 18"/>
              <p:cNvSpPr>
                <a:spLocks noChangeShapeType="1"/>
              </p:cNvSpPr>
              <p:nvPr/>
            </p:nvSpPr>
            <p:spPr bwMode="auto">
              <a:xfrm flipH="1">
                <a:off x="1219" y="2928"/>
                <a:ext cx="12" cy="1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3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cxnSp>
          <p:nvCxnSpPr>
            <p:cNvPr id="753" name="Straight Connector 752"/>
            <p:cNvCxnSpPr/>
            <p:nvPr/>
          </p:nvCxnSpPr>
          <p:spPr bwMode="auto">
            <a:xfrm>
              <a:off x="5178649" y="3548247"/>
              <a:ext cx="0" cy="442722"/>
            </a:xfrm>
            <a:prstGeom prst="line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4" name="Straight Connector 753"/>
            <p:cNvCxnSpPr/>
            <p:nvPr/>
          </p:nvCxnSpPr>
          <p:spPr bwMode="auto">
            <a:xfrm>
              <a:off x="5178649" y="3990969"/>
              <a:ext cx="1008424" cy="0"/>
            </a:xfrm>
            <a:prstGeom prst="line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sm" len="med"/>
            </a:ln>
            <a:effectLst/>
          </p:spPr>
        </p:cxnSp>
        <p:cxnSp>
          <p:nvCxnSpPr>
            <p:cNvPr id="755" name="Straight Connector 754"/>
            <p:cNvCxnSpPr/>
            <p:nvPr/>
          </p:nvCxnSpPr>
          <p:spPr bwMode="auto">
            <a:xfrm flipV="1">
              <a:off x="5252437" y="3720417"/>
              <a:ext cx="49191" cy="270553"/>
            </a:xfrm>
            <a:prstGeom prst="line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6" name="Straight Connector 755"/>
            <p:cNvCxnSpPr/>
            <p:nvPr/>
          </p:nvCxnSpPr>
          <p:spPr bwMode="auto">
            <a:xfrm>
              <a:off x="5301628" y="3720417"/>
              <a:ext cx="270553" cy="0"/>
            </a:xfrm>
            <a:prstGeom prst="line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7" name="Straight Connector 756"/>
            <p:cNvCxnSpPr/>
            <p:nvPr/>
          </p:nvCxnSpPr>
          <p:spPr bwMode="auto">
            <a:xfrm flipH="1" flipV="1">
              <a:off x="5572181" y="3720417"/>
              <a:ext cx="49191" cy="270553"/>
            </a:xfrm>
            <a:prstGeom prst="line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8" name="Straight Connector 757"/>
            <p:cNvCxnSpPr/>
            <p:nvPr/>
          </p:nvCxnSpPr>
          <p:spPr bwMode="auto">
            <a:xfrm flipV="1">
              <a:off x="5719756" y="3720417"/>
              <a:ext cx="49191" cy="270553"/>
            </a:xfrm>
            <a:prstGeom prst="line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9" name="Straight Connector 758"/>
            <p:cNvCxnSpPr/>
            <p:nvPr/>
          </p:nvCxnSpPr>
          <p:spPr bwMode="auto">
            <a:xfrm>
              <a:off x="5768947" y="3720417"/>
              <a:ext cx="270553" cy="0"/>
            </a:xfrm>
            <a:prstGeom prst="line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0" name="Straight Connector 759"/>
            <p:cNvCxnSpPr/>
            <p:nvPr/>
          </p:nvCxnSpPr>
          <p:spPr bwMode="auto">
            <a:xfrm flipH="1" flipV="1">
              <a:off x="6039500" y="3720417"/>
              <a:ext cx="49191" cy="270553"/>
            </a:xfrm>
            <a:prstGeom prst="line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1" name="Straight Arrow Connector 760"/>
            <p:cNvCxnSpPr/>
            <p:nvPr/>
          </p:nvCxnSpPr>
          <p:spPr bwMode="auto">
            <a:xfrm flipV="1">
              <a:off x="5670564" y="3677772"/>
              <a:ext cx="0" cy="313198"/>
            </a:xfrm>
            <a:prstGeom prst="straightConnector1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sm" len="med"/>
            </a:ln>
            <a:effectLst/>
          </p:spPr>
        </p:cxnSp>
        <p:sp>
          <p:nvSpPr>
            <p:cNvPr id="762" name="TextBox 761"/>
            <p:cNvSpPr txBox="1"/>
            <p:nvPr/>
          </p:nvSpPr>
          <p:spPr>
            <a:xfrm>
              <a:off x="6039500" y="3966375"/>
              <a:ext cx="188073" cy="2109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f</a:t>
              </a:r>
              <a:endParaRPr kumimoji="0" lang="en-GB" sz="1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3" name="TextBox 762"/>
            <p:cNvSpPr txBox="1"/>
            <p:nvPr/>
          </p:nvSpPr>
          <p:spPr>
            <a:xfrm>
              <a:off x="5473799" y="3991366"/>
              <a:ext cx="369219" cy="15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500MHz</a:t>
              </a:r>
              <a:endParaRPr kumimoji="0" lang="en-GB" sz="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4" name="TextBox 763"/>
            <p:cNvSpPr txBox="1"/>
            <p:nvPr/>
          </p:nvSpPr>
          <p:spPr>
            <a:xfrm>
              <a:off x="5289912" y="3776155"/>
              <a:ext cx="281310" cy="15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Pol</a:t>
              </a:r>
              <a:r>
                <a:rPr kumimoji="0" lang="en-GB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2</a:t>
              </a:r>
              <a:endParaRPr kumimoji="0" lang="en-GB" sz="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5" name="TextBox 764"/>
            <p:cNvSpPr txBox="1"/>
            <p:nvPr/>
          </p:nvSpPr>
          <p:spPr>
            <a:xfrm>
              <a:off x="5773807" y="3776155"/>
              <a:ext cx="281310" cy="15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Pol</a:t>
              </a:r>
              <a:r>
                <a:rPr kumimoji="0" lang="en-GB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1</a:t>
              </a:r>
              <a:endParaRPr kumimoji="0" lang="en-GB" sz="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10" name="TextBox 809"/>
          <p:cNvSpPr txBox="1"/>
          <p:nvPr/>
        </p:nvSpPr>
        <p:spPr>
          <a:xfrm>
            <a:off x="4175956" y="5121188"/>
            <a:ext cx="719682" cy="331387"/>
          </a:xfrm>
          <a:prstGeom prst="rect">
            <a:avLst/>
          </a:prstGeom>
          <a:noFill/>
          <a:ln>
            <a:solidFill>
              <a:srgbClr val="FFFFFF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cs typeface="Arial" pitchFamily="34" charset="0"/>
              </a:rPr>
              <a:t>Data </a:t>
            </a:r>
            <a:endParaRPr kumimoji="0" lang="en-GB" sz="900" b="0" i="0" u="none" strike="noStrike" kern="0" cap="none" spc="0" normalizeH="0" baseline="0" noProof="0" dirty="0" smtClean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cs typeface="Arial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cs typeface="Arial" pitchFamily="34" charset="0"/>
              </a:rPr>
              <a:t>Pol</a:t>
            </a:r>
            <a:r>
              <a:rPr kumimoji="0" lang="en-GB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cs typeface="Arial" pitchFamily="34" charset="0"/>
              </a:rPr>
              <a:t> 1 &amp; 2</a:t>
            </a:r>
            <a:endParaRPr kumimoji="0" lang="en-GB" sz="9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328" name="Rectangle 327"/>
          <p:cNvSpPr/>
          <p:nvPr/>
        </p:nvSpPr>
        <p:spPr>
          <a:xfrm rot="19386632">
            <a:off x="425077" y="2696863"/>
            <a:ext cx="8007329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GB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Needs some </a:t>
            </a:r>
            <a:r>
              <a:rPr lang="en-GB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successful </a:t>
            </a:r>
          </a:p>
          <a:p>
            <a:pPr algn="ctr"/>
            <a:r>
              <a:rPr lang="en-GB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optical development</a:t>
            </a:r>
            <a:r>
              <a:rPr lang="en-GB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en-GB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SKA</a:t>
            </a:r>
            <a:r>
              <a:rPr lang="en-GB" sz="2400" baseline="-25000" dirty="0" smtClean="0"/>
              <a:t>1</a:t>
            </a:r>
            <a:r>
              <a:rPr lang="en-GB" sz="2400" dirty="0" smtClean="0"/>
              <a:t> </a:t>
            </a:r>
            <a:r>
              <a:rPr lang="en-GB" sz="2400" dirty="0" smtClean="0"/>
              <a:t>AA-low Station Processing</a:t>
            </a:r>
            <a:endParaRPr lang="en-GB" sz="2400" dirty="0"/>
          </a:p>
        </p:txBody>
      </p:sp>
      <p:grpSp>
        <p:nvGrpSpPr>
          <p:cNvPr id="3" name="Group 290"/>
          <p:cNvGrpSpPr/>
          <p:nvPr/>
        </p:nvGrpSpPr>
        <p:grpSpPr>
          <a:xfrm>
            <a:off x="864105" y="1484784"/>
            <a:ext cx="7652516" cy="5028285"/>
            <a:chOff x="864105" y="1089982"/>
            <a:chExt cx="7652516" cy="5028285"/>
          </a:xfrm>
        </p:grpSpPr>
        <p:cxnSp>
          <p:nvCxnSpPr>
            <p:cNvPr id="292" name="Straight Arrow Connector 291"/>
            <p:cNvCxnSpPr/>
            <p:nvPr/>
          </p:nvCxnSpPr>
          <p:spPr>
            <a:xfrm>
              <a:off x="2051720" y="2835418"/>
              <a:ext cx="648072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F79646">
                  <a:lumMod val="75000"/>
                </a:srgbClr>
              </a:solidFill>
              <a:prstDash val="solid"/>
              <a:headEnd type="oval"/>
              <a:tailEnd type="triangle" w="med" len="lg"/>
            </a:ln>
            <a:effectLst/>
          </p:spPr>
        </p:cxnSp>
        <p:sp>
          <p:nvSpPr>
            <p:cNvPr id="293" name="Rounded Rectangle 292"/>
            <p:cNvSpPr/>
            <p:nvPr/>
          </p:nvSpPr>
          <p:spPr bwMode="auto">
            <a:xfrm>
              <a:off x="2699792" y="2763410"/>
              <a:ext cx="166152" cy="132922"/>
            </a:xfrm>
            <a:prstGeom prst="roundRect">
              <a:avLst/>
            </a:prstGeom>
            <a:solidFill>
              <a:srgbClr val="FFC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33787"/>
                  </a:solidFill>
                  <a:effectLst/>
                  <a:uLnTx/>
                  <a:uFillTx/>
                  <a:cs typeface="Arial" pitchFamily="34" charset="0"/>
                </a:rPr>
                <a:t>o/e</a:t>
              </a:r>
              <a:endPara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233787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cxnSp>
          <p:nvCxnSpPr>
            <p:cNvPr id="294" name="Straight Arrow Connector 293"/>
            <p:cNvCxnSpPr>
              <a:stCxn id="293" idx="3"/>
            </p:cNvCxnSpPr>
            <p:nvPr/>
          </p:nvCxnSpPr>
          <p:spPr>
            <a:xfrm flipV="1">
              <a:off x="2865944" y="2829859"/>
              <a:ext cx="157884" cy="12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 w="sm" len="med"/>
            </a:ln>
            <a:effectLst/>
          </p:spPr>
        </p:cxnSp>
        <p:grpSp>
          <p:nvGrpSpPr>
            <p:cNvPr id="4" name="Group 317"/>
            <p:cNvGrpSpPr/>
            <p:nvPr/>
          </p:nvGrpSpPr>
          <p:grpSpPr>
            <a:xfrm>
              <a:off x="3023828" y="2721127"/>
              <a:ext cx="217488" cy="217488"/>
              <a:chOff x="4860032" y="980728"/>
              <a:chExt cx="360040" cy="360040"/>
            </a:xfrm>
          </p:grpSpPr>
          <p:sp>
            <p:nvSpPr>
              <p:cNvPr id="385" name="Rectangle 5"/>
              <p:cNvSpPr/>
              <p:nvPr/>
            </p:nvSpPr>
            <p:spPr>
              <a:xfrm>
                <a:off x="4860032" y="980728"/>
                <a:ext cx="360000" cy="360000"/>
              </a:xfrm>
              <a:prstGeom prst="rect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6" name="Isosceles Triangle 6"/>
              <p:cNvSpPr/>
              <p:nvPr/>
            </p:nvSpPr>
            <p:spPr>
              <a:xfrm rot="16200000">
                <a:off x="4860032" y="980728"/>
                <a:ext cx="360040" cy="360040"/>
              </a:xfrm>
              <a:prstGeom prst="triangl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96" name="Right Arrow 295"/>
            <p:cNvSpPr/>
            <p:nvPr/>
          </p:nvSpPr>
          <p:spPr>
            <a:xfrm>
              <a:off x="3239852" y="2779794"/>
              <a:ext cx="274868" cy="108012"/>
            </a:xfrm>
            <a:prstGeom prst="rightArrow">
              <a:avLst>
                <a:gd name="adj1" fmla="val 50000"/>
                <a:gd name="adj2" fmla="val 81249"/>
              </a:avLst>
            </a:prstGeom>
            <a:solidFill>
              <a:srgbClr val="4F81BD"/>
            </a:solidFill>
            <a:ln w="127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97" name="Straight Arrow Connector 296"/>
            <p:cNvCxnSpPr/>
            <p:nvPr/>
          </p:nvCxnSpPr>
          <p:spPr>
            <a:xfrm>
              <a:off x="2051720" y="2223350"/>
              <a:ext cx="648072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F79646">
                  <a:lumMod val="75000"/>
                </a:srgbClr>
              </a:solidFill>
              <a:prstDash val="solid"/>
              <a:headEnd type="oval"/>
              <a:tailEnd type="triangle" w="med" len="lg"/>
            </a:ln>
            <a:effectLst/>
          </p:spPr>
        </p:cxnSp>
        <p:sp>
          <p:nvSpPr>
            <p:cNvPr id="298" name="Rounded Rectangle 297"/>
            <p:cNvSpPr/>
            <p:nvPr/>
          </p:nvSpPr>
          <p:spPr bwMode="auto">
            <a:xfrm>
              <a:off x="2699792" y="2151342"/>
              <a:ext cx="166152" cy="132922"/>
            </a:xfrm>
            <a:prstGeom prst="roundRect">
              <a:avLst/>
            </a:prstGeom>
            <a:solidFill>
              <a:srgbClr val="FFC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33787"/>
                  </a:solidFill>
                  <a:effectLst/>
                  <a:uLnTx/>
                  <a:uFillTx/>
                  <a:cs typeface="Arial" pitchFamily="34" charset="0"/>
                </a:rPr>
                <a:t>o/e</a:t>
              </a:r>
              <a:endPara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233787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cxnSp>
          <p:nvCxnSpPr>
            <p:cNvPr id="299" name="Straight Arrow Connector 298"/>
            <p:cNvCxnSpPr>
              <a:stCxn id="298" idx="3"/>
              <a:endCxn id="383" idx="1"/>
            </p:cNvCxnSpPr>
            <p:nvPr/>
          </p:nvCxnSpPr>
          <p:spPr>
            <a:xfrm flipV="1">
              <a:off x="2865944" y="2217791"/>
              <a:ext cx="157884" cy="12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 w="sm" len="med"/>
            </a:ln>
            <a:effectLst/>
          </p:spPr>
        </p:cxnSp>
        <p:grpSp>
          <p:nvGrpSpPr>
            <p:cNvPr id="5" name="Group 317"/>
            <p:cNvGrpSpPr/>
            <p:nvPr/>
          </p:nvGrpSpPr>
          <p:grpSpPr>
            <a:xfrm>
              <a:off x="3023828" y="2109059"/>
              <a:ext cx="217488" cy="217488"/>
              <a:chOff x="4860032" y="980728"/>
              <a:chExt cx="360040" cy="360040"/>
            </a:xfrm>
          </p:grpSpPr>
          <p:sp>
            <p:nvSpPr>
              <p:cNvPr id="383" name="Rectangle 382"/>
              <p:cNvSpPr/>
              <p:nvPr/>
            </p:nvSpPr>
            <p:spPr>
              <a:xfrm>
                <a:off x="4860032" y="980728"/>
                <a:ext cx="360000" cy="360000"/>
              </a:xfrm>
              <a:prstGeom prst="rect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4" name="Isosceles Triangle 383"/>
              <p:cNvSpPr/>
              <p:nvPr/>
            </p:nvSpPr>
            <p:spPr>
              <a:xfrm rot="16200000">
                <a:off x="4860032" y="980728"/>
                <a:ext cx="360040" cy="360040"/>
              </a:xfrm>
              <a:prstGeom prst="triangl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01" name="Right Arrow 300"/>
            <p:cNvSpPr/>
            <p:nvPr/>
          </p:nvSpPr>
          <p:spPr>
            <a:xfrm>
              <a:off x="3239852" y="2167726"/>
              <a:ext cx="274868" cy="108012"/>
            </a:xfrm>
            <a:prstGeom prst="rightArrow">
              <a:avLst>
                <a:gd name="adj1" fmla="val 50000"/>
                <a:gd name="adj2" fmla="val 81249"/>
              </a:avLst>
            </a:prstGeom>
            <a:solidFill>
              <a:srgbClr val="4F81BD"/>
            </a:solidFill>
            <a:ln w="127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2" name="TextBox 301"/>
            <p:cNvSpPr txBox="1"/>
            <p:nvPr/>
          </p:nvSpPr>
          <p:spPr>
            <a:xfrm rot="5400000">
              <a:off x="2769669" y="2308878"/>
              <a:ext cx="3978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…</a:t>
              </a:r>
              <a:endPara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303" name="Straight Connector 302"/>
            <p:cNvCxnSpPr/>
            <p:nvPr/>
          </p:nvCxnSpPr>
          <p:spPr>
            <a:xfrm>
              <a:off x="2483768" y="1448780"/>
              <a:ext cx="0" cy="4516184"/>
            </a:xfrm>
            <a:prstGeom prst="line">
              <a:avLst/>
            </a:prstGeom>
            <a:noFill/>
            <a:ln w="28575" cap="flat" cmpd="sng" algn="ctr">
              <a:solidFill>
                <a:srgbClr val="9BBB59">
                  <a:lumMod val="75000"/>
                </a:srgbClr>
              </a:solidFill>
              <a:prstDash val="dash"/>
            </a:ln>
            <a:effectLst/>
          </p:spPr>
        </p:cxnSp>
        <p:cxnSp>
          <p:nvCxnSpPr>
            <p:cNvPr id="304" name="Straight Arrow Connector 303"/>
            <p:cNvCxnSpPr/>
            <p:nvPr/>
          </p:nvCxnSpPr>
          <p:spPr>
            <a:xfrm>
              <a:off x="2051720" y="1953506"/>
              <a:ext cx="648072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F79646">
                  <a:lumMod val="75000"/>
                </a:srgbClr>
              </a:solidFill>
              <a:prstDash val="solid"/>
              <a:headEnd type="oval"/>
              <a:tailEnd type="triangle" w="med" len="lg"/>
            </a:ln>
            <a:effectLst/>
          </p:spPr>
        </p:cxnSp>
        <p:sp>
          <p:nvSpPr>
            <p:cNvPr id="305" name="Rounded Rectangle 304"/>
            <p:cNvSpPr/>
            <p:nvPr/>
          </p:nvSpPr>
          <p:spPr bwMode="auto">
            <a:xfrm>
              <a:off x="2699792" y="1881498"/>
              <a:ext cx="166152" cy="132922"/>
            </a:xfrm>
            <a:prstGeom prst="roundRect">
              <a:avLst/>
            </a:prstGeom>
            <a:solidFill>
              <a:srgbClr val="FFC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33787"/>
                  </a:solidFill>
                  <a:effectLst/>
                  <a:uLnTx/>
                  <a:uFillTx/>
                  <a:cs typeface="Arial" pitchFamily="34" charset="0"/>
                </a:rPr>
                <a:t>o/e</a:t>
              </a:r>
              <a:endPara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233787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cxnSp>
          <p:nvCxnSpPr>
            <p:cNvPr id="306" name="Straight Arrow Connector 305"/>
            <p:cNvCxnSpPr>
              <a:stCxn id="305" idx="3"/>
              <a:endCxn id="381" idx="1"/>
            </p:cNvCxnSpPr>
            <p:nvPr/>
          </p:nvCxnSpPr>
          <p:spPr>
            <a:xfrm flipV="1">
              <a:off x="2865944" y="1947947"/>
              <a:ext cx="157884" cy="12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 w="sm" len="med"/>
            </a:ln>
            <a:effectLst/>
          </p:spPr>
        </p:cxnSp>
        <p:grpSp>
          <p:nvGrpSpPr>
            <p:cNvPr id="6" name="Group 317"/>
            <p:cNvGrpSpPr/>
            <p:nvPr/>
          </p:nvGrpSpPr>
          <p:grpSpPr>
            <a:xfrm>
              <a:off x="3023828" y="1839215"/>
              <a:ext cx="217488" cy="217488"/>
              <a:chOff x="4860032" y="980728"/>
              <a:chExt cx="360040" cy="360040"/>
            </a:xfrm>
          </p:grpSpPr>
          <p:sp>
            <p:nvSpPr>
              <p:cNvPr id="381" name="Rectangle 380"/>
              <p:cNvSpPr/>
              <p:nvPr/>
            </p:nvSpPr>
            <p:spPr>
              <a:xfrm>
                <a:off x="4860032" y="980728"/>
                <a:ext cx="360000" cy="360000"/>
              </a:xfrm>
              <a:prstGeom prst="rect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2" name="Isosceles Triangle 381"/>
              <p:cNvSpPr/>
              <p:nvPr/>
            </p:nvSpPr>
            <p:spPr>
              <a:xfrm rot="16200000">
                <a:off x="4860032" y="980728"/>
                <a:ext cx="360040" cy="360040"/>
              </a:xfrm>
              <a:prstGeom prst="triangl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08" name="Right Arrow 307"/>
            <p:cNvSpPr/>
            <p:nvPr/>
          </p:nvSpPr>
          <p:spPr>
            <a:xfrm>
              <a:off x="3239852" y="1897882"/>
              <a:ext cx="274868" cy="108012"/>
            </a:xfrm>
            <a:prstGeom prst="rightArrow">
              <a:avLst>
                <a:gd name="adj1" fmla="val 50000"/>
                <a:gd name="adj2" fmla="val 81249"/>
              </a:avLst>
            </a:prstGeom>
            <a:solidFill>
              <a:srgbClr val="4F81BD"/>
            </a:solidFill>
            <a:ln w="127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09" name="Straight Arrow Connector 308"/>
            <p:cNvCxnSpPr/>
            <p:nvPr/>
          </p:nvCxnSpPr>
          <p:spPr>
            <a:xfrm>
              <a:off x="2051720" y="1701478"/>
              <a:ext cx="648072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F79646">
                  <a:lumMod val="75000"/>
                </a:srgbClr>
              </a:solidFill>
              <a:prstDash val="solid"/>
              <a:headEnd type="oval"/>
              <a:tailEnd type="triangle" w="med" len="lg"/>
            </a:ln>
            <a:effectLst/>
          </p:spPr>
        </p:cxnSp>
        <p:sp>
          <p:nvSpPr>
            <p:cNvPr id="310" name="Rounded Rectangle 309"/>
            <p:cNvSpPr/>
            <p:nvPr/>
          </p:nvSpPr>
          <p:spPr bwMode="auto">
            <a:xfrm>
              <a:off x="2699792" y="1629470"/>
              <a:ext cx="166152" cy="132922"/>
            </a:xfrm>
            <a:prstGeom prst="roundRect">
              <a:avLst/>
            </a:prstGeom>
            <a:solidFill>
              <a:srgbClr val="FFC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33787"/>
                  </a:solidFill>
                  <a:effectLst/>
                  <a:uLnTx/>
                  <a:uFillTx/>
                  <a:cs typeface="Arial" pitchFamily="34" charset="0"/>
                </a:rPr>
                <a:t>o/e</a:t>
              </a:r>
              <a:endPara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233787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cxnSp>
          <p:nvCxnSpPr>
            <p:cNvPr id="311" name="Straight Arrow Connector 310"/>
            <p:cNvCxnSpPr>
              <a:stCxn id="310" idx="3"/>
              <a:endCxn id="379" idx="1"/>
            </p:cNvCxnSpPr>
            <p:nvPr/>
          </p:nvCxnSpPr>
          <p:spPr>
            <a:xfrm flipV="1">
              <a:off x="2865944" y="1695919"/>
              <a:ext cx="157884" cy="12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 w="sm" len="med"/>
            </a:ln>
            <a:effectLst/>
          </p:spPr>
        </p:cxnSp>
        <p:grpSp>
          <p:nvGrpSpPr>
            <p:cNvPr id="7" name="Group 317"/>
            <p:cNvGrpSpPr/>
            <p:nvPr/>
          </p:nvGrpSpPr>
          <p:grpSpPr>
            <a:xfrm>
              <a:off x="3023828" y="1587187"/>
              <a:ext cx="217488" cy="217488"/>
              <a:chOff x="4860032" y="980728"/>
              <a:chExt cx="360040" cy="360040"/>
            </a:xfrm>
          </p:grpSpPr>
          <p:sp>
            <p:nvSpPr>
              <p:cNvPr id="379" name="Rectangle 378"/>
              <p:cNvSpPr/>
              <p:nvPr/>
            </p:nvSpPr>
            <p:spPr>
              <a:xfrm>
                <a:off x="4860032" y="980728"/>
                <a:ext cx="360000" cy="360000"/>
              </a:xfrm>
              <a:prstGeom prst="rect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0" name="Isosceles Triangle 379"/>
              <p:cNvSpPr/>
              <p:nvPr/>
            </p:nvSpPr>
            <p:spPr>
              <a:xfrm rot="16200000">
                <a:off x="4860032" y="980728"/>
                <a:ext cx="360040" cy="360040"/>
              </a:xfrm>
              <a:prstGeom prst="triangl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13" name="Right Arrow 312"/>
            <p:cNvSpPr/>
            <p:nvPr/>
          </p:nvSpPr>
          <p:spPr>
            <a:xfrm>
              <a:off x="3239852" y="1645854"/>
              <a:ext cx="274868" cy="108012"/>
            </a:xfrm>
            <a:prstGeom prst="rightArrow">
              <a:avLst>
                <a:gd name="adj1" fmla="val 50000"/>
                <a:gd name="adj2" fmla="val 81249"/>
              </a:avLst>
            </a:prstGeom>
            <a:solidFill>
              <a:srgbClr val="4F81BD"/>
            </a:solidFill>
            <a:ln w="127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4" name="Left Brace 313"/>
            <p:cNvSpPr/>
            <p:nvPr/>
          </p:nvSpPr>
          <p:spPr>
            <a:xfrm>
              <a:off x="1835696" y="1593466"/>
              <a:ext cx="108012" cy="1368152"/>
            </a:xfrm>
            <a:prstGeom prst="leftBrace">
              <a:avLst/>
            </a:prstGeom>
            <a:noFill/>
            <a:ln w="1905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5" name="TextBox 314"/>
            <p:cNvSpPr txBox="1"/>
            <p:nvPr/>
          </p:nvSpPr>
          <p:spPr>
            <a:xfrm>
              <a:off x="864105" y="1953506"/>
              <a:ext cx="10011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RF over Fibre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from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Elements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6" name="TextBox 315"/>
            <p:cNvSpPr txBox="1"/>
            <p:nvPr/>
          </p:nvSpPr>
          <p:spPr>
            <a:xfrm>
              <a:off x="2807804" y="3284984"/>
              <a:ext cx="59022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ADCs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2GS/s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6-8 bit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7" name="Rectangle 316"/>
            <p:cNvSpPr/>
            <p:nvPr/>
          </p:nvSpPr>
          <p:spPr>
            <a:xfrm>
              <a:off x="3527884" y="1341438"/>
              <a:ext cx="396044" cy="1944216"/>
            </a:xfrm>
            <a:prstGeom prst="rect">
              <a:avLst/>
            </a:prstGeom>
            <a:solidFill>
              <a:srgbClr val="C0504D">
                <a:lumMod val="20000"/>
                <a:lumOff val="80000"/>
              </a:srgb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vert="vert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Spectral filters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8" name="Rectangle 317"/>
            <p:cNvSpPr/>
            <p:nvPr/>
          </p:nvSpPr>
          <p:spPr>
            <a:xfrm>
              <a:off x="4211960" y="1341438"/>
              <a:ext cx="396044" cy="1944216"/>
            </a:xfrm>
            <a:prstGeom prst="rect">
              <a:avLst/>
            </a:prstGeom>
            <a:solidFill>
              <a:srgbClr val="8064A2">
                <a:lumMod val="40000"/>
                <a:lumOff val="60000"/>
              </a:srgb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vert="vert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  <a:r>
                <a:rPr kumimoji="0" lang="en-GB" sz="1800" b="0" i="0" u="none" strike="noStrike" kern="0" cap="none" spc="0" normalizeH="0" baseline="30000" noProof="0" dirty="0" smtClean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</a:t>
              </a: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Beamforming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9" name="Right Arrow 318"/>
            <p:cNvSpPr/>
            <p:nvPr/>
          </p:nvSpPr>
          <p:spPr>
            <a:xfrm>
              <a:off x="3923928" y="2779794"/>
              <a:ext cx="274868" cy="108012"/>
            </a:xfrm>
            <a:prstGeom prst="rightArrow">
              <a:avLst>
                <a:gd name="adj1" fmla="val 50000"/>
                <a:gd name="adj2" fmla="val 81249"/>
              </a:avLst>
            </a:prstGeom>
            <a:solidFill>
              <a:srgbClr val="4F81BD"/>
            </a:solidFill>
            <a:ln w="127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0" name="Right Arrow 319"/>
            <p:cNvSpPr/>
            <p:nvPr/>
          </p:nvSpPr>
          <p:spPr>
            <a:xfrm>
              <a:off x="3923928" y="2167726"/>
              <a:ext cx="274868" cy="108012"/>
            </a:xfrm>
            <a:prstGeom prst="rightArrow">
              <a:avLst>
                <a:gd name="adj1" fmla="val 50000"/>
                <a:gd name="adj2" fmla="val 81249"/>
              </a:avLst>
            </a:prstGeom>
            <a:solidFill>
              <a:srgbClr val="4F81BD"/>
            </a:solidFill>
            <a:ln w="127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1" name="Right Arrow 320"/>
            <p:cNvSpPr/>
            <p:nvPr/>
          </p:nvSpPr>
          <p:spPr>
            <a:xfrm>
              <a:off x="3923928" y="1897882"/>
              <a:ext cx="274868" cy="108012"/>
            </a:xfrm>
            <a:prstGeom prst="rightArrow">
              <a:avLst>
                <a:gd name="adj1" fmla="val 50000"/>
                <a:gd name="adj2" fmla="val 81249"/>
              </a:avLst>
            </a:prstGeom>
            <a:solidFill>
              <a:srgbClr val="4F81BD"/>
            </a:solidFill>
            <a:ln w="127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2" name="Right Arrow 321"/>
            <p:cNvSpPr/>
            <p:nvPr/>
          </p:nvSpPr>
          <p:spPr>
            <a:xfrm>
              <a:off x="3923928" y="1645854"/>
              <a:ext cx="274868" cy="108012"/>
            </a:xfrm>
            <a:prstGeom prst="rightArrow">
              <a:avLst>
                <a:gd name="adj1" fmla="val 50000"/>
                <a:gd name="adj2" fmla="val 81249"/>
              </a:avLst>
            </a:prstGeom>
            <a:solidFill>
              <a:srgbClr val="4F81BD"/>
            </a:solidFill>
            <a:ln w="127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3" name="Rounded Rectangle 322"/>
            <p:cNvSpPr/>
            <p:nvPr/>
          </p:nvSpPr>
          <p:spPr>
            <a:xfrm>
              <a:off x="5616116" y="2492896"/>
              <a:ext cx="576064" cy="2340260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vert="vert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Station beamforming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24" name="Straight Arrow Connector 323"/>
            <p:cNvCxnSpPr/>
            <p:nvPr/>
          </p:nvCxnSpPr>
          <p:spPr>
            <a:xfrm>
              <a:off x="2051720" y="5535048"/>
              <a:ext cx="648072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F79646">
                  <a:lumMod val="75000"/>
                </a:srgbClr>
              </a:solidFill>
              <a:prstDash val="solid"/>
              <a:headEnd type="oval"/>
              <a:tailEnd type="triangle" w="med" len="lg"/>
            </a:ln>
            <a:effectLst/>
          </p:spPr>
        </p:cxnSp>
        <p:sp>
          <p:nvSpPr>
            <p:cNvPr id="325" name="Rounded Rectangle 324"/>
            <p:cNvSpPr/>
            <p:nvPr/>
          </p:nvSpPr>
          <p:spPr bwMode="auto">
            <a:xfrm>
              <a:off x="2699792" y="5463040"/>
              <a:ext cx="166152" cy="132922"/>
            </a:xfrm>
            <a:prstGeom prst="roundRect">
              <a:avLst/>
            </a:prstGeom>
            <a:solidFill>
              <a:srgbClr val="FFC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33787"/>
                  </a:solidFill>
                  <a:effectLst/>
                  <a:uLnTx/>
                  <a:uFillTx/>
                  <a:cs typeface="Arial" pitchFamily="34" charset="0"/>
                </a:rPr>
                <a:t>o/e</a:t>
              </a:r>
              <a:endPara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233787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cxnSp>
          <p:nvCxnSpPr>
            <p:cNvPr id="326" name="Straight Arrow Connector 325"/>
            <p:cNvCxnSpPr>
              <a:stCxn id="325" idx="3"/>
            </p:cNvCxnSpPr>
            <p:nvPr/>
          </p:nvCxnSpPr>
          <p:spPr>
            <a:xfrm flipV="1">
              <a:off x="2865944" y="5529489"/>
              <a:ext cx="157884" cy="12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 w="sm" len="med"/>
            </a:ln>
            <a:effectLst/>
          </p:spPr>
        </p:cxnSp>
        <p:grpSp>
          <p:nvGrpSpPr>
            <p:cNvPr id="8" name="Group 317"/>
            <p:cNvGrpSpPr/>
            <p:nvPr/>
          </p:nvGrpSpPr>
          <p:grpSpPr>
            <a:xfrm>
              <a:off x="3023828" y="5420757"/>
              <a:ext cx="217488" cy="217488"/>
              <a:chOff x="4860032" y="980728"/>
              <a:chExt cx="360040" cy="360040"/>
            </a:xfrm>
          </p:grpSpPr>
          <p:sp>
            <p:nvSpPr>
              <p:cNvPr id="377" name="Rectangle 48"/>
              <p:cNvSpPr/>
              <p:nvPr/>
            </p:nvSpPr>
            <p:spPr>
              <a:xfrm>
                <a:off x="4860032" y="980728"/>
                <a:ext cx="360000" cy="360000"/>
              </a:xfrm>
              <a:prstGeom prst="rect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8" name="Isosceles Triangle 49"/>
              <p:cNvSpPr/>
              <p:nvPr/>
            </p:nvSpPr>
            <p:spPr>
              <a:xfrm rot="16200000">
                <a:off x="4860032" y="980728"/>
                <a:ext cx="360040" cy="360040"/>
              </a:xfrm>
              <a:prstGeom prst="triangl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28" name="Right Arrow 327"/>
            <p:cNvSpPr/>
            <p:nvPr/>
          </p:nvSpPr>
          <p:spPr>
            <a:xfrm>
              <a:off x="3239852" y="5479424"/>
              <a:ext cx="274868" cy="108012"/>
            </a:xfrm>
            <a:prstGeom prst="rightArrow">
              <a:avLst>
                <a:gd name="adj1" fmla="val 50000"/>
                <a:gd name="adj2" fmla="val 81249"/>
              </a:avLst>
            </a:prstGeom>
            <a:solidFill>
              <a:srgbClr val="4F81BD"/>
            </a:solidFill>
            <a:ln w="127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29" name="Straight Arrow Connector 328"/>
            <p:cNvCxnSpPr/>
            <p:nvPr/>
          </p:nvCxnSpPr>
          <p:spPr>
            <a:xfrm>
              <a:off x="2051720" y="4922980"/>
              <a:ext cx="648072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F79646">
                  <a:lumMod val="75000"/>
                </a:srgbClr>
              </a:solidFill>
              <a:prstDash val="solid"/>
              <a:headEnd type="oval"/>
              <a:tailEnd type="triangle" w="med" len="lg"/>
            </a:ln>
            <a:effectLst/>
          </p:spPr>
        </p:cxnSp>
        <p:sp>
          <p:nvSpPr>
            <p:cNvPr id="330" name="Rounded Rectangle 329"/>
            <p:cNvSpPr/>
            <p:nvPr/>
          </p:nvSpPr>
          <p:spPr bwMode="auto">
            <a:xfrm>
              <a:off x="2699792" y="4850972"/>
              <a:ext cx="166152" cy="132922"/>
            </a:xfrm>
            <a:prstGeom prst="roundRect">
              <a:avLst/>
            </a:prstGeom>
            <a:solidFill>
              <a:srgbClr val="FFC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33787"/>
                  </a:solidFill>
                  <a:effectLst/>
                  <a:uLnTx/>
                  <a:uFillTx/>
                  <a:cs typeface="Arial" pitchFamily="34" charset="0"/>
                </a:rPr>
                <a:t>o/e</a:t>
              </a:r>
              <a:endPara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233787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cxnSp>
          <p:nvCxnSpPr>
            <p:cNvPr id="331" name="Straight Arrow Connector 330"/>
            <p:cNvCxnSpPr>
              <a:stCxn id="330" idx="3"/>
              <a:endCxn id="375" idx="1"/>
            </p:cNvCxnSpPr>
            <p:nvPr/>
          </p:nvCxnSpPr>
          <p:spPr>
            <a:xfrm flipV="1">
              <a:off x="2865944" y="4917421"/>
              <a:ext cx="157884" cy="12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 w="sm" len="med"/>
            </a:ln>
            <a:effectLst/>
          </p:spPr>
        </p:cxnSp>
        <p:grpSp>
          <p:nvGrpSpPr>
            <p:cNvPr id="9" name="Group 317"/>
            <p:cNvGrpSpPr/>
            <p:nvPr/>
          </p:nvGrpSpPr>
          <p:grpSpPr>
            <a:xfrm>
              <a:off x="3023828" y="4808689"/>
              <a:ext cx="217488" cy="217488"/>
              <a:chOff x="4860032" y="980728"/>
              <a:chExt cx="360040" cy="360040"/>
            </a:xfrm>
          </p:grpSpPr>
          <p:sp>
            <p:nvSpPr>
              <p:cNvPr id="375" name="Rectangle 374"/>
              <p:cNvSpPr/>
              <p:nvPr/>
            </p:nvSpPr>
            <p:spPr>
              <a:xfrm>
                <a:off x="4860032" y="980728"/>
                <a:ext cx="360000" cy="360000"/>
              </a:xfrm>
              <a:prstGeom prst="rect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6" name="Isosceles Triangle 375"/>
              <p:cNvSpPr/>
              <p:nvPr/>
            </p:nvSpPr>
            <p:spPr>
              <a:xfrm rot="16200000">
                <a:off x="4860032" y="980728"/>
                <a:ext cx="360040" cy="360040"/>
              </a:xfrm>
              <a:prstGeom prst="triangl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33" name="Right Arrow 332"/>
            <p:cNvSpPr/>
            <p:nvPr/>
          </p:nvSpPr>
          <p:spPr>
            <a:xfrm>
              <a:off x="3239852" y="4867356"/>
              <a:ext cx="274868" cy="108012"/>
            </a:xfrm>
            <a:prstGeom prst="rightArrow">
              <a:avLst>
                <a:gd name="adj1" fmla="val 50000"/>
                <a:gd name="adj2" fmla="val 81249"/>
              </a:avLst>
            </a:prstGeom>
            <a:solidFill>
              <a:srgbClr val="4F81BD"/>
            </a:solidFill>
            <a:ln w="127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4" name="TextBox 333"/>
            <p:cNvSpPr txBox="1"/>
            <p:nvPr/>
          </p:nvSpPr>
          <p:spPr>
            <a:xfrm rot="5400000">
              <a:off x="2769669" y="5008508"/>
              <a:ext cx="3978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…</a:t>
              </a:r>
              <a:endPara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335" name="Straight Arrow Connector 334"/>
            <p:cNvCxnSpPr/>
            <p:nvPr/>
          </p:nvCxnSpPr>
          <p:spPr>
            <a:xfrm>
              <a:off x="2051720" y="4653136"/>
              <a:ext cx="648072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F79646">
                  <a:lumMod val="75000"/>
                </a:srgbClr>
              </a:solidFill>
              <a:prstDash val="solid"/>
              <a:headEnd type="oval"/>
              <a:tailEnd type="triangle" w="med" len="lg"/>
            </a:ln>
            <a:effectLst/>
          </p:spPr>
        </p:cxnSp>
        <p:sp>
          <p:nvSpPr>
            <p:cNvPr id="336" name="Rounded Rectangle 335"/>
            <p:cNvSpPr/>
            <p:nvPr/>
          </p:nvSpPr>
          <p:spPr bwMode="auto">
            <a:xfrm>
              <a:off x="2699792" y="4581128"/>
              <a:ext cx="166152" cy="132922"/>
            </a:xfrm>
            <a:prstGeom prst="roundRect">
              <a:avLst/>
            </a:prstGeom>
            <a:solidFill>
              <a:srgbClr val="FFC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33787"/>
                  </a:solidFill>
                  <a:effectLst/>
                  <a:uLnTx/>
                  <a:uFillTx/>
                  <a:cs typeface="Arial" pitchFamily="34" charset="0"/>
                </a:rPr>
                <a:t>o/e</a:t>
              </a:r>
              <a:endPara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233787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cxnSp>
          <p:nvCxnSpPr>
            <p:cNvPr id="337" name="Straight Arrow Connector 336"/>
            <p:cNvCxnSpPr>
              <a:stCxn id="336" idx="3"/>
              <a:endCxn id="373" idx="1"/>
            </p:cNvCxnSpPr>
            <p:nvPr/>
          </p:nvCxnSpPr>
          <p:spPr>
            <a:xfrm flipV="1">
              <a:off x="2865944" y="4647577"/>
              <a:ext cx="157884" cy="12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 w="sm" len="med"/>
            </a:ln>
            <a:effectLst/>
          </p:spPr>
        </p:cxnSp>
        <p:grpSp>
          <p:nvGrpSpPr>
            <p:cNvPr id="10" name="Group 317"/>
            <p:cNvGrpSpPr/>
            <p:nvPr/>
          </p:nvGrpSpPr>
          <p:grpSpPr>
            <a:xfrm>
              <a:off x="3023828" y="4538845"/>
              <a:ext cx="217488" cy="217488"/>
              <a:chOff x="4860032" y="980728"/>
              <a:chExt cx="360040" cy="360040"/>
            </a:xfrm>
          </p:grpSpPr>
          <p:sp>
            <p:nvSpPr>
              <p:cNvPr id="373" name="Rectangle 372"/>
              <p:cNvSpPr/>
              <p:nvPr/>
            </p:nvSpPr>
            <p:spPr>
              <a:xfrm>
                <a:off x="4860032" y="980728"/>
                <a:ext cx="360000" cy="360000"/>
              </a:xfrm>
              <a:prstGeom prst="rect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4" name="Isosceles Triangle 373"/>
              <p:cNvSpPr/>
              <p:nvPr/>
            </p:nvSpPr>
            <p:spPr>
              <a:xfrm rot="16200000">
                <a:off x="4860032" y="980728"/>
                <a:ext cx="360040" cy="360040"/>
              </a:xfrm>
              <a:prstGeom prst="triangl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39" name="Right Arrow 338"/>
            <p:cNvSpPr/>
            <p:nvPr/>
          </p:nvSpPr>
          <p:spPr>
            <a:xfrm>
              <a:off x="3239852" y="4597512"/>
              <a:ext cx="274868" cy="108012"/>
            </a:xfrm>
            <a:prstGeom prst="rightArrow">
              <a:avLst>
                <a:gd name="adj1" fmla="val 50000"/>
                <a:gd name="adj2" fmla="val 81249"/>
              </a:avLst>
            </a:prstGeom>
            <a:solidFill>
              <a:srgbClr val="4F81BD"/>
            </a:solidFill>
            <a:ln w="127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40" name="Straight Arrow Connector 339"/>
            <p:cNvCxnSpPr/>
            <p:nvPr/>
          </p:nvCxnSpPr>
          <p:spPr>
            <a:xfrm>
              <a:off x="2051720" y="4401108"/>
              <a:ext cx="648072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F79646">
                  <a:lumMod val="75000"/>
                </a:srgbClr>
              </a:solidFill>
              <a:prstDash val="solid"/>
              <a:headEnd type="oval"/>
              <a:tailEnd type="triangle" w="med" len="lg"/>
            </a:ln>
            <a:effectLst/>
          </p:spPr>
        </p:cxnSp>
        <p:sp>
          <p:nvSpPr>
            <p:cNvPr id="341" name="Rounded Rectangle 340"/>
            <p:cNvSpPr/>
            <p:nvPr/>
          </p:nvSpPr>
          <p:spPr bwMode="auto">
            <a:xfrm>
              <a:off x="2699792" y="4329100"/>
              <a:ext cx="166152" cy="132922"/>
            </a:xfrm>
            <a:prstGeom prst="roundRect">
              <a:avLst/>
            </a:prstGeom>
            <a:solidFill>
              <a:srgbClr val="FFC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33787"/>
                  </a:solidFill>
                  <a:effectLst/>
                  <a:uLnTx/>
                  <a:uFillTx/>
                  <a:cs typeface="Arial" pitchFamily="34" charset="0"/>
                </a:rPr>
                <a:t>o/e</a:t>
              </a:r>
              <a:endPara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233787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cxnSp>
          <p:nvCxnSpPr>
            <p:cNvPr id="342" name="Straight Arrow Connector 341"/>
            <p:cNvCxnSpPr>
              <a:stCxn id="341" idx="3"/>
              <a:endCxn id="371" idx="1"/>
            </p:cNvCxnSpPr>
            <p:nvPr/>
          </p:nvCxnSpPr>
          <p:spPr>
            <a:xfrm flipV="1">
              <a:off x="2865944" y="4395549"/>
              <a:ext cx="157884" cy="12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 w="sm" len="med"/>
            </a:ln>
            <a:effectLst/>
          </p:spPr>
        </p:cxnSp>
        <p:grpSp>
          <p:nvGrpSpPr>
            <p:cNvPr id="11" name="Group 317"/>
            <p:cNvGrpSpPr/>
            <p:nvPr/>
          </p:nvGrpSpPr>
          <p:grpSpPr>
            <a:xfrm>
              <a:off x="3023828" y="4286817"/>
              <a:ext cx="217488" cy="217488"/>
              <a:chOff x="4860032" y="980728"/>
              <a:chExt cx="360040" cy="360040"/>
            </a:xfrm>
          </p:grpSpPr>
          <p:sp>
            <p:nvSpPr>
              <p:cNvPr id="371" name="Rectangle 370"/>
              <p:cNvSpPr/>
              <p:nvPr/>
            </p:nvSpPr>
            <p:spPr>
              <a:xfrm>
                <a:off x="4860032" y="980728"/>
                <a:ext cx="360000" cy="360000"/>
              </a:xfrm>
              <a:prstGeom prst="rect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2" name="Isosceles Triangle 371"/>
              <p:cNvSpPr/>
              <p:nvPr/>
            </p:nvSpPr>
            <p:spPr>
              <a:xfrm rot="16200000">
                <a:off x="4860032" y="980728"/>
                <a:ext cx="360040" cy="360040"/>
              </a:xfrm>
              <a:prstGeom prst="triangl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44" name="Right Arrow 343"/>
            <p:cNvSpPr/>
            <p:nvPr/>
          </p:nvSpPr>
          <p:spPr>
            <a:xfrm>
              <a:off x="3239852" y="4345484"/>
              <a:ext cx="274868" cy="108012"/>
            </a:xfrm>
            <a:prstGeom prst="rightArrow">
              <a:avLst>
                <a:gd name="adj1" fmla="val 50000"/>
                <a:gd name="adj2" fmla="val 81249"/>
              </a:avLst>
            </a:prstGeom>
            <a:solidFill>
              <a:srgbClr val="4F81BD"/>
            </a:solidFill>
            <a:ln w="127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5" name="Left Brace 344"/>
            <p:cNvSpPr/>
            <p:nvPr/>
          </p:nvSpPr>
          <p:spPr>
            <a:xfrm>
              <a:off x="1835696" y="4293096"/>
              <a:ext cx="108012" cy="1368152"/>
            </a:xfrm>
            <a:prstGeom prst="leftBrace">
              <a:avLst/>
            </a:prstGeom>
            <a:noFill/>
            <a:ln w="1905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6" name="TextBox 345"/>
            <p:cNvSpPr txBox="1"/>
            <p:nvPr/>
          </p:nvSpPr>
          <p:spPr>
            <a:xfrm>
              <a:off x="864105" y="4653136"/>
              <a:ext cx="10011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RF over Fibre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from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Elements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3527884" y="4041068"/>
              <a:ext cx="396044" cy="1944216"/>
            </a:xfrm>
            <a:prstGeom prst="rect">
              <a:avLst/>
            </a:prstGeom>
            <a:solidFill>
              <a:srgbClr val="C0504D">
                <a:lumMod val="20000"/>
                <a:lumOff val="80000"/>
              </a:srgb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vert="vert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Spectral filters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8" name="Rectangle 347"/>
            <p:cNvSpPr/>
            <p:nvPr/>
          </p:nvSpPr>
          <p:spPr>
            <a:xfrm>
              <a:off x="4211960" y="4041068"/>
              <a:ext cx="396044" cy="1944216"/>
            </a:xfrm>
            <a:prstGeom prst="rect">
              <a:avLst/>
            </a:prstGeom>
            <a:solidFill>
              <a:srgbClr val="8064A2">
                <a:lumMod val="40000"/>
                <a:lumOff val="60000"/>
              </a:srgb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vert="vert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  <a:r>
                <a:rPr kumimoji="0" lang="en-GB" sz="1800" b="0" i="0" u="none" strike="noStrike" kern="0" cap="none" spc="0" normalizeH="0" baseline="30000" noProof="0" dirty="0" smtClean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</a:t>
              </a: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Beamforming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9" name="Right Arrow 348"/>
            <p:cNvSpPr/>
            <p:nvPr/>
          </p:nvSpPr>
          <p:spPr>
            <a:xfrm>
              <a:off x="3923928" y="5479424"/>
              <a:ext cx="274868" cy="108012"/>
            </a:xfrm>
            <a:prstGeom prst="rightArrow">
              <a:avLst>
                <a:gd name="adj1" fmla="val 50000"/>
                <a:gd name="adj2" fmla="val 81249"/>
              </a:avLst>
            </a:prstGeom>
            <a:solidFill>
              <a:srgbClr val="4F81BD"/>
            </a:solidFill>
            <a:ln w="127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0" name="Right Arrow 349"/>
            <p:cNvSpPr/>
            <p:nvPr/>
          </p:nvSpPr>
          <p:spPr>
            <a:xfrm>
              <a:off x="3923928" y="4867356"/>
              <a:ext cx="274868" cy="108012"/>
            </a:xfrm>
            <a:prstGeom prst="rightArrow">
              <a:avLst>
                <a:gd name="adj1" fmla="val 50000"/>
                <a:gd name="adj2" fmla="val 81249"/>
              </a:avLst>
            </a:prstGeom>
            <a:solidFill>
              <a:srgbClr val="4F81BD"/>
            </a:solidFill>
            <a:ln w="127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1" name="Right Arrow 350"/>
            <p:cNvSpPr/>
            <p:nvPr/>
          </p:nvSpPr>
          <p:spPr>
            <a:xfrm>
              <a:off x="3923928" y="4597512"/>
              <a:ext cx="274868" cy="108012"/>
            </a:xfrm>
            <a:prstGeom prst="rightArrow">
              <a:avLst>
                <a:gd name="adj1" fmla="val 50000"/>
                <a:gd name="adj2" fmla="val 81249"/>
              </a:avLst>
            </a:prstGeom>
            <a:solidFill>
              <a:srgbClr val="4F81BD"/>
            </a:solidFill>
            <a:ln w="127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2" name="Right Arrow 351"/>
            <p:cNvSpPr/>
            <p:nvPr/>
          </p:nvSpPr>
          <p:spPr>
            <a:xfrm>
              <a:off x="3923928" y="4345484"/>
              <a:ext cx="274868" cy="108012"/>
            </a:xfrm>
            <a:prstGeom prst="rightArrow">
              <a:avLst>
                <a:gd name="adj1" fmla="val 50000"/>
                <a:gd name="adj2" fmla="val 81249"/>
              </a:avLst>
            </a:prstGeom>
            <a:solidFill>
              <a:srgbClr val="4F81BD"/>
            </a:solidFill>
            <a:ln w="127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53" name="Elbow Connector 352"/>
            <p:cNvCxnSpPr/>
            <p:nvPr/>
          </p:nvCxnSpPr>
          <p:spPr>
            <a:xfrm rot="10800000" flipV="1">
              <a:off x="4608004" y="4221088"/>
              <a:ext cx="1008112" cy="791520"/>
            </a:xfrm>
            <a:prstGeom prst="bentConnector3">
              <a:avLst>
                <a:gd name="adj1" fmla="val 50000"/>
              </a:avLst>
            </a:prstGeom>
            <a:noFill/>
            <a:ln w="57150" cap="flat" cmpd="sng" algn="ctr">
              <a:solidFill>
                <a:srgbClr val="CC3399"/>
              </a:solidFill>
              <a:prstDash val="solid"/>
              <a:headEnd type="triangle" w="sm" len="sm"/>
              <a:tailEnd type="none" w="sm" len="sm"/>
            </a:ln>
            <a:effectLst>
              <a:outerShdw blurRad="63500" sx="102000" sy="102000" algn="ctr" rotWithShape="0">
                <a:srgbClr val="FF0000">
                  <a:alpha val="40000"/>
                </a:srgbClr>
              </a:outerShdw>
            </a:effectLst>
          </p:spPr>
        </p:cxnSp>
        <p:cxnSp>
          <p:nvCxnSpPr>
            <p:cNvPr id="354" name="Elbow Connector 353"/>
            <p:cNvCxnSpPr/>
            <p:nvPr/>
          </p:nvCxnSpPr>
          <p:spPr>
            <a:xfrm rot="10800000">
              <a:off x="4608004" y="2312308"/>
              <a:ext cx="1008112" cy="828660"/>
            </a:xfrm>
            <a:prstGeom prst="bentConnector3">
              <a:avLst>
                <a:gd name="adj1" fmla="val 50000"/>
              </a:avLst>
            </a:prstGeom>
            <a:noFill/>
            <a:ln w="57150" cap="flat" cmpd="sng" algn="ctr">
              <a:solidFill>
                <a:srgbClr val="CC3399"/>
              </a:solidFill>
              <a:prstDash val="solid"/>
              <a:headEnd type="triangle" w="sm" len="sm"/>
              <a:tailEnd type="none" w="sm" len="sm"/>
            </a:ln>
            <a:effectLst>
              <a:outerShdw blurRad="63500" sx="102000" sy="102000" algn="ctr" rotWithShape="0">
                <a:srgbClr val="FF0000">
                  <a:alpha val="40000"/>
                </a:srgbClr>
              </a:outerShdw>
            </a:effectLst>
          </p:spPr>
        </p:cxnSp>
        <p:cxnSp>
          <p:nvCxnSpPr>
            <p:cNvPr id="355" name="Straight Arrow Connector 354"/>
            <p:cNvCxnSpPr/>
            <p:nvPr/>
          </p:nvCxnSpPr>
          <p:spPr>
            <a:xfrm>
              <a:off x="4824028" y="3320988"/>
              <a:ext cx="792088" cy="0"/>
            </a:xfrm>
            <a:prstGeom prst="straightConnector1">
              <a:avLst/>
            </a:prstGeom>
            <a:noFill/>
            <a:ln w="57150" cap="flat" cmpd="sng" algn="ctr">
              <a:solidFill>
                <a:srgbClr val="CC3399"/>
              </a:solidFill>
              <a:prstDash val="solid"/>
              <a:tailEnd type="triangle" w="sm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356" name="Straight Arrow Connector 355"/>
            <p:cNvCxnSpPr/>
            <p:nvPr/>
          </p:nvCxnSpPr>
          <p:spPr>
            <a:xfrm>
              <a:off x="4824028" y="3501008"/>
              <a:ext cx="792088" cy="0"/>
            </a:xfrm>
            <a:prstGeom prst="straightConnector1">
              <a:avLst/>
            </a:prstGeom>
            <a:noFill/>
            <a:ln w="57150" cap="flat" cmpd="sng" algn="ctr">
              <a:solidFill>
                <a:srgbClr val="CC3399"/>
              </a:solidFill>
              <a:prstDash val="solid"/>
              <a:tailEnd type="triangle" w="sm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357" name="Straight Arrow Connector 356"/>
            <p:cNvCxnSpPr>
              <a:endCxn id="367" idx="1"/>
            </p:cNvCxnSpPr>
            <p:nvPr/>
          </p:nvCxnSpPr>
          <p:spPr>
            <a:xfrm>
              <a:off x="6192180" y="3681028"/>
              <a:ext cx="504056" cy="0"/>
            </a:xfrm>
            <a:prstGeom prst="straightConnector1">
              <a:avLst/>
            </a:prstGeom>
            <a:noFill/>
            <a:ln w="57150" cap="flat" cmpd="sng" algn="ctr">
              <a:solidFill>
                <a:srgbClr val="CC3399"/>
              </a:solidFill>
              <a:prstDash val="solid"/>
              <a:tailEnd type="triangle" w="sm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358" name="TextBox 357"/>
            <p:cNvSpPr txBox="1"/>
            <p:nvPr/>
          </p:nvSpPr>
          <p:spPr>
            <a:xfrm>
              <a:off x="1115616" y="3320988"/>
              <a:ext cx="862737" cy="523220"/>
            </a:xfrm>
            <a:prstGeom prst="rect">
              <a:avLst/>
            </a:prstGeom>
            <a:noFill/>
            <a:ln w="12700">
              <a:solidFill>
                <a:srgbClr val="8064A2">
                  <a:lumMod val="60000"/>
                  <a:lumOff val="40000"/>
                </a:srgbClr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1750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Elements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9" name="AutoShape 566"/>
            <p:cNvSpPr>
              <a:spLocks/>
            </p:cNvSpPr>
            <p:nvPr/>
          </p:nvSpPr>
          <p:spPr bwMode="auto">
            <a:xfrm>
              <a:off x="1007604" y="1089982"/>
              <a:ext cx="838187" cy="251456"/>
            </a:xfrm>
            <a:prstGeom prst="accentCallout2">
              <a:avLst>
                <a:gd name="adj1" fmla="val 38708"/>
                <a:gd name="adj2" fmla="val 109250"/>
                <a:gd name="adj3" fmla="val 38708"/>
                <a:gd name="adj4" fmla="val 125625"/>
                <a:gd name="adj5" fmla="val 217181"/>
                <a:gd name="adj6" fmla="val 142454"/>
              </a:avLst>
            </a:prstGeom>
            <a:noFill/>
            <a:ln w="9525">
              <a:solidFill>
                <a:sysClr val="window" lastClr="FFFFFF">
                  <a:lumMod val="65000"/>
                </a:sysClr>
              </a:solidFill>
              <a:miter lim="800000"/>
              <a:headEnd/>
              <a:tailEnd/>
            </a:ln>
          </p:spPr>
          <p:txBody>
            <a:bodyPr lIns="18000" rIns="1800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</a:rPr>
                <a:t>2 x 70-450MHz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endParaRPr>
            </a:p>
          </p:txBody>
        </p:sp>
        <p:sp>
          <p:nvSpPr>
            <p:cNvPr id="360" name="TextBox 359"/>
            <p:cNvSpPr txBox="1"/>
            <p:nvPr/>
          </p:nvSpPr>
          <p:spPr>
            <a:xfrm>
              <a:off x="2098829" y="5841268"/>
              <a:ext cx="7809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RFI shield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1" name="AutoShape 566"/>
            <p:cNvSpPr>
              <a:spLocks/>
            </p:cNvSpPr>
            <p:nvPr/>
          </p:nvSpPr>
          <p:spPr bwMode="auto">
            <a:xfrm>
              <a:off x="2159732" y="1089982"/>
              <a:ext cx="838187" cy="251456"/>
            </a:xfrm>
            <a:prstGeom prst="accentCallout2">
              <a:avLst>
                <a:gd name="adj1" fmla="val 38708"/>
                <a:gd name="adj2" fmla="val 109250"/>
                <a:gd name="adj3" fmla="val 38708"/>
                <a:gd name="adj4" fmla="val 125625"/>
                <a:gd name="adj5" fmla="val 217181"/>
                <a:gd name="adj6" fmla="val 142454"/>
              </a:avLst>
            </a:prstGeom>
            <a:noFill/>
            <a:ln w="9525">
              <a:solidFill>
                <a:sysClr val="window" lastClr="FFFFFF">
                  <a:lumMod val="65000"/>
                </a:sysClr>
              </a:solidFill>
              <a:miter lim="800000"/>
              <a:headEnd/>
              <a:tailEnd/>
            </a:ln>
          </p:spPr>
          <p:txBody>
            <a:bodyPr lIns="18000" rIns="1800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</a:rPr>
                <a:t>16Gb/s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</a:rPr>
                <a:t>p</a:t>
              </a:r>
              <a:r>
                <a:rPr kumimoji="0" lang="en-US" sz="1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</a:rPr>
                <a:t>er</a:t>
              </a: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</a:rPr>
                <a:t> element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endParaRPr>
            </a:p>
          </p:txBody>
        </p:sp>
        <p:sp>
          <p:nvSpPr>
            <p:cNvPr id="362" name="AutoShape 566"/>
            <p:cNvSpPr>
              <a:spLocks/>
            </p:cNvSpPr>
            <p:nvPr/>
          </p:nvSpPr>
          <p:spPr bwMode="auto">
            <a:xfrm flipH="1">
              <a:off x="5148064" y="1701380"/>
              <a:ext cx="838187" cy="251456"/>
            </a:xfrm>
            <a:prstGeom prst="accentCallout2">
              <a:avLst>
                <a:gd name="adj1" fmla="val 38708"/>
                <a:gd name="adj2" fmla="val 109250"/>
                <a:gd name="adj3" fmla="val 38708"/>
                <a:gd name="adj4" fmla="val 125625"/>
                <a:gd name="adj5" fmla="val 217181"/>
                <a:gd name="adj6" fmla="val 142454"/>
              </a:avLst>
            </a:prstGeom>
            <a:noFill/>
            <a:ln w="9525">
              <a:solidFill>
                <a:sysClr val="window" lastClr="FFFFFF">
                  <a:lumMod val="65000"/>
                </a:sysClr>
              </a:solidFill>
              <a:miter lim="800000"/>
              <a:headEnd/>
              <a:tailEnd/>
            </a:ln>
          </p:spPr>
          <p:txBody>
            <a:bodyPr lIns="18000" rIns="180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</a:rPr>
                <a:t>140Gb/s</a:t>
              </a:r>
            </a:p>
          </p:txBody>
        </p:sp>
        <p:sp>
          <p:nvSpPr>
            <p:cNvPr id="363" name="AutoShape 566"/>
            <p:cNvSpPr>
              <a:spLocks/>
            </p:cNvSpPr>
            <p:nvPr/>
          </p:nvSpPr>
          <p:spPr bwMode="auto">
            <a:xfrm>
              <a:off x="6336196" y="2960948"/>
              <a:ext cx="730175" cy="251456"/>
            </a:xfrm>
            <a:prstGeom prst="accentCallout2">
              <a:avLst>
                <a:gd name="adj1" fmla="val 38708"/>
                <a:gd name="adj2" fmla="val 109250"/>
                <a:gd name="adj3" fmla="val 38708"/>
                <a:gd name="adj4" fmla="val 125625"/>
                <a:gd name="adj5" fmla="val 217181"/>
                <a:gd name="adj6" fmla="val 142454"/>
              </a:avLst>
            </a:prstGeom>
            <a:noFill/>
            <a:ln w="9525">
              <a:solidFill>
                <a:sysClr val="window" lastClr="FFFFFF">
                  <a:lumMod val="65000"/>
                </a:sysClr>
              </a:solidFill>
              <a:miter lim="800000"/>
              <a:headEnd/>
              <a:tailEnd/>
            </a:ln>
          </p:spPr>
          <p:txBody>
            <a:bodyPr lIns="18000" rIns="1800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</a:rPr>
                <a:t>3 x 56Gb/s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</a:rPr>
                <a:t>Infiniband</a:t>
              </a: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endParaRPr>
            </a:p>
          </p:txBody>
        </p:sp>
        <p:cxnSp>
          <p:nvCxnSpPr>
            <p:cNvPr id="364" name="Straight Arrow Connector 363"/>
            <p:cNvCxnSpPr/>
            <p:nvPr/>
          </p:nvCxnSpPr>
          <p:spPr>
            <a:xfrm>
              <a:off x="7092280" y="3573016"/>
              <a:ext cx="472141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oval" w="med" len="med"/>
              <a:tailEnd type="triangle" w="med" len="med"/>
            </a:ln>
            <a:effectLst/>
          </p:spPr>
        </p:cxnSp>
        <p:cxnSp>
          <p:nvCxnSpPr>
            <p:cNvPr id="365" name="Straight Arrow Connector 364"/>
            <p:cNvCxnSpPr/>
            <p:nvPr/>
          </p:nvCxnSpPr>
          <p:spPr>
            <a:xfrm>
              <a:off x="7092280" y="3681028"/>
              <a:ext cx="472141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oval" w="med" len="med"/>
              <a:tailEnd type="triangle" w="med" len="med"/>
            </a:ln>
            <a:effectLst/>
          </p:spPr>
        </p:cxnSp>
        <p:cxnSp>
          <p:nvCxnSpPr>
            <p:cNvPr id="366" name="Straight Arrow Connector 365"/>
            <p:cNvCxnSpPr/>
            <p:nvPr/>
          </p:nvCxnSpPr>
          <p:spPr>
            <a:xfrm>
              <a:off x="7092280" y="3789040"/>
              <a:ext cx="472141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oval" w="med" len="med"/>
              <a:tailEnd type="triangle" w="med" len="med"/>
            </a:ln>
            <a:effectLst/>
          </p:spPr>
        </p:cxnSp>
        <p:sp>
          <p:nvSpPr>
            <p:cNvPr id="367" name="Rounded Rectangle 366"/>
            <p:cNvSpPr/>
            <p:nvPr/>
          </p:nvSpPr>
          <p:spPr bwMode="auto">
            <a:xfrm>
              <a:off x="6696236" y="3356992"/>
              <a:ext cx="396044" cy="648072"/>
            </a:xfrm>
            <a:prstGeom prst="roundRect">
              <a:avLst/>
            </a:prstGeom>
            <a:solidFill>
              <a:srgbClr val="FFC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33787"/>
                  </a:solidFill>
                  <a:effectLst/>
                  <a:uLnTx/>
                  <a:uFillTx/>
                  <a:cs typeface="Arial" pitchFamily="34" charset="0"/>
                </a:rPr>
                <a:t>e/o</a:t>
              </a: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233787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368" name="Left Brace 367"/>
            <p:cNvSpPr/>
            <p:nvPr/>
          </p:nvSpPr>
          <p:spPr>
            <a:xfrm flipH="1">
              <a:off x="7560332" y="3465004"/>
              <a:ext cx="108012" cy="432048"/>
            </a:xfrm>
            <a:prstGeom prst="leftBrace">
              <a:avLst/>
            </a:prstGeom>
            <a:noFill/>
            <a:ln w="1905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9" name="TextBox 368"/>
            <p:cNvSpPr txBox="1"/>
            <p:nvPr/>
          </p:nvSpPr>
          <p:spPr>
            <a:xfrm>
              <a:off x="7632340" y="3248980"/>
              <a:ext cx="88428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Data to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Central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Processing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System</a:t>
              </a:r>
            </a:p>
          </p:txBody>
        </p:sp>
        <p:sp>
          <p:nvSpPr>
            <p:cNvPr id="370" name="TextBox 369"/>
            <p:cNvSpPr txBox="1"/>
            <p:nvPr/>
          </p:nvSpPr>
          <p:spPr>
            <a:xfrm rot="5400000">
              <a:off x="5126327" y="3582348"/>
              <a:ext cx="4331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</a:rPr>
                <a:t>…</a:t>
              </a: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 descr="embrace_array1"/>
          <p:cNvPicPr/>
          <p:nvPr/>
        </p:nvPicPr>
        <p:blipFill>
          <a:blip r:embed="rId2" cstate="print"/>
          <a:srcRect l="1952" t="26552" r="5071" b="10999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01754" y="383978"/>
            <a:ext cx="895912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spc="50" dirty="0" smtClean="0">
                <a:ln w="12700" cmpd="sng">
                  <a:solidFill>
                    <a:srgbClr val="2D2DB9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2D2DB9">
                    <a:tint val="1000"/>
                  </a:srgbClr>
                </a:solidFill>
                <a:effectLst>
                  <a:glow rad="53100">
                    <a:srgbClr val="2D2DB9">
                      <a:satMod val="180000"/>
                      <a:alpha val="30000"/>
                    </a:srgbClr>
                  </a:glow>
                </a:effectLst>
                <a:cs typeface="Arial" pitchFamily="34" charset="0"/>
              </a:rPr>
              <a:t>What is the AA Power challenge…?</a:t>
            </a:r>
            <a:endParaRPr lang="en-US" sz="4400" b="1" spc="50" dirty="0">
              <a:ln w="12700" cmpd="sng">
                <a:solidFill>
                  <a:srgbClr val="2D2DB9">
                    <a:satMod val="120000"/>
                    <a:shade val="80000"/>
                  </a:srgbClr>
                </a:solidFill>
                <a:prstDash val="solid"/>
              </a:ln>
              <a:solidFill>
                <a:srgbClr val="2D2DB9">
                  <a:tint val="1000"/>
                </a:srgbClr>
              </a:solidFill>
              <a:effectLst>
                <a:glow rad="53100">
                  <a:srgbClr val="2D2DB9">
                    <a:satMod val="180000"/>
                    <a:alpha val="30000"/>
                  </a:srgbClr>
                </a:glow>
              </a:effectLst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2664" y="5802450"/>
            <a:ext cx="797382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spc="50" dirty="0" smtClean="0">
                <a:ln w="12700" cmpd="sng">
                  <a:solidFill>
                    <a:srgbClr val="2D2DB9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rgbClr val="2D2DB9">
                      <a:satMod val="180000"/>
                      <a:alpha val="30000"/>
                    </a:srgbClr>
                  </a:glow>
                </a:effectLst>
                <a:cs typeface="Arial" pitchFamily="34" charset="0"/>
              </a:rPr>
              <a:t>….an awful lot of “stuff”!</a:t>
            </a:r>
            <a:endParaRPr lang="en-US" sz="4800" b="1" spc="50" dirty="0">
              <a:ln w="12700" cmpd="sng">
                <a:solidFill>
                  <a:srgbClr val="2D2DB9">
                    <a:satMod val="120000"/>
                    <a:shade val="80000"/>
                  </a:srgbClr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rgbClr val="2D2DB9">
                    <a:satMod val="180000"/>
                    <a:alpha val="30000"/>
                  </a:srgbClr>
                </a:glo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AA-low SKA</a:t>
            </a:r>
            <a:r>
              <a:rPr lang="en-GB" baseline="-25000" dirty="0" smtClean="0"/>
              <a:t>1</a:t>
            </a:r>
            <a:r>
              <a:rPr lang="en-GB" dirty="0" smtClean="0"/>
              <a:t> Station power</a:t>
            </a:r>
            <a:endParaRPr lang="en-GB" dirty="0"/>
          </a:p>
        </p:txBody>
      </p:sp>
      <p:sp>
        <p:nvSpPr>
          <p:cNvPr id="11" name="Rounded Rectangle 10"/>
          <p:cNvSpPr/>
          <p:nvPr/>
        </p:nvSpPr>
        <p:spPr bwMode="auto">
          <a:xfrm>
            <a:off x="5438775" y="3632047"/>
            <a:ext cx="2962275" cy="390524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 smtClean="0">
                <a:solidFill>
                  <a:srgbClr val="00CC99">
                    <a:lumMod val="75000"/>
                  </a:srgbClr>
                </a:solidFill>
                <a:cs typeface="Arial" pitchFamily="34" charset="0"/>
              </a:rPr>
              <a:t>Analogue and Comms Power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352425" y="3632047"/>
            <a:ext cx="2962275" cy="390524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 smtClean="0">
                <a:solidFill>
                  <a:srgbClr val="00CC99">
                    <a:lumMod val="75000"/>
                  </a:srgbClr>
                </a:solidFill>
                <a:cs typeface="Arial" pitchFamily="34" charset="0"/>
              </a:rPr>
              <a:t>Processing requirement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438150" y="1409701"/>
            <a:ext cx="2962275" cy="390524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 smtClean="0">
                <a:solidFill>
                  <a:srgbClr val="00CC99">
                    <a:lumMod val="75000"/>
                  </a:srgbClr>
                </a:solidFill>
                <a:cs typeface="Arial" pitchFamily="34" charset="0"/>
              </a:rPr>
              <a:t>Processing and digitisation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302895" y="3923130"/>
            <a:ext cx="4840605" cy="2499972"/>
          </a:xfrm>
          <a:prstGeom prst="rect">
            <a:avLst/>
          </a:prstGeom>
          <a:solidFill>
            <a:srgbClr val="AAE2CA">
              <a:lumMod val="20000"/>
              <a:lumOff val="80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143250" algn="l"/>
              </a:tabLst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233787"/>
                </a:solidFill>
                <a:effectLst/>
                <a:uLnTx/>
                <a:uFillTx/>
                <a:cs typeface="Arial" pitchFamily="34" charset="0"/>
              </a:rPr>
              <a:t>Spectral filter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233787"/>
                </a:solidFill>
                <a:effectLst/>
                <a:uLnTx/>
                <a:uFillTx/>
                <a:cs typeface="Arial" pitchFamily="34" charset="0"/>
              </a:rPr>
              <a:t>: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00325" algn="l"/>
                <a:tab pos="3857625" algn="l"/>
              </a:tabLst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33787"/>
                </a:solidFill>
                <a:effectLst/>
                <a:uLnTx/>
                <a:uFillTx/>
                <a:cs typeface="Arial" pitchFamily="34" charset="0"/>
              </a:rPr>
              <a:t>Polyphase filter into 1024 channels	10</a:t>
            </a:r>
            <a:r>
              <a:rPr kumimoji="0" lang="en-GB" sz="12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233787"/>
                </a:solidFill>
                <a:effectLst/>
                <a:uLnTx/>
                <a:uFillTx/>
                <a:cs typeface="Arial" pitchFamily="34" charset="0"/>
              </a:rPr>
              <a:t>5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33787"/>
                </a:solidFill>
                <a:effectLst/>
                <a:uLnTx/>
                <a:uFillTx/>
                <a:cs typeface="Arial" pitchFamily="34" charset="0"/>
              </a:rPr>
              <a:t> MACs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00325" algn="l"/>
                <a:tab pos="3676650" algn="l"/>
              </a:tabLst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33787"/>
                </a:solidFill>
                <a:effectLst/>
                <a:uLnTx/>
                <a:uFillTx/>
                <a:cs typeface="Arial" pitchFamily="34" charset="0"/>
              </a:rPr>
              <a:t>PFF rate at 1GS/s	10</a:t>
            </a:r>
            <a:r>
              <a:rPr kumimoji="0" lang="en-GB" sz="12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233787"/>
                </a:solidFill>
                <a:effectLst/>
                <a:uLnTx/>
                <a:uFillTx/>
                <a:cs typeface="Arial" pitchFamily="34" charset="0"/>
              </a:rPr>
              <a:t>6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33787"/>
                </a:solidFill>
                <a:effectLst/>
                <a:uLnTx/>
                <a:uFillTx/>
                <a:cs typeface="Arial" pitchFamily="34" charset="0"/>
              </a:rPr>
              <a:t> /s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00325" algn="l"/>
                <a:tab pos="3676650" algn="l"/>
              </a:tabLst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33787"/>
                </a:solidFill>
                <a:effectLst/>
                <a:uLnTx/>
                <a:uFillTx/>
                <a:cs typeface="Arial" pitchFamily="34" charset="0"/>
              </a:rPr>
              <a:t>Processing rate per element	2*10</a:t>
            </a:r>
            <a:r>
              <a:rPr kumimoji="0" lang="en-GB" sz="12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233787"/>
                </a:solidFill>
                <a:effectLst/>
                <a:uLnTx/>
                <a:uFillTx/>
                <a:cs typeface="Arial" pitchFamily="34" charset="0"/>
              </a:rPr>
              <a:t>11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33787"/>
                </a:solidFill>
                <a:effectLst/>
                <a:uLnTx/>
                <a:uFillTx/>
                <a:cs typeface="Arial" pitchFamily="34" charset="0"/>
              </a:rPr>
              <a:t> MAC/s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00325" algn="l"/>
                <a:tab pos="3676650" algn="l"/>
              </a:tabLst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33787"/>
                </a:solidFill>
                <a:effectLst/>
                <a:uLnTx/>
                <a:uFillTx/>
                <a:cs typeface="Arial" pitchFamily="34" charset="0"/>
              </a:rPr>
              <a:t>Total spectral filter proc. (1750 el.)	3.5*10</a:t>
            </a:r>
            <a:r>
              <a:rPr kumimoji="0" lang="en-GB" sz="12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233787"/>
                </a:solidFill>
                <a:effectLst/>
                <a:uLnTx/>
                <a:uFillTx/>
                <a:cs typeface="Arial" pitchFamily="34" charset="0"/>
              </a:rPr>
              <a:t>14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33787"/>
                </a:solidFill>
                <a:effectLst/>
                <a:uLnTx/>
                <a:uFillTx/>
                <a:cs typeface="Arial" pitchFamily="34" charset="0"/>
              </a:rPr>
              <a:t> = 	350TMAC/s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00325" algn="l"/>
                <a:tab pos="3676650" algn="l"/>
              </a:tabLst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233787"/>
              </a:solidFill>
              <a:effectLst/>
              <a:uLnTx/>
              <a:uFillTx/>
              <a:cs typeface="Arial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600325" algn="l"/>
                <a:tab pos="3676650" algn="l"/>
              </a:tabLst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233787"/>
                </a:solidFill>
                <a:effectLst/>
                <a:uLnTx/>
                <a:uFillTx/>
                <a:cs typeface="Arial" pitchFamily="34" charset="0"/>
              </a:rPr>
              <a:t>Beamforming: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00325" algn="l"/>
                <a:tab pos="3676650" algn="l"/>
              </a:tabLst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33787"/>
                </a:solidFill>
                <a:effectLst/>
                <a:uLnTx/>
                <a:uFillTx/>
                <a:cs typeface="Arial" pitchFamily="34" charset="0"/>
              </a:rPr>
              <a:t>Each element  40GS/s (&gt;160Gb/s):	8*10</a:t>
            </a:r>
            <a:r>
              <a:rPr kumimoji="0" lang="en-GB" sz="12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233787"/>
                </a:solidFill>
                <a:effectLst/>
                <a:uLnTx/>
                <a:uFillTx/>
                <a:cs typeface="Arial" pitchFamily="34" charset="0"/>
              </a:rPr>
              <a:t>10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33787"/>
                </a:solidFill>
                <a:effectLst/>
                <a:uLnTx/>
                <a:uFillTx/>
                <a:cs typeface="Arial" pitchFamily="34" charset="0"/>
              </a:rPr>
              <a:t> MAC/s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00325" algn="l"/>
                <a:tab pos="3676650" algn="l"/>
              </a:tabLst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33787"/>
                </a:solidFill>
                <a:effectLst/>
                <a:uLnTx/>
                <a:uFillTx/>
                <a:cs typeface="Arial" pitchFamily="34" charset="0"/>
              </a:rPr>
              <a:t>Total processing/station (1750 el.):	1.4*10</a:t>
            </a:r>
            <a:r>
              <a:rPr kumimoji="0" lang="en-GB" sz="12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233787"/>
                </a:solidFill>
                <a:effectLst/>
                <a:uLnTx/>
                <a:uFillTx/>
                <a:cs typeface="Arial" pitchFamily="34" charset="0"/>
              </a:rPr>
              <a:t>14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33787"/>
                </a:solidFill>
                <a:effectLst/>
                <a:uLnTx/>
                <a:uFillTx/>
                <a:cs typeface="Arial" pitchFamily="34" charset="0"/>
              </a:rPr>
              <a:t> = 	140TMACs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00325" algn="l"/>
                <a:tab pos="3676650" algn="l"/>
              </a:tabLst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233787"/>
              </a:solidFill>
              <a:effectLst/>
              <a:uLnTx/>
              <a:uFillTx/>
              <a:cs typeface="Arial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00325" algn="l"/>
                <a:tab pos="3676650" algn="l"/>
              </a:tabLst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itchFamily="34" charset="0"/>
              </a:rPr>
              <a:t>Total station processing:		</a:t>
            </a: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itchFamily="34" charset="0"/>
              </a:rPr>
              <a:t>~500TMAC/s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33787"/>
                </a:solidFill>
                <a:effectLst/>
                <a:uLnTx/>
                <a:uFillTx/>
                <a:cs typeface="Arial" pitchFamily="34" charset="0"/>
              </a:rPr>
              <a:t>	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rgbClr val="233787"/>
              </a:solidFill>
              <a:effectLst/>
              <a:uLnTx/>
              <a:uFillTx/>
              <a:cs typeface="Arial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rgbClr val="233787"/>
              </a:solidFill>
              <a:effectLst/>
              <a:uLnTx/>
              <a:uFillTx/>
              <a:cs typeface="Arial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rgbClr val="233787"/>
              </a:solidFill>
              <a:effectLst/>
              <a:uLnTx/>
              <a:uFillTx/>
              <a:cs typeface="Arial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333377" y="1730375"/>
          <a:ext cx="8553447" cy="1630680"/>
        </p:xfrm>
        <a:graphic>
          <a:graphicData uri="http://schemas.openxmlformats.org/drawingml/2006/table">
            <a:tbl>
              <a:tblPr firstRow="1" bandRow="1"/>
              <a:tblGrid>
                <a:gridCol w="1873320"/>
                <a:gridCol w="1389549"/>
                <a:gridCol w="1245448"/>
                <a:gridCol w="1142518"/>
                <a:gridCol w="1564529"/>
                <a:gridCol w="1338083"/>
              </a:tblGrid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400" dirty="0" smtClean="0"/>
                        <a:t>Technology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GB" sz="1400" dirty="0" smtClean="0"/>
                        <a:t>FPGA</a:t>
                      </a:r>
                    </a:p>
                    <a:p>
                      <a:pPr algn="r"/>
                      <a:r>
                        <a:rPr lang="en-GB" sz="1200" dirty="0" smtClean="0"/>
                        <a:t>(TMAC/s)</a:t>
                      </a:r>
                      <a:endParaRPr lang="en-GB" sz="12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GB" sz="1400" baseline="0" dirty="0" smtClean="0"/>
                        <a:t>Board (TMAC/s)</a:t>
                      </a:r>
                      <a:endParaRPr lang="en-GB" sz="1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GB" sz="1400" dirty="0" smtClean="0"/>
                        <a:t># per station*</a:t>
                      </a:r>
                      <a:endParaRPr lang="en-GB" sz="1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GB" sz="1400" dirty="0" smtClean="0"/>
                        <a:t>Power/Board, </a:t>
                      </a:r>
                    </a:p>
                    <a:p>
                      <a:pPr algn="r"/>
                      <a:r>
                        <a:rPr lang="en-GB" sz="1400" dirty="0" smtClean="0"/>
                        <a:t>inc ADC (W)</a:t>
                      </a:r>
                      <a:endParaRPr lang="en-GB" sz="1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GB" sz="1400" dirty="0" smtClean="0"/>
                        <a:t>Total</a:t>
                      </a:r>
                      <a:endParaRPr lang="en-GB" sz="1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400" dirty="0" smtClean="0"/>
                        <a:t>UNIBOARD</a:t>
                      </a:r>
                      <a:r>
                        <a:rPr lang="en-GB" sz="1400" baseline="0" dirty="0" smtClean="0"/>
                        <a:t> 1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GB" sz="1400" dirty="0" smtClean="0"/>
                        <a:t>0.5</a:t>
                      </a:r>
                      <a:endParaRPr lang="en-GB" sz="1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GB" sz="1400" dirty="0" smtClean="0"/>
                        <a:t>200</a:t>
                      </a:r>
                      <a:endParaRPr lang="en-GB" sz="1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GB" sz="1400" dirty="0" smtClean="0"/>
                        <a:t>400</a:t>
                      </a:r>
                      <a:endParaRPr lang="en-GB" sz="1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GB" sz="1400" dirty="0" smtClean="0"/>
                        <a:t>80kW</a:t>
                      </a:r>
                      <a:endParaRPr lang="en-GB" sz="1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400" dirty="0" smtClean="0"/>
                        <a:t>UNIBOARD 2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GB" sz="1400" dirty="0" smtClean="0"/>
                        <a:t>~4.0</a:t>
                      </a:r>
                      <a:endParaRPr lang="en-GB" sz="1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GB" sz="1400" dirty="0" smtClean="0"/>
                        <a:t>32</a:t>
                      </a:r>
                      <a:endParaRPr lang="en-GB" sz="1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GB" sz="1400" dirty="0" smtClean="0"/>
                        <a:t>25</a:t>
                      </a:r>
                      <a:endParaRPr lang="en-GB" sz="1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GB" sz="1400" dirty="0" smtClean="0"/>
                        <a:t>500</a:t>
                      </a:r>
                      <a:endParaRPr lang="en-GB" sz="1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GB" sz="1400" dirty="0" smtClean="0"/>
                        <a:t>12.5kW</a:t>
                      </a:r>
                      <a:endParaRPr lang="en-GB" sz="1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400" dirty="0" smtClean="0"/>
                        <a:t>SKA1 processing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GB" sz="1400" dirty="0" smtClean="0"/>
                        <a:t>10</a:t>
                      </a:r>
                      <a:r>
                        <a:rPr lang="en-GB" sz="1400" baseline="0" dirty="0" smtClean="0"/>
                        <a:t> est.</a:t>
                      </a:r>
                      <a:endParaRPr lang="en-GB" sz="1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GB" sz="1400" dirty="0" smtClean="0"/>
                        <a:t>80</a:t>
                      </a:r>
                      <a:endParaRPr lang="en-GB" sz="1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GB" sz="1400" dirty="0" smtClean="0"/>
                        <a:t>700</a:t>
                      </a:r>
                      <a:endParaRPr lang="en-GB" sz="1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GB" sz="1400" b="1" dirty="0" smtClean="0">
                          <a:solidFill>
                            <a:srgbClr val="FF0000"/>
                          </a:solidFill>
                        </a:rPr>
                        <a:t>7kW</a:t>
                      </a:r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43444" y="3356245"/>
            <a:ext cx="21996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100" dirty="0" smtClean="0">
                <a:solidFill>
                  <a:srgbClr val="233787"/>
                </a:solidFill>
                <a:cs typeface="Arial" pitchFamily="34" charset="0"/>
              </a:rPr>
              <a:t>*allowance made for inefficiency</a:t>
            </a:r>
            <a:endParaRPr lang="en-GB" sz="1100" dirty="0">
              <a:solidFill>
                <a:srgbClr val="233787"/>
              </a:solidFill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360671" y="3932654"/>
            <a:ext cx="3554729" cy="2490448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143250" algn="l"/>
              </a:tabLst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233787"/>
                </a:solidFill>
                <a:effectLst/>
                <a:uLnTx/>
                <a:uFillTx/>
                <a:cs typeface="Arial" pitchFamily="34" charset="0"/>
              </a:rPr>
              <a:t>Element power</a:t>
            </a: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rgbClr val="233787"/>
              </a:solidFill>
              <a:effectLst/>
              <a:uLnTx/>
              <a:uFillTx/>
              <a:cs typeface="Arial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700" algn="l"/>
                <a:tab pos="2695575" algn="l"/>
              </a:tabLst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33787"/>
                </a:solidFill>
                <a:effectLst/>
                <a:uLnTx/>
                <a:uFillTx/>
                <a:cs typeface="Arial" pitchFamily="34" charset="0"/>
              </a:rPr>
              <a:t>LNA 	50mW	100mW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700" algn="l"/>
                <a:tab pos="2695575" algn="l"/>
              </a:tabLst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33787"/>
                </a:solidFill>
                <a:effectLst/>
                <a:uLnTx/>
                <a:uFillTx/>
                <a:cs typeface="Arial" pitchFamily="34" charset="0"/>
              </a:rPr>
              <a:t>Gain chain and </a:t>
            </a:r>
            <a:r>
              <a:rPr kumimoji="0" lang="en-GB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33787"/>
                </a:solidFill>
                <a:effectLst/>
                <a:uLnTx/>
                <a:uFillTx/>
                <a:cs typeface="Arial" pitchFamily="34" charset="0"/>
              </a:rPr>
              <a:t>mux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33787"/>
                </a:solidFill>
                <a:effectLst/>
                <a:uLnTx/>
                <a:uFillTx/>
                <a:cs typeface="Arial" pitchFamily="34" charset="0"/>
              </a:rPr>
              <a:t>	50mW	100mW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700" algn="l"/>
                <a:tab pos="2695575" algn="l"/>
              </a:tabLst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33787"/>
                </a:solidFill>
                <a:effectLst/>
                <a:uLnTx/>
                <a:uFillTx/>
                <a:cs typeface="Arial" pitchFamily="34" charset="0"/>
              </a:rPr>
              <a:t>Optical Transmission	100mw	150mW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700" algn="l"/>
                <a:tab pos="2695575" algn="l"/>
              </a:tabLst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33787"/>
                </a:solidFill>
                <a:effectLst/>
                <a:uLnTx/>
                <a:uFillTx/>
                <a:cs typeface="Arial" pitchFamily="34" charset="0"/>
              </a:rPr>
              <a:t>Total Element power		350mW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700" algn="l"/>
                <a:tab pos="2695575" algn="l"/>
              </a:tabLst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>
                    <a:lumMod val="50000"/>
                  </a:srgbClr>
                </a:solidFill>
                <a:effectLst/>
                <a:uLnTx/>
                <a:uFillTx/>
                <a:cs typeface="Arial" pitchFamily="34" charset="0"/>
              </a:rPr>
              <a:t>All elements		&lt;</a:t>
            </a: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>
                    <a:lumMod val="50000"/>
                  </a:srgbClr>
                </a:solidFill>
                <a:effectLst/>
                <a:uLnTx/>
                <a:uFillTx/>
                <a:cs typeface="Arial" pitchFamily="34" charset="0"/>
              </a:rPr>
              <a:t>1000W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700" algn="l"/>
                <a:tab pos="2695575" algn="l"/>
              </a:tabLst>
              <a:defRPr/>
            </a:pPr>
            <a:endParaRPr kumimoji="0" lang="en-GB" sz="12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Arial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700" algn="l"/>
                <a:tab pos="2695575" algn="l"/>
              </a:tabLst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233787"/>
                </a:solidFill>
                <a:effectLst/>
                <a:uLnTx/>
                <a:uFillTx/>
                <a:cs typeface="Arial" pitchFamily="34" charset="0"/>
              </a:rPr>
              <a:t>Communications etc. power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700" algn="l"/>
                <a:tab pos="2695575" algn="l"/>
              </a:tabLst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33787"/>
                </a:solidFill>
                <a:effectLst/>
                <a:uLnTx/>
                <a:uFillTx/>
                <a:cs typeface="Arial" pitchFamily="34" charset="0"/>
              </a:rPr>
              <a:t>Transmission     3*56Gb/s		  100W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700" algn="l"/>
                <a:tab pos="2695575" algn="l"/>
              </a:tabLst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33787"/>
                </a:solidFill>
                <a:effectLst/>
                <a:uLnTx/>
                <a:uFillTx/>
                <a:cs typeface="Arial" pitchFamily="34" charset="0"/>
              </a:rPr>
              <a:t>Internal comms 30*56Gb/s	  300W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0700" algn="l"/>
                <a:tab pos="2695575" algn="l"/>
              </a:tabLst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33787"/>
                </a:solidFill>
                <a:effectLst/>
                <a:uLnTx/>
                <a:uFillTx/>
                <a:cs typeface="Arial" pitchFamily="34" charset="0"/>
              </a:rPr>
              <a:t>Misc.		1000W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700" algn="l"/>
                <a:tab pos="2695575" algn="l"/>
              </a:tabLst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itchFamily="34" charset="0"/>
              </a:rPr>
              <a:t>Total Station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33787"/>
                </a:solidFill>
                <a:effectLst/>
                <a:uLnTx/>
                <a:uFillTx/>
                <a:cs typeface="Arial" pitchFamily="34" charset="0"/>
              </a:rPr>
              <a:t>		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itchFamily="34" charset="0"/>
              </a:rPr>
              <a:t>2.5kW</a:t>
            </a:r>
            <a:endParaRPr kumimoji="0" lang="en-GB" sz="12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Arial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700" algn="l"/>
                <a:tab pos="2695575" algn="l"/>
              </a:tabLst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233787"/>
              </a:solidFill>
              <a:effectLst/>
              <a:uLnTx/>
              <a:uFillTx/>
              <a:cs typeface="Arial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00325" algn="l"/>
                <a:tab pos="3676650" algn="l"/>
              </a:tabLst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233787"/>
              </a:solidFill>
              <a:effectLst/>
              <a:uLnTx/>
              <a:uFillTx/>
              <a:cs typeface="Arial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600325" algn="l"/>
                <a:tab pos="3676650" algn="l"/>
              </a:tabLst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33787"/>
                </a:solidFill>
                <a:effectLst/>
                <a:uLnTx/>
                <a:uFillTx/>
                <a:cs typeface="Arial" pitchFamily="34" charset="0"/>
              </a:rPr>
              <a:t>	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rgbClr val="233787"/>
              </a:solidFill>
              <a:effectLst/>
              <a:uLnTx/>
              <a:uFillTx/>
              <a:cs typeface="Arial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rgbClr val="233787"/>
              </a:solidFill>
              <a:effectLst/>
              <a:uLnTx/>
              <a:uFillTx/>
              <a:cs typeface="Arial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rgbClr val="233787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3439887" y="1009651"/>
            <a:ext cx="5408840" cy="533400"/>
          </a:xfrm>
          <a:prstGeom prst="roundRect">
            <a:avLst/>
          </a:prstGeom>
          <a:solidFill>
            <a:srgbClr val="00CC99">
              <a:lumMod val="60000"/>
              <a:lumOff val="40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cs typeface="Arial" pitchFamily="34" charset="0"/>
              </a:rPr>
              <a:t>Total AA-low station power  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cs typeface="Arial" pitchFamily="34" charset="0"/>
              </a:rPr>
              <a:t>~10kW     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itchFamily="34" charset="0"/>
              </a:rPr>
              <a:t>3MW 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itchFamily="34" charset="0"/>
              </a:rPr>
              <a:t>tot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A_Presentation_Theme">
  <a:themeElements>
    <a:clrScheme name="SKA1">
      <a:dk1>
        <a:srgbClr val="7F7F7F"/>
      </a:dk1>
      <a:lt1>
        <a:srgbClr val="FFFFFF"/>
      </a:lt1>
      <a:dk2>
        <a:srgbClr val="7F7F7F"/>
      </a:dk2>
      <a:lt2>
        <a:srgbClr val="FFFFFF"/>
      </a:lt2>
      <a:accent1>
        <a:srgbClr val="00AEEF"/>
      </a:accent1>
      <a:accent2>
        <a:srgbClr val="0054A4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54A4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233787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233787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233787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233787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233787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233787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233787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233787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SKA_Presentation_Theme</Template>
  <TotalTime>22602</TotalTime>
  <Words>1805</Words>
  <Application>Microsoft Office PowerPoint</Application>
  <PresentationFormat>On-screen Show (4:3)</PresentationFormat>
  <Paragraphs>505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SKA_Presentation_Theme</vt:lpstr>
      <vt:lpstr>Default Design</vt:lpstr>
      <vt:lpstr>1_Default Design</vt:lpstr>
      <vt:lpstr>2_Default Design</vt:lpstr>
      <vt:lpstr>3_Default Design</vt:lpstr>
      <vt:lpstr>AA System configuration options   23 October 2012</vt:lpstr>
      <vt:lpstr>System level considerations  from Perth 2011:</vt:lpstr>
      <vt:lpstr>Specification &amp;  scientific requirements</vt:lpstr>
      <vt:lpstr>AA-low outline specification (current)</vt:lpstr>
      <vt:lpstr>Possible AA station design: Copper analogue signal transport</vt:lpstr>
      <vt:lpstr>Possible AA station design:  Analogue fibre signal transport…</vt:lpstr>
      <vt:lpstr>SKA1 AA-low Station Processing</vt:lpstr>
      <vt:lpstr>Slide 8</vt:lpstr>
      <vt:lpstr>AA-low SKA1 Station power</vt:lpstr>
      <vt:lpstr>Some AA choices to be made….</vt:lpstr>
      <vt:lpstr>Some AA choices to be made….</vt:lpstr>
      <vt:lpstr>Some AA choices to be made….</vt:lpstr>
      <vt:lpstr>Some AA choices to be made….</vt:lpstr>
      <vt:lpstr>Some AA choices to be made….</vt:lpstr>
      <vt:lpstr>Some AA choices to be made….</vt:lpstr>
      <vt:lpstr>Some AA choices to be made….</vt:lpstr>
      <vt:lpstr>Some AA choices to be made….</vt:lpstr>
      <vt:lpstr>Some AA choices to be made….</vt:lpstr>
      <vt:lpstr>Some AA choices to be made….</vt:lpstr>
      <vt:lpstr>Some AA choices to be made….</vt:lpstr>
      <vt:lpstr>Some AA choices to be made….</vt:lpstr>
      <vt:lpstr>Sub-system selection  23 October 2012</vt:lpstr>
      <vt:lpstr>Basis for sub-system selection</vt:lpstr>
      <vt:lpstr>Basic questions on a Sub-system</vt:lpstr>
      <vt:lpstr>Slide 25</vt:lpstr>
      <vt:lpstr>Associated questions</vt:lpstr>
      <vt:lpstr>Physical array design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Jobowler</dc:creator>
  <cp:lastModifiedBy>Andy</cp:lastModifiedBy>
  <cp:revision>61</cp:revision>
  <dcterms:created xsi:type="dcterms:W3CDTF">2011-04-05T09:46:17Z</dcterms:created>
  <dcterms:modified xsi:type="dcterms:W3CDTF">2012-10-23T07:08:42Z</dcterms:modified>
</cp:coreProperties>
</file>