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06" r:id="rId2"/>
    <p:sldId id="390" r:id="rId3"/>
    <p:sldId id="415" r:id="rId4"/>
    <p:sldId id="464" r:id="rId5"/>
    <p:sldId id="460" r:id="rId6"/>
    <p:sldId id="461" r:id="rId7"/>
    <p:sldId id="462" r:id="rId8"/>
    <p:sldId id="463" r:id="rId9"/>
    <p:sldId id="426" r:id="rId10"/>
    <p:sldId id="428" r:id="rId11"/>
    <p:sldId id="427" r:id="rId12"/>
    <p:sldId id="430" r:id="rId13"/>
    <p:sldId id="431" r:id="rId14"/>
    <p:sldId id="432" r:id="rId15"/>
    <p:sldId id="465" r:id="rId16"/>
    <p:sldId id="433" r:id="rId17"/>
    <p:sldId id="434" r:id="rId18"/>
    <p:sldId id="438" r:id="rId19"/>
    <p:sldId id="437" r:id="rId20"/>
    <p:sldId id="435" r:id="rId21"/>
    <p:sldId id="436" r:id="rId22"/>
    <p:sldId id="439" r:id="rId23"/>
    <p:sldId id="440" r:id="rId24"/>
    <p:sldId id="441" r:id="rId25"/>
    <p:sldId id="453" r:id="rId26"/>
    <p:sldId id="454" r:id="rId27"/>
    <p:sldId id="455" r:id="rId28"/>
    <p:sldId id="456" r:id="rId29"/>
    <p:sldId id="443" r:id="rId30"/>
    <p:sldId id="442" r:id="rId31"/>
    <p:sldId id="459" r:id="rId32"/>
    <p:sldId id="451" r:id="rId33"/>
    <p:sldId id="447" r:id="rId34"/>
    <p:sldId id="444" r:id="rId35"/>
    <p:sldId id="457" r:id="rId36"/>
    <p:sldId id="458" r:id="rId37"/>
    <p:sldId id="445" r:id="rId38"/>
    <p:sldId id="448" r:id="rId39"/>
    <p:sldId id="449" r:id="rId40"/>
    <p:sldId id="452" r:id="rId41"/>
    <p:sldId id="342" r:id="rId42"/>
    <p:sldId id="275" r:id="rId4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F6B"/>
    <a:srgbClr val="EAE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86" autoAdjust="0"/>
  </p:normalViewPr>
  <p:slideViewPr>
    <p:cSldViewPr>
      <p:cViewPr>
        <p:scale>
          <a:sx n="100" d="100"/>
          <a:sy n="100" d="100"/>
        </p:scale>
        <p:origin x="-6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7868F-4C10-4CA2-BFE8-89FC33FCB18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9AF6C-8A9A-4CEF-A88B-B02E34CDAC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3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16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17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19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81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20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21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22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23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24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26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27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29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32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33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34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35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36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37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39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40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7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5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7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9E17A-9271-4019-9404-904A6AC434E7}" type="slidenum">
              <a:rPr lang="en-GB" smtClean="0"/>
              <a:pPr eaLnBrk="1" hangingPunct="1"/>
              <a:t>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9AF6C-8A9A-4CEF-A88B-B02E34CDACA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1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9375-4941-49FE-9BCC-5A02AC92A60D}" type="datetimeFigureOut">
              <a:rPr lang="en-GB" smtClean="0"/>
              <a:pPr/>
              <a:t>23/10/2012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5CF8-997A-43B2-8E37-32FDF270CED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96944" cy="648072"/>
          </a:xfrm>
        </p:spPr>
        <p:txBody>
          <a:bodyPr>
            <a:normAutofit fontScale="90000"/>
          </a:bodyPr>
          <a:lstStyle/>
          <a:p>
            <a:pPr hangingPunct="0"/>
            <a:r>
              <a:rPr lang="en-GB" dirty="0" smtClean="0"/>
              <a:t>Update on Measurements and Simulations at Cambridge:</a:t>
            </a:r>
            <a:br>
              <a:rPr lang="en-GB" dirty="0" smtClean="0"/>
            </a:br>
            <a:r>
              <a:rPr lang="en-GB" b="1" dirty="0" smtClean="0"/>
              <a:t>SKALA element + LNA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149080"/>
            <a:ext cx="8784976" cy="1800200"/>
          </a:xfrm>
        </p:spPr>
        <p:txBody>
          <a:bodyPr numCol="1">
            <a:normAutofit lnSpcReduction="10000"/>
          </a:bodyPr>
          <a:lstStyle/>
          <a:p>
            <a:r>
              <a:rPr lang="en-GB" sz="21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Eloy</a:t>
            </a:r>
            <a:r>
              <a:rPr lang="en-GB" sz="21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GB" sz="21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Lera</a:t>
            </a:r>
            <a:r>
              <a:rPr lang="en-GB" sz="21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1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Acedo</a:t>
            </a:r>
            <a:endParaRPr lang="en-GB" sz="21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Nima</a:t>
            </a:r>
            <a:r>
              <a:rPr lang="en-GB" sz="2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Razavi</a:t>
            </a:r>
            <a:r>
              <a:rPr lang="en-GB" sz="2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Ghods</a:t>
            </a:r>
            <a:endParaRPr lang="en-GB" sz="2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Cavendish Laboratory</a:t>
            </a:r>
          </a:p>
          <a:p>
            <a:r>
              <a:rPr lang="en-GB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Cambridge</a:t>
            </a:r>
          </a:p>
          <a:p>
            <a:r>
              <a:rPr lang="en-GB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Cambridge, UK.</a:t>
            </a:r>
          </a:p>
          <a:p>
            <a:endParaRPr lang="en-GB" sz="21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1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E12C5CF8-997A-43B2-8E37-32FDF270CEDF}" type="slidenum">
              <a:rPr lang="en-GB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</a:t>
            </a:fld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3768" y="6356350"/>
            <a:ext cx="4248472" cy="365125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AA-low technical progress meeting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23/10/12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Medicina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Italy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 descr="C:\Users\Eloy de Lera Acedo\Desktop\SKA_Logo_NoBox-300x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2016224" cy="1290383"/>
          </a:xfrm>
          <a:prstGeom prst="rect">
            <a:avLst/>
          </a:prstGeom>
          <a:noFill/>
        </p:spPr>
      </p:pic>
      <p:pic>
        <p:nvPicPr>
          <p:cNvPr id="4" name="Picture 2" descr="escud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40" y="331275"/>
            <a:ext cx="855837" cy="10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2012-01-19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7" y="3717032"/>
            <a:ext cx="1931248" cy="257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LN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005064"/>
            <a:ext cx="2163867" cy="1752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0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Design and Simulations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/>
              <a:t>Sensitivity </a:t>
            </a:r>
            <a:r>
              <a:rPr lang="en-GB" sz="2400" dirty="0" smtClean="0"/>
              <a:t>(“Antenna </a:t>
            </a:r>
            <a:r>
              <a:rPr lang="en-GB" sz="2400" dirty="0"/>
              <a:t>Standardization </a:t>
            </a:r>
            <a:r>
              <a:rPr lang="en-GB" sz="2400" dirty="0" smtClean="0"/>
              <a:t>report”: </a:t>
            </a:r>
            <a:r>
              <a:rPr lang="en-GB" sz="2400" dirty="0" err="1" smtClean="0"/>
              <a:t>Shantanu</a:t>
            </a:r>
            <a:r>
              <a:rPr lang="en-GB" sz="2400" dirty="0" smtClean="0"/>
              <a:t> </a:t>
            </a:r>
            <a:r>
              <a:rPr lang="en-GB" sz="2400" dirty="0" err="1" smtClean="0"/>
              <a:t>Padhi</a:t>
            </a:r>
            <a:r>
              <a:rPr lang="en-GB" sz="2400" dirty="0" smtClean="0"/>
              <a:t>, </a:t>
            </a:r>
            <a:r>
              <a:rPr lang="en-GB" sz="2400" dirty="0" err="1" smtClean="0"/>
              <a:t>Ver</a:t>
            </a:r>
            <a:r>
              <a:rPr lang="en-GB" sz="2400" dirty="0"/>
              <a:t>: </a:t>
            </a:r>
            <a:r>
              <a:rPr lang="en-GB" sz="2400" dirty="0" smtClean="0"/>
              <a:t>2.0, 1 </a:t>
            </a:r>
            <a:r>
              <a:rPr lang="en-GB" sz="2400" dirty="0"/>
              <a:t>August </a:t>
            </a:r>
            <a:r>
              <a:rPr lang="en-GB" sz="2400" dirty="0" smtClean="0"/>
              <a:t>2012)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0" y="1700808"/>
            <a:ext cx="8290984" cy="481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285678" y="4869160"/>
            <a:ext cx="360040" cy="288032"/>
          </a:xfrm>
          <a:prstGeom prst="ellipse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stCxn id="3" idx="0"/>
            <a:endCxn id="18" idx="2"/>
          </p:cNvCxnSpPr>
          <p:nvPr/>
        </p:nvCxnSpPr>
        <p:spPr>
          <a:xfrm flipV="1">
            <a:off x="6465698" y="2317930"/>
            <a:ext cx="1510878" cy="255123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5203" y="1671599"/>
            <a:ext cx="2102746" cy="646331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~1,300 m^2/K for 500,000 elements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9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We can measure most of what we can simulate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42371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dirty="0" smtClean="0"/>
              <a:t>	*</a:t>
            </a:r>
            <a:r>
              <a:rPr lang="en-GB" sz="2400" dirty="0"/>
              <a:t>See more about future measurements in </a:t>
            </a:r>
            <a:r>
              <a:rPr lang="en-GB" sz="2400" dirty="0" err="1"/>
              <a:t>Nima’s</a:t>
            </a:r>
            <a:r>
              <a:rPr lang="en-GB" sz="2400" dirty="0"/>
              <a:t> </a:t>
            </a:r>
            <a:r>
              <a:rPr lang="en-GB" sz="2400" dirty="0" smtClean="0"/>
              <a:t>talk (test plan)</a:t>
            </a:r>
            <a:endParaRPr lang="en-GB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46870" y="1368675"/>
            <a:ext cx="8745610" cy="5121464"/>
            <a:chOff x="146870" y="1368675"/>
            <a:chExt cx="8745610" cy="5121464"/>
          </a:xfrm>
        </p:grpSpPr>
        <p:sp>
          <p:nvSpPr>
            <p:cNvPr id="8" name="TextBox 7"/>
            <p:cNvSpPr txBox="1"/>
            <p:nvPr/>
          </p:nvSpPr>
          <p:spPr>
            <a:xfrm>
              <a:off x="328490" y="2564904"/>
              <a:ext cx="1476623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err="1" smtClean="0"/>
                <a:t>Calibratability</a:t>
              </a:r>
              <a:endParaRPr lang="en-GB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7574" y="3458841"/>
              <a:ext cx="1138453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Sensitivity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6299" y="1425882"/>
              <a:ext cx="1855316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Effective aperture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37438" y="1990581"/>
              <a:ext cx="1916484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Noise </a:t>
              </a:r>
            </a:p>
            <a:p>
              <a:pPr algn="ctr"/>
              <a:r>
                <a:rPr lang="en-GB" dirty="0" smtClean="0"/>
                <a:t>(sky, ground, LNA)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28037" y="1368675"/>
              <a:ext cx="872355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Pattern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89798" y="2132856"/>
              <a:ext cx="1226618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Antenna </a:t>
              </a:r>
            </a:p>
            <a:p>
              <a:pPr algn="ctr"/>
              <a:r>
                <a:rPr lang="en-GB" dirty="0" smtClean="0"/>
                <a:t>impedance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18272" y="3203684"/>
              <a:ext cx="1772152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LNA noise &amp; gain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23359" y="3995772"/>
              <a:ext cx="2297113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LNA intermodulation 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6870" y="4402020"/>
              <a:ext cx="1832842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Cost (including deployment and durability)</a:t>
              </a:r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46299" y="2780928"/>
              <a:ext cx="1866152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Cross-polarization</a:t>
              </a:r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89663" y="4149080"/>
              <a:ext cx="1993687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Element’s footprint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0232" y="5805264"/>
              <a:ext cx="200215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Material properties</a:t>
              </a:r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61316" y="5662989"/>
              <a:ext cx="2934820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Materials, </a:t>
              </a:r>
              <a:r>
                <a:rPr lang="en-GB" u="sng" dirty="0" smtClean="0"/>
                <a:t>construction</a:t>
              </a:r>
              <a:r>
                <a:rPr lang="en-GB" dirty="0" smtClean="0"/>
                <a:t>, </a:t>
              </a:r>
              <a:r>
                <a:rPr lang="en-GB" u="sng" dirty="0" smtClean="0"/>
                <a:t>assembly</a:t>
              </a:r>
              <a:r>
                <a:rPr lang="en-GB" dirty="0" smtClean="0"/>
                <a:t>, </a:t>
              </a:r>
              <a:r>
                <a:rPr lang="en-GB" u="sng" dirty="0" smtClean="0"/>
                <a:t>maintenance</a:t>
              </a:r>
              <a:r>
                <a:rPr lang="en-GB" dirty="0" smtClean="0"/>
                <a:t>, etc.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93028" y="4931876"/>
              <a:ext cx="2171060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Power consumption</a:t>
              </a:r>
              <a:endParaRPr lang="en-GB" dirty="0"/>
            </a:p>
          </p:txBody>
        </p:sp>
        <p:cxnSp>
          <p:nvCxnSpPr>
            <p:cNvPr id="23" name="Straight Connector 22"/>
            <p:cNvCxnSpPr>
              <a:stCxn id="9" idx="3"/>
              <a:endCxn id="10" idx="1"/>
            </p:cNvCxnSpPr>
            <p:nvPr/>
          </p:nvCxnSpPr>
          <p:spPr>
            <a:xfrm flipV="1">
              <a:off x="1636027" y="1610548"/>
              <a:ext cx="1710272" cy="2032959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9" idx="3"/>
              <a:endCxn id="11" idx="1"/>
            </p:cNvCxnSpPr>
            <p:nvPr/>
          </p:nvCxnSpPr>
          <p:spPr>
            <a:xfrm flipV="1">
              <a:off x="1636027" y="2313747"/>
              <a:ext cx="1701411" cy="132976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0" idx="3"/>
              <a:endCxn id="12" idx="1"/>
            </p:cNvCxnSpPr>
            <p:nvPr/>
          </p:nvCxnSpPr>
          <p:spPr>
            <a:xfrm flipV="1">
              <a:off x="5201615" y="1553341"/>
              <a:ext cx="2026422" cy="5720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0" idx="3"/>
              <a:endCxn id="14" idx="1"/>
            </p:cNvCxnSpPr>
            <p:nvPr/>
          </p:nvCxnSpPr>
          <p:spPr>
            <a:xfrm>
              <a:off x="5201615" y="1610548"/>
              <a:ext cx="1888183" cy="84547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1" idx="3"/>
              <a:endCxn id="12" idx="1"/>
            </p:cNvCxnSpPr>
            <p:nvPr/>
          </p:nvCxnSpPr>
          <p:spPr>
            <a:xfrm flipV="1">
              <a:off x="5253922" y="1553341"/>
              <a:ext cx="1974115" cy="760406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1" idx="3"/>
              <a:endCxn id="14" idx="1"/>
            </p:cNvCxnSpPr>
            <p:nvPr/>
          </p:nvCxnSpPr>
          <p:spPr>
            <a:xfrm>
              <a:off x="5253922" y="2313747"/>
              <a:ext cx="1835876" cy="142275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3"/>
              <a:endCxn id="15" idx="1"/>
            </p:cNvCxnSpPr>
            <p:nvPr/>
          </p:nvCxnSpPr>
          <p:spPr>
            <a:xfrm>
              <a:off x="5253922" y="2313747"/>
              <a:ext cx="1564350" cy="1074603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8" idx="3"/>
              <a:endCxn id="10" idx="1"/>
            </p:cNvCxnSpPr>
            <p:nvPr/>
          </p:nvCxnSpPr>
          <p:spPr>
            <a:xfrm flipV="1">
              <a:off x="1805113" y="1610548"/>
              <a:ext cx="1541186" cy="113902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8" idx="3"/>
              <a:endCxn id="11" idx="1"/>
            </p:cNvCxnSpPr>
            <p:nvPr/>
          </p:nvCxnSpPr>
          <p:spPr>
            <a:xfrm flipV="1">
              <a:off x="1805113" y="2313747"/>
              <a:ext cx="1532325" cy="435823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8" idx="3"/>
              <a:endCxn id="18" idx="1"/>
            </p:cNvCxnSpPr>
            <p:nvPr/>
          </p:nvCxnSpPr>
          <p:spPr>
            <a:xfrm>
              <a:off x="1805113" y="2749570"/>
              <a:ext cx="1541186" cy="216024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12" idx="1"/>
            </p:cNvCxnSpPr>
            <p:nvPr/>
          </p:nvCxnSpPr>
          <p:spPr>
            <a:xfrm flipV="1">
              <a:off x="5212451" y="1553341"/>
              <a:ext cx="2015586" cy="14122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7" idx="3"/>
              <a:endCxn id="22" idx="1"/>
            </p:cNvCxnSpPr>
            <p:nvPr/>
          </p:nvCxnSpPr>
          <p:spPr>
            <a:xfrm>
              <a:off x="1979712" y="4863685"/>
              <a:ext cx="1213316" cy="25285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7" idx="3"/>
              <a:endCxn id="21" idx="1"/>
            </p:cNvCxnSpPr>
            <p:nvPr/>
          </p:nvCxnSpPr>
          <p:spPr>
            <a:xfrm>
              <a:off x="1979712" y="4863685"/>
              <a:ext cx="881604" cy="112247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483768" y="1390345"/>
              <a:ext cx="33850" cy="5099794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1" idx="3"/>
              <a:endCxn id="20" idx="1"/>
            </p:cNvCxnSpPr>
            <p:nvPr/>
          </p:nvCxnSpPr>
          <p:spPr>
            <a:xfrm>
              <a:off x="5796136" y="5986155"/>
              <a:ext cx="864096" cy="3775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2" idx="3"/>
              <a:endCxn id="39" idx="1"/>
            </p:cNvCxnSpPr>
            <p:nvPr/>
          </p:nvCxnSpPr>
          <p:spPr>
            <a:xfrm flipV="1">
              <a:off x="5364088" y="5044534"/>
              <a:ext cx="1040797" cy="7200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404885" y="4859868"/>
              <a:ext cx="2487595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LNA power consumption </a:t>
              </a:r>
              <a:endParaRPr lang="en-GB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93682" y="3419708"/>
              <a:ext cx="246426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Linearity, stability, ripple</a:t>
              </a:r>
              <a:endParaRPr lang="en-GB" dirty="0"/>
            </a:p>
          </p:txBody>
        </p:sp>
        <p:cxnSp>
          <p:nvCxnSpPr>
            <p:cNvPr id="41" name="Straight Connector 40"/>
            <p:cNvCxnSpPr>
              <a:stCxn id="8" idx="3"/>
              <a:endCxn id="40" idx="1"/>
            </p:cNvCxnSpPr>
            <p:nvPr/>
          </p:nvCxnSpPr>
          <p:spPr>
            <a:xfrm>
              <a:off x="1805113" y="2749570"/>
              <a:ext cx="1288569" cy="854804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3"/>
              <a:endCxn id="16" idx="1"/>
            </p:cNvCxnSpPr>
            <p:nvPr/>
          </p:nvCxnSpPr>
          <p:spPr>
            <a:xfrm>
              <a:off x="5557946" y="3604374"/>
              <a:ext cx="965413" cy="57606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3"/>
              <a:endCxn id="15" idx="1"/>
            </p:cNvCxnSpPr>
            <p:nvPr/>
          </p:nvCxnSpPr>
          <p:spPr>
            <a:xfrm flipV="1">
              <a:off x="5557946" y="3388350"/>
              <a:ext cx="1260326" cy="21602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3"/>
              <a:endCxn id="14" idx="1"/>
            </p:cNvCxnSpPr>
            <p:nvPr/>
          </p:nvCxnSpPr>
          <p:spPr>
            <a:xfrm flipV="1">
              <a:off x="5557946" y="2456022"/>
              <a:ext cx="1531852" cy="1148352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0" idx="3"/>
              <a:endCxn id="12" idx="1"/>
            </p:cNvCxnSpPr>
            <p:nvPr/>
          </p:nvCxnSpPr>
          <p:spPr>
            <a:xfrm flipV="1">
              <a:off x="5557946" y="1553341"/>
              <a:ext cx="1670091" cy="205103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7" idx="0"/>
              <a:endCxn id="9" idx="2"/>
            </p:cNvCxnSpPr>
            <p:nvPr/>
          </p:nvCxnSpPr>
          <p:spPr>
            <a:xfrm flipV="1">
              <a:off x="1063291" y="3828173"/>
              <a:ext cx="3510" cy="573847"/>
            </a:xfrm>
            <a:prstGeom prst="line">
              <a:avLst/>
            </a:prstGeom>
            <a:ln w="7620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8" idx="3"/>
              <a:endCxn id="19" idx="1"/>
            </p:cNvCxnSpPr>
            <p:nvPr/>
          </p:nvCxnSpPr>
          <p:spPr>
            <a:xfrm>
              <a:off x="1805113" y="2749570"/>
              <a:ext cx="1484550" cy="1584176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9" idx="3"/>
              <a:endCxn id="19" idx="1"/>
            </p:cNvCxnSpPr>
            <p:nvPr/>
          </p:nvCxnSpPr>
          <p:spPr>
            <a:xfrm>
              <a:off x="1636027" y="3643507"/>
              <a:ext cx="1653636" cy="690239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084168" y="1381448"/>
              <a:ext cx="33850" cy="5099794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6323873" y="1259344"/>
            <a:ext cx="2640616" cy="408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Scaled prototype</a:t>
            </a:r>
          </a:p>
        </p:txBody>
      </p:sp>
      <p:pic>
        <p:nvPicPr>
          <p:cNvPr id="50" name="Picture 49" descr="C:\Users\Eloy de Lera Acedo\Desktop\SKALA\Photos\2011-07-08 10.27.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76429" y="1372989"/>
            <a:ext cx="2596611" cy="194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336" y="3976076"/>
            <a:ext cx="5940152" cy="28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Group 51"/>
          <p:cNvGrpSpPr/>
          <p:nvPr/>
        </p:nvGrpSpPr>
        <p:grpSpPr>
          <a:xfrm>
            <a:off x="467544" y="1859338"/>
            <a:ext cx="2376264" cy="3801910"/>
            <a:chOff x="5220072" y="2780928"/>
            <a:chExt cx="2376264" cy="3801910"/>
          </a:xfrm>
        </p:grpSpPr>
        <p:sp>
          <p:nvSpPr>
            <p:cNvPr id="53" name="Rectangle 52"/>
            <p:cNvSpPr/>
            <p:nvPr/>
          </p:nvSpPr>
          <p:spPr>
            <a:xfrm>
              <a:off x="5364088" y="3225767"/>
              <a:ext cx="883286" cy="2758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+</a:t>
              </a:r>
              <a:endParaRPr lang="en-GB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16216" y="3213538"/>
              <a:ext cx="883286" cy="2758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-</a:t>
              </a:r>
              <a:endParaRPr lang="en-GB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127148" y="3224988"/>
              <a:ext cx="127281" cy="9676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518437" y="3212976"/>
              <a:ext cx="127281" cy="9676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6176274" y="4192622"/>
              <a:ext cx="1" cy="3890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573709" y="4192622"/>
              <a:ext cx="1" cy="3890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n 58"/>
            <p:cNvSpPr/>
            <p:nvPr/>
          </p:nvSpPr>
          <p:spPr>
            <a:xfrm>
              <a:off x="6055140" y="4408646"/>
              <a:ext cx="261787" cy="1224136"/>
            </a:xfrm>
            <a:prstGeom prst="ca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60" name="Can 59"/>
            <p:cNvSpPr/>
            <p:nvPr/>
          </p:nvSpPr>
          <p:spPr>
            <a:xfrm>
              <a:off x="6457598" y="4423160"/>
              <a:ext cx="261787" cy="1224136"/>
            </a:xfrm>
            <a:prstGeom prst="ca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220072" y="5632782"/>
              <a:ext cx="2376264" cy="9500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VNA</a:t>
              </a:r>
              <a:endParaRPr lang="en-GB" dirty="0"/>
            </a:p>
          </p:txBody>
        </p:sp>
        <p:sp>
          <p:nvSpPr>
            <p:cNvPr id="62" name="Curved Down Arrow 61"/>
            <p:cNvSpPr/>
            <p:nvPr/>
          </p:nvSpPr>
          <p:spPr>
            <a:xfrm>
              <a:off x="6217034" y="2924944"/>
              <a:ext cx="342162" cy="180443"/>
            </a:xfrm>
            <a:prstGeom prst="curved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560725" y="2780928"/>
              <a:ext cx="60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Zdiff</a:t>
              </a:r>
              <a:endParaRPr lang="en-GB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30" y="908720"/>
            <a:ext cx="2156938" cy="116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46" y="2337734"/>
            <a:ext cx="3083562" cy="1379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60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SKALA element</a:t>
            </a:r>
          </a:p>
        </p:txBody>
      </p:sp>
      <p:pic>
        <p:nvPicPr>
          <p:cNvPr id="8" name="Picture 1" descr="2012-01-19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1205"/>
            <a:ext cx="319020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32" y="1364679"/>
            <a:ext cx="2298752" cy="1344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2448272" cy="185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00" y="3347699"/>
            <a:ext cx="3727616" cy="300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4" name="Straight Connector 3"/>
          <p:cNvCxnSpPr/>
          <p:nvPr/>
        </p:nvCxnSpPr>
        <p:spPr>
          <a:xfrm>
            <a:off x="1990637" y="2051778"/>
            <a:ext cx="2598163" cy="1295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8024" y="98072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CST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7399559" y="74191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MoM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785249" y="6372036"/>
            <a:ext cx="116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Test 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7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3" y="1710100"/>
            <a:ext cx="8559257" cy="398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1484784"/>
            <a:ext cx="16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SKALA element</a:t>
            </a:r>
            <a:endParaRPr lang="en-GB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303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43662" y="1052736"/>
            <a:ext cx="8748818" cy="4968552"/>
            <a:chOff x="611560" y="5013176"/>
            <a:chExt cx="3230665" cy="1834731"/>
          </a:xfrm>
        </p:grpSpPr>
        <p:pic>
          <p:nvPicPr>
            <p:cNvPr id="7" name="Picture 2" descr="C:\Users\Eloy\Desktop\SKALA5_grou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013176"/>
              <a:ext cx="3230665" cy="183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6237312"/>
              <a:ext cx="952500" cy="30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187624" y="5999908"/>
            <a:ext cx="116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*B</a:t>
            </a:r>
            <a:r>
              <a:rPr lang="en-GB" dirty="0"/>
              <a:t>. </a:t>
            </a:r>
            <a:r>
              <a:rPr lang="en-GB" dirty="0" err="1"/>
              <a:t>Fiorelli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6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1311062"/>
            <a:ext cx="305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 SKALA elements 1.5 m apart</a:t>
            </a:r>
            <a:endParaRPr lang="en-GB" b="1" dirty="0"/>
          </a:p>
        </p:txBody>
      </p:sp>
      <p:pic>
        <p:nvPicPr>
          <p:cNvPr id="6" name="Picture 5" descr="C:\Users\Eloy de Lera Acedo\Desktop\2012-03-08 13.52.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6906" y="1773098"/>
            <a:ext cx="5735414" cy="410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AAVS0 array</a:t>
            </a:r>
          </a:p>
        </p:txBody>
      </p:sp>
    </p:spTree>
    <p:extLst>
      <p:ext uri="{BB962C8B-B14F-4D97-AF65-F5344CB8AC3E}">
        <p14:creationId xmlns:p14="http://schemas.microsoft.com/office/powerpoint/2010/main" val="22798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68" y="1268760"/>
            <a:ext cx="8708812" cy="47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716016" y="3959226"/>
            <a:ext cx="1449070" cy="1196340"/>
            <a:chOff x="8602" y="6768"/>
            <a:chExt cx="2282" cy="1884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602" y="6768"/>
              <a:ext cx="2282" cy="18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 rot="5400000">
              <a:off x="8111" y="7549"/>
              <a:ext cx="1704" cy="288"/>
              <a:chOff x="8866" y="7548"/>
              <a:chExt cx="1704" cy="288"/>
            </a:xfrm>
          </p:grpSpPr>
          <p:sp>
            <p:nvSpPr>
              <p:cNvPr id="19" name="AutoShape 24"/>
              <p:cNvSpPr>
                <a:spLocks noChangeArrowheads="1"/>
              </p:cNvSpPr>
              <p:nvPr/>
            </p:nvSpPr>
            <p:spPr bwMode="auto">
              <a:xfrm>
                <a:off x="8866" y="7596"/>
                <a:ext cx="648" cy="143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5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0" name="AutoShape 25"/>
              <p:cNvSpPr>
                <a:spLocks noChangeArrowheads="1"/>
              </p:cNvSpPr>
              <p:nvPr/>
            </p:nvSpPr>
            <p:spPr bwMode="auto">
              <a:xfrm>
                <a:off x="9922" y="7608"/>
                <a:ext cx="648" cy="143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5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1" name="AutoShape 26"/>
              <p:cNvSpPr>
                <a:spLocks noChangeArrowheads="1"/>
              </p:cNvSpPr>
              <p:nvPr/>
            </p:nvSpPr>
            <p:spPr bwMode="auto">
              <a:xfrm>
                <a:off x="9586" y="7548"/>
                <a:ext cx="28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4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12" name="Text Box 27"/>
            <p:cNvSpPr txBox="1">
              <a:spLocks noChangeArrowheads="1"/>
            </p:cNvSpPr>
            <p:nvPr/>
          </p:nvSpPr>
          <p:spPr bwMode="auto">
            <a:xfrm>
              <a:off x="9143" y="7080"/>
              <a:ext cx="1381" cy="4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>
                  <a:effectLst/>
                  <a:latin typeface="Calibri"/>
                  <a:ea typeface="Times New Roman"/>
                  <a:cs typeface="Times New Roman"/>
                </a:rPr>
                <a:t>TOP VIEW</a:t>
              </a:r>
            </a:p>
          </p:txBody>
        </p:sp>
        <p:cxnSp>
          <p:nvCxnSpPr>
            <p:cNvPr id="13" name="AutoShape 28"/>
            <p:cNvCxnSpPr>
              <a:cxnSpLocks noChangeShapeType="1"/>
            </p:cNvCxnSpPr>
            <p:nvPr/>
          </p:nvCxnSpPr>
          <p:spPr bwMode="auto">
            <a:xfrm>
              <a:off x="9214" y="7716"/>
              <a:ext cx="97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9335" y="7836"/>
              <a:ext cx="887" cy="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 dirty="0">
                  <a:effectLst/>
                  <a:latin typeface="Calibri"/>
                  <a:ea typeface="Times New Roman"/>
                  <a:cs typeface="Times New Roman"/>
                </a:rPr>
                <a:t>1.5 m</a:t>
              </a:r>
            </a:p>
          </p:txBody>
        </p: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 rot="5400000">
              <a:off x="9575" y="7549"/>
              <a:ext cx="1704" cy="288"/>
              <a:chOff x="8866" y="7548"/>
              <a:chExt cx="1704" cy="288"/>
            </a:xfrm>
          </p:grpSpPr>
          <p:sp>
            <p:nvSpPr>
              <p:cNvPr id="16" name="AutoShape 31"/>
              <p:cNvSpPr>
                <a:spLocks noChangeArrowheads="1"/>
              </p:cNvSpPr>
              <p:nvPr/>
            </p:nvSpPr>
            <p:spPr bwMode="auto">
              <a:xfrm>
                <a:off x="8866" y="7596"/>
                <a:ext cx="648" cy="143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5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7" name="AutoShape 32"/>
              <p:cNvSpPr>
                <a:spLocks noChangeArrowheads="1"/>
              </p:cNvSpPr>
              <p:nvPr/>
            </p:nvSpPr>
            <p:spPr bwMode="auto">
              <a:xfrm>
                <a:off x="9922" y="7608"/>
                <a:ext cx="648" cy="143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5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8" name="AutoShape 33"/>
              <p:cNvSpPr>
                <a:spLocks noChangeArrowheads="1"/>
              </p:cNvSpPr>
              <p:nvPr/>
            </p:nvSpPr>
            <p:spPr bwMode="auto">
              <a:xfrm>
                <a:off x="9586" y="7548"/>
                <a:ext cx="28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100000"/>
                  <a:lumOff val="0"/>
                </a:schemeClr>
              </a:solidFill>
              <a:ln w="38100">
                <a:solidFill>
                  <a:schemeClr val="l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4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6210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7" y="1412775"/>
            <a:ext cx="7461473" cy="499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Common-mode currents (with Howard Reader – April 2012)</a:t>
            </a:r>
          </a:p>
        </p:txBody>
      </p:sp>
      <p:pic>
        <p:nvPicPr>
          <p:cNvPr id="4098" name="Picture 2" descr="https://encrypted-tbn2.gstatic.com/images?q=tbn:ANd9GcT4ZuB11stPVqKTk2_xVcyo06C5eKyq-_TfuspvOW4srAshZBzl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72008"/>
            <a:ext cx="702855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9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pic>
        <p:nvPicPr>
          <p:cNvPr id="2050" name="Picture 2" descr="C:\Users\Eloy\Dropbox\Howard Reader\Cambridge Sabbatical (April 2012)\MATLAB Data and Figures\s21_hplane_balun2l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" y="1052736"/>
            <a:ext cx="8355013" cy="55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8602" y="2147370"/>
            <a:ext cx="244800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Eloy de Lera Acedo\Desktop\Poster material\CP VNA LPlate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654734"/>
            <a:ext cx="1821600" cy="141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38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dirty="0" smtClean="0"/>
              <a:t>Design and Simulations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Measurements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Impedance </a:t>
            </a:r>
            <a:r>
              <a:rPr lang="en-GB" dirty="0"/>
              <a:t>and </a:t>
            </a:r>
            <a:r>
              <a:rPr lang="en-GB" dirty="0" smtClean="0"/>
              <a:t>coupling (AAVS0 array)</a:t>
            </a:r>
            <a:endParaRPr lang="en-GB" dirty="0"/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Pattern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LNA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Future work and conclusions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SKALA with integrated ground plane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Cross-polarization</a:t>
            </a:r>
          </a:p>
          <a:p>
            <a:endParaRPr lang="en-GB" sz="24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Overview</a:t>
            </a:r>
            <a:endParaRPr lang="en-GB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816424" cy="3701816"/>
          </a:xfrm>
          <a:prstGeom prst="rect">
            <a:avLst/>
          </a:prstGeom>
        </p:spPr>
      </p:pic>
      <p:pic>
        <p:nvPicPr>
          <p:cNvPr id="22" name="Picture 21" descr="C:\Users\Eloy de Lera Acedo\AppData\Local\Microsoft\Windows\Temporary Internet Files\Content.Word\2012-03-16 14.47.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01888"/>
            <a:ext cx="3960440" cy="296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/>
          <p:cNvCxnSpPr/>
          <p:nvPr/>
        </p:nvCxnSpPr>
        <p:spPr>
          <a:xfrm flipH="1">
            <a:off x="2267744" y="2348880"/>
            <a:ext cx="180020" cy="43204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95836" y="2348880"/>
            <a:ext cx="180020" cy="43204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7211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5" y="1115908"/>
            <a:ext cx="7155199" cy="51934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Impedance and coupling tests</a:t>
            </a:r>
            <a:endParaRPr lang="en-GB" sz="3200" b="1" dirty="0"/>
          </a:p>
        </p:txBody>
      </p:sp>
      <p:pic>
        <p:nvPicPr>
          <p:cNvPr id="4" name="Picture 2" descr="C:\Users\Eloy\Desktop\uc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33" y="116632"/>
            <a:ext cx="674463" cy="5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Scaled prototype: 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Direct line of sight range (main reflected ray absorbed).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Using Spectrum analyser, signal generator and power combiner.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/>
              <a:t>At Lords </a:t>
            </a:r>
            <a:r>
              <a:rPr lang="en-GB" sz="2000" dirty="0" smtClean="0"/>
              <a:t>Bridge. Easy, quick and great results.</a:t>
            </a:r>
          </a:p>
        </p:txBody>
      </p:sp>
      <p:pic>
        <p:nvPicPr>
          <p:cNvPr id="7" name="Picture 1" descr="2011-07-20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80928"/>
            <a:ext cx="2520280" cy="3353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Eloy de Lera Acedo\Desktop\Desktop 4\SKALA\Photos\2011-07-20 17.12.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2910" y="3320594"/>
            <a:ext cx="3168352" cy="237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Eloy de Lera Acedo\Desktop\Desktop 4\SKALA\Photos\2011-08-05 11.33.5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616372" y="3152381"/>
            <a:ext cx="355121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8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294" y="764704"/>
            <a:ext cx="623505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518" y="3789040"/>
            <a:ext cx="627284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9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SKALA element (at QinetiQ)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Arch above antenna (near field).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Ground refection range.</a:t>
            </a:r>
          </a:p>
        </p:txBody>
      </p:sp>
      <p:pic>
        <p:nvPicPr>
          <p:cNvPr id="6" name="Picture 5" descr="C:\Users\Eloy de Lera Acedo\Desktop\2012-01-26 10.52.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8788" y="2813700"/>
            <a:ext cx="3718560" cy="278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:\Users\Eloy de Lera Acedo\Desktop\2012-02-29 11.22.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48803" y="2813715"/>
            <a:ext cx="3748758" cy="2810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69" y="1030699"/>
            <a:ext cx="17240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pic>
        <p:nvPicPr>
          <p:cNvPr id="7" name="Picture 6" descr="C:\Users\Eloy de Lera Acedo\Desktop\2012-02-29 09.54.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37436" y="1455109"/>
            <a:ext cx="3268014" cy="244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Eloy de Lera Acedo\Desktop\2012-02-29 11.09.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918" y="3044247"/>
            <a:ext cx="3384376" cy="253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Eloy de Lera Acedo\Desktop\2012-02-29 10.28.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24664" y="2565441"/>
            <a:ext cx="3456385" cy="2591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36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238" y="1498736"/>
            <a:ext cx="492327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5" y="3861328"/>
            <a:ext cx="462213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7239" y="3861048"/>
            <a:ext cx="492327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1484784"/>
            <a:ext cx="492327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93234"/>
              </p:ext>
            </p:extLst>
          </p:nvPr>
        </p:nvGraphicFramePr>
        <p:xfrm>
          <a:off x="5580112" y="393224"/>
          <a:ext cx="2543944" cy="731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1972"/>
                <a:gridCol w="1271972"/>
              </a:tblGrid>
              <a:tr h="34129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 MHz</a:t>
                      </a:r>
                      <a:endParaRPr lang="en-GB" dirty="0"/>
                    </a:p>
                  </a:txBody>
                  <a:tcPr/>
                </a:tc>
              </a:tr>
              <a:tr h="3412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300 MHz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450 MHz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1957" y="828001"/>
            <a:ext cx="208582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E-plane cut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113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45663"/>
              </p:ext>
            </p:extLst>
          </p:nvPr>
        </p:nvGraphicFramePr>
        <p:xfrm>
          <a:off x="5580112" y="393224"/>
          <a:ext cx="2543944" cy="731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1972"/>
                <a:gridCol w="1271972"/>
              </a:tblGrid>
              <a:tr h="341296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412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300 MHz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450 MHz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1957" y="828001"/>
            <a:ext cx="214513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/>
              <a:t>H</a:t>
            </a:r>
            <a:r>
              <a:rPr lang="en-GB" sz="3200" b="1" dirty="0" smtClean="0"/>
              <a:t>-plane cut</a:t>
            </a:r>
            <a:endParaRPr lang="en-GB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130" y="1557072"/>
            <a:ext cx="462213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4784"/>
            <a:ext cx="492327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4362" y="4005344"/>
            <a:ext cx="462213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358879" y="37563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lt1"/>
                </a:solidFill>
              </a:rPr>
              <a:t>200 MHz</a:t>
            </a:r>
          </a:p>
        </p:txBody>
      </p:sp>
    </p:spTree>
    <p:extLst>
      <p:ext uri="{BB962C8B-B14F-4D97-AF65-F5344CB8AC3E}">
        <p14:creationId xmlns:p14="http://schemas.microsoft.com/office/powerpoint/2010/main" val="8028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SKALA element (with Howard Reader)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At Stellenbosch </a:t>
            </a:r>
            <a:r>
              <a:rPr lang="en-GB" sz="2000" dirty="0"/>
              <a:t>University</a:t>
            </a:r>
            <a:r>
              <a:rPr lang="en-GB" sz="2000" dirty="0" smtClean="0"/>
              <a:t>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Ground refection range.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94970" y="3131676"/>
            <a:ext cx="2647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www.paardefontein.co.za</a:t>
            </a:r>
            <a:endParaRPr lang="en-GB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06" y="1571061"/>
            <a:ext cx="28956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8781"/>
            <a:ext cx="31432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www.paardefontein.co.za/images/stories/uwave/uwave4_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210175"/>
            <a:ext cx="1603673" cy="1387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Antenna Test Range Aerial 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91" y="3546407"/>
            <a:ext cx="2542669" cy="146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Eloy\Desktop\desktop SA\30 August Stellenbosch\Views and Team\Note Shielded Loop (Copy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58196"/>
            <a:ext cx="2909337" cy="3879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2" name="Straight Connector 11"/>
          <p:cNvCxnSpPr/>
          <p:nvPr/>
        </p:nvCxnSpPr>
        <p:spPr>
          <a:xfrm>
            <a:off x="4427984" y="2358196"/>
            <a:ext cx="0" cy="38791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encrypted-tbn2.gstatic.com/images?q=tbn:ANd9GcT4ZuB11stPVqKTk2_xVcyo06C5eKyq-_TfuspvOW4srAshZBzl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72008"/>
            <a:ext cx="702855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5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Pattern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Near field pattern measurement (AAVS0)</a:t>
            </a:r>
          </a:p>
        </p:txBody>
      </p:sp>
      <p:pic>
        <p:nvPicPr>
          <p:cNvPr id="6" name="Picture 2" descr="C:\Users\Eloy de Lera Acedo\Desktop\2012-03-21 14.11.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634" y="1412776"/>
            <a:ext cx="6528726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24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Design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Dual-polarization from (50) 70-450 (600) MHz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Element gain ~ 7dB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Receiver noise &lt; 35 K above 100 MHz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Receiver gain &gt; 36 dB (2 stages)</a:t>
            </a:r>
          </a:p>
          <a:p>
            <a:pPr>
              <a:buFont typeface="Wingdings" pitchFamily="2" charset="2"/>
              <a:buChar char="Ø"/>
            </a:pPr>
            <a:endParaRPr lang="en-GB" sz="2800" dirty="0" smtClean="0"/>
          </a:p>
          <a:p>
            <a:pPr marL="0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4117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Concept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86696" y="1556792"/>
            <a:ext cx="6541688" cy="4824536"/>
            <a:chOff x="1403648" y="980728"/>
            <a:chExt cx="6541688" cy="4824536"/>
          </a:xfrm>
        </p:grpSpPr>
        <p:sp>
          <p:nvSpPr>
            <p:cNvPr id="19" name="Rectangle 18"/>
            <p:cNvSpPr/>
            <p:nvPr/>
          </p:nvSpPr>
          <p:spPr>
            <a:xfrm>
              <a:off x="1403648" y="980728"/>
              <a:ext cx="504056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03648" y="4005064"/>
              <a:ext cx="504056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03648" y="2564904"/>
              <a:ext cx="10081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03648" y="4005064"/>
              <a:ext cx="10081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/>
            <p:cNvCxnSpPr>
              <a:stCxn id="35" idx="3"/>
            </p:cNvCxnSpPr>
            <p:nvPr/>
          </p:nvCxnSpPr>
          <p:spPr>
            <a:xfrm>
              <a:off x="2411760" y="2672916"/>
              <a:ext cx="9361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11760" y="4113076"/>
              <a:ext cx="9361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4355976" y="2679892"/>
              <a:ext cx="1656184" cy="1440722"/>
              <a:chOff x="4355976" y="2679892"/>
              <a:chExt cx="1656184" cy="1440722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4355976" y="2680454"/>
                <a:ext cx="9361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Arc 62"/>
              <p:cNvSpPr/>
              <p:nvPr/>
            </p:nvSpPr>
            <p:spPr>
              <a:xfrm>
                <a:off x="4572000" y="267989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Arc 63"/>
              <p:cNvSpPr/>
              <p:nvPr/>
            </p:nvSpPr>
            <p:spPr>
              <a:xfrm>
                <a:off x="4572000" y="303993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Arc 64"/>
              <p:cNvSpPr/>
              <p:nvPr/>
            </p:nvSpPr>
            <p:spPr>
              <a:xfrm>
                <a:off x="4572000" y="339997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Arc 65"/>
              <p:cNvSpPr/>
              <p:nvPr/>
            </p:nvSpPr>
            <p:spPr>
              <a:xfrm>
                <a:off x="4572000" y="376001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4355976" y="4120614"/>
                <a:ext cx="9361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 rot="10800000">
              <a:off x="6300192" y="3068960"/>
              <a:ext cx="1440160" cy="720080"/>
              <a:chOff x="6444208" y="2832292"/>
              <a:chExt cx="1440160" cy="720080"/>
            </a:xfrm>
          </p:grpSpPr>
          <p:sp>
            <p:nvSpPr>
              <p:cNvPr id="60" name="Arc 59"/>
              <p:cNvSpPr/>
              <p:nvPr/>
            </p:nvSpPr>
            <p:spPr>
              <a:xfrm>
                <a:off x="6444208" y="283229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Arc 60"/>
              <p:cNvSpPr/>
              <p:nvPr/>
            </p:nvSpPr>
            <p:spPr>
              <a:xfrm>
                <a:off x="6444208" y="3192332"/>
                <a:ext cx="1440160" cy="360040"/>
              </a:xfrm>
              <a:prstGeom prst="arc">
                <a:avLst>
                  <a:gd name="adj1" fmla="val 16200000"/>
                  <a:gd name="adj2" fmla="val 545338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1" name="Straight Connector 40"/>
            <p:cNvCxnSpPr/>
            <p:nvPr/>
          </p:nvCxnSpPr>
          <p:spPr>
            <a:xfrm>
              <a:off x="7020272" y="3789040"/>
              <a:ext cx="0" cy="320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10800000">
              <a:off x="6804248" y="4120614"/>
              <a:ext cx="432048" cy="324036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>
              <a:stCxn id="61" idx="2"/>
            </p:cNvCxnSpPr>
            <p:nvPr/>
          </p:nvCxnSpPr>
          <p:spPr>
            <a:xfrm flipV="1">
              <a:off x="7023068" y="3068960"/>
              <a:ext cx="8613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236296" y="2780928"/>
              <a:ext cx="70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COAX</a:t>
              </a:r>
              <a:endParaRPr lang="en-GB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73872" y="2852936"/>
              <a:ext cx="229976" cy="36701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Connector 45"/>
            <p:cNvCxnSpPr>
              <a:stCxn id="45" idx="0"/>
            </p:cNvCxnSpPr>
            <p:nvPr/>
          </p:nvCxnSpPr>
          <p:spPr>
            <a:xfrm flipV="1">
              <a:off x="3088860" y="2672916"/>
              <a:ext cx="0" cy="180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Isosceles Triangle 46"/>
            <p:cNvSpPr/>
            <p:nvPr/>
          </p:nvSpPr>
          <p:spPr>
            <a:xfrm rot="10800000">
              <a:off x="2247742" y="3516722"/>
              <a:ext cx="432048" cy="324036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Elbow Connector 47"/>
            <p:cNvCxnSpPr>
              <a:stCxn id="45" idx="2"/>
              <a:endCxn id="47" idx="3"/>
            </p:cNvCxnSpPr>
            <p:nvPr/>
          </p:nvCxnSpPr>
          <p:spPr>
            <a:xfrm rot="5400000">
              <a:off x="2627928" y="3055790"/>
              <a:ext cx="296770" cy="62509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2966334" y="3573016"/>
              <a:ext cx="229976" cy="36701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3081322" y="3926080"/>
              <a:ext cx="0" cy="180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9" idx="0"/>
            </p:cNvCxnSpPr>
            <p:nvPr/>
          </p:nvCxnSpPr>
          <p:spPr>
            <a:xfrm flipV="1">
              <a:off x="3081322" y="3368337"/>
              <a:ext cx="0" cy="204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332226" y="2543414"/>
              <a:ext cx="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448900" y="2542852"/>
              <a:ext cx="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462852" y="2665940"/>
              <a:ext cx="9361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 rot="5400000">
              <a:off x="3815916" y="2183374"/>
              <a:ext cx="936104" cy="100811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 smtClean="0"/>
                <a:t>LNA1</a:t>
              </a:r>
              <a:endParaRPr lang="en-GB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354000" y="3969060"/>
              <a:ext cx="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470674" y="3968498"/>
              <a:ext cx="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484626" y="4091586"/>
              <a:ext cx="9361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Isosceles Triangle 58"/>
            <p:cNvSpPr/>
            <p:nvPr/>
          </p:nvSpPr>
          <p:spPr>
            <a:xfrm rot="5400000">
              <a:off x="3815916" y="3623534"/>
              <a:ext cx="936104" cy="100811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 smtClean="0"/>
                <a:t>LNA2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945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Design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81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7201613" cy="481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44669" y="4241494"/>
            <a:ext cx="1316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AVAGO </a:t>
            </a:r>
          </a:p>
          <a:p>
            <a:pPr algn="ctr"/>
            <a:r>
              <a:rPr lang="en-GB" dirty="0" smtClean="0"/>
              <a:t>MGA-16516</a:t>
            </a:r>
            <a:endParaRPr lang="en-GB" dirty="0"/>
          </a:p>
        </p:txBody>
      </p:sp>
      <p:cxnSp>
        <p:nvCxnSpPr>
          <p:cNvPr id="24" name="Straight Arrow Connector 23"/>
          <p:cNvCxnSpPr>
            <a:stCxn id="23" idx="0"/>
            <a:endCxn id="32" idx="3"/>
          </p:cNvCxnSpPr>
          <p:nvPr/>
        </p:nvCxnSpPr>
        <p:spPr>
          <a:xfrm flipV="1">
            <a:off x="902862" y="3494804"/>
            <a:ext cx="2036052" cy="746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2"/>
            <a:endCxn id="33" idx="2"/>
          </p:cNvCxnSpPr>
          <p:nvPr/>
        </p:nvCxnSpPr>
        <p:spPr>
          <a:xfrm>
            <a:off x="902862" y="4887825"/>
            <a:ext cx="1912696" cy="8000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15216" y="3336403"/>
            <a:ext cx="466974" cy="438123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282190" y="2636912"/>
            <a:ext cx="1250020" cy="918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84885" y="2339033"/>
            <a:ext cx="659819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 </a:t>
            </a:r>
          </a:p>
          <a:p>
            <a:pPr algn="ctr"/>
            <a:r>
              <a:rPr lang="en-GB" dirty="0" smtClean="0"/>
              <a:t>amplifier</a:t>
            </a:r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4644008" y="3387573"/>
            <a:ext cx="936104" cy="480575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5112060" y="1556793"/>
            <a:ext cx="2340260" cy="1830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636992" y="1369796"/>
            <a:ext cx="823440" cy="211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Transformer</a:t>
            </a:r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2848216" y="3038950"/>
            <a:ext cx="619323" cy="534066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2815558" y="5421225"/>
            <a:ext cx="651981" cy="533241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6" descr="LN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2077" y="4196864"/>
            <a:ext cx="3233182" cy="261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39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Simulations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81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67" y="4077072"/>
            <a:ext cx="378997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8" y="4077072"/>
            <a:ext cx="379662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7" y="1412776"/>
            <a:ext cx="295304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24" y="1413056"/>
            <a:ext cx="377669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4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Gain</a:t>
            </a:r>
          </a:p>
        </p:txBody>
      </p:sp>
      <p:pic>
        <p:nvPicPr>
          <p:cNvPr id="2050" name="Picture 2" descr="H:\lna_g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4" y="1267576"/>
            <a:ext cx="8285802" cy="54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Hot/cold measurement with 150 </a:t>
            </a:r>
            <a:r>
              <a:rPr lang="el-GR" sz="2400" dirty="0" smtClean="0"/>
              <a:t>Ω</a:t>
            </a:r>
            <a:r>
              <a:rPr lang="en-GB" sz="2400" dirty="0" smtClean="0"/>
              <a:t> load.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Liquid Nitrogen (77 K) 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Room temperature (290 K)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Filtering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1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408712" cy="4370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3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1</a:t>
            </a:r>
            <a:r>
              <a:rPr lang="en-GB" sz="2400" baseline="30000" dirty="0" smtClean="0"/>
              <a:t>st</a:t>
            </a:r>
            <a:r>
              <a:rPr lang="en-GB" sz="2400" dirty="0" smtClean="0"/>
              <a:t> stage amplifier with Agilent noise analyser in reverberation chamber.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30" y="188640"/>
            <a:ext cx="1581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9" y="1538234"/>
            <a:ext cx="7631335" cy="5203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7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Noise tuner and noise parameter measurement in reverberation chamber at ASTRON.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1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25830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88" y="44624"/>
            <a:ext cx="1905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1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Measurements: LNA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Intermodulation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Not great expectations (by design):</a:t>
            </a:r>
          </a:p>
          <a:p>
            <a:pPr lvl="3">
              <a:buFont typeface="Wingdings" pitchFamily="2" charset="2"/>
              <a:buChar char="Ø"/>
            </a:pPr>
            <a:r>
              <a:rPr lang="en-GB" sz="1600" dirty="0"/>
              <a:t>O</a:t>
            </a:r>
            <a:r>
              <a:rPr lang="en-GB" sz="1600" dirty="0" smtClean="0"/>
              <a:t>IP2: 17 </a:t>
            </a:r>
            <a:r>
              <a:rPr lang="en-GB" sz="1600" dirty="0" err="1" smtClean="0"/>
              <a:t>dBm</a:t>
            </a:r>
            <a:endParaRPr lang="en-GB" sz="1600" dirty="0" smtClean="0"/>
          </a:p>
          <a:p>
            <a:pPr lvl="3">
              <a:buFont typeface="Wingdings" pitchFamily="2" charset="2"/>
              <a:buChar char="Ø"/>
            </a:pPr>
            <a:r>
              <a:rPr lang="en-GB" sz="1600" dirty="0"/>
              <a:t>O</a:t>
            </a:r>
            <a:r>
              <a:rPr lang="en-GB" sz="1600" dirty="0" smtClean="0"/>
              <a:t>IP3: 19 </a:t>
            </a:r>
            <a:r>
              <a:rPr lang="en-GB" sz="1600" dirty="0" err="1" smtClean="0"/>
              <a:t>dBm</a:t>
            </a:r>
            <a:endParaRPr lang="en-GB" sz="1600" dirty="0" smtClean="0"/>
          </a:p>
          <a:p>
            <a:pPr lvl="1">
              <a:buFont typeface="Wingdings" pitchFamily="2" charset="2"/>
              <a:buChar char="Ø"/>
            </a:pPr>
            <a:r>
              <a:rPr lang="en-GB" sz="2400" dirty="0"/>
              <a:t>Others: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Tests on single transistors.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Connection </a:t>
            </a:r>
            <a:r>
              <a:rPr lang="en-GB" sz="2000" dirty="0"/>
              <a:t>to antenna and noise measurement in </a:t>
            </a:r>
            <a:r>
              <a:rPr lang="en-GB" sz="2000" dirty="0" smtClean="0"/>
              <a:t>reverberation </a:t>
            </a:r>
            <a:r>
              <a:rPr lang="en-GB" sz="2000" dirty="0"/>
              <a:t>chamber</a:t>
            </a:r>
            <a:r>
              <a:rPr lang="en-GB" sz="2000" dirty="0" smtClean="0"/>
              <a:t>.</a:t>
            </a:r>
            <a:endParaRPr lang="en-GB" sz="2000" dirty="0"/>
          </a:p>
          <a:p>
            <a:pPr lvl="2">
              <a:buFont typeface="Wingdings" pitchFamily="2" charset="2"/>
              <a:buChar char="Ø"/>
            </a:pPr>
            <a:r>
              <a:rPr lang="en-GB" sz="2000" dirty="0"/>
              <a:t>RFI </a:t>
            </a:r>
            <a:r>
              <a:rPr lang="en-GB" sz="2000" dirty="0" smtClean="0"/>
              <a:t>monitoring.</a:t>
            </a:r>
            <a:endParaRPr lang="en-GB" sz="2000" dirty="0"/>
          </a:p>
          <a:p>
            <a:pPr lvl="2">
              <a:buFont typeface="Wingdings" pitchFamily="2" charset="2"/>
              <a:buChar char="Ø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4977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Future </a:t>
            </a:r>
            <a:r>
              <a:rPr lang="en-GB" sz="3200" b="1" dirty="0"/>
              <a:t>work and </a:t>
            </a:r>
            <a:r>
              <a:rPr lang="en-GB" sz="3200" b="1" dirty="0" smtClean="0"/>
              <a:t>conclusions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/>
              <a:t>SKALA with integrated </a:t>
            </a:r>
            <a:r>
              <a:rPr lang="en-GB" sz="2400" dirty="0" smtClean="0"/>
              <a:t>ground plane</a:t>
            </a:r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</p:txBody>
      </p:sp>
      <p:pic>
        <p:nvPicPr>
          <p:cNvPr id="1027" name="Picture 3" descr="C:\Users\Eloy\Desktop\SKALA_int_GN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64" y="1556792"/>
            <a:ext cx="3261988" cy="44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oy\Desktop\SKALA_int_GND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23" y="1542277"/>
            <a:ext cx="3346092" cy="44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oy\Desktop\SKALA_int_GND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45" y="1527763"/>
            <a:ext cx="3350654" cy="44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Future </a:t>
            </a:r>
            <a:r>
              <a:rPr lang="en-GB" sz="3200" b="1" dirty="0"/>
              <a:t>work and </a:t>
            </a:r>
            <a:r>
              <a:rPr lang="en-GB" sz="3200" b="1" dirty="0" smtClean="0"/>
              <a:t>conclusions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/>
              <a:t>Cross-polarization </a:t>
            </a:r>
            <a:r>
              <a:rPr lang="en-GB" sz="2400" dirty="0" smtClean="0"/>
              <a:t>(“IXR </a:t>
            </a:r>
            <a:r>
              <a:rPr lang="en-GB" sz="2400" dirty="0"/>
              <a:t>SKALA with GP </a:t>
            </a:r>
            <a:r>
              <a:rPr lang="en-GB" sz="2400" dirty="0" err="1"/>
              <a:t>vs</a:t>
            </a:r>
            <a:r>
              <a:rPr lang="en-GB" sz="2400" dirty="0"/>
              <a:t> Vivaldi V2 with Soil </a:t>
            </a:r>
            <a:r>
              <a:rPr lang="en-GB" sz="2400" dirty="0" smtClean="0"/>
              <a:t>C”, 08/10/2012 </a:t>
            </a:r>
            <a:r>
              <a:rPr lang="en-GB" sz="2400" dirty="0"/>
              <a:t>– B. </a:t>
            </a:r>
            <a:r>
              <a:rPr lang="en-GB" sz="2400" dirty="0" err="1"/>
              <a:t>Fiorelli</a:t>
            </a:r>
            <a:r>
              <a:rPr lang="en-GB" sz="2400" dirty="0"/>
              <a:t>) </a:t>
            </a:r>
          </a:p>
          <a:p>
            <a:pPr marL="457200" lvl="1" indent="0">
              <a:buNone/>
            </a:pPr>
            <a:endParaRPr lang="en-GB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40424" y="2793376"/>
                <a:ext cx="2880369" cy="63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GB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424" y="2793376"/>
                <a:ext cx="2880369" cy="6350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3947393"/>
            <a:ext cx="28654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4" y="1717123"/>
            <a:ext cx="2644328" cy="228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87026"/>
            <a:ext cx="2748745" cy="228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9" y="4386960"/>
            <a:ext cx="2735293" cy="228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72" y="4372446"/>
            <a:ext cx="2756958" cy="228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Design and Simulations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antenna was designed using CST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simulations of the element were confirmed using HFSS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</a:t>
            </a:r>
            <a:r>
              <a:rPr lang="en-GB" sz="2800" dirty="0" err="1" smtClean="0"/>
              <a:t>MoM</a:t>
            </a:r>
            <a:r>
              <a:rPr lang="en-GB" sz="2800" dirty="0" smtClean="0"/>
              <a:t>/MBF specialized code (UCL/UCAM) was used to verify the behaviour at array level (SKA stations)</a:t>
            </a:r>
            <a:endParaRPr lang="en-GB" sz="1400" dirty="0"/>
          </a:p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Mutual coupling analysis (averages out for random configurations)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Low order models for calibration</a:t>
            </a:r>
          </a:p>
          <a:p>
            <a:pPr lvl="1">
              <a:buFont typeface="Wingdings" pitchFamily="2" charset="2"/>
              <a:buChar char="Ø"/>
            </a:pPr>
            <a:endParaRPr lang="en-GB" sz="2400" dirty="0"/>
          </a:p>
          <a:p>
            <a:pPr lvl="1">
              <a:buFont typeface="Wingdings" pitchFamily="2" charset="2"/>
              <a:buChar char="Ø"/>
            </a:pPr>
            <a:endParaRPr lang="en-GB" sz="2400" dirty="0" smtClean="0"/>
          </a:p>
          <a:p>
            <a:pPr marL="457200" lvl="1" indent="0" algn="ctr">
              <a:buNone/>
            </a:pPr>
            <a:endParaRPr lang="en-GB" sz="2400" dirty="0" smtClean="0"/>
          </a:p>
          <a:p>
            <a:pPr marL="457200" lvl="1" indent="0" algn="ctr">
              <a:buNone/>
            </a:pPr>
            <a:r>
              <a:rPr lang="en-GB" sz="2400" b="1" u="sng" dirty="0" smtClean="0"/>
              <a:t>Objective</a:t>
            </a:r>
            <a:r>
              <a:rPr lang="en-GB" sz="2400" dirty="0" smtClean="0"/>
              <a:t> of the measurement campaign with single elements and the AAVS0 array: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Confirm that these simulations are correct. We design the SKA with simulations!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2400" dirty="0" smtClean="0"/>
          </a:p>
        </p:txBody>
      </p:sp>
      <p:sp>
        <p:nvSpPr>
          <p:cNvPr id="7" name="Right Brace 6"/>
          <p:cNvSpPr/>
          <p:nvPr/>
        </p:nvSpPr>
        <p:spPr>
          <a:xfrm rot="5400000">
            <a:off x="4105289" y="44872"/>
            <a:ext cx="792088" cy="8280920"/>
          </a:xfrm>
          <a:prstGeom prst="rightBrac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C:\Users\Eloy\Desktop\u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348927" cy="106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6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Future </a:t>
            </a:r>
            <a:r>
              <a:rPr lang="en-GB" sz="3200" b="1" dirty="0"/>
              <a:t>work and </a:t>
            </a:r>
            <a:r>
              <a:rPr lang="en-GB" sz="3200" b="1" dirty="0" smtClean="0"/>
              <a:t>conclusions</a:t>
            </a:r>
            <a:endParaRPr lang="en-GB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Most measurements already done.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The performance is looking like the simulations said.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Element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LNA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More measurements to be done, using a back-end (see </a:t>
            </a:r>
            <a:r>
              <a:rPr lang="en-GB" sz="2400" dirty="0" err="1" smtClean="0"/>
              <a:t>Nima’s</a:t>
            </a:r>
            <a:r>
              <a:rPr lang="en-GB" sz="2400" dirty="0" smtClean="0"/>
              <a:t> talk).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More development coming.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Even cheaper element, long lasting materials, integrated ground plane.</a:t>
            </a:r>
          </a:p>
          <a:p>
            <a:pPr lvl="2">
              <a:buFont typeface="Wingdings" pitchFamily="2" charset="2"/>
              <a:buChar char="Ø"/>
            </a:pPr>
            <a:r>
              <a:rPr lang="en-GB" sz="2000" dirty="0" smtClean="0"/>
              <a:t>Lower power consumption for LNA, better IP2/3.</a:t>
            </a:r>
            <a:endParaRPr lang="en-GB" sz="2000" dirty="0"/>
          </a:p>
          <a:p>
            <a:pPr marL="457200" lvl="1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0545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040" descr="GoogleEarth_Image"/>
          <p:cNvPicPr>
            <a:picLocks noChangeAspect="1" noChangeArrowheads="1"/>
          </p:cNvPicPr>
          <p:nvPr/>
        </p:nvPicPr>
        <p:blipFill>
          <a:blip r:embed="rId3" cstate="print"/>
          <a:srcRect b="15797"/>
          <a:stretch>
            <a:fillRect/>
          </a:stretch>
        </p:blipFill>
        <p:spPr bwMode="auto">
          <a:xfrm>
            <a:off x="0" y="-76706"/>
            <a:ext cx="9144000" cy="693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1037"/>
          <p:cNvSpPr txBox="1">
            <a:spLocks noChangeArrowheads="1"/>
          </p:cNvSpPr>
          <p:nvPr/>
        </p:nvSpPr>
        <p:spPr bwMode="auto">
          <a:xfrm>
            <a:off x="-252536" y="-99392"/>
            <a:ext cx="3939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FF99"/>
                </a:solidFill>
                <a:latin typeface="Tahoma" pitchFamily="34" charset="0"/>
                <a:cs typeface="+mn-cs"/>
              </a:rPr>
              <a:t>Lord’s Bridge Observatory</a:t>
            </a:r>
          </a:p>
        </p:txBody>
      </p:sp>
      <p:pic>
        <p:nvPicPr>
          <p:cNvPr id="8" name="Picture 1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060848"/>
            <a:ext cx="2405644" cy="17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9" name="Picture 1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6717" y="1014011"/>
            <a:ext cx="2704501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rot="5400000" flipH="1" flipV="1">
            <a:off x="7927600" y="80413"/>
            <a:ext cx="504967" cy="136223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499992" y="3789040"/>
            <a:ext cx="1080120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6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1" descr="univheader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722" y="6363878"/>
            <a:ext cx="1700391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6732240" y="4581128"/>
            <a:ext cx="540000" cy="5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stCxn id="10" idx="4"/>
            <a:endCxn id="19" idx="0"/>
          </p:cNvCxnSpPr>
          <p:nvPr/>
        </p:nvCxnSpPr>
        <p:spPr>
          <a:xfrm flipH="1">
            <a:off x="6667210" y="5121128"/>
            <a:ext cx="335030" cy="72876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940152" y="5849888"/>
            <a:ext cx="1512168" cy="36004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940152" y="5849888"/>
            <a:ext cx="14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SKALA-AAVS0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Eloy de Lera Acedo\Desktop\2012-03-13 14.19.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300" y="-225"/>
            <a:ext cx="4860332" cy="40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 Any questions?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40309"/>
            <a:ext cx="6480175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00" y="-225"/>
            <a:ext cx="9324828" cy="40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/>
              <a:t>EM characterization of SKA arrays</a:t>
            </a:r>
            <a:endParaRPr lang="en-GB" sz="32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576064"/>
            <a:ext cx="8748464" cy="836712"/>
          </a:xfrm>
        </p:spPr>
        <p:txBody>
          <a:bodyPr>
            <a:normAutofit/>
          </a:bodyPr>
          <a:lstStyle/>
          <a:p>
            <a:pPr lvl="1"/>
            <a:r>
              <a:rPr lang="en-GB" sz="2000" dirty="0" smtClean="0"/>
              <a:t>Mutual coupling effects randomize out in quasi-random configurations.**</a:t>
            </a:r>
            <a:endParaRPr lang="en-GB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67544" y="6237312"/>
            <a:ext cx="878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  <a:r>
              <a:rPr lang="en-GB" i="1" dirty="0"/>
              <a:t>Gonzalez-</a:t>
            </a:r>
            <a:r>
              <a:rPr lang="en-GB" i="1" dirty="0" err="1"/>
              <a:t>Ovejero</a:t>
            </a:r>
            <a:r>
              <a:rPr lang="en-GB" dirty="0"/>
              <a:t>, D., </a:t>
            </a:r>
            <a:r>
              <a:rPr lang="en-GB" i="1" dirty="0"/>
              <a:t>De </a:t>
            </a:r>
            <a:r>
              <a:rPr lang="en-GB" i="1" dirty="0" err="1"/>
              <a:t>Lera</a:t>
            </a:r>
            <a:r>
              <a:rPr lang="en-GB" i="1" dirty="0"/>
              <a:t> </a:t>
            </a:r>
            <a:r>
              <a:rPr lang="en-GB" i="1" dirty="0" err="1"/>
              <a:t>Acedo</a:t>
            </a:r>
            <a:r>
              <a:rPr lang="en-GB" dirty="0"/>
              <a:t>, E., </a:t>
            </a:r>
            <a:r>
              <a:rPr lang="en-GB" i="1" dirty="0" err="1"/>
              <a:t>Razavi-Ghods</a:t>
            </a:r>
            <a:r>
              <a:rPr lang="en-GB" dirty="0"/>
              <a:t>, N., </a:t>
            </a:r>
            <a:r>
              <a:rPr lang="en-GB" dirty="0" smtClean="0"/>
              <a:t>and </a:t>
            </a:r>
            <a:r>
              <a:rPr lang="en-GB" i="1" dirty="0" err="1"/>
              <a:t>Craeye</a:t>
            </a:r>
            <a:r>
              <a:rPr lang="en-GB" dirty="0"/>
              <a:t>, C. (</a:t>
            </a:r>
            <a:r>
              <a:rPr lang="en-GB" dirty="0" smtClean="0"/>
              <a:t>2009)</a:t>
            </a:r>
            <a:endParaRPr lang="en-GB" dirty="0"/>
          </a:p>
          <a:p>
            <a:r>
              <a:rPr lang="en-GB" dirty="0" smtClean="0"/>
              <a:t>*</a:t>
            </a:r>
            <a:r>
              <a:rPr lang="en-GB" i="1" dirty="0" smtClean="0"/>
              <a:t>Gonzalez-</a:t>
            </a:r>
            <a:r>
              <a:rPr lang="en-GB" i="1" dirty="0" err="1" smtClean="0"/>
              <a:t>Ovejero</a:t>
            </a:r>
            <a:r>
              <a:rPr lang="en-GB" dirty="0" smtClean="0"/>
              <a:t>, D</a:t>
            </a:r>
            <a:r>
              <a:rPr lang="en-GB" dirty="0"/>
              <a:t>., </a:t>
            </a:r>
            <a:r>
              <a:rPr lang="en-GB" i="1" dirty="0"/>
              <a:t>D</a:t>
            </a:r>
            <a:r>
              <a:rPr lang="en-GB" i="1" dirty="0" smtClean="0"/>
              <a:t>e </a:t>
            </a:r>
            <a:r>
              <a:rPr lang="en-GB" i="1" dirty="0" err="1" smtClean="0"/>
              <a:t>Lera</a:t>
            </a:r>
            <a:r>
              <a:rPr lang="en-GB" i="1" dirty="0" smtClean="0"/>
              <a:t> </a:t>
            </a:r>
            <a:r>
              <a:rPr lang="en-GB" i="1" dirty="0" err="1" smtClean="0"/>
              <a:t>Acedo</a:t>
            </a:r>
            <a:r>
              <a:rPr lang="en-GB" dirty="0" smtClean="0"/>
              <a:t>, E., </a:t>
            </a:r>
            <a:r>
              <a:rPr lang="en-GB" i="1" dirty="0" err="1" smtClean="0"/>
              <a:t>Razavi-Ghods</a:t>
            </a:r>
            <a:r>
              <a:rPr lang="en-GB" dirty="0" smtClean="0"/>
              <a:t>, N., </a:t>
            </a:r>
            <a:r>
              <a:rPr lang="en-GB" i="1" dirty="0" smtClean="0"/>
              <a:t>Garcia</a:t>
            </a:r>
            <a:r>
              <a:rPr lang="en-GB" dirty="0" smtClean="0"/>
              <a:t>, E., and </a:t>
            </a:r>
            <a:r>
              <a:rPr lang="en-GB" i="1" dirty="0" err="1" smtClean="0"/>
              <a:t>Craeye</a:t>
            </a:r>
            <a:r>
              <a:rPr lang="en-GB" dirty="0" smtClean="0"/>
              <a:t>, C. </a:t>
            </a:r>
            <a:r>
              <a:rPr lang="en-GB" dirty="0"/>
              <a:t>(</a:t>
            </a:r>
            <a:r>
              <a:rPr lang="en-GB" dirty="0" smtClean="0"/>
              <a:t>2011)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0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0" y="-225"/>
            <a:ext cx="9324828" cy="40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/>
              <a:t>EM characterization of SKA arrays</a:t>
            </a:r>
            <a:endParaRPr lang="en-GB" sz="32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576064"/>
            <a:ext cx="8748464" cy="836712"/>
          </a:xfrm>
        </p:spPr>
        <p:txBody>
          <a:bodyPr>
            <a:normAutofit/>
          </a:bodyPr>
          <a:lstStyle/>
          <a:p>
            <a:pPr lvl="1"/>
            <a:r>
              <a:rPr lang="en-GB" sz="2000" dirty="0" smtClean="0"/>
              <a:t>Accurate EM simulations can be useful for the telescope calibration.**</a:t>
            </a:r>
            <a:endParaRPr lang="en-GB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44875" y="6237312"/>
            <a:ext cx="866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*De </a:t>
            </a:r>
            <a:r>
              <a:rPr lang="en-GB" i="1" dirty="0" err="1"/>
              <a:t>Lera</a:t>
            </a:r>
            <a:r>
              <a:rPr lang="en-GB" i="1" dirty="0"/>
              <a:t> </a:t>
            </a:r>
            <a:r>
              <a:rPr lang="en-GB" i="1" dirty="0" err="1"/>
              <a:t>Acedo</a:t>
            </a:r>
            <a:r>
              <a:rPr lang="en-GB" dirty="0"/>
              <a:t>, E</a:t>
            </a:r>
            <a:r>
              <a:rPr lang="en-GB" dirty="0" smtClean="0"/>
              <a:t>., </a:t>
            </a:r>
            <a:r>
              <a:rPr lang="en-GB" i="1" dirty="0" err="1"/>
              <a:t>Razavi-Ghods</a:t>
            </a:r>
            <a:r>
              <a:rPr lang="en-GB" dirty="0"/>
              <a:t>, </a:t>
            </a:r>
            <a:r>
              <a:rPr lang="en-GB" dirty="0" smtClean="0"/>
              <a:t>N., </a:t>
            </a:r>
            <a:r>
              <a:rPr lang="en-GB" i="1" dirty="0"/>
              <a:t>Gonzalez-</a:t>
            </a:r>
            <a:r>
              <a:rPr lang="en-GB" i="1" dirty="0" err="1"/>
              <a:t>Ovejero</a:t>
            </a:r>
            <a:r>
              <a:rPr lang="en-GB" dirty="0"/>
              <a:t>, D</a:t>
            </a:r>
            <a:r>
              <a:rPr lang="en-GB" dirty="0" smtClean="0"/>
              <a:t>., </a:t>
            </a:r>
            <a:r>
              <a:rPr lang="en-GB" i="1" dirty="0" err="1" smtClean="0"/>
              <a:t>Sarkis</a:t>
            </a:r>
            <a:r>
              <a:rPr lang="en-GB" dirty="0" smtClean="0"/>
              <a:t>, R., and </a:t>
            </a:r>
            <a:r>
              <a:rPr lang="en-GB" i="1" dirty="0" err="1" smtClean="0"/>
              <a:t>Craeye</a:t>
            </a:r>
            <a:r>
              <a:rPr lang="en-GB" dirty="0" smtClean="0"/>
              <a:t>, C. (2011)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403649" y="6516052"/>
            <a:ext cx="7920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**</a:t>
            </a:r>
            <a:r>
              <a:rPr lang="en-GB" i="1" dirty="0" err="1"/>
              <a:t>Craeye</a:t>
            </a:r>
            <a:r>
              <a:rPr lang="en-GB" dirty="0"/>
              <a:t>, C., </a:t>
            </a:r>
            <a:r>
              <a:rPr lang="en-GB" i="1" dirty="0"/>
              <a:t>Gonzalez-</a:t>
            </a:r>
            <a:r>
              <a:rPr lang="en-GB" i="1" dirty="0" err="1"/>
              <a:t>Ovejero</a:t>
            </a:r>
            <a:r>
              <a:rPr lang="en-GB" dirty="0"/>
              <a:t>, D., </a:t>
            </a:r>
            <a:r>
              <a:rPr lang="en-GB" i="1" dirty="0" err="1"/>
              <a:t>Razavi-Ghods</a:t>
            </a:r>
            <a:r>
              <a:rPr lang="en-GB" dirty="0"/>
              <a:t>, N., and </a:t>
            </a:r>
            <a:r>
              <a:rPr lang="en-GB" i="1" dirty="0"/>
              <a:t>de </a:t>
            </a:r>
            <a:r>
              <a:rPr lang="en-GB" i="1" dirty="0" err="1"/>
              <a:t>Lera</a:t>
            </a:r>
            <a:r>
              <a:rPr lang="en-GB" i="1" dirty="0"/>
              <a:t> </a:t>
            </a:r>
            <a:r>
              <a:rPr lang="en-GB" i="1" dirty="0" err="1"/>
              <a:t>Acedo</a:t>
            </a:r>
            <a:r>
              <a:rPr lang="en-GB" dirty="0"/>
              <a:t>, E. (2012)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5519"/>
            <a:ext cx="5389215" cy="185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6" y="1196752"/>
            <a:ext cx="2551228" cy="18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89" y="3084934"/>
            <a:ext cx="4210676" cy="31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3" y="3668489"/>
            <a:ext cx="2064104" cy="206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9969" y="414908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05" y="3092584"/>
            <a:ext cx="1923216" cy="14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89" y="4581288"/>
            <a:ext cx="192342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16681" y="4511045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</a:rPr>
              <a:t>Q=3</a:t>
            </a:r>
            <a:endParaRPr lang="fr-BE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6593" y="414908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=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0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0" y="-225"/>
            <a:ext cx="9324828" cy="40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/>
              <a:t>EM characterization of SKA arrays</a:t>
            </a:r>
            <a:endParaRPr lang="en-GB" sz="32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576064"/>
            <a:ext cx="8748464" cy="836712"/>
          </a:xfrm>
        </p:spPr>
        <p:txBody>
          <a:bodyPr>
            <a:normAutofit/>
          </a:bodyPr>
          <a:lstStyle/>
          <a:p>
            <a:pPr lvl="1"/>
            <a:r>
              <a:rPr lang="en-GB" sz="2000" dirty="0" smtClean="0"/>
              <a:t>The method has been tested before.*</a:t>
            </a:r>
            <a:endParaRPr lang="en-GB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44875" y="6516052"/>
            <a:ext cx="878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*</a:t>
            </a:r>
            <a:r>
              <a:rPr lang="en-GB" i="1" dirty="0" err="1" smtClean="0"/>
              <a:t>Raucy</a:t>
            </a:r>
            <a:r>
              <a:rPr lang="en-GB" i="1" dirty="0" smtClean="0"/>
              <a:t>, </a:t>
            </a:r>
            <a:r>
              <a:rPr lang="en-GB" dirty="0" smtClean="0"/>
              <a:t>C., </a:t>
            </a:r>
            <a:r>
              <a:rPr lang="en-GB" i="1" dirty="0" smtClean="0"/>
              <a:t>De </a:t>
            </a:r>
            <a:r>
              <a:rPr lang="en-GB" i="1" dirty="0" err="1"/>
              <a:t>Lera</a:t>
            </a:r>
            <a:r>
              <a:rPr lang="en-GB" i="1" dirty="0"/>
              <a:t> </a:t>
            </a:r>
            <a:r>
              <a:rPr lang="en-GB" i="1" dirty="0" err="1"/>
              <a:t>Acedo</a:t>
            </a:r>
            <a:r>
              <a:rPr lang="en-GB" dirty="0"/>
              <a:t>, E</a:t>
            </a:r>
            <a:r>
              <a:rPr lang="en-GB" dirty="0" smtClean="0"/>
              <a:t>., </a:t>
            </a:r>
            <a:r>
              <a:rPr lang="en-GB" i="1" dirty="0" err="1" smtClean="0"/>
              <a:t>Craeye</a:t>
            </a:r>
            <a:r>
              <a:rPr lang="en-GB" dirty="0" smtClean="0"/>
              <a:t>, C., </a:t>
            </a:r>
            <a:r>
              <a:rPr lang="en-GB" i="1" dirty="0" smtClean="0"/>
              <a:t>Gonzalez-</a:t>
            </a:r>
            <a:r>
              <a:rPr lang="en-GB" i="1" dirty="0" err="1" smtClean="0"/>
              <a:t>Ovejero</a:t>
            </a:r>
            <a:r>
              <a:rPr lang="en-GB" i="1" dirty="0" smtClean="0"/>
              <a:t>, </a:t>
            </a:r>
            <a:r>
              <a:rPr lang="en-GB" dirty="0" smtClean="0"/>
              <a:t>D., and </a:t>
            </a:r>
            <a:r>
              <a:rPr lang="en-GB" i="1" dirty="0" err="1"/>
              <a:t>Razavi-Ghods</a:t>
            </a:r>
            <a:r>
              <a:rPr lang="en-GB" dirty="0"/>
              <a:t>, </a:t>
            </a:r>
            <a:r>
              <a:rPr lang="en-GB" dirty="0" smtClean="0"/>
              <a:t>N. (2012)</a:t>
            </a:r>
            <a:endParaRPr lang="en-GB" dirty="0"/>
          </a:p>
        </p:txBody>
      </p:sp>
      <p:pic>
        <p:nvPicPr>
          <p:cNvPr id="14" name="Image 6" descr="array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527" y="1049858"/>
            <a:ext cx="4433473" cy="3027214"/>
          </a:xfrm>
          <a:prstGeom prst="rect">
            <a:avLst/>
          </a:prstGeom>
        </p:spPr>
      </p:pic>
      <p:pic>
        <p:nvPicPr>
          <p:cNvPr id="15" name="Image 7" descr="mesh_singleUP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938477"/>
            <a:ext cx="2664296" cy="2418515"/>
          </a:xfrm>
          <a:prstGeom prst="rect">
            <a:avLst/>
          </a:prstGeom>
        </p:spPr>
      </p:pic>
      <p:pic>
        <p:nvPicPr>
          <p:cNvPr id="16" name="Image 5" descr="2011-05-27 15.01.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239090"/>
            <a:ext cx="2376264" cy="1782198"/>
          </a:xfrm>
          <a:prstGeom prst="rect">
            <a:avLst/>
          </a:prstGeom>
        </p:spPr>
      </p:pic>
      <p:pic>
        <p:nvPicPr>
          <p:cNvPr id="17" name="Image 7" descr="S(2,1)r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501008"/>
            <a:ext cx="3261343" cy="2520280"/>
          </a:xfrm>
          <a:prstGeom prst="rect">
            <a:avLst/>
          </a:prstGeom>
        </p:spPr>
      </p:pic>
      <p:sp>
        <p:nvSpPr>
          <p:cNvPr id="18" name="ZoneTexte 14"/>
          <p:cNvSpPr txBox="1"/>
          <p:nvPr/>
        </p:nvSpPr>
        <p:spPr>
          <a:xfrm>
            <a:off x="6948480" y="3501008"/>
            <a:ext cx="15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BE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fr-BE" sz="1200" dirty="0" err="1" smtClean="0">
                <a:solidFill>
                  <a:srgbClr val="0000FF"/>
                </a:solidFill>
              </a:rPr>
              <a:t>Measurements</a:t>
            </a:r>
            <a:endParaRPr lang="fr-BE" sz="1200" dirty="0" smtClean="0">
              <a:solidFill>
                <a:srgbClr val="0000FF"/>
              </a:solidFill>
            </a:endParaRPr>
          </a:p>
          <a:p>
            <a:r>
              <a:rPr lang="fr-BE" sz="1200" dirty="0" smtClean="0">
                <a:solidFill>
                  <a:srgbClr val="FF0000"/>
                </a:solidFill>
                <a:sym typeface="Wingdings" pitchFamily="2" charset="2"/>
              </a:rPr>
              <a:t>Simulations </a:t>
            </a:r>
            <a:r>
              <a:rPr lang="fr-BE" sz="1200" dirty="0" err="1" smtClean="0">
                <a:solidFill>
                  <a:srgbClr val="FF0000"/>
                </a:solidFill>
                <a:sym typeface="Wingdings" pitchFamily="2" charset="2"/>
              </a:rPr>
              <a:t>MoM</a:t>
            </a:r>
            <a:endParaRPr lang="fr-BE" sz="1200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fr-BE" sz="1200" dirty="0" smtClean="0">
                <a:sym typeface="Wingdings" pitchFamily="2" charset="2"/>
              </a:rPr>
              <a:t>Simulations MBF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40915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0" y="215799"/>
            <a:ext cx="9324828" cy="40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/>
              <a:t>EM characterization of SKA arrays:</a:t>
            </a:r>
          </a:p>
          <a:p>
            <a:pPr algn="l"/>
            <a:r>
              <a:rPr lang="en-GB" sz="3200" b="1" dirty="0"/>
              <a:t>Antenna </a:t>
            </a:r>
            <a:r>
              <a:rPr lang="en-GB" sz="3200" b="1" dirty="0" smtClean="0"/>
              <a:t>model </a:t>
            </a:r>
            <a:r>
              <a:rPr lang="en-GB" sz="3200" b="1" dirty="0"/>
              <a:t>in simulations</a:t>
            </a:r>
          </a:p>
        </p:txBody>
      </p:sp>
      <p:pic>
        <p:nvPicPr>
          <p:cNvPr id="9" name="Picture 2" descr="C:\Users\Eloy de Lera Acedo\Desktop\Desktop 22 02 12\fullSKAL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600401" cy="483924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024333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7457" y="126876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CST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668344" y="126876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MoM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580112" y="4509120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20072" y="536392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9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0" y="260648"/>
            <a:ext cx="9036796" cy="404889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/>
              <a:t>Design and Simulations</a:t>
            </a:r>
            <a:endParaRPr lang="en-GB" sz="3200" b="1" dirty="0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792088"/>
            <a:ext cx="9144000" cy="6381328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400" dirty="0" smtClean="0"/>
              <a:t>Important for a </a:t>
            </a:r>
            <a:r>
              <a:rPr lang="en-GB" sz="2400" b="1" dirty="0" smtClean="0"/>
              <a:t>SKA antenna element </a:t>
            </a:r>
            <a:r>
              <a:rPr lang="en-GB" sz="2400" dirty="0" smtClean="0"/>
              <a:t>(embedded in a station)</a:t>
            </a:r>
          </a:p>
        </p:txBody>
      </p:sp>
      <p:grpSp>
        <p:nvGrpSpPr>
          <p:cNvPr id="294" name="Group 293"/>
          <p:cNvGrpSpPr/>
          <p:nvPr/>
        </p:nvGrpSpPr>
        <p:grpSpPr>
          <a:xfrm>
            <a:off x="146870" y="1368675"/>
            <a:ext cx="8745610" cy="5121464"/>
            <a:chOff x="146870" y="1368675"/>
            <a:chExt cx="8745610" cy="5121464"/>
          </a:xfrm>
        </p:grpSpPr>
        <p:sp>
          <p:nvSpPr>
            <p:cNvPr id="2" name="TextBox 1"/>
            <p:cNvSpPr txBox="1"/>
            <p:nvPr/>
          </p:nvSpPr>
          <p:spPr>
            <a:xfrm>
              <a:off x="328490" y="2564904"/>
              <a:ext cx="1476623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err="1" smtClean="0"/>
                <a:t>Calibratability</a:t>
              </a:r>
              <a:endParaRPr lang="en-GB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7574" y="3458841"/>
              <a:ext cx="1138453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Sensitivity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46299" y="1425882"/>
              <a:ext cx="1855316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Effective aperture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7438" y="1990581"/>
              <a:ext cx="1916484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Noise </a:t>
              </a:r>
            </a:p>
            <a:p>
              <a:pPr algn="ctr"/>
              <a:r>
                <a:rPr lang="en-GB" dirty="0" smtClean="0"/>
                <a:t>(sky, ground, LNA)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28037" y="1368675"/>
              <a:ext cx="872355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Pattern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9798" y="2132856"/>
              <a:ext cx="1226618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Antenna </a:t>
              </a:r>
            </a:p>
            <a:p>
              <a:pPr algn="ctr"/>
              <a:r>
                <a:rPr lang="en-GB" dirty="0" smtClean="0"/>
                <a:t>impedance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18272" y="3203684"/>
              <a:ext cx="1772152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LNA noise &amp; gain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23359" y="3995772"/>
              <a:ext cx="2297113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LNA intermodulation 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6870" y="4402020"/>
              <a:ext cx="1832842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Cost (including deployment and durability)</a:t>
              </a: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346299" y="2780928"/>
              <a:ext cx="1866152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Cross-polarization</a:t>
              </a:r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89663" y="4149080"/>
              <a:ext cx="1993687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Element’s footprint</a:t>
              </a:r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0232" y="5805264"/>
              <a:ext cx="200215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Material properties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61316" y="5662989"/>
              <a:ext cx="2934820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Materials, </a:t>
              </a:r>
              <a:r>
                <a:rPr lang="en-GB" u="sng" dirty="0" smtClean="0"/>
                <a:t>construction</a:t>
              </a:r>
              <a:r>
                <a:rPr lang="en-GB" dirty="0" smtClean="0"/>
                <a:t>, </a:t>
              </a:r>
              <a:r>
                <a:rPr lang="en-GB" u="sng" dirty="0" smtClean="0"/>
                <a:t>assembly</a:t>
              </a:r>
              <a:r>
                <a:rPr lang="en-GB" dirty="0" smtClean="0"/>
                <a:t>, </a:t>
              </a:r>
              <a:r>
                <a:rPr lang="en-GB" u="sng" dirty="0" smtClean="0"/>
                <a:t>maintenance</a:t>
              </a:r>
              <a:r>
                <a:rPr lang="en-GB" dirty="0" smtClean="0"/>
                <a:t>, etc.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93028" y="4931876"/>
              <a:ext cx="2171060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Power consumption</a:t>
              </a:r>
              <a:endParaRPr lang="en-GB" dirty="0"/>
            </a:p>
          </p:txBody>
        </p:sp>
        <p:cxnSp>
          <p:nvCxnSpPr>
            <p:cNvPr id="54" name="Straight Connector 53"/>
            <p:cNvCxnSpPr>
              <a:stCxn id="8" idx="3"/>
              <a:endCxn id="9" idx="1"/>
            </p:cNvCxnSpPr>
            <p:nvPr/>
          </p:nvCxnSpPr>
          <p:spPr>
            <a:xfrm flipV="1">
              <a:off x="1636027" y="1610548"/>
              <a:ext cx="1710272" cy="2032959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8" idx="3"/>
              <a:endCxn id="10" idx="1"/>
            </p:cNvCxnSpPr>
            <p:nvPr/>
          </p:nvCxnSpPr>
          <p:spPr>
            <a:xfrm flipV="1">
              <a:off x="1636027" y="2313747"/>
              <a:ext cx="1701411" cy="132976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9" idx="3"/>
              <a:endCxn id="11" idx="1"/>
            </p:cNvCxnSpPr>
            <p:nvPr/>
          </p:nvCxnSpPr>
          <p:spPr>
            <a:xfrm flipV="1">
              <a:off x="5201615" y="1553341"/>
              <a:ext cx="2026422" cy="5720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9" idx="3"/>
              <a:endCxn id="12" idx="1"/>
            </p:cNvCxnSpPr>
            <p:nvPr/>
          </p:nvCxnSpPr>
          <p:spPr>
            <a:xfrm>
              <a:off x="5201615" y="1610548"/>
              <a:ext cx="1888183" cy="84547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0" idx="3"/>
              <a:endCxn id="11" idx="1"/>
            </p:cNvCxnSpPr>
            <p:nvPr/>
          </p:nvCxnSpPr>
          <p:spPr>
            <a:xfrm flipV="1">
              <a:off x="5253922" y="1553341"/>
              <a:ext cx="1974115" cy="760406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10" idx="3"/>
              <a:endCxn id="12" idx="1"/>
            </p:cNvCxnSpPr>
            <p:nvPr/>
          </p:nvCxnSpPr>
          <p:spPr>
            <a:xfrm>
              <a:off x="5253922" y="2313747"/>
              <a:ext cx="1835876" cy="142275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10" idx="3"/>
              <a:endCxn id="14" idx="1"/>
            </p:cNvCxnSpPr>
            <p:nvPr/>
          </p:nvCxnSpPr>
          <p:spPr>
            <a:xfrm>
              <a:off x="5253922" y="2313747"/>
              <a:ext cx="1564350" cy="1074603"/>
            </a:xfrm>
            <a:prstGeom prst="line">
              <a:avLst/>
            </a:prstGeom>
            <a:ln w="38100">
              <a:solidFill>
                <a:srgbClr val="5DA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2" idx="3"/>
              <a:endCxn id="9" idx="1"/>
            </p:cNvCxnSpPr>
            <p:nvPr/>
          </p:nvCxnSpPr>
          <p:spPr>
            <a:xfrm flipV="1">
              <a:off x="1805113" y="1610548"/>
              <a:ext cx="1541186" cy="113902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2" idx="3"/>
              <a:endCxn id="10" idx="1"/>
            </p:cNvCxnSpPr>
            <p:nvPr/>
          </p:nvCxnSpPr>
          <p:spPr>
            <a:xfrm flipV="1">
              <a:off x="1805113" y="2313747"/>
              <a:ext cx="1532325" cy="435823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2" idx="3"/>
              <a:endCxn id="4" idx="1"/>
            </p:cNvCxnSpPr>
            <p:nvPr/>
          </p:nvCxnSpPr>
          <p:spPr>
            <a:xfrm>
              <a:off x="1805113" y="2749570"/>
              <a:ext cx="1541186" cy="216024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4" idx="3"/>
              <a:endCxn id="11" idx="1"/>
            </p:cNvCxnSpPr>
            <p:nvPr/>
          </p:nvCxnSpPr>
          <p:spPr>
            <a:xfrm flipV="1">
              <a:off x="5212451" y="1553341"/>
              <a:ext cx="2015586" cy="14122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6" idx="3"/>
              <a:endCxn id="26" idx="1"/>
            </p:cNvCxnSpPr>
            <p:nvPr/>
          </p:nvCxnSpPr>
          <p:spPr>
            <a:xfrm>
              <a:off x="1979712" y="4863685"/>
              <a:ext cx="1213316" cy="25285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6" idx="3"/>
              <a:endCxn id="24" idx="1"/>
            </p:cNvCxnSpPr>
            <p:nvPr/>
          </p:nvCxnSpPr>
          <p:spPr>
            <a:xfrm>
              <a:off x="1979712" y="4863685"/>
              <a:ext cx="881604" cy="112247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483768" y="1390345"/>
              <a:ext cx="33850" cy="5099794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24" idx="3"/>
              <a:endCxn id="21" idx="1"/>
            </p:cNvCxnSpPr>
            <p:nvPr/>
          </p:nvCxnSpPr>
          <p:spPr>
            <a:xfrm>
              <a:off x="5796136" y="5986155"/>
              <a:ext cx="864096" cy="3775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26" idx="3"/>
              <a:endCxn id="206" idx="1"/>
            </p:cNvCxnSpPr>
            <p:nvPr/>
          </p:nvCxnSpPr>
          <p:spPr>
            <a:xfrm flipV="1">
              <a:off x="5364088" y="5044534"/>
              <a:ext cx="1040797" cy="7200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TextBox 205"/>
            <p:cNvSpPr txBox="1"/>
            <p:nvPr/>
          </p:nvSpPr>
          <p:spPr>
            <a:xfrm>
              <a:off x="6404885" y="4859868"/>
              <a:ext cx="2487595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LNA power consumption </a:t>
              </a:r>
              <a:endParaRPr lang="en-GB" dirty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093682" y="3419708"/>
              <a:ext cx="246426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Linearity, stability, ripple</a:t>
              </a:r>
              <a:endParaRPr lang="en-GB" dirty="0"/>
            </a:p>
          </p:txBody>
        </p:sp>
        <p:cxnSp>
          <p:nvCxnSpPr>
            <p:cNvPr id="213" name="Straight Connector 212"/>
            <p:cNvCxnSpPr>
              <a:stCxn id="2" idx="3"/>
              <a:endCxn id="212" idx="1"/>
            </p:cNvCxnSpPr>
            <p:nvPr/>
          </p:nvCxnSpPr>
          <p:spPr>
            <a:xfrm>
              <a:off x="1805113" y="2749570"/>
              <a:ext cx="1288569" cy="854804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stCxn id="212" idx="3"/>
              <a:endCxn id="15" idx="1"/>
            </p:cNvCxnSpPr>
            <p:nvPr/>
          </p:nvCxnSpPr>
          <p:spPr>
            <a:xfrm>
              <a:off x="5557946" y="3604374"/>
              <a:ext cx="965413" cy="57606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stCxn id="212" idx="3"/>
              <a:endCxn id="14" idx="1"/>
            </p:cNvCxnSpPr>
            <p:nvPr/>
          </p:nvCxnSpPr>
          <p:spPr>
            <a:xfrm flipV="1">
              <a:off x="5557946" y="3388350"/>
              <a:ext cx="1260326" cy="21602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stCxn id="212" idx="3"/>
              <a:endCxn id="12" idx="1"/>
            </p:cNvCxnSpPr>
            <p:nvPr/>
          </p:nvCxnSpPr>
          <p:spPr>
            <a:xfrm flipV="1">
              <a:off x="5557946" y="2456022"/>
              <a:ext cx="1531852" cy="1148352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stCxn id="212" idx="3"/>
              <a:endCxn id="11" idx="1"/>
            </p:cNvCxnSpPr>
            <p:nvPr/>
          </p:nvCxnSpPr>
          <p:spPr>
            <a:xfrm flipV="1">
              <a:off x="5557946" y="1553341"/>
              <a:ext cx="1670091" cy="205103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stCxn id="16" idx="0"/>
              <a:endCxn id="8" idx="2"/>
            </p:cNvCxnSpPr>
            <p:nvPr/>
          </p:nvCxnSpPr>
          <p:spPr>
            <a:xfrm flipV="1">
              <a:off x="1063291" y="3828173"/>
              <a:ext cx="3510" cy="573847"/>
            </a:xfrm>
            <a:prstGeom prst="line">
              <a:avLst/>
            </a:prstGeom>
            <a:ln w="7620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2" idx="3"/>
              <a:endCxn id="6" idx="1"/>
            </p:cNvCxnSpPr>
            <p:nvPr/>
          </p:nvCxnSpPr>
          <p:spPr>
            <a:xfrm>
              <a:off x="1805113" y="2749570"/>
              <a:ext cx="1484550" cy="1584176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8" idx="3"/>
              <a:endCxn id="6" idx="1"/>
            </p:cNvCxnSpPr>
            <p:nvPr/>
          </p:nvCxnSpPr>
          <p:spPr>
            <a:xfrm>
              <a:off x="1636027" y="3643507"/>
              <a:ext cx="1653636" cy="690239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6084168" y="1381448"/>
              <a:ext cx="33850" cy="5099794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98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15672</TotalTime>
  <Words>1026</Words>
  <Application>Microsoft Office PowerPoint</Application>
  <PresentationFormat>On-screen Show (4:3)</PresentationFormat>
  <Paragraphs>250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Update on Measurements and Simulations at Cambridge: SKALA element + LNA</vt:lpstr>
      <vt:lpstr>Overview</vt:lpstr>
      <vt:lpstr>Design</vt:lpstr>
      <vt:lpstr>Design and Simulations</vt:lpstr>
      <vt:lpstr>PowerPoint Presentation</vt:lpstr>
      <vt:lpstr>PowerPoint Presentation</vt:lpstr>
      <vt:lpstr>PowerPoint Presentation</vt:lpstr>
      <vt:lpstr>PowerPoint Presentation</vt:lpstr>
      <vt:lpstr>Design and Simulations</vt:lpstr>
      <vt:lpstr>Design and Simulations</vt:lpstr>
      <vt:lpstr>Measurements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Impedance and coupling tests</vt:lpstr>
      <vt:lpstr>Measurements: Pattern</vt:lpstr>
      <vt:lpstr>Measurements: Pattern</vt:lpstr>
      <vt:lpstr>Measurements: Pattern</vt:lpstr>
      <vt:lpstr>Measurements: Pattern</vt:lpstr>
      <vt:lpstr>Measurements: Pattern</vt:lpstr>
      <vt:lpstr>Measurements: Pattern</vt:lpstr>
      <vt:lpstr>Measurements: Pattern</vt:lpstr>
      <vt:lpstr>Measurements: Pattern</vt:lpstr>
      <vt:lpstr>Measurements: LNA</vt:lpstr>
      <vt:lpstr>LNA</vt:lpstr>
      <vt:lpstr>LNA</vt:lpstr>
      <vt:lpstr>Measurements: LNA</vt:lpstr>
      <vt:lpstr>Measurements: LNA</vt:lpstr>
      <vt:lpstr>Measurements: LNA</vt:lpstr>
      <vt:lpstr>Measurements: LNA</vt:lpstr>
      <vt:lpstr>Measurements: LNA</vt:lpstr>
      <vt:lpstr>Future work and conclusions</vt:lpstr>
      <vt:lpstr>Future work and conclusions</vt:lpstr>
      <vt:lpstr>Future work and conclusions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SKALA: A log-periodic antenna for the SKA-AAlo</dc:title>
  <dc:creator>Eloy de Lera Acedo</dc:creator>
  <cp:lastModifiedBy>Eloy de Lera Acedo</cp:lastModifiedBy>
  <cp:revision>387</cp:revision>
  <cp:lastPrinted>2012-10-19T14:42:18Z</cp:lastPrinted>
  <dcterms:created xsi:type="dcterms:W3CDTF">2011-09-04T08:42:09Z</dcterms:created>
  <dcterms:modified xsi:type="dcterms:W3CDTF">2012-10-23T10:34:17Z</dcterms:modified>
</cp:coreProperties>
</file>