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70" r:id="rId4"/>
    <p:sldId id="265" r:id="rId5"/>
    <p:sldId id="266" r:id="rId6"/>
    <p:sldId id="268" r:id="rId7"/>
    <p:sldId id="267" r:id="rId8"/>
    <p:sldId id="275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4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576" y="8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ABC065D-C837-4A4C-B513-F9747CEC512E}" type="datetime1">
              <a:rPr lang="en-US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88B62B0-B7D9-47B0-9838-CAF52A81CC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529DE1B-CD5E-4BDB-BEF0-BE4729955650}" type="datetime1">
              <a:rPr lang="en-US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72F1FF6-9518-4E19-8104-3E5AAB8774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Title Page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000" y="1439999"/>
            <a:ext cx="4265400" cy="2160000"/>
          </a:xfrm>
        </p:spPr>
        <p:txBody>
          <a:bodyPr wrap="square" anchor="b">
            <a:noAutofit/>
          </a:bodyPr>
          <a:lstStyle>
            <a:lvl1pPr>
              <a:lnSpc>
                <a:spcPts val="4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000" y="5040000"/>
            <a:ext cx="4265400" cy="598800"/>
          </a:xfrm>
        </p:spPr>
        <p:txBody>
          <a:bodyPr/>
          <a:lstStyle>
            <a:lvl1pPr marL="0" indent="0" algn="l">
              <a:lnSpc>
                <a:spcPts val="17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4600575"/>
            <a:ext cx="7807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47800" y="1620001"/>
            <a:ext cx="2520000" cy="216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9060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47800" y="378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1260476" y="4886324"/>
            <a:ext cx="7807324" cy="166687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A1F34ED9-97DB-40AC-B94E-1B4142F1D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1892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60020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60000" y="363855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029200" y="1600200"/>
            <a:ext cx="34200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260476" y="190500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260000" y="392430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029676" y="1885950"/>
            <a:ext cx="3419524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72C2F54-EB05-42DA-9A9C-7B1EC903A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2473800" cy="1552064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600199"/>
            <a:ext cx="2473800" cy="491865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3906000" y="2438400"/>
            <a:ext cx="5161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89998"/>
            <a:ext cx="2520000" cy="218981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547800" y="89998"/>
            <a:ext cx="2520000" cy="218981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13800" y="6324600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1260476" y="2092064"/>
            <a:ext cx="2473324" cy="423253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FD597024-D289-42FD-9D37-5EC9A0D19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6000" y="4524375"/>
            <a:ext cx="5161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906000" y="1620001"/>
            <a:ext cx="51618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450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3906000" y="4810125"/>
            <a:ext cx="5161800" cy="173355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A0436C8-C5EB-44CA-8196-C9EEA4775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6000" y="1552575"/>
            <a:ext cx="51618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1"/>
            <a:ext cx="25200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000" y="450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906000" y="1838324"/>
            <a:ext cx="5161800" cy="4714875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8BF9F0B-859C-4213-B39B-4F9978E15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688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3D42-7112-4131-B91D-98AA674155C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 (No Sponso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Title Page Blank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000" y="1439999"/>
            <a:ext cx="4265400" cy="2160000"/>
          </a:xfrm>
        </p:spPr>
        <p:txBody>
          <a:bodyPr wrap="square" anchor="b">
            <a:noAutofit/>
          </a:bodyPr>
          <a:lstStyle>
            <a:lvl1pPr>
              <a:lnSpc>
                <a:spcPts val="45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000" y="5040000"/>
            <a:ext cx="4265400" cy="598800"/>
          </a:xfrm>
        </p:spPr>
        <p:txBody>
          <a:bodyPr/>
          <a:lstStyle>
            <a:lvl1pPr marL="0" indent="0" algn="l">
              <a:lnSpc>
                <a:spcPts val="1700"/>
              </a:lnSpc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Tex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42264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7800" y="1620001"/>
            <a:ext cx="34200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647800" y="612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4225925" cy="4281488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1300">
                <a:solidFill>
                  <a:srgbClr val="000000"/>
                </a:solidFill>
              </a:defRPr>
            </a:lvl1pPr>
            <a:lvl2pPr marL="622300" indent="-266700">
              <a:buFont typeface="+mj-lt"/>
              <a:buAutoNum type="romanLcPeriod"/>
              <a:defRPr sz="1300">
                <a:solidFill>
                  <a:srgbClr val="000000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00314D1C-B325-4FD4-8443-4342C8379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42264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647800" y="1620001"/>
            <a:ext cx="3420000" cy="450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647800" y="6120001"/>
            <a:ext cx="252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42259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C35C88D-9DCB-4B10-A1E4-EA632EE5C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78078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78073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SKA-low (LFAA) – Peter J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E1A8DB96-8087-4E45-800D-DC2622FE4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475" y="1619250"/>
            <a:ext cx="4320000" cy="285750"/>
          </a:xfrm>
        </p:spPr>
        <p:txBody>
          <a:bodyPr/>
          <a:lstStyle>
            <a:lvl1pPr>
              <a:buNone/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760000" y="1620000"/>
            <a:ext cx="3307800" cy="4704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760000" y="6324600"/>
            <a:ext cx="33078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6" y="1905000"/>
            <a:ext cx="4320000" cy="4419600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F5A4A71-75B1-4AA7-A9D9-70C7164F4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0000" y="89998"/>
            <a:ext cx="6907800" cy="594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160000" y="6029998"/>
            <a:ext cx="69078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0714EA9-17DB-4CC1-8BC8-7BC695235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4600575"/>
            <a:ext cx="7807800" cy="285750"/>
          </a:xfrm>
        </p:spPr>
        <p:txBody>
          <a:bodyPr/>
          <a:lstStyle>
            <a:lvl1pPr>
              <a:buNone/>
              <a:defRPr sz="1400" b="1" cap="all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60000" y="1620000"/>
            <a:ext cx="7807800" cy="28813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260476" y="4886324"/>
            <a:ext cx="7807324" cy="1666876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61AD10C-E820-411B-B377-ECE120CF8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70000" y="1619250"/>
            <a:ext cx="2497800" cy="2880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260474" y="4270650"/>
            <a:ext cx="5130000" cy="228600"/>
          </a:xfrm>
        </p:spPr>
        <p:txBody>
          <a:bodyPr anchor="b">
            <a:noAutofit/>
          </a:bodyPr>
          <a:lstStyle>
            <a:lvl1pPr>
              <a:lnSpc>
                <a:spcPts val="125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60474" y="1520550"/>
            <a:ext cx="5129999" cy="2750100"/>
          </a:xfrm>
        </p:spPr>
        <p:txBody>
          <a:bodyPr/>
          <a:lstStyle>
            <a:lvl1pPr>
              <a:lnSpc>
                <a:spcPts val="3840"/>
              </a:lnSpc>
              <a:buNone/>
              <a:defRPr sz="3200" baseline="0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696200" y="6705600"/>
            <a:ext cx="1447800" cy="174625"/>
          </a:xfr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7086600" y="6705600"/>
            <a:ext cx="381000" cy="152400"/>
          </a:xfr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ABA3C994-697D-4EB8-9ADB-7398D8E3D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lack Background.tif"/>
          <p:cNvPicPr preferRelativeResize="0">
            <a:picLocks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60475" y="539750"/>
            <a:ext cx="716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60475" y="1619250"/>
            <a:ext cx="4759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Master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F625BF2-B25D-44A5-8E5E-6156417A1FE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White Background.tif"/>
          <p:cNvPicPr>
            <a:picLocks noChangeAspect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</p:sldLayoutIdLst>
  <p:hf hdr="0" dt="0"/>
  <p:txStyles>
    <p:titleStyle>
      <a:lvl1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lnSpc>
          <a:spcPts val="31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1900"/>
        </a:lnSpc>
        <a:spcBef>
          <a:spcPct val="0"/>
        </a:spcBef>
        <a:spcAft>
          <a:spcPct val="0"/>
        </a:spcAft>
        <a:buFont typeface="Arial" charset="0"/>
        <a:buChar char="•"/>
        <a:defRPr sz="1200" kern="1200">
          <a:solidFill>
            <a:srgbClr val="FFFFFF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 noGrp="1"/>
          </p:cNvSpPr>
          <p:nvPr>
            <p:ph type="ctrTitle"/>
          </p:nvPr>
        </p:nvSpPr>
        <p:spPr>
          <a:xfrm>
            <a:off x="3131840" y="2060848"/>
            <a:ext cx="5760640" cy="1296491"/>
          </a:xfrm>
        </p:spPr>
        <p:txBody>
          <a:bodyPr/>
          <a:lstStyle/>
          <a:p>
            <a:r>
              <a:rPr lang="en-US" dirty="0" smtClean="0"/>
              <a:t>AAVS 0.5: An Overview</a:t>
            </a:r>
          </a:p>
        </p:txBody>
      </p:sp>
      <p:sp>
        <p:nvSpPr>
          <p:cNvPr id="18435" name="Subtitle 11"/>
          <p:cNvSpPr>
            <a:spLocks noGrp="1"/>
          </p:cNvSpPr>
          <p:nvPr>
            <p:ph type="subTitle" idx="1"/>
          </p:nvPr>
        </p:nvSpPr>
        <p:spPr>
          <a:xfrm>
            <a:off x="3887788" y="5040313"/>
            <a:ext cx="4265612" cy="59848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Peter Hall</a:t>
            </a:r>
          </a:p>
          <a:p>
            <a:r>
              <a:rPr lang="en-US" dirty="0" smtClean="0">
                <a:latin typeface="Arial" charset="0"/>
              </a:rPr>
              <a:t>ICRAR/Curtin, Bologna, October 22,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MWA infrastructure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60000" y="1412776"/>
            <a:ext cx="7807325" cy="4281488"/>
          </a:xfrm>
        </p:spPr>
        <p:txBody>
          <a:bodyPr/>
          <a:lstStyle/>
          <a:p>
            <a:r>
              <a:rPr lang="en-AU" dirty="0" smtClean="0"/>
              <a:t>“Spare” infrastructure when MWA de-scoped to 128T</a:t>
            </a:r>
          </a:p>
          <a:p>
            <a:pPr lvl="1"/>
            <a:r>
              <a:rPr lang="en-AU" dirty="0" smtClean="0"/>
              <a:t>Power, fibre most relevant for AAVS 0.5</a:t>
            </a:r>
          </a:p>
          <a:p>
            <a:r>
              <a:rPr lang="en-AU" dirty="0" smtClean="0"/>
              <a:t>AAVS 0.5 station electronics ~ 1 MWA “receiver” (digitizer)</a:t>
            </a:r>
          </a:p>
          <a:p>
            <a:r>
              <a:rPr lang="en-AU" dirty="0" smtClean="0"/>
              <a:t>Power limit of ~ 1.5 kW at “receiver” pad</a:t>
            </a:r>
          </a:p>
          <a:p>
            <a:r>
              <a:rPr lang="en-AU" dirty="0" smtClean="0"/>
              <a:t>Fibre connectivity to MWA hut </a:t>
            </a:r>
            <a:r>
              <a:rPr lang="en-AU" dirty="0" smtClean="0">
                <a:sym typeface="Wingdings" pitchFamily="2" charset="2"/>
              </a:rPr>
              <a:t> ASKAP/MWA screened building  to Perth  anywhere</a:t>
            </a:r>
          </a:p>
          <a:p>
            <a:pPr lvl="1"/>
            <a:r>
              <a:rPr lang="en-AU" dirty="0" smtClean="0">
                <a:sym typeface="Wingdings" pitchFamily="2" charset="2"/>
              </a:rPr>
              <a:t>MWA has dedicated 10 </a:t>
            </a:r>
            <a:r>
              <a:rPr lang="en-AU" dirty="0" err="1" smtClean="0">
                <a:sym typeface="Wingdings" pitchFamily="2" charset="2"/>
              </a:rPr>
              <a:t>Gb</a:t>
            </a:r>
            <a:r>
              <a:rPr lang="en-AU" dirty="0" smtClean="0">
                <a:sym typeface="Wingdings" pitchFamily="2" charset="2"/>
              </a:rPr>
              <a:t>/s link to Perth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  <a:sym typeface="Wingdings" pitchFamily="2" charset="2"/>
              </a:rPr>
              <a:t>Partly, or (sometimes) wholly, available to AAVS 0.5 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  <a:sym typeface="Wingdings" pitchFamily="2" charset="2"/>
              </a:rPr>
              <a:t>Much more data capacity available at “modest” cost</a:t>
            </a:r>
          </a:p>
          <a:p>
            <a:r>
              <a:rPr lang="en-AU" dirty="0" smtClean="0">
                <a:sym typeface="Wingdings" pitchFamily="2" charset="2"/>
              </a:rPr>
              <a:t>There is one spare MWA receiver enclosure available if required (EMC certified)</a:t>
            </a:r>
          </a:p>
          <a:p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Peter Hall\Dropbox\AAVS05\Enclosure\IMG_2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717032"/>
            <a:ext cx="3707904" cy="27809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717032"/>
            <a:ext cx="367544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525" y="44744"/>
            <a:ext cx="7807800" cy="1080000"/>
          </a:xfrm>
        </p:spPr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59525" y="908720"/>
            <a:ext cx="7807325" cy="4281488"/>
          </a:xfrm>
        </p:spPr>
        <p:txBody>
          <a:bodyPr/>
          <a:lstStyle/>
          <a:p>
            <a:r>
              <a:rPr lang="en-AU" sz="1400" dirty="0" smtClean="0"/>
              <a:t>AAVS 0.5 is a useful augmentation of other AAVS 0 systems</a:t>
            </a:r>
          </a:p>
          <a:p>
            <a:pPr lvl="1"/>
            <a:r>
              <a:rPr lang="en-AU" sz="1400" dirty="0" smtClean="0"/>
              <a:t>Provides MRO-specific information for all AAVS 0 systems</a:t>
            </a:r>
          </a:p>
          <a:p>
            <a:pPr lvl="1"/>
            <a:r>
              <a:rPr lang="en-AU" sz="1400" dirty="0" smtClean="0"/>
              <a:t>Feeds unique information to AAVS 1 design efforts</a:t>
            </a:r>
          </a:p>
          <a:p>
            <a:endParaRPr lang="en-AU" sz="1400" dirty="0" smtClean="0"/>
          </a:p>
          <a:p>
            <a:r>
              <a:rPr lang="en-AU" sz="1400" dirty="0" smtClean="0"/>
              <a:t>AAVS 0.5 offers MWA the opportunity to make large contributions to SKA-low, via the defined pathfinder WBS</a:t>
            </a:r>
          </a:p>
          <a:p>
            <a:endParaRPr lang="en-AU" sz="1400" dirty="0" smtClean="0"/>
          </a:p>
          <a:p>
            <a:r>
              <a:rPr lang="en-AU" sz="1400" dirty="0" smtClean="0"/>
              <a:t>AAVS 0.5 could be of considerable benefit to MWA</a:t>
            </a:r>
          </a:p>
          <a:p>
            <a:pPr lvl="1"/>
            <a:r>
              <a:rPr lang="en-AU" sz="1400" dirty="0" smtClean="0"/>
              <a:t>Well-modelled LPDAs are an excellent reference against which to characterize MWA </a:t>
            </a:r>
            <a:r>
              <a:rPr lang="en-AU" sz="1400" dirty="0" err="1" smtClean="0"/>
              <a:t>beamformed</a:t>
            </a:r>
            <a:r>
              <a:rPr lang="en-AU" sz="1400" dirty="0" smtClean="0"/>
              <a:t> bow-tie dipoles</a:t>
            </a:r>
          </a:p>
          <a:p>
            <a:pPr lvl="1"/>
            <a:r>
              <a:rPr lang="en-AU" sz="1400" dirty="0" smtClean="0"/>
              <a:t>AAVS 0.5 “long-</a:t>
            </a:r>
            <a:r>
              <a:rPr lang="en-AU" sz="1400" dirty="0" err="1" smtClean="0"/>
              <a:t>ish</a:t>
            </a:r>
            <a:r>
              <a:rPr lang="en-AU" sz="1400" dirty="0" smtClean="0"/>
              <a:t>” baseline could be useful in bootstrapping 128T MWA ionosphere calibration</a:t>
            </a:r>
          </a:p>
          <a:p>
            <a:endParaRPr lang="en-AU" sz="1400" dirty="0" smtClean="0"/>
          </a:p>
          <a:p>
            <a:r>
              <a:rPr lang="en-AU" sz="1400" dirty="0" smtClean="0"/>
              <a:t>AAVS 0.5 is small, but useful astronomy characterization is possible, e.g.</a:t>
            </a:r>
          </a:p>
          <a:p>
            <a:pPr lvl="1"/>
            <a:r>
              <a:rPr lang="en-AU" sz="1400" dirty="0" smtClean="0"/>
              <a:t>Galactic Centre transits within 2 deg of zenith; Vela pulsar </a:t>
            </a:r>
            <a:r>
              <a:rPr lang="en-AU" sz="1400" dirty="0" err="1" smtClean="0"/>
              <a:t>polarimetry</a:t>
            </a:r>
            <a:r>
              <a:rPr lang="en-AU" sz="1400" dirty="0" smtClean="0"/>
              <a:t>; .... </a:t>
            </a:r>
          </a:p>
          <a:p>
            <a:pPr lvl="1"/>
            <a:r>
              <a:rPr lang="en-AU" sz="1400" dirty="0" smtClean="0"/>
              <a:t>Correlation of AAVS 0.5 “station” beam with reference antenna (or MWA) essential</a:t>
            </a:r>
          </a:p>
          <a:p>
            <a:pPr lvl="1"/>
            <a:r>
              <a:rPr lang="en-AU" sz="1400" dirty="0" smtClean="0"/>
              <a:t>Intra-station AAVS 0.5 correlation invaluable in verifying </a:t>
            </a:r>
            <a:r>
              <a:rPr lang="en-AU" sz="1400" dirty="0" err="1" smtClean="0"/>
              <a:t>e.m</a:t>
            </a:r>
            <a:r>
              <a:rPr lang="en-AU" sz="1400" dirty="0" smtClean="0"/>
              <a:t>. and other design tools  </a:t>
            </a:r>
          </a:p>
          <a:p>
            <a:pPr lvl="1"/>
            <a:endParaRPr lang="en-AU" sz="1400" dirty="0" smtClean="0"/>
          </a:p>
          <a:p>
            <a:r>
              <a:rPr lang="en-AU" sz="1400" dirty="0" smtClean="0"/>
              <a:t>AAVS 0.5 is formally outside AADCC but it has highlighted the urgency of drafting  SKAO – MRO agreements for AAVS1 and beyond </a:t>
            </a:r>
          </a:p>
          <a:p>
            <a:pPr lvl="1"/>
            <a:r>
              <a:rPr lang="en-AU" sz="1400" dirty="0" smtClean="0"/>
              <a:t>Probably needs to be done in stages, or delay will be intractable</a:t>
            </a:r>
          </a:p>
          <a:p>
            <a:pPr lvl="1"/>
            <a:r>
              <a:rPr lang="en-AU" sz="1400" dirty="0" smtClean="0"/>
              <a:t>May need AADCC and SKAO to accelerate some WBS tasks (to inform MRO managers)</a:t>
            </a:r>
            <a:endParaRPr lang="en-AU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476672"/>
            <a:ext cx="7807800" cy="1080000"/>
          </a:xfrm>
        </p:spPr>
        <p:txBody>
          <a:bodyPr/>
          <a:lstStyle/>
          <a:p>
            <a:r>
              <a:rPr lang="en-AU" dirty="0" smtClean="0"/>
              <a:t>What is AAVS 0.5?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60000" y="1844824"/>
            <a:ext cx="7807325" cy="4281488"/>
          </a:xfrm>
        </p:spPr>
        <p:txBody>
          <a:bodyPr/>
          <a:lstStyle/>
          <a:p>
            <a:r>
              <a:rPr lang="en-AU" sz="1400" dirty="0" smtClean="0"/>
              <a:t>16-element LPDA array (70-450 MHz) located at the Murchison Radioastronomy Observatory</a:t>
            </a:r>
          </a:p>
          <a:p>
            <a:pPr lvl="1"/>
            <a:r>
              <a:rPr lang="en-AU" sz="1400" dirty="0" smtClean="0"/>
              <a:t>Specifically, within the site designated for the MWA precursor</a:t>
            </a:r>
          </a:p>
          <a:p>
            <a:pPr lvl="1"/>
            <a:r>
              <a:rPr lang="en-AU" sz="1400" dirty="0" smtClean="0"/>
              <a:t>Similar to one (of several) AAVS 0 arrays</a:t>
            </a:r>
          </a:p>
          <a:p>
            <a:pPr lvl="1"/>
            <a:endParaRPr lang="en-AU" sz="1400" dirty="0" smtClean="0"/>
          </a:p>
          <a:p>
            <a:pPr lvl="1"/>
            <a:endParaRPr lang="en-AU" sz="1400" dirty="0" smtClean="0"/>
          </a:p>
          <a:p>
            <a:r>
              <a:rPr lang="en-AU" sz="1400" dirty="0" smtClean="0"/>
              <a:t>Dependent on MWA infrastructure and site legal agreements</a:t>
            </a:r>
          </a:p>
          <a:p>
            <a:pPr lvl="1"/>
            <a:r>
              <a:rPr lang="en-AU" sz="1400" dirty="0" smtClean="0"/>
              <a:t>Constituted as an MWA extension, via MWA user instrument policy</a:t>
            </a:r>
          </a:p>
          <a:p>
            <a:pPr lvl="2"/>
            <a:r>
              <a:rPr lang="en-AU" sz="1400" dirty="0" smtClean="0">
                <a:solidFill>
                  <a:schemeClr val="tx1"/>
                </a:solidFill>
              </a:rPr>
              <a:t>P J Hall as Principal Investigator </a:t>
            </a:r>
          </a:p>
          <a:p>
            <a:pPr lvl="1"/>
            <a:r>
              <a:rPr lang="en-AU" sz="1400" dirty="0" smtClean="0"/>
              <a:t>Known as “test and evaluation tile” to the MWA</a:t>
            </a:r>
          </a:p>
          <a:p>
            <a:pPr lvl="1"/>
            <a:r>
              <a:rPr lang="en-AU" sz="1400" dirty="0" smtClean="0"/>
              <a:t>Physical access via MWA site visits</a:t>
            </a:r>
          </a:p>
          <a:p>
            <a:pPr lvl="1"/>
            <a:endParaRPr lang="en-AU" sz="1400" dirty="0" smtClean="0"/>
          </a:p>
          <a:p>
            <a:endParaRPr lang="en-AU" sz="1400" dirty="0" smtClean="0"/>
          </a:p>
          <a:p>
            <a:r>
              <a:rPr lang="en-AU" sz="1400" dirty="0" smtClean="0"/>
              <a:t>One-off opportunity</a:t>
            </a:r>
          </a:p>
          <a:p>
            <a:pPr lvl="1"/>
            <a:r>
              <a:rPr lang="en-AU" sz="1400" dirty="0" smtClean="0"/>
              <a:t>Limited resources, very limited site access, limited lifetime (~18  months)</a:t>
            </a:r>
          </a:p>
          <a:p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/>
              <a:t>SKA-low/LFAA – P J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AAVS partners and motivation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sz="1400" dirty="0" smtClean="0"/>
              <a:t>Self-funded partners: ICRAR, ASTRON, </a:t>
            </a:r>
            <a:r>
              <a:rPr lang="en-AU" sz="1400" dirty="0" err="1" smtClean="0"/>
              <a:t>UCamb</a:t>
            </a:r>
            <a:r>
              <a:rPr lang="en-AU" sz="1400" dirty="0" smtClean="0"/>
              <a:t> </a:t>
            </a:r>
          </a:p>
          <a:p>
            <a:pPr lvl="1"/>
            <a:r>
              <a:rPr lang="en-AU" sz="1400" dirty="0" smtClean="0"/>
              <a:t>Test results freely available beyond partnership</a:t>
            </a:r>
          </a:p>
          <a:p>
            <a:pPr lvl="1"/>
            <a:r>
              <a:rPr lang="en-AU" sz="1400" dirty="0" smtClean="0"/>
              <a:t>Opportunities to incorporate some systems and ideas from other parties</a:t>
            </a:r>
          </a:p>
          <a:p>
            <a:endParaRPr lang="en-AU" sz="1400" dirty="0" smtClean="0"/>
          </a:p>
          <a:p>
            <a:endParaRPr lang="en-AU" sz="1400" dirty="0" smtClean="0"/>
          </a:p>
          <a:p>
            <a:r>
              <a:rPr lang="en-AU" sz="1400" dirty="0" smtClean="0"/>
              <a:t>Motivation</a:t>
            </a:r>
          </a:p>
          <a:p>
            <a:pPr lvl="1"/>
            <a:r>
              <a:rPr lang="en-AU" sz="1400" dirty="0" smtClean="0"/>
              <a:t>Enhance MWA practical contribution and profile as an SKA precursor</a:t>
            </a:r>
          </a:p>
          <a:p>
            <a:pPr lvl="1"/>
            <a:r>
              <a:rPr lang="en-AU" sz="1400" dirty="0" smtClean="0"/>
              <a:t>Enhance MWA calibration and science, where possible</a:t>
            </a:r>
          </a:p>
          <a:p>
            <a:pPr lvl="1"/>
            <a:r>
              <a:rPr lang="en-AU" sz="1400" dirty="0" smtClean="0"/>
              <a:t>Meet ICRAR project plan for MRO small array</a:t>
            </a:r>
          </a:p>
          <a:p>
            <a:pPr lvl="1"/>
            <a:r>
              <a:rPr lang="en-AU" sz="1400" dirty="0" smtClean="0"/>
              <a:t>Begin transfer of MWA practical site expertise to ICRAR SKA-low team</a:t>
            </a:r>
          </a:p>
          <a:p>
            <a:pPr lvl="2"/>
            <a:r>
              <a:rPr lang="en-AU" sz="1400" dirty="0" smtClean="0">
                <a:solidFill>
                  <a:schemeClr val="tx1"/>
                </a:solidFill>
              </a:rPr>
              <a:t>Needed for AAVS 1 and beyond</a:t>
            </a:r>
          </a:p>
          <a:p>
            <a:pPr lvl="1"/>
            <a:r>
              <a:rPr lang="en-AU" sz="1400" dirty="0" smtClean="0"/>
              <a:t>Provide an MRO test platform for AAVS (0 or 1) electronic systems, where possible</a:t>
            </a:r>
          </a:p>
          <a:p>
            <a:pPr lvl="2"/>
            <a:r>
              <a:rPr lang="en-AU" sz="1400" dirty="0" smtClean="0">
                <a:solidFill>
                  <a:schemeClr val="tx1"/>
                </a:solidFill>
              </a:rPr>
              <a:t>Information and optimization on actual RFI-quiet SKA-low site </a:t>
            </a:r>
          </a:p>
          <a:p>
            <a:pPr lvl="2"/>
            <a:r>
              <a:rPr lang="en-AU" sz="1400" dirty="0" smtClean="0">
                <a:solidFill>
                  <a:schemeClr val="tx1"/>
                </a:solidFill>
              </a:rPr>
              <a:t>Highlight EMC challenge early</a:t>
            </a:r>
          </a:p>
          <a:p>
            <a:pPr lvl="1"/>
            <a:r>
              <a:rPr lang="en-AU" sz="1400" dirty="0" smtClean="0"/>
              <a:t>Provide an MRO test platform for infrastructure and physical systems, where possible</a:t>
            </a:r>
          </a:p>
          <a:p>
            <a:pPr lvl="2"/>
            <a:r>
              <a:rPr lang="en-AU" sz="1400" dirty="0" smtClean="0">
                <a:solidFill>
                  <a:schemeClr val="tx1"/>
                </a:solidFill>
              </a:rPr>
              <a:t>Feed to AAVS 1 design, along with info from various AAVS 0 systems</a:t>
            </a:r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AAVS 0.5 is not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60000" y="1484784"/>
            <a:ext cx="7807325" cy="4281488"/>
          </a:xfrm>
        </p:spPr>
        <p:txBody>
          <a:bodyPr/>
          <a:lstStyle/>
          <a:p>
            <a:r>
              <a:rPr lang="en-AU" sz="1400" dirty="0" smtClean="0"/>
              <a:t>Not formally an SKA-related system</a:t>
            </a:r>
          </a:p>
          <a:p>
            <a:pPr lvl="1"/>
            <a:r>
              <a:rPr lang="en-AU" sz="1400" dirty="0" smtClean="0"/>
              <a:t>All SKA activities require a new, and comprehensive, site licence at the MRO (and in RSA)</a:t>
            </a:r>
          </a:p>
          <a:p>
            <a:pPr lvl="1">
              <a:buNone/>
            </a:pPr>
            <a:endParaRPr lang="en-AU" sz="1400" dirty="0" smtClean="0"/>
          </a:p>
          <a:p>
            <a:r>
              <a:rPr lang="en-AU" sz="1400" dirty="0" smtClean="0"/>
              <a:t>Not formally part of SKA system engineering process</a:t>
            </a:r>
          </a:p>
          <a:p>
            <a:pPr lvl="1"/>
            <a:r>
              <a:rPr lang="en-AU" sz="1400" dirty="0" smtClean="0"/>
              <a:t>Does not feature in WBS</a:t>
            </a:r>
          </a:p>
          <a:p>
            <a:pPr lvl="1"/>
            <a:r>
              <a:rPr lang="en-AU" sz="1400" dirty="0" smtClean="0"/>
              <a:t>Has no preferential bearing on SRR etc, beyond current (multiple) AAVS 0 inputs</a:t>
            </a:r>
          </a:p>
          <a:p>
            <a:endParaRPr lang="en-AU" sz="1400" dirty="0" smtClean="0"/>
          </a:p>
          <a:p>
            <a:r>
              <a:rPr lang="en-AU" sz="1400" dirty="0" smtClean="0"/>
              <a:t>Reflects </a:t>
            </a:r>
            <a:r>
              <a:rPr lang="en-AU" sz="1400" b="1" dirty="0" smtClean="0"/>
              <a:t>no position </a:t>
            </a:r>
            <a:r>
              <a:rPr lang="en-AU" sz="1400" dirty="0" smtClean="0"/>
              <a:t>on preferred final form of SKA-low, e.g.</a:t>
            </a:r>
          </a:p>
          <a:p>
            <a:pPr lvl="1"/>
            <a:r>
              <a:rPr lang="en-AU" sz="1400" dirty="0" smtClean="0"/>
              <a:t>Choice of antenna</a:t>
            </a:r>
          </a:p>
          <a:p>
            <a:pPr lvl="1"/>
            <a:r>
              <a:rPr lang="en-AU" sz="1400" dirty="0" smtClean="0"/>
              <a:t>Choice of 1 or 2-band implementation</a:t>
            </a:r>
          </a:p>
          <a:p>
            <a:pPr lvl="1"/>
            <a:r>
              <a:rPr lang="en-AU" sz="1400" dirty="0" smtClean="0"/>
              <a:t>Choice of final frequency range</a:t>
            </a:r>
          </a:p>
          <a:p>
            <a:pPr lvl="1">
              <a:buNone/>
            </a:pPr>
            <a:endParaRPr lang="en-AU" sz="1400" dirty="0" smtClean="0"/>
          </a:p>
          <a:p>
            <a:r>
              <a:rPr lang="en-AU" sz="1400" dirty="0" smtClean="0"/>
              <a:t>Not part of WBS </a:t>
            </a:r>
            <a:r>
              <a:rPr lang="en-AU" sz="1400" dirty="0" smtClean="0">
                <a:sym typeface="Wingdings" pitchFamily="2" charset="2"/>
              </a:rPr>
              <a:t> currently not part of AADC Consortium activities</a:t>
            </a:r>
          </a:p>
          <a:p>
            <a:pPr lvl="1"/>
            <a:r>
              <a:rPr lang="en-AU" sz="1400" dirty="0" smtClean="0">
                <a:sym typeface="Wingdings" pitchFamily="2" charset="2"/>
              </a:rPr>
              <a:t>(but platform and results available to AADCC, where possible) </a:t>
            </a:r>
          </a:p>
          <a:p>
            <a:pPr lvl="1"/>
            <a:endParaRPr lang="en-AU" sz="1400" dirty="0" smtClean="0">
              <a:sym typeface="Wingdings" pitchFamily="2" charset="2"/>
            </a:endParaRPr>
          </a:p>
          <a:p>
            <a:r>
              <a:rPr lang="en-AU" sz="1400" dirty="0" smtClean="0">
                <a:sym typeface="Wingdings" pitchFamily="2" charset="2"/>
              </a:rPr>
              <a:t>Could be part of updated WBS (?)</a:t>
            </a:r>
          </a:p>
          <a:p>
            <a:pPr lvl="1"/>
            <a:r>
              <a:rPr lang="en-AU" sz="1400" dirty="0" smtClean="0">
                <a:sym typeface="Wingdings" pitchFamily="2" charset="2"/>
              </a:rPr>
              <a:t>Have to enter via pathfinder links, not SKA verification</a:t>
            </a:r>
          </a:p>
          <a:p>
            <a:pPr lvl="1"/>
            <a:r>
              <a:rPr lang="en-AU" sz="1400" dirty="0" smtClean="0">
                <a:sym typeface="Wingdings" pitchFamily="2" charset="2"/>
              </a:rPr>
              <a:t>Have to be formally undertaken by 3 original partners, to meet MWA and MRO agreements</a:t>
            </a:r>
          </a:p>
          <a:p>
            <a:pPr lvl="1"/>
            <a:r>
              <a:rPr lang="en-AU" sz="1400" dirty="0" smtClean="0">
                <a:sym typeface="Wingdings" pitchFamily="2" charset="2"/>
              </a:rPr>
              <a:t>Probably better to keep wider inputs informal</a:t>
            </a:r>
            <a:r>
              <a:rPr lang="en-AU" sz="1400" dirty="0" smtClean="0"/>
              <a:t>   </a:t>
            </a:r>
            <a:endParaRPr lang="en-AU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AAVS 0.5 location within MWA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99592" y="1340768"/>
            <a:ext cx="5400600" cy="5112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8013" y="2060848"/>
            <a:ext cx="1736373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Is it a big tile or small station?</a:t>
            </a:r>
          </a:p>
          <a:p>
            <a:endParaRPr lang="en-AU" dirty="0" smtClean="0"/>
          </a:p>
          <a:p>
            <a:r>
              <a:rPr lang="en-AU" dirty="0" smtClean="0"/>
              <a:t>Depends if you come from the MWA or SKA perspective</a:t>
            </a:r>
          </a:p>
          <a:p>
            <a:endParaRPr lang="en-AU" dirty="0" smtClean="0"/>
          </a:p>
          <a:p>
            <a:r>
              <a:rPr lang="en-AU" dirty="0" smtClean="0"/>
              <a:t>Leads to some system physical arrangement issues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Initial configuration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96752"/>
            <a:ext cx="5386933" cy="525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05562" y="2204864"/>
            <a:ext cx="278127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16 antennas,</a:t>
            </a:r>
          </a:p>
          <a:p>
            <a:r>
              <a:rPr lang="en-AU" dirty="0" smtClean="0"/>
              <a:t>8 m dia. station</a:t>
            </a:r>
          </a:p>
          <a:p>
            <a:r>
              <a:rPr lang="en-AU" dirty="0" smtClean="0"/>
              <a:t>(5 deg HPBW 450 MHz)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2 remote mountings, each ~30 m from centre </a:t>
            </a:r>
          </a:p>
          <a:p>
            <a:r>
              <a:rPr lang="en-AU" dirty="0" smtClean="0"/>
              <a:t>(correlation reference)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Site as of 18 October, 2012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Peter Hall\AppData\Local\Microsoft\Windows\Temporary Internet Files\Content.Outlook\5OLHJ08K\AAVS05_post_18oct2012B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7" y="1620000"/>
            <a:ext cx="5676363" cy="4257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76256" y="2276872"/>
            <a:ext cx="208823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Holes 0.6 m deep,</a:t>
            </a:r>
          </a:p>
          <a:p>
            <a:r>
              <a:rPr lang="en-AU" dirty="0" smtClean="0"/>
              <a:t>0.12 m </a:t>
            </a:r>
            <a:r>
              <a:rPr lang="en-AU" dirty="0" err="1" smtClean="0"/>
              <a:t>dia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Bedrock ~0.2 m deep</a:t>
            </a:r>
          </a:p>
          <a:p>
            <a:endParaRPr lang="en-AU" dirty="0" smtClean="0"/>
          </a:p>
          <a:p>
            <a:r>
              <a:rPr lang="en-AU" dirty="0" smtClean="0"/>
              <a:t>~6 mins to drill 1 hole</a:t>
            </a:r>
          </a:p>
          <a:p>
            <a:endParaRPr lang="en-AU" dirty="0" smtClean="0"/>
          </a:p>
          <a:p>
            <a:r>
              <a:rPr lang="en-AU" dirty="0" smtClean="0"/>
              <a:t>2 deg vertical tolerance ‘easy’</a:t>
            </a:r>
          </a:p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250618"/>
            <a:ext cx="2787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i="1" dirty="0" smtClean="0"/>
              <a:t>Courtesy Adrian Sutinjo and Jon Tickner</a:t>
            </a:r>
            <a:endParaRPr lang="en-AU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AAVS 0.5 mounting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Junk\ConePhoto\Step9_Hole1_result_nice_le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000" y="1196752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Approximate schedule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60475" y="1620000"/>
            <a:ext cx="7807325" cy="4281488"/>
          </a:xfrm>
        </p:spPr>
        <p:txBody>
          <a:bodyPr/>
          <a:lstStyle/>
          <a:p>
            <a:r>
              <a:rPr lang="en-AU" sz="1400" dirty="0" smtClean="0"/>
              <a:t>Stage 1 – November 2012</a:t>
            </a:r>
          </a:p>
          <a:p>
            <a:pPr lvl="1"/>
            <a:r>
              <a:rPr lang="en-AU" sz="1400" dirty="0" smtClean="0"/>
              <a:t>Mechanical installation of antennas and ground mesh</a:t>
            </a:r>
          </a:p>
          <a:p>
            <a:pPr lvl="1"/>
            <a:r>
              <a:rPr lang="en-AU" sz="1400" dirty="0" smtClean="0"/>
              <a:t>MWA Geraldton workshop inc. SKA-low session Dec. 1, 2012 </a:t>
            </a:r>
          </a:p>
          <a:p>
            <a:pPr lvl="1"/>
            <a:endParaRPr lang="en-AU" sz="1400" dirty="0" smtClean="0"/>
          </a:p>
          <a:p>
            <a:r>
              <a:rPr lang="en-AU" sz="1400" dirty="0" smtClean="0"/>
              <a:t>Stage 2 – May 2013</a:t>
            </a:r>
          </a:p>
          <a:p>
            <a:pPr lvl="1"/>
            <a:r>
              <a:rPr lang="en-AU" sz="1400" dirty="0" smtClean="0"/>
              <a:t>Simple electronics and data-taking installation</a:t>
            </a:r>
          </a:p>
          <a:p>
            <a:pPr lvl="1"/>
            <a:r>
              <a:rPr lang="en-AU" sz="1400" dirty="0" smtClean="0"/>
              <a:t>First performance tests via e.g. Galactic transit observations </a:t>
            </a:r>
          </a:p>
          <a:p>
            <a:pPr lvl="1"/>
            <a:r>
              <a:rPr lang="en-AU" sz="1400" dirty="0" smtClean="0"/>
              <a:t>Maybe: station tied-array correlation with reference antenna</a:t>
            </a:r>
          </a:p>
          <a:p>
            <a:pPr lvl="1"/>
            <a:endParaRPr lang="en-AU" sz="1400" dirty="0" smtClean="0"/>
          </a:p>
          <a:p>
            <a:r>
              <a:rPr lang="en-AU" sz="1400" dirty="0" smtClean="0"/>
              <a:t>Stage 3 – December 2013</a:t>
            </a:r>
          </a:p>
          <a:p>
            <a:pPr lvl="1"/>
            <a:r>
              <a:rPr lang="en-AU" sz="1400" dirty="0" smtClean="0"/>
              <a:t>DSP installed</a:t>
            </a:r>
          </a:p>
          <a:p>
            <a:pPr lvl="1"/>
            <a:r>
              <a:rPr lang="en-AU" sz="1400" dirty="0" smtClean="0"/>
              <a:t>Intra-station correlation</a:t>
            </a:r>
          </a:p>
          <a:p>
            <a:pPr lvl="1"/>
            <a:r>
              <a:rPr lang="en-AU" sz="1400" dirty="0" smtClean="0"/>
              <a:t>MWA cross-correlation </a:t>
            </a:r>
          </a:p>
          <a:p>
            <a:pPr lvl="1"/>
            <a:endParaRPr lang="en-AU" sz="1400" dirty="0" smtClean="0"/>
          </a:p>
          <a:p>
            <a:r>
              <a:rPr lang="en-AU" sz="1400" dirty="0" smtClean="0"/>
              <a:t>Stage 4 – June 2014</a:t>
            </a:r>
          </a:p>
          <a:p>
            <a:pPr lvl="1"/>
            <a:r>
              <a:rPr lang="en-AU" sz="1400" dirty="0" smtClean="0"/>
              <a:t>Final characterizations and MWA joint science</a:t>
            </a:r>
          </a:p>
          <a:p>
            <a:pPr lvl="1"/>
            <a:r>
              <a:rPr lang="en-AU" sz="1400" dirty="0" smtClean="0"/>
              <a:t>AAVS 0.5 removal, if required by MWA and/or MRO site manager</a:t>
            </a:r>
            <a:endParaRPr lang="en-AU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SKA-low (LFAA) – Peter J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C095010 ICRAR Powerpoint c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IC095010 ICRAR Powerpoint c.thmx</Template>
  <TotalTime>2358</TotalTime>
  <Words>960</Words>
  <Application>Microsoft Office PowerPoint</Application>
  <PresentationFormat>On-screen Show (4:3)</PresentationFormat>
  <Paragraphs>150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1_IC095010 ICRAR Powerpoint c</vt:lpstr>
      <vt:lpstr>AAVS 0.5: An Overview</vt:lpstr>
      <vt:lpstr>What is AAVS 0.5?</vt:lpstr>
      <vt:lpstr>AAVS partners and motivation</vt:lpstr>
      <vt:lpstr>What AAVS 0.5 is not</vt:lpstr>
      <vt:lpstr>AAVS 0.5 location within MWA</vt:lpstr>
      <vt:lpstr>Initial configuration</vt:lpstr>
      <vt:lpstr>Site as of 18 October, 2012</vt:lpstr>
      <vt:lpstr>AAVS 0.5 mounting</vt:lpstr>
      <vt:lpstr>Approximate schedule</vt:lpstr>
      <vt:lpstr>MWA infrastructure</vt:lpstr>
      <vt:lpstr>Conclusion</vt:lpstr>
    </vt:vector>
  </TitlesOfParts>
  <Company>Wren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Kasi Litis</dc:creator>
  <cp:lastModifiedBy>Peter Hall</cp:lastModifiedBy>
  <cp:revision>156</cp:revision>
  <dcterms:created xsi:type="dcterms:W3CDTF">2011-01-28T02:09:49Z</dcterms:created>
  <dcterms:modified xsi:type="dcterms:W3CDTF">2012-10-23T10:59:43Z</dcterms:modified>
</cp:coreProperties>
</file>