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Title Page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000" y="1439999"/>
            <a:ext cx="4265400" cy="2160000"/>
          </a:xfrm>
        </p:spPr>
        <p:txBody>
          <a:bodyPr wrap="square" anchor="b">
            <a:noAutofit/>
          </a:bodyPr>
          <a:lstStyle>
            <a:lvl1pPr>
              <a:lnSpc>
                <a:spcPts val="4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000" y="5040000"/>
            <a:ext cx="4265400" cy="598800"/>
          </a:xfrm>
        </p:spPr>
        <p:txBody>
          <a:bodyPr/>
          <a:lstStyle>
            <a:lvl1pPr marL="0" indent="0" algn="l">
              <a:lnSpc>
                <a:spcPts val="17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4600575"/>
            <a:ext cx="7807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478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9060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478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1260476" y="4886324"/>
            <a:ext cx="7807324" cy="166687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A1F34ED9-97DB-40AC-B94E-1B4142F1D4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1892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60020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60000" y="363855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029200" y="160020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260476" y="190500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260000" y="392430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029676" y="188595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72C2F54-EB05-42DA-9A9C-7B1EC903A67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2473800" cy="1552064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600199"/>
            <a:ext cx="2473800" cy="491865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3906000" y="2438400"/>
            <a:ext cx="5161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89998"/>
            <a:ext cx="2520000" cy="218981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47800" y="89998"/>
            <a:ext cx="2520000" cy="218981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13800" y="6324600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1260476" y="2092064"/>
            <a:ext cx="2473324" cy="423253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FD597024-D289-42FD-9D37-5EC9A0D19F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6000" y="4524375"/>
            <a:ext cx="5161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1620001"/>
            <a:ext cx="51618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450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3906000" y="4810125"/>
            <a:ext cx="5161800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A0436C8-C5EB-44CA-8196-C9EEA47753B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6000" y="1552575"/>
            <a:ext cx="5161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450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906000" y="1838324"/>
            <a:ext cx="5161800" cy="4714875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8BF9F0B-859C-4213-B39B-4F9978E154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688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3D42-7112-4131-B91D-98AA67415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(No Sponso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Title Page Blank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000" y="1439999"/>
            <a:ext cx="4265400" cy="2160000"/>
          </a:xfrm>
        </p:spPr>
        <p:txBody>
          <a:bodyPr wrap="square" anchor="b">
            <a:noAutofit/>
          </a:bodyPr>
          <a:lstStyle>
            <a:lvl1pPr>
              <a:lnSpc>
                <a:spcPts val="4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000" y="5040000"/>
            <a:ext cx="4265400" cy="598800"/>
          </a:xfrm>
        </p:spPr>
        <p:txBody>
          <a:bodyPr/>
          <a:lstStyle>
            <a:lvl1pPr marL="0" indent="0" algn="l">
              <a:lnSpc>
                <a:spcPts val="17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Tex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42264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7800" y="1620001"/>
            <a:ext cx="34200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647800" y="612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4225925" cy="4281488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300">
                <a:solidFill>
                  <a:srgbClr val="000000"/>
                </a:solidFill>
              </a:defRPr>
            </a:lvl1pPr>
            <a:lvl2pPr marL="622300" indent="-266700">
              <a:buFont typeface="+mj-lt"/>
              <a:buAutoNum type="romanLcPeriod"/>
              <a:defRPr sz="1300">
                <a:solidFill>
                  <a:srgbClr val="000000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00314D1C-B325-4FD4-8443-4342C837905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42264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7800" y="1620001"/>
            <a:ext cx="34200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647800" y="612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42259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C35C88D-9DCB-4B10-A1E4-EA632EE5C1F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78078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78073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SKA-low (LFAA) – Peter J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E1A8DB96-8087-4E45-800D-DC2622FE47E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475" y="1619250"/>
            <a:ext cx="43200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760000" y="1620000"/>
            <a:ext cx="3307800" cy="4704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760000" y="6324600"/>
            <a:ext cx="33078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6" y="1905000"/>
            <a:ext cx="4320000" cy="441960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F5A4A71-75B1-4AA7-A9D9-70C7164F4AD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0000" y="89998"/>
            <a:ext cx="6907800" cy="594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160000" y="6029998"/>
            <a:ext cx="69078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0714EA9-17DB-4CC1-8BC8-7BC6952354A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4600575"/>
            <a:ext cx="78078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0"/>
            <a:ext cx="7807800" cy="28813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260476" y="4886324"/>
            <a:ext cx="7807324" cy="166687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61AD10C-E820-411B-B377-ECE120CF80B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70000" y="1619250"/>
            <a:ext cx="24978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474" y="4270650"/>
            <a:ext cx="513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60474" y="1520550"/>
            <a:ext cx="5129999" cy="2750100"/>
          </a:xfrm>
        </p:spPr>
        <p:txBody>
          <a:bodyPr/>
          <a:lstStyle>
            <a:lvl1pPr>
              <a:lnSpc>
                <a:spcPts val="3840"/>
              </a:lnSpc>
              <a:buNone/>
              <a:defRPr sz="3200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ABA3C994-697D-4EB8-9ADB-7398D8E3D00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lack Background.tif"/>
          <p:cNvPicPr preferRelativeResize="0">
            <a:picLocks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60475" y="539750"/>
            <a:ext cx="716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60475" y="1619250"/>
            <a:ext cx="4759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charset="-128"/>
              </a:rPr>
              <a:t>Master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F625BF2-B25D-44A5-8E5E-6156417A1FE0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-128"/>
            </a:endParaRPr>
          </a:p>
        </p:txBody>
      </p:sp>
      <p:pic>
        <p:nvPicPr>
          <p:cNvPr id="1032" name="Picture 8" descr="White Background.tif"/>
          <p:cNvPicPr>
            <a:picLocks noChangeAspect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1900"/>
        </a:lnSpc>
        <a:spcBef>
          <a:spcPct val="0"/>
        </a:spcBef>
        <a:spcAft>
          <a:spcPct val="0"/>
        </a:spcAft>
        <a:buFont typeface="Arial" charset="0"/>
        <a:buChar char="•"/>
        <a:defRPr sz="1200" kern="1200">
          <a:solidFill>
            <a:srgbClr val="FFFFFF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00" y="0"/>
            <a:ext cx="7807800" cy="1080000"/>
          </a:xfrm>
        </p:spPr>
        <p:txBody>
          <a:bodyPr/>
          <a:lstStyle/>
          <a:p>
            <a:r>
              <a:rPr lang="en-AU" dirty="0" smtClean="0"/>
              <a:t>One band or two?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336675" y="692696"/>
            <a:ext cx="7807325" cy="4281488"/>
          </a:xfrm>
        </p:spPr>
        <p:txBody>
          <a:bodyPr/>
          <a:lstStyle/>
          <a:p>
            <a:r>
              <a:rPr lang="en-AU" sz="1400" dirty="0" smtClean="0"/>
              <a:t>See SKA Memo 140 for starting point in performance – cost analysis (70-450 MHz)</a:t>
            </a:r>
          </a:p>
          <a:p>
            <a:pPr lvl="1"/>
            <a:r>
              <a:rPr lang="en-AU" sz="1400" dirty="0" smtClean="0"/>
              <a:t>No </a:t>
            </a:r>
            <a:r>
              <a:rPr lang="en-AU" sz="1400" i="1" dirty="0" smtClean="0"/>
              <a:t>a priori </a:t>
            </a:r>
            <a:r>
              <a:rPr lang="en-AU" sz="1400" dirty="0" smtClean="0"/>
              <a:t>advantages for either 1 or 2-band with current SKA goals</a:t>
            </a:r>
          </a:p>
          <a:p>
            <a:pPr lvl="1"/>
            <a:r>
              <a:rPr lang="en-AU" sz="1400" dirty="0" smtClean="0"/>
              <a:t>Particular specs and site/operations issues influence relative and absolute </a:t>
            </a:r>
            <a:r>
              <a:rPr lang="en-AU" sz="1400" dirty="0" err="1" smtClean="0"/>
              <a:t>costings</a:t>
            </a:r>
            <a:endParaRPr lang="en-AU" sz="1400" dirty="0" smtClean="0"/>
          </a:p>
          <a:p>
            <a:pPr lvl="1"/>
            <a:r>
              <a:rPr lang="en-AU" sz="1400" dirty="0" smtClean="0"/>
              <a:t>Tweaks on original analysis: </a:t>
            </a:r>
            <a:r>
              <a:rPr lang="en-AU" sz="1400" dirty="0" err="1" smtClean="0"/>
              <a:t>FoV</a:t>
            </a:r>
            <a:r>
              <a:rPr lang="en-AU" sz="1400" dirty="0" smtClean="0"/>
              <a:t>, array configuration etc</a:t>
            </a:r>
          </a:p>
          <a:p>
            <a:endParaRPr lang="en-AU" sz="1400" dirty="0" smtClean="0"/>
          </a:p>
          <a:p>
            <a:r>
              <a:rPr lang="en-AU" sz="1400" dirty="0" smtClean="0"/>
              <a:t>Processed </a:t>
            </a:r>
            <a:r>
              <a:rPr lang="en-AU" sz="1400" dirty="0" err="1" smtClean="0"/>
              <a:t>FoV</a:t>
            </a:r>
            <a:r>
              <a:rPr lang="en-AU" sz="1400" dirty="0" smtClean="0"/>
              <a:t> above ~200 MHz is a major relative cost driver, due </a:t>
            </a:r>
            <a:r>
              <a:rPr lang="en-AU" sz="1400" dirty="0" err="1" smtClean="0"/>
              <a:t>b/f</a:t>
            </a:r>
            <a:r>
              <a:rPr lang="en-AU" sz="1400" dirty="0" smtClean="0"/>
              <a:t> </a:t>
            </a:r>
          </a:p>
          <a:p>
            <a:pPr lvl="1"/>
            <a:r>
              <a:rPr lang="en-AU" sz="1400" dirty="0" smtClean="0"/>
              <a:t>With a “relaxed” </a:t>
            </a:r>
            <a:r>
              <a:rPr lang="en-AU" sz="1400" dirty="0" err="1" smtClean="0"/>
              <a:t>FoV</a:t>
            </a:r>
            <a:r>
              <a:rPr lang="en-AU" sz="1400" dirty="0" smtClean="0"/>
              <a:t> spec, 1-band array has cost advantage</a:t>
            </a:r>
          </a:p>
          <a:p>
            <a:pPr lvl="1"/>
            <a:endParaRPr lang="en-AU" sz="1400" dirty="0" smtClean="0"/>
          </a:p>
          <a:p>
            <a:r>
              <a:rPr lang="en-AU" sz="1400" dirty="0" smtClean="0"/>
              <a:t>Deployment costs are a significant absolute cost driver for SKA-low</a:t>
            </a:r>
          </a:p>
          <a:p>
            <a:pPr lvl="1"/>
            <a:r>
              <a:rPr lang="en-AU" sz="1400" dirty="0" smtClean="0"/>
              <a:t>Huge number of elemental antennas demands optimized strategy</a:t>
            </a:r>
          </a:p>
          <a:p>
            <a:pPr lvl="1"/>
            <a:r>
              <a:rPr lang="en-AU" sz="1400" smtClean="0"/>
              <a:t>Worrying global </a:t>
            </a:r>
            <a:r>
              <a:rPr lang="en-AU" sz="1400" dirty="0" smtClean="0"/>
              <a:t>indifference to Memo 140 absolute costs</a:t>
            </a:r>
          </a:p>
          <a:p>
            <a:pPr lvl="1"/>
            <a:endParaRPr lang="en-AU" sz="1400" dirty="0" smtClean="0"/>
          </a:p>
          <a:p>
            <a:r>
              <a:rPr lang="en-AU" sz="1400" dirty="0" smtClean="0"/>
              <a:t>Very sparse array at 450 MHz may be a problem for 1-band calibration (</a:t>
            </a:r>
            <a:r>
              <a:rPr lang="en-AU" sz="1400" dirty="0" err="1" smtClean="0"/>
              <a:t>sidelobes</a:t>
            </a:r>
            <a:r>
              <a:rPr lang="en-AU" sz="1400" dirty="0" smtClean="0"/>
              <a:t>)</a:t>
            </a:r>
          </a:p>
          <a:p>
            <a:pPr lvl="1"/>
            <a:r>
              <a:rPr lang="en-AU" sz="1400" dirty="0" smtClean="0"/>
              <a:t>May just be OK at 400 MHz</a:t>
            </a:r>
          </a:p>
          <a:p>
            <a:pPr lvl="1"/>
            <a:r>
              <a:rPr lang="en-AU" sz="1400" dirty="0" smtClean="0"/>
              <a:t>Need information from pathfinders</a:t>
            </a:r>
          </a:p>
          <a:p>
            <a:pPr lvl="1"/>
            <a:r>
              <a:rPr lang="en-AU" sz="1400" dirty="0" smtClean="0"/>
              <a:t>Need to be able to pay the calibration power bill !</a:t>
            </a:r>
          </a:p>
          <a:p>
            <a:pPr lvl="1"/>
            <a:endParaRPr lang="en-AU" sz="1400" dirty="0" smtClean="0"/>
          </a:p>
          <a:p>
            <a:r>
              <a:rPr lang="en-AU" sz="1400" dirty="0" smtClean="0"/>
              <a:t>Push for 50 MHz is growing but no-one wants to give up on high-freq (and some want &gt;450 MHz)</a:t>
            </a:r>
          </a:p>
          <a:p>
            <a:pPr lvl="1"/>
            <a:r>
              <a:rPr lang="en-AU" sz="1400" dirty="0" smtClean="0"/>
              <a:t>We may need 2–bands anyway</a:t>
            </a:r>
          </a:p>
          <a:p>
            <a:pPr lvl="1"/>
            <a:endParaRPr lang="en-AU" sz="1400" dirty="0" smtClean="0"/>
          </a:p>
          <a:p>
            <a:r>
              <a:rPr lang="en-AU" sz="1400" dirty="0" smtClean="0"/>
              <a:t>Frequency coverage and </a:t>
            </a:r>
            <a:r>
              <a:rPr lang="en-AU" sz="1400" dirty="0" err="1" smtClean="0"/>
              <a:t>FoV</a:t>
            </a:r>
            <a:r>
              <a:rPr lang="en-AU" sz="1400" dirty="0" smtClean="0"/>
              <a:t> are primary inputs for our design brief</a:t>
            </a:r>
          </a:p>
          <a:p>
            <a:pPr lvl="1"/>
            <a:r>
              <a:rPr lang="en-AU" sz="1400" dirty="0" smtClean="0"/>
              <a:t>Urgent need for science convergence</a:t>
            </a:r>
          </a:p>
          <a:p>
            <a:pPr lvl="1"/>
            <a:r>
              <a:rPr lang="en-AU" sz="1400" dirty="0" smtClean="0"/>
              <a:t>Active role needed for pathfinders to contribute pre-SRR info</a:t>
            </a:r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C095010 ICRAR Powerpoint c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207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1_IC095010 ICRAR Powerpoint c</vt:lpstr>
      <vt:lpstr>One band or two?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band or two?</dc:title>
  <dc:creator>Peter Hall</dc:creator>
  <cp:lastModifiedBy>Peter Hall</cp:lastModifiedBy>
  <cp:revision>7</cp:revision>
  <dcterms:created xsi:type="dcterms:W3CDTF">2012-10-23T08:00:14Z</dcterms:created>
  <dcterms:modified xsi:type="dcterms:W3CDTF">2012-10-23T11:01:07Z</dcterms:modified>
</cp:coreProperties>
</file>