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60" r:id="rId1"/>
  </p:sldMasterIdLst>
  <p:notesMasterIdLst>
    <p:notesMasterId r:id="rId18"/>
  </p:notesMasterIdLst>
  <p:sldIdLst>
    <p:sldId id="256" r:id="rId2"/>
    <p:sldId id="304" r:id="rId3"/>
    <p:sldId id="292" r:id="rId4"/>
    <p:sldId id="283" r:id="rId5"/>
    <p:sldId id="284" r:id="rId6"/>
    <p:sldId id="301" r:id="rId7"/>
    <p:sldId id="299" r:id="rId8"/>
    <p:sldId id="302" r:id="rId9"/>
    <p:sldId id="300" r:id="rId10"/>
    <p:sldId id="298" r:id="rId11"/>
    <p:sldId id="303" r:id="rId12"/>
    <p:sldId id="280" r:id="rId13"/>
    <p:sldId id="289" r:id="rId14"/>
    <p:sldId id="287" r:id="rId15"/>
    <p:sldId id="288" r:id="rId16"/>
    <p:sldId id="285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3" autoAdjust="0"/>
    <p:restoredTop sz="93813" autoAdjust="0"/>
  </p:normalViewPr>
  <p:slideViewPr>
    <p:cSldViewPr>
      <p:cViewPr>
        <p:scale>
          <a:sx n="50" d="100"/>
          <a:sy n="50" d="100"/>
        </p:scale>
        <p:origin x="-193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875BCB-7663-45A0-93DA-EA4E409A6A82}" type="datetimeFigureOut">
              <a:rPr lang="en-GB" smtClean="0"/>
              <a:pPr/>
              <a:t>23/10/2012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B80943-DDAD-47EB-B05B-810D258EAFAE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7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0943-DDAD-47EB-B05B-810D258EAFA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3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3373-BD1F-41D0-9369-0813772736CC}" type="datetimeFigureOut">
              <a:rPr lang="en-GB" smtClean="0"/>
              <a:pPr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05D8-5C53-4A79-9C2A-2E042C76307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3373-BD1F-41D0-9369-0813772736CC}" type="datetimeFigureOut">
              <a:rPr lang="en-GB" smtClean="0"/>
              <a:pPr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05D8-5C53-4A79-9C2A-2E042C76307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7740352" cy="2448272"/>
          </a:xfrm>
        </p:spPr>
        <p:txBody>
          <a:bodyPr/>
          <a:lstStyle/>
          <a:p>
            <a:pPr algn="r"/>
            <a:r>
              <a:rPr lang="it-IT" dirty="0" smtClean="0"/>
              <a:t> </a:t>
            </a:r>
            <a:r>
              <a:rPr lang="en-GB" dirty="0" smtClean="0"/>
              <a:t>LNA implementation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589240"/>
            <a:ext cx="25560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347864" y="55892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Federico Perini</a:t>
            </a:r>
          </a:p>
          <a:p>
            <a:r>
              <a:rPr lang="en-GB" dirty="0">
                <a:solidFill>
                  <a:schemeClr val="bg1"/>
                </a:solidFill>
              </a:rPr>
              <a:t>AA-low Technical Progress </a:t>
            </a:r>
            <a:r>
              <a:rPr lang="en-GB" dirty="0" smtClean="0">
                <a:solidFill>
                  <a:schemeClr val="bg1"/>
                </a:solidFill>
              </a:rPr>
              <a:t>Meeting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Medicina</a:t>
            </a:r>
            <a:r>
              <a:rPr lang="en-GB" dirty="0" smtClean="0">
                <a:solidFill>
                  <a:schemeClr val="bg1"/>
                </a:solidFill>
              </a:rPr>
              <a:t>, 22-23 September 2012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 descr="P145098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1340768"/>
            <a:ext cx="6295557" cy="22034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11085" r="25301" b="28996"/>
          <a:stretch/>
        </p:blipFill>
        <p:spPr>
          <a:xfrm>
            <a:off x="5004048" y="3602182"/>
            <a:ext cx="3947885" cy="3093615"/>
          </a:xfrm>
          <a:prstGeom prst="rect">
            <a:avLst/>
          </a:prstGeom>
        </p:spPr>
      </p:pic>
      <p:sp>
        <p:nvSpPr>
          <p:cNvPr id="4" name="Freccia angolare in su 3"/>
          <p:cNvSpPr/>
          <p:nvPr/>
        </p:nvSpPr>
        <p:spPr>
          <a:xfrm flipV="1">
            <a:off x="6660232" y="2132856"/>
            <a:ext cx="1800200" cy="316835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ngolare in su 6"/>
          <p:cNvSpPr/>
          <p:nvPr/>
        </p:nvSpPr>
        <p:spPr>
          <a:xfrm rot="5400000">
            <a:off x="3835111" y="3555115"/>
            <a:ext cx="2841930" cy="2664296"/>
          </a:xfrm>
          <a:prstGeom prst="bentUpArrow">
            <a:avLst>
              <a:gd name="adj1" fmla="val 13422"/>
              <a:gd name="adj2" fmla="val 13422"/>
              <a:gd name="adj3" fmla="val 225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7504" y="188640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AAVS0 LNA housing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07504" y="188640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48478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LNA for </a:t>
            </a:r>
            <a:r>
              <a:rPr lang="it-IT" dirty="0" err="1" smtClean="0"/>
              <a:t>both</a:t>
            </a:r>
            <a:r>
              <a:rPr lang="it-IT" dirty="0" smtClean="0"/>
              <a:t> single antenna and  </a:t>
            </a:r>
            <a:r>
              <a:rPr lang="it-IT" dirty="0" smtClean="0"/>
              <a:t>AAVS0 array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 and </a:t>
            </a:r>
            <a:r>
              <a:rPr lang="it-IT" dirty="0" err="1" smtClean="0"/>
              <a:t>delivered</a:t>
            </a:r>
            <a:r>
              <a:rPr lang="it-IT" dirty="0" smtClean="0"/>
              <a:t> </a:t>
            </a:r>
            <a:r>
              <a:rPr lang="it-IT" dirty="0" smtClean="0"/>
              <a:t>on time</a:t>
            </a:r>
          </a:p>
          <a:p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For AAVS1 (</a:t>
            </a:r>
            <a:r>
              <a:rPr lang="it-IT" dirty="0" smtClean="0">
                <a:sym typeface="Symbol"/>
              </a:rPr>
              <a:t>500 </a:t>
            </a:r>
            <a:r>
              <a:rPr lang="it-IT" dirty="0" err="1" smtClean="0">
                <a:sym typeface="Symbol"/>
              </a:rPr>
              <a:t>pieces</a:t>
            </a:r>
            <a:r>
              <a:rPr lang="it-IT" dirty="0" smtClean="0">
                <a:sym typeface="Symbol"/>
              </a:rPr>
              <a:t>)</a:t>
            </a:r>
            <a:r>
              <a:rPr lang="it-IT" dirty="0" smtClean="0"/>
              <a:t>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/>
              <a:t>Integration of 2 (and 3?) </a:t>
            </a:r>
            <a:r>
              <a:rPr lang="it-IT" dirty="0" smtClean="0"/>
              <a:t>stage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smtClean="0"/>
              <a:t>Integration of O-TX?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smtClean="0"/>
              <a:t>LNA </a:t>
            </a:r>
            <a:r>
              <a:rPr lang="it-IT" dirty="0" err="1" smtClean="0"/>
              <a:t>replication</a:t>
            </a:r>
            <a:r>
              <a:rPr lang="it-IT" dirty="0" smtClean="0"/>
              <a:t> on PCB (FR4)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err="1" smtClean="0"/>
              <a:t>Avoid</a:t>
            </a:r>
            <a:r>
              <a:rPr lang="it-IT" dirty="0" smtClean="0"/>
              <a:t> the </a:t>
            </a:r>
            <a:r>
              <a:rPr lang="it-IT" dirty="0" err="1" smtClean="0"/>
              <a:t>connectors</a:t>
            </a:r>
            <a:r>
              <a:rPr lang="it-IT" dirty="0" smtClean="0"/>
              <a:t>?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housing</a:t>
            </a:r>
            <a:r>
              <a:rPr lang="it-IT" dirty="0" smtClean="0"/>
              <a:t>?</a:t>
            </a:r>
          </a:p>
          <a:p>
            <a:pPr lvl="1"/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For AAVS2 (</a:t>
            </a:r>
            <a:r>
              <a:rPr lang="it-IT" dirty="0" err="1" smtClean="0"/>
              <a:t>min</a:t>
            </a:r>
            <a:r>
              <a:rPr lang="it-IT" dirty="0" smtClean="0"/>
              <a:t> 7K </a:t>
            </a:r>
            <a:r>
              <a:rPr lang="it-IT" dirty="0" err="1" smtClean="0"/>
              <a:t>pieces</a:t>
            </a:r>
            <a:r>
              <a:rPr lang="it-IT" dirty="0" smtClean="0"/>
              <a:t>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smtClean="0"/>
              <a:t>Custom MMIC?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err="1" smtClean="0"/>
              <a:t>Avoid</a:t>
            </a:r>
            <a:r>
              <a:rPr lang="it-IT" dirty="0" smtClean="0"/>
              <a:t> the </a:t>
            </a:r>
            <a:r>
              <a:rPr lang="it-IT" dirty="0" err="1" smtClean="0"/>
              <a:t>connectors</a:t>
            </a:r>
            <a:r>
              <a:rPr lang="it-IT" dirty="0" smtClean="0"/>
              <a:t>!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housing</a:t>
            </a:r>
            <a:r>
              <a:rPr lang="it-IT" dirty="0" smtClean="0"/>
              <a:t>!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it-IT" dirty="0" smtClean="0"/>
              <a:t>Integration of O-TX?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43" y="1481815"/>
            <a:ext cx="4050779" cy="53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>
          <a:xfrm>
            <a:off x="2987824" y="5013176"/>
            <a:ext cx="17432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sz="5400" dirty="0" smtClean="0"/>
          </a:p>
          <a:p>
            <a:pPr algn="ctr">
              <a:buNone/>
            </a:pPr>
            <a:r>
              <a:rPr lang="it-IT" sz="5400" dirty="0" err="1" smtClean="0"/>
              <a:t>Thanks</a:t>
            </a:r>
            <a:r>
              <a:rPr lang="it-IT" sz="5400" dirty="0" smtClean="0"/>
              <a:t>!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LNA: S-parameters (1)</a:t>
            </a:r>
            <a:endParaRPr lang="en-GB" dirty="0"/>
          </a:p>
        </p:txBody>
      </p:sp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268760"/>
            <a:ext cx="43647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16156" y="2780928"/>
            <a:ext cx="5127844" cy="338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331640" y="6150114"/>
            <a:ext cx="78123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Meas. notes: 	Equipment: HP8753C with HP</a:t>
            </a:r>
            <a:r>
              <a:rPr lang="it-IT" sz="2000" dirty="0" smtClean="0"/>
              <a:t>85047 </a:t>
            </a:r>
            <a:r>
              <a:rPr lang="en-GB" sz="2000" dirty="0" smtClean="0"/>
              <a:t>test set</a:t>
            </a:r>
          </a:p>
          <a:p>
            <a:r>
              <a:rPr lang="en-GB" sz="2000" dirty="0" smtClean="0"/>
              <a:t>		Full 2 port Calibration, LNA Bias from port 2 of the VNA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LNA: S-parameters (2)</a:t>
            </a:r>
            <a:endParaRPr lang="en-GB" dirty="0"/>
          </a:p>
        </p:txBody>
      </p:sp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269040"/>
            <a:ext cx="381877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1622" y="1269040"/>
            <a:ext cx="3818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3789040"/>
            <a:ext cx="3818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3861048"/>
            <a:ext cx="3818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LNA: Noise measurements</a:t>
            </a:r>
            <a:endParaRPr lang="en-GB" dirty="0"/>
          </a:p>
        </p:txBody>
      </p:sp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P145077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9512" y="1484784"/>
            <a:ext cx="4536504" cy="372641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331640" y="5869721"/>
            <a:ext cx="781236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Meas. notes: 	</a:t>
            </a:r>
            <a:r>
              <a:rPr lang="en-US" sz="2000" dirty="0" smtClean="0"/>
              <a:t>Hot/Cold Maury, Bias=3V , </a:t>
            </a:r>
            <a:r>
              <a:rPr lang="en-US" sz="2000" dirty="0" err="1" smtClean="0"/>
              <a:t>Tamb</a:t>
            </a:r>
            <a:r>
              <a:rPr lang="en-US" sz="2000" dirty="0" smtClean="0"/>
              <a:t>=297.4K</a:t>
            </a:r>
          </a:p>
          <a:p>
            <a:r>
              <a:rPr lang="en-US" sz="2000" dirty="0" smtClean="0"/>
              <a:t>		deducted switch with post processing</a:t>
            </a:r>
          </a:p>
          <a:p>
            <a:r>
              <a:rPr lang="en-US" sz="2000" dirty="0" smtClean="0"/>
              <a:t>		( reference plane = IN Connector)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1628800"/>
            <a:ext cx="3995936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Hot/Cold Load by </a:t>
            </a:r>
            <a:r>
              <a:rPr lang="en-GB" sz="2400" b="1" dirty="0" err="1" smtClean="0"/>
              <a:t>Maury</a:t>
            </a:r>
            <a:endParaRPr lang="en-GB" sz="2400" b="1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Best accuracy (+/- 3.5K </a:t>
            </a:r>
            <a:r>
              <a:rPr lang="en-GB" sz="2000" dirty="0" err="1" smtClean="0"/>
              <a:t>vs</a:t>
            </a:r>
            <a:r>
              <a:rPr lang="en-GB" sz="2000" dirty="0" smtClean="0"/>
              <a:t> +/-12K)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Noise Source (re)calibration (ENR)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More ENR points </a:t>
            </a:r>
          </a:p>
          <a:p>
            <a:r>
              <a:rPr lang="en-GB" sz="2000" dirty="0" smtClean="0"/>
              <a:t>     </a:t>
            </a:r>
            <a:r>
              <a:rPr lang="en-GB" sz="1400" dirty="0" smtClean="0"/>
              <a:t>(i.e. standard ENR table: 0.01, 0.1, 1, … GHz)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4211960" y="2780928"/>
            <a:ext cx="720080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356992"/>
            <a:ext cx="400782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LNA: Dynamic measurements</a:t>
            </a:r>
            <a:endParaRPr lang="en-GB" dirty="0"/>
          </a:p>
        </p:txBody>
      </p:sp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8050" y="1268760"/>
            <a:ext cx="44259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6742" y="3501008"/>
            <a:ext cx="44132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4089400"/>
            <a:ext cx="44196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179512" y="1700808"/>
            <a:ext cx="4536504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measurements at: 3V, 58mA </a:t>
            </a:r>
          </a:p>
          <a:p>
            <a:r>
              <a:rPr lang="en-GB" sz="2000" dirty="0" smtClean="0">
                <a:sym typeface="Wingdings" pitchFamily="2" charset="2"/>
              </a:rPr>
              <a:t>			 174mW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2-3 dB IP3 improvement at 5V, 90mA</a:t>
            </a:r>
          </a:p>
          <a:p>
            <a:r>
              <a:rPr lang="en-GB" sz="2000" dirty="0" smtClean="0">
                <a:sym typeface="Wingdings" pitchFamily="2" charset="2"/>
              </a:rPr>
              <a:t>			 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450mW!!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50Ohm </a:t>
            </a:r>
            <a:r>
              <a:rPr lang="en-GB" dirty="0" err="1" smtClean="0"/>
              <a:t>AAlo</a:t>
            </a:r>
            <a:r>
              <a:rPr lang="en-GB" dirty="0" smtClean="0"/>
              <a:t> LNA</a:t>
            </a:r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591535"/>
            <a:ext cx="1944216" cy="6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303" y="1599422"/>
            <a:ext cx="1089663" cy="79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1251" y="2392773"/>
            <a:ext cx="3051993" cy="6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6" b="3223"/>
          <a:stretch/>
        </p:blipFill>
        <p:spPr bwMode="auto">
          <a:xfrm>
            <a:off x="4474366" y="3543682"/>
            <a:ext cx="4669634" cy="183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85484"/>
              </p:ext>
            </p:extLst>
          </p:nvPr>
        </p:nvGraphicFramePr>
        <p:xfrm>
          <a:off x="475298" y="3789040"/>
          <a:ext cx="3890010" cy="19278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85495"/>
                <a:gridCol w="31045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Murata, 150pF, 0603, GRM1885C1H151JA01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Murata, 150pF, 0603, GRM1885C1H151JA01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Murata, 150pF, 0603, GRM1885C1H151JA01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Murata, 100nF, 0603, GRM188R71H104KA93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AVX, 4.7uF, Case B, TAJB475K010RNJ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AVX, 1uF, Case B, TAJB105K035RNJ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Coilcraft, 1.2uF, 1008LS-122XJLB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Minicircuits, RF choke, ADCH-80A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RFMD, MMIC Amplifier, SPF-5122Z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National Semiconductors, LDO regulator, LP2950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Immagin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8" y="1561847"/>
            <a:ext cx="3689350" cy="1981835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1331640" y="5929873"/>
            <a:ext cx="2988260" cy="40011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3V, 60mA (included LDO)</a:t>
            </a:r>
          </a:p>
        </p:txBody>
      </p:sp>
    </p:spTree>
    <p:extLst>
      <p:ext uri="{BB962C8B-B14F-4D97-AF65-F5344CB8AC3E}">
        <p14:creationId xmlns:p14="http://schemas.microsoft.com/office/powerpoint/2010/main" val="5807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LNA for Vivaldi (August 2011)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0671"/>
            <a:ext cx="4307971" cy="323097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252187" y="2060848"/>
            <a:ext cx="2627784" cy="132343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 samples shipped to Perth for (active) antenna pattern measurement on mast</a:t>
            </a:r>
          </a:p>
        </p:txBody>
      </p:sp>
      <p:pic>
        <p:nvPicPr>
          <p:cNvPr id="19" name="Immagine 18" descr="P145077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1594" y="1340768"/>
            <a:ext cx="2804222" cy="2303468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7645" y="1347575"/>
            <a:ext cx="3436720" cy="216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496" y="4500392"/>
            <a:ext cx="3572682" cy="235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111594" y="3696838"/>
            <a:ext cx="4389242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 LNA for measurement and test (presented in Perth September 2011)</a:t>
            </a:r>
          </a:p>
        </p:txBody>
      </p:sp>
      <p:sp>
        <p:nvSpPr>
          <p:cNvPr id="27" name="Rettangolo 26"/>
          <p:cNvSpPr/>
          <p:nvPr/>
        </p:nvSpPr>
        <p:spPr>
          <a:xfrm rot="2360010">
            <a:off x="6321094" y="3979773"/>
            <a:ext cx="1478956" cy="2412236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 rot="2360010">
            <a:off x="5307286" y="4193803"/>
            <a:ext cx="770262" cy="168655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499015" cy="4989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LNA Datasheet (March 2012)</a:t>
            </a:r>
            <a:endParaRPr lang="en-GB" dirty="0"/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23" y="1475822"/>
            <a:ext cx="3843020" cy="5382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1" y="3789040"/>
            <a:ext cx="480053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LNA with RFI (</a:t>
            </a:r>
            <a:r>
              <a:rPr lang="en-GB" dirty="0" err="1" smtClean="0"/>
              <a:t>Medicina</a:t>
            </a:r>
            <a:r>
              <a:rPr lang="en-GB" dirty="0" smtClean="0"/>
              <a:t>, May 2012)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42679" b="26353"/>
          <a:stretch/>
        </p:blipFill>
        <p:spPr>
          <a:xfrm>
            <a:off x="145876" y="1520328"/>
            <a:ext cx="8748505" cy="21246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59632" y="3156937"/>
            <a:ext cx="6840760" cy="40011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RFI measurements performed with both SA and Power Meter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38437"/>
              </p:ext>
            </p:extLst>
          </p:nvPr>
        </p:nvGraphicFramePr>
        <p:xfrm>
          <a:off x="5187776" y="4321747"/>
          <a:ext cx="3410400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45°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E/W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135°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N/S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P (</a:t>
                      </a:r>
                      <a:r>
                        <a:rPr lang="it-IT" sz="1800" u="none" strike="noStrike" dirty="0" err="1">
                          <a:effectLst/>
                        </a:rPr>
                        <a:t>dBm</a:t>
                      </a:r>
                      <a:r>
                        <a:rPr lang="it-IT" sz="1800" u="none" strike="noStrike" dirty="0">
                          <a:effectLst/>
                        </a:rPr>
                        <a:t>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-0.8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-4.4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-10.6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-2.2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7" name="Connettore 2 6"/>
          <p:cNvCxnSpPr/>
          <p:nvPr/>
        </p:nvCxnSpPr>
        <p:spPr>
          <a:xfrm flipH="1">
            <a:off x="4457239" y="3501008"/>
            <a:ext cx="85932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3" idx="0"/>
          </p:cNvCxnSpPr>
          <p:nvPr/>
        </p:nvCxnSpPr>
        <p:spPr>
          <a:xfrm>
            <a:off x="6612206" y="3501008"/>
            <a:ext cx="280770" cy="820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684354" y="5229200"/>
            <a:ext cx="2201244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15dB below the P1dB (@FM, 3V)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LNA for AAVS0 (</a:t>
            </a:r>
            <a:r>
              <a:rPr lang="en-GB" dirty="0" smtClean="0"/>
              <a:t>June </a:t>
            </a:r>
            <a:r>
              <a:rPr lang="en-GB" dirty="0" smtClean="0"/>
              <a:t>2012)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5229" b="10776"/>
          <a:stretch/>
        </p:blipFill>
        <p:spPr>
          <a:xfrm>
            <a:off x="251520" y="1493850"/>
            <a:ext cx="6222780" cy="43924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36096" y="1628800"/>
            <a:ext cx="2627784" cy="163121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32 LNA assembled and tested for (active) embedded pattern measurement and/or mutual coupling</a:t>
            </a:r>
          </a:p>
        </p:txBody>
      </p:sp>
    </p:spTree>
    <p:extLst>
      <p:ext uri="{BB962C8B-B14F-4D97-AF65-F5344CB8AC3E}">
        <p14:creationId xmlns:p14="http://schemas.microsoft.com/office/powerpoint/2010/main" val="42917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LNA for AAVS0 (July 2012)</a:t>
            </a:r>
            <a:endParaRPr lang="en-GB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" y="1438285"/>
            <a:ext cx="57610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0098"/>
            <a:ext cx="57610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LNA for AAVS0 (July 2012)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" y="1412776"/>
            <a:ext cx="460470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11" y="2780928"/>
            <a:ext cx="4624446" cy="289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9" descr="marchiopersito_colore_estes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28" y="6309320"/>
            <a:ext cx="1143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LNA for AAVS0 (July 2012)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7610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177"/>
            <a:ext cx="57610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_presentation_templat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SKA_presentation_template</Template>
  <TotalTime>2422</TotalTime>
  <Words>397</Words>
  <Application>Microsoft Office PowerPoint</Application>
  <PresentationFormat>Presentazione su schermo (4:3)</PresentationFormat>
  <Paragraphs>101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SKA_presentation_template</vt:lpstr>
      <vt:lpstr> LNA implementation</vt:lpstr>
      <vt:lpstr>50Ohm AAlo LNA</vt:lpstr>
      <vt:lpstr>LNA for Vivaldi (August 2011)</vt:lpstr>
      <vt:lpstr>LNA Datasheet (March 2012)</vt:lpstr>
      <vt:lpstr>LNA with RFI (Medicina, May 2012)</vt:lpstr>
      <vt:lpstr>LNA for AAVS0 (June 2012)</vt:lpstr>
      <vt:lpstr>LNA for AAVS0 (July 2012)</vt:lpstr>
      <vt:lpstr>LNA for AAVS0 (July 2012)</vt:lpstr>
      <vt:lpstr>LNA for AAVS0 (July 2012)</vt:lpstr>
      <vt:lpstr>Presentazione standard di PowerPoint</vt:lpstr>
      <vt:lpstr>Presentazione standard di PowerPoint</vt:lpstr>
      <vt:lpstr>Presentazione standard di PowerPoint</vt:lpstr>
      <vt:lpstr>LNA: S-parameters (1)</vt:lpstr>
      <vt:lpstr>LNA: S-parameters (2)</vt:lpstr>
      <vt:lpstr>LNA: Noise measurements</vt:lpstr>
      <vt:lpstr>LNA: Dynamic measurements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rmccool</dc:creator>
  <cp:lastModifiedBy>Federico</cp:lastModifiedBy>
  <cp:revision>126</cp:revision>
  <dcterms:created xsi:type="dcterms:W3CDTF">2011-06-23T12:37:37Z</dcterms:created>
  <dcterms:modified xsi:type="dcterms:W3CDTF">2012-10-23T02:51:35Z</dcterms:modified>
</cp:coreProperties>
</file>