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17" r:id="rId4"/>
    <p:sldId id="318" r:id="rId5"/>
    <p:sldId id="325" r:id="rId6"/>
    <p:sldId id="319" r:id="rId7"/>
    <p:sldId id="329" r:id="rId8"/>
    <p:sldId id="331" r:id="rId9"/>
    <p:sldId id="332" r:id="rId10"/>
    <p:sldId id="334" r:id="rId11"/>
    <p:sldId id="333" r:id="rId12"/>
    <p:sldId id="335" r:id="rId13"/>
    <p:sldId id="324" r:id="rId14"/>
    <p:sldId id="326" r:id="rId15"/>
    <p:sldId id="336" r:id="rId16"/>
    <p:sldId id="337" r:id="rId17"/>
    <p:sldId id="327" r:id="rId18"/>
    <p:sldId id="328" r:id="rId19"/>
    <p:sldId id="28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C8B"/>
    <a:srgbClr val="3A6598"/>
    <a:srgbClr val="3E6CA4"/>
    <a:srgbClr val="467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4660"/>
  </p:normalViewPr>
  <p:slideViewPr>
    <p:cSldViewPr>
      <p:cViewPr>
        <p:scale>
          <a:sx n="60" d="100"/>
          <a:sy n="60" d="100"/>
        </p:scale>
        <p:origin x="-2208" y="-581"/>
      </p:cViewPr>
      <p:guideLst>
        <p:guide orient="horz" pos="36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75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25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1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3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20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8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7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50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78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071E2-75C9-47C9-9F35-741D5F21E1D2}" type="datetimeFigureOut">
              <a:rPr lang="it-IT" smtClean="0"/>
              <a:t>21/10/2012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77" descr="C:\_AA_dati_RT\tascone\Scienza\ASI-LSPE\Sfondo_CNR_IEIIT_c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 descr="C:\_AA_dati_RT\tascone\Scienza\ASI-LSPE\Sfondo_CNR_IEIIT_c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6"/>
          <p:cNvSpPr txBox="1">
            <a:spLocks noChangeArrowheads="1"/>
          </p:cNvSpPr>
          <p:nvPr userDrawn="1"/>
        </p:nvSpPr>
        <p:spPr bwMode="auto">
          <a:xfrm>
            <a:off x="1118294" y="6477000"/>
            <a:ext cx="37417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CNR IEIIT – </a:t>
            </a:r>
            <a:r>
              <a:rPr lang="it-IT" sz="1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Applied</a:t>
            </a: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Electromagnetics</a:t>
            </a: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Group</a:t>
            </a: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5004048" y="6319077"/>
            <a:ext cx="5550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/>
              <a:t>AAVP Progress Meeting,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smtClean="0"/>
              <a:t>Medicina,  </a:t>
            </a:r>
            <a:r>
              <a:rPr lang="it-IT" sz="1600" dirty="0" err="1" smtClean="0"/>
              <a:t>October</a:t>
            </a:r>
            <a:r>
              <a:rPr lang="it-IT" sz="1600" baseline="0" dirty="0" smtClean="0"/>
              <a:t> 22-23</a:t>
            </a:r>
            <a:r>
              <a:rPr lang="it-IT" sz="1600" dirty="0" smtClean="0"/>
              <a:t> 2012</a:t>
            </a:r>
            <a:endParaRPr lang="en-US" sz="1600" dirty="0">
              <a:solidFill>
                <a:srgbClr val="0066FF"/>
              </a:solidFill>
            </a:endParaRPr>
          </a:p>
        </p:txBody>
      </p:sp>
      <p:pic>
        <p:nvPicPr>
          <p:cNvPr id="11" name="Picture 78" descr="C:\_AA_dati_RT\tascone\Gestione\IEIIT\Insegne_IEIIT\Loghi 2011\Logo_CNR_IEIIT_orizz_trasp.pn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338888"/>
            <a:ext cx="1190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1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5" y="1844824"/>
            <a:ext cx="8530977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Measurements on</a:t>
            </a:r>
            <a:r>
              <a:rPr lang="en-US" b="1" dirty="0" smtClean="0"/>
              <a:t> </a:t>
            </a:r>
            <a:r>
              <a:rPr lang="en-US" dirty="0"/>
              <a:t>Vivaldi </a:t>
            </a:r>
            <a:r>
              <a:rPr lang="en-US" dirty="0" smtClean="0"/>
              <a:t>v2 for AAVS0,</a:t>
            </a:r>
            <a:br>
              <a:rPr lang="en-US" dirty="0" smtClean="0"/>
            </a:br>
            <a:r>
              <a:rPr lang="en-US" dirty="0" smtClean="0"/>
              <a:t>design considerations </a:t>
            </a:r>
            <a:r>
              <a:rPr lang="en-US" b="1" dirty="0"/>
              <a:t/>
            </a:r>
            <a:br>
              <a:rPr lang="en-US" b="1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4504" y="3284984"/>
            <a:ext cx="8674992" cy="648072"/>
          </a:xfrm>
        </p:spPr>
        <p:txBody>
          <a:bodyPr>
            <a:normAutofit fontScale="85000" lnSpcReduction="20000"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G. </a:t>
            </a:r>
            <a:r>
              <a:rPr lang="it-IT" sz="2400" u="sng" dirty="0" err="1" smtClean="0">
                <a:solidFill>
                  <a:schemeClr val="tx1"/>
                </a:solidFill>
              </a:rPr>
              <a:t>Virone</a:t>
            </a:r>
            <a:r>
              <a:rPr lang="it-IT" sz="2400" dirty="0" smtClean="0">
                <a:solidFill>
                  <a:schemeClr val="tx1"/>
                </a:solidFill>
              </a:rPr>
              <a:t>, A. Olivieri, </a:t>
            </a:r>
            <a:r>
              <a:rPr lang="it-IT" sz="2400" dirty="0">
                <a:solidFill>
                  <a:schemeClr val="tx1"/>
                </a:solidFill>
              </a:rPr>
              <a:t>A. </a:t>
            </a:r>
            <a:r>
              <a:rPr lang="it-IT" sz="2400" dirty="0" err="1">
                <a:solidFill>
                  <a:schemeClr val="tx1"/>
                </a:solidFill>
              </a:rPr>
              <a:t>Tibaldi</a:t>
            </a:r>
            <a:r>
              <a:rPr lang="it-IT" sz="2400" dirty="0">
                <a:solidFill>
                  <a:schemeClr val="tx1"/>
                </a:solidFill>
              </a:rPr>
              <a:t>, Z. </a:t>
            </a:r>
            <a:r>
              <a:rPr lang="it-IT" sz="2400" dirty="0" err="1">
                <a:solidFill>
                  <a:schemeClr val="tx1"/>
                </a:solidFill>
              </a:rPr>
              <a:t>Farooqui</a:t>
            </a:r>
            <a:endParaRPr lang="it-IT" sz="2400" dirty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O.A. </a:t>
            </a:r>
            <a:r>
              <a:rPr lang="it-IT" sz="2400" dirty="0" err="1" smtClean="0">
                <a:solidFill>
                  <a:schemeClr val="tx1"/>
                </a:solidFill>
              </a:rPr>
              <a:t>Peverini</a:t>
            </a:r>
            <a:r>
              <a:rPr lang="it-IT" sz="2400" dirty="0" smtClean="0">
                <a:solidFill>
                  <a:schemeClr val="tx1"/>
                </a:solidFill>
              </a:rPr>
              <a:t>, G. </a:t>
            </a:r>
            <a:r>
              <a:rPr lang="it-IT" sz="2400" dirty="0" err="1" smtClean="0">
                <a:solidFill>
                  <a:schemeClr val="tx1"/>
                </a:solidFill>
              </a:rPr>
              <a:t>Addamo</a:t>
            </a:r>
            <a:r>
              <a:rPr lang="it-IT" sz="2400" dirty="0">
                <a:solidFill>
                  <a:schemeClr val="tx1"/>
                </a:solidFill>
              </a:rPr>
              <a:t>, R. </a:t>
            </a:r>
            <a:r>
              <a:rPr lang="it-IT" sz="2400" dirty="0" err="1">
                <a:solidFill>
                  <a:schemeClr val="tx1"/>
                </a:solidFill>
              </a:rPr>
              <a:t>Tascone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1" descr="C:\_AA_dati_RT\tascone\Gestione\IEIIT\Insegne_IEIIT\Loghi 2011\logo_IEIIT_busta_piccol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2"/>
          <a:stretch/>
        </p:blipFill>
        <p:spPr bwMode="auto">
          <a:xfrm>
            <a:off x="152400" y="76200"/>
            <a:ext cx="8774113" cy="18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66254" y="5013176"/>
            <a:ext cx="888409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/>
                </a:solidFill>
              </a:rPr>
              <a:t>F. </a:t>
            </a:r>
            <a:r>
              <a:rPr lang="it-IT" sz="2000" dirty="0" err="1" smtClean="0">
                <a:solidFill>
                  <a:schemeClr val="tx1"/>
                </a:solidFill>
              </a:rPr>
              <a:t>Perini</a:t>
            </a:r>
            <a:r>
              <a:rPr lang="it-IT" sz="2000" dirty="0" smtClean="0">
                <a:solidFill>
                  <a:schemeClr val="tx1"/>
                </a:solidFill>
              </a:rPr>
              <a:t>*, M. Schiaffino*, J. Monari*, G. </a:t>
            </a:r>
            <a:r>
              <a:rPr lang="it-IT" sz="2000" dirty="0">
                <a:solidFill>
                  <a:schemeClr val="tx1"/>
                </a:solidFill>
              </a:rPr>
              <a:t>Bianchi *, </a:t>
            </a:r>
            <a:r>
              <a:rPr lang="it-IT" sz="2000" dirty="0" smtClean="0">
                <a:solidFill>
                  <a:schemeClr val="tx1"/>
                </a:solidFill>
              </a:rPr>
              <a:t>S. </a:t>
            </a:r>
            <a:r>
              <a:rPr lang="it-IT" sz="2000" dirty="0" err="1" smtClean="0">
                <a:solidFill>
                  <a:schemeClr val="tx1"/>
                </a:solidFill>
              </a:rPr>
              <a:t>Montebugnoli</a:t>
            </a:r>
            <a:r>
              <a:rPr lang="it-IT" sz="2000" dirty="0" smtClean="0">
                <a:solidFill>
                  <a:schemeClr val="tx1"/>
                </a:solidFill>
              </a:rPr>
              <a:t>*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84" y="5241382"/>
            <a:ext cx="2001112" cy="128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1619672" y="5374956"/>
            <a:ext cx="3538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dirty="0" smtClean="0"/>
              <a:t>*Istituto </a:t>
            </a:r>
            <a:r>
              <a:rPr lang="it-IT" dirty="0"/>
              <a:t>di Radio Astronomia 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Istituto </a:t>
            </a:r>
            <a:r>
              <a:rPr lang="it-IT" dirty="0"/>
              <a:t>Nazionale di Astro Fisica</a:t>
            </a:r>
            <a:endParaRPr lang="en-US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95536" y="4108260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chemeClr val="tx1"/>
                </a:solidFill>
              </a:rPr>
              <a:t>M. Piras°, A. Lingua°, A. Cina°, P. Maschio°, H. </a:t>
            </a:r>
            <a:r>
              <a:rPr lang="it-IT" sz="2000" dirty="0" err="1" smtClean="0">
                <a:solidFill>
                  <a:schemeClr val="tx1"/>
                </a:solidFill>
              </a:rPr>
              <a:t>Bendea</a:t>
            </a:r>
            <a:r>
              <a:rPr lang="it-IT" sz="2000" dirty="0" smtClean="0">
                <a:solidFill>
                  <a:schemeClr val="tx1"/>
                </a:solidFill>
              </a:rPr>
              <a:t>°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858756" y="3783560"/>
            <a:ext cx="1043112" cy="103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2121658" y="4437112"/>
            <a:ext cx="302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dirty="0" smtClean="0"/>
              <a:t>°DIATI, Politecnico di Torino</a:t>
            </a:r>
          </a:p>
        </p:txBody>
      </p:sp>
    </p:spTree>
    <p:extLst>
      <p:ext uri="{BB962C8B-B14F-4D97-AF65-F5344CB8AC3E}">
        <p14:creationId xmlns:p14="http://schemas.microsoft.com/office/powerpoint/2010/main" val="31492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Antenna Pattern @ </a:t>
            </a:r>
            <a:r>
              <a:rPr lang="en-US" dirty="0" smtClean="0"/>
              <a:t>300 </a:t>
            </a:r>
            <a:r>
              <a:rPr lang="en-US" dirty="0"/>
              <a:t>MHz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02" y="1844824"/>
            <a:ext cx="51212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94" y="1844824"/>
            <a:ext cx="51212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838820" y="1403924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E-plane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03316" y="1403924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H-plane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2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E-plane @ 450 MHz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534167"/>
            <a:ext cx="51212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94746" y="2050345"/>
            <a:ext cx="202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antenna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69" y="2527167"/>
            <a:ext cx="5128261" cy="38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292080" y="2050346"/>
            <a:ext cx="346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x 3 Array (1.5 m spacing)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0" b="29518"/>
          <a:stretch/>
        </p:blipFill>
        <p:spPr bwMode="auto">
          <a:xfrm>
            <a:off x="4504556" y="974277"/>
            <a:ext cx="4515611" cy="107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1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H-plane </a:t>
            </a:r>
            <a:r>
              <a:rPr lang="en-US" dirty="0"/>
              <a:t>@ 450 MHz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83" y="1879095"/>
            <a:ext cx="5128261" cy="38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79095"/>
            <a:ext cx="5128261" cy="38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94746" y="1379370"/>
            <a:ext cx="202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antenna</a:t>
            </a: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92080" y="1379371"/>
            <a:ext cx="346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x 3 Array (1.5 m spacing)</a:t>
            </a:r>
            <a:endParaRPr lang="en-US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61948" y="5819374"/>
            <a:ext cx="6373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also measured the honeycomb version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New TX Unit for </a:t>
            </a:r>
            <a:r>
              <a:rPr lang="en-US" dirty="0" err="1" smtClean="0"/>
              <a:t>hexacopter</a:t>
            </a:r>
            <a:endParaRPr lang="en-US" dirty="0"/>
          </a:p>
        </p:txBody>
      </p:sp>
      <p:pic>
        <p:nvPicPr>
          <p:cNvPr id="1026" name="Picture 2" descr="E:\Users\Virone\SKA\AAlo\Misure\Esacottero\fotoTX\AO1_21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1177" r="6516" b="4573"/>
          <a:stretch/>
        </p:blipFill>
        <p:spPr bwMode="auto">
          <a:xfrm>
            <a:off x="107504" y="1340768"/>
            <a:ext cx="6308607" cy="390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Virone\SKA\AAlo\Misure\Esacottero\fotoTX\AO1_21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6864" r="10151" b="18877"/>
          <a:stretch/>
        </p:blipFill>
        <p:spPr bwMode="auto">
          <a:xfrm>
            <a:off x="4788024" y="3501008"/>
            <a:ext cx="4211960" cy="27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416111" y="1628800"/>
            <a:ext cx="28503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DDS Generator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4x Multiplier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External Programming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Good Symmetry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3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activity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1134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Parametric Analyses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Aperture</a:t>
            </a:r>
          </a:p>
          <a:p>
            <a:pPr lvl="1"/>
            <a:r>
              <a:rPr lang="en-US" dirty="0" smtClean="0"/>
              <a:t>Inner Profile </a:t>
            </a:r>
          </a:p>
          <a:p>
            <a:pPr lvl="1"/>
            <a:r>
              <a:rPr lang="en-US" dirty="0" smtClean="0"/>
              <a:t>Outer Profile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Optimization runs (gradient, genetic)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21" y="1374744"/>
            <a:ext cx="5013387" cy="37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228184" y="4949606"/>
            <a:ext cx="138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(mm)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3643729" y="297329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(mm)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Better matching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31" y="980727"/>
            <a:ext cx="6833953" cy="53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Better symmetry of E- and H-planes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511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/>
          <a:lstStyle/>
          <a:p>
            <a:r>
              <a:rPr lang="it-IT" dirty="0" smtClean="0"/>
              <a:t>No back </a:t>
            </a:r>
            <a:r>
              <a:rPr lang="it-IT" dirty="0" err="1" smtClean="0"/>
              <a:t>lobe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4048" y="5661248"/>
            <a:ext cx="3888432" cy="530995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Possible</a:t>
            </a:r>
            <a:r>
              <a:rPr lang="it-IT" sz="2400" dirty="0" smtClean="0"/>
              <a:t> </a:t>
            </a:r>
            <a:r>
              <a:rPr lang="it-IT" sz="2400" dirty="0" err="1" smtClean="0"/>
              <a:t>Gridded</a:t>
            </a:r>
            <a:r>
              <a:rPr lang="it-IT" sz="2400" dirty="0" smtClean="0"/>
              <a:t> </a:t>
            </a:r>
            <a:r>
              <a:rPr lang="it-IT" sz="2400" dirty="0" err="1" smtClean="0"/>
              <a:t>version</a:t>
            </a:r>
            <a:endParaRPr lang="it-IT" sz="2400" dirty="0"/>
          </a:p>
        </p:txBody>
      </p:sp>
      <p:pic>
        <p:nvPicPr>
          <p:cNvPr id="4" name="Picture 2" descr="D:\Users\Virone\SKA\AAlo\simulazioniCST\dual_ridge_waveguide\horn_1.bmp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6281" y="2924944"/>
            <a:ext cx="1926079" cy="27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1335" y="961564"/>
            <a:ext cx="8634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Vivaldi: the Back lobe reduction requires a narrower beam</a:t>
            </a:r>
            <a:endParaRPr lang="en-US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1507431"/>
            <a:ext cx="2820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SOLUTIONS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23892" y="2340169"/>
            <a:ext cx="3380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 err="1">
                <a:solidFill>
                  <a:prstClr val="black"/>
                </a:solidFill>
              </a:rPr>
              <a:t>Quad</a:t>
            </a:r>
            <a:r>
              <a:rPr lang="it-IT" sz="3200" dirty="0">
                <a:solidFill>
                  <a:prstClr val="black"/>
                </a:solidFill>
              </a:rPr>
              <a:t> Ridge </a:t>
            </a:r>
            <a:r>
              <a:rPr lang="it-IT" sz="3200" dirty="0" err="1">
                <a:solidFill>
                  <a:prstClr val="black"/>
                </a:solidFill>
              </a:rPr>
              <a:t>Horn</a:t>
            </a:r>
            <a:endParaRPr lang="it-IT" sz="3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Users\Virone\SKA\Presentazioni\Medicina_22-23ott2012\materiale\open_boundary_TEM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 r="38377"/>
          <a:stretch/>
        </p:blipFill>
        <p:spPr bwMode="auto">
          <a:xfrm>
            <a:off x="1485361" y="3068960"/>
            <a:ext cx="1692095" cy="30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41130" y="2060848"/>
            <a:ext cx="3380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dirty="0" smtClean="0">
                <a:solidFill>
                  <a:prstClr val="black"/>
                </a:solidFill>
              </a:rPr>
              <a:t>Open </a:t>
            </a:r>
            <a:r>
              <a:rPr lang="it-IT" sz="3200" dirty="0" err="1" smtClean="0">
                <a:solidFill>
                  <a:prstClr val="black"/>
                </a:solidFill>
              </a:rPr>
              <a:t>Boundary</a:t>
            </a:r>
            <a:r>
              <a:rPr lang="it-IT" sz="3200" dirty="0" smtClean="0">
                <a:solidFill>
                  <a:prstClr val="black"/>
                </a:solidFill>
              </a:rPr>
              <a:t> TEM </a:t>
            </a:r>
            <a:r>
              <a:rPr lang="it-IT" sz="3200" dirty="0" err="1" smtClean="0">
                <a:solidFill>
                  <a:prstClr val="black"/>
                </a:solidFill>
              </a:rPr>
              <a:t>Horn</a:t>
            </a:r>
            <a:endParaRPr lang="it-IT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7" y="1268760"/>
            <a:ext cx="8851489" cy="471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QR </a:t>
            </a:r>
            <a:r>
              <a:rPr lang="it-IT" dirty="0" err="1" smtClean="0"/>
              <a:t>Horn</a:t>
            </a:r>
            <a:r>
              <a:rPr lang="it-IT" dirty="0" smtClean="0"/>
              <a:t>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eff</a:t>
            </a:r>
            <a:r>
              <a:rPr lang="it-IT" dirty="0" smtClean="0"/>
              <a:t>/</a:t>
            </a:r>
            <a:r>
              <a:rPr lang="it-IT" dirty="0" err="1" smtClean="0"/>
              <a:t>T</a:t>
            </a:r>
            <a:r>
              <a:rPr lang="it-IT" baseline="-25000" dirty="0" err="1" smtClean="0"/>
              <a:t>sys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724128" y="980728"/>
            <a:ext cx="349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Tant</a:t>
            </a:r>
            <a:r>
              <a:rPr lang="en-US" sz="2400" baseline="-25000" dirty="0" err="1" smtClean="0"/>
              <a:t>Gnd</a:t>
            </a:r>
            <a:r>
              <a:rPr lang="en-US" sz="2400" baseline="-250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11 K @ 450 MHz</a:t>
            </a:r>
            <a:endParaRPr lang="en-US" sz="2400" dirty="0"/>
          </a:p>
        </p:txBody>
      </p:sp>
      <p:sp>
        <p:nvSpPr>
          <p:cNvPr id="6" name="CasellaDiTesto 5"/>
          <p:cNvSpPr txBox="1"/>
          <p:nvPr/>
        </p:nvSpPr>
        <p:spPr>
          <a:xfrm flipH="1">
            <a:off x="1619672" y="1700808"/>
            <a:ext cx="10801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Theta=0°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1619670" y="3284984"/>
            <a:ext cx="11521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Theta=30°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 flipH="1">
            <a:off x="1619669" y="4869160"/>
            <a:ext cx="11521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Theta=45°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AAVS0 goals have been reached in schedule</a:t>
            </a:r>
          </a:p>
          <a:p>
            <a:pPr lvl="1"/>
            <a:r>
              <a:rPr lang="en-US" dirty="0" smtClean="0"/>
              <a:t>Experimental results confirmed the computed data of the Dual-Pol Vivaldi v2</a:t>
            </a:r>
          </a:p>
          <a:p>
            <a:pPr lvl="2"/>
            <a:r>
              <a:rPr lang="en-US" dirty="0" smtClean="0"/>
              <a:t>Mutual Coupling</a:t>
            </a:r>
          </a:p>
          <a:p>
            <a:pPr lvl="2"/>
            <a:r>
              <a:rPr lang="en-US" dirty="0" smtClean="0"/>
              <a:t>Embedded element pattern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Vivaldi optimization</a:t>
            </a:r>
          </a:p>
          <a:p>
            <a:pPr lvl="1"/>
            <a:r>
              <a:rPr lang="en-US" dirty="0" smtClean="0"/>
              <a:t>Better matching</a:t>
            </a:r>
          </a:p>
          <a:p>
            <a:pPr lvl="1"/>
            <a:r>
              <a:rPr lang="en-US" dirty="0" smtClean="0"/>
              <a:t>High flexibility on main lobe shaping</a:t>
            </a:r>
          </a:p>
          <a:p>
            <a:pPr lvl="1"/>
            <a:r>
              <a:rPr lang="en-US" dirty="0" smtClean="0"/>
              <a:t>Improvement of the back lobe is in progress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37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Vivaldi v2</a:t>
            </a:r>
            <a:endParaRPr lang="en-US" dirty="0"/>
          </a:p>
        </p:txBody>
      </p:sp>
      <p:pic>
        <p:nvPicPr>
          <p:cNvPr id="2050" name="Picture 2" descr="E:\Users\Virone\SKA\AAlo\foto\Vivaldi_Honeycomb_e_proflilo\IMG_669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8117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76257" y="1546914"/>
            <a:ext cx="56950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-    Unbalanced 50 Ohm excitation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Low cross pol on the principal axes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No ground plane required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Small size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Metal-only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Optical Self-powered </a:t>
            </a:r>
            <a:r>
              <a:rPr lang="en-US" sz="2800" dirty="0" smtClean="0"/>
              <a:t>element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70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AAVS0 Results – mutual coupling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3" y="755978"/>
            <a:ext cx="7692391" cy="5781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o 2"/>
          <p:cNvGrpSpPr/>
          <p:nvPr/>
        </p:nvGrpSpPr>
        <p:grpSpPr>
          <a:xfrm>
            <a:off x="4716016" y="2385263"/>
            <a:ext cx="2686978" cy="1420447"/>
            <a:chOff x="4716016" y="2385263"/>
            <a:chExt cx="2686978" cy="1420447"/>
          </a:xfrm>
        </p:grpSpPr>
        <p:pic>
          <p:nvPicPr>
            <p:cNvPr id="6" name="Picture 16" descr="Macintosh HD:Users:jjbracco:Pictures:Lavoro:Foto AAVP:Cross-Coupling Maggio 2012:PICT0038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7229" t="29024" r="35727" b="25067"/>
            <a:stretch/>
          </p:blipFill>
          <p:spPr bwMode="auto">
            <a:xfrm>
              <a:off x="4716016" y="2385263"/>
              <a:ext cx="2686978" cy="1410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5245019" y="3405600"/>
              <a:ext cx="16289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Spacing 1.5 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01301"/>
            <a:ext cx="2001112" cy="128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95443" y="652626"/>
            <a:ext cx="264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Medicina</a:t>
            </a:r>
            <a:r>
              <a:rPr lang="en-US" sz="2000" dirty="0" smtClean="0"/>
              <a:t>, May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71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3" y="775399"/>
            <a:ext cx="7692391" cy="5781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824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AAVS0 Results – mutual coupling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5443" y="652626"/>
            <a:ext cx="264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Medicina</a:t>
            </a:r>
            <a:r>
              <a:rPr lang="en-US" sz="2000" dirty="0" smtClean="0"/>
              <a:t>, May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81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53259"/>
            <a:ext cx="7692391" cy="5781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o 2"/>
          <p:cNvGrpSpPr/>
          <p:nvPr/>
        </p:nvGrpSpPr>
        <p:grpSpPr>
          <a:xfrm>
            <a:off x="4716016" y="2385263"/>
            <a:ext cx="2686978" cy="1420447"/>
            <a:chOff x="4716016" y="2385263"/>
            <a:chExt cx="2686978" cy="1420447"/>
          </a:xfrm>
        </p:grpSpPr>
        <p:pic>
          <p:nvPicPr>
            <p:cNvPr id="4" name="Picture 16" descr="Macintosh HD:Users:jjbracco:Pictures:Lavoro:Foto AAVP:Cross-Coupling Maggio 2012:PICT0038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7229" t="29024" r="35727" b="25067"/>
            <a:stretch/>
          </p:blipFill>
          <p:spPr bwMode="auto">
            <a:xfrm>
              <a:off x="4716016" y="2385263"/>
              <a:ext cx="2686978" cy="1410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5245019" y="3405600"/>
              <a:ext cx="16289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Spacing 1.5 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itolo 1"/>
          <p:cNvSpPr txBox="1">
            <a:spLocks/>
          </p:cNvSpPr>
          <p:nvPr/>
        </p:nvSpPr>
        <p:spPr>
          <a:xfrm>
            <a:off x="-108520" y="8241"/>
            <a:ext cx="92525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AAVS0 Results – mutual cross 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624736" cy="497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60759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AAVS0 Far-field Measurements</a:t>
            </a:r>
            <a:endParaRPr lang="en-US" dirty="0"/>
          </a:p>
        </p:txBody>
      </p:sp>
      <p:pic>
        <p:nvPicPr>
          <p:cNvPr id="2050" name="Picture 2" descr="E:\Users\Virone\SKA\AAlo\Misure\Esacottero\prove_29_mag_2012\DSC_031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8" t="22132" r="29960" b="11635"/>
          <a:stretch/>
        </p:blipFill>
        <p:spPr bwMode="auto">
          <a:xfrm>
            <a:off x="7236296" y="1296763"/>
            <a:ext cx="1727547" cy="441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6372200" y="3151750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287152" y="796313"/>
            <a:ext cx="885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Embedded Element Pattern measurement in the operative conditions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13" y="1988840"/>
            <a:ext cx="1053396" cy="10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0" y="1159339"/>
            <a:ext cx="7833038" cy="493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0057"/>
            <a:ext cx="8229600" cy="1143000"/>
          </a:xfrm>
        </p:spPr>
        <p:txBody>
          <a:bodyPr/>
          <a:lstStyle/>
          <a:p>
            <a:r>
              <a:rPr lang="en-US" dirty="0" smtClean="0"/>
              <a:t>Planar Scan Strategy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13048" y="2988241"/>
            <a:ext cx="2327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Height=60 m</a:t>
            </a:r>
            <a:endParaRPr lang="en-US" sz="3200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2843808" y="3212976"/>
            <a:ext cx="720080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484031" y="4221088"/>
            <a:ext cx="57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6" t="43735" r="47420" b="42530"/>
          <a:stretch/>
        </p:blipFill>
        <p:spPr bwMode="auto">
          <a:xfrm>
            <a:off x="5004048" y="3626317"/>
            <a:ext cx="3378397" cy="24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6895"/>
          <a:stretch/>
        </p:blipFill>
        <p:spPr bwMode="auto">
          <a:xfrm>
            <a:off x="23308" y="1638285"/>
            <a:ext cx="4576204" cy="38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2"/>
          <a:stretch/>
        </p:blipFill>
        <p:spPr bwMode="auto">
          <a:xfrm>
            <a:off x="4427984" y="1628800"/>
            <a:ext cx="4806616" cy="38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Antenna Pattern @ 75 MHz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43808" y="5325015"/>
            <a:ext cx="3931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Problems with TX instability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TX spurious radiation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Compass Accuracy</a:t>
            </a:r>
            <a:endParaRPr lang="en-US" sz="2400" dirty="0"/>
          </a:p>
        </p:txBody>
      </p:sp>
      <p:sp>
        <p:nvSpPr>
          <p:cNvPr id="8" name="Rettangolo 7"/>
          <p:cNvSpPr/>
          <p:nvPr/>
        </p:nvSpPr>
        <p:spPr>
          <a:xfrm>
            <a:off x="1838820" y="1239143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E-plane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303316" y="123914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H-plane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4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Antenna Pattern @ </a:t>
            </a:r>
            <a:r>
              <a:rPr lang="en-US" dirty="0" smtClean="0"/>
              <a:t>150 </a:t>
            </a:r>
            <a:r>
              <a:rPr lang="en-US" dirty="0"/>
              <a:t>MHz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53" y="1821085"/>
            <a:ext cx="51212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21085"/>
            <a:ext cx="51212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838820" y="1403924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E-plane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03316" y="1403924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H-plane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5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354</Words>
  <Application>Microsoft Office PowerPoint</Application>
  <PresentationFormat>Presentazione su schermo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 Measurements on Vivaldi v2 for AAVS0, design considerations  </vt:lpstr>
      <vt:lpstr>Vivaldi v2</vt:lpstr>
      <vt:lpstr>AAVS0 Results – mutual coupling</vt:lpstr>
      <vt:lpstr>Presentazione standard di PowerPoint</vt:lpstr>
      <vt:lpstr>Presentazione standard di PowerPoint</vt:lpstr>
      <vt:lpstr>Presentazione standard di PowerPoint</vt:lpstr>
      <vt:lpstr>Planar Scan Strategy</vt:lpstr>
      <vt:lpstr>Single Antenna Pattern @ 75 MHz</vt:lpstr>
      <vt:lpstr>Single Antenna Pattern @ 150 MHz</vt:lpstr>
      <vt:lpstr>Single Antenna Pattern @ 300 MHz</vt:lpstr>
      <vt:lpstr>E-plane @ 450 MHz</vt:lpstr>
      <vt:lpstr>H-plane @ 450 MHz</vt:lpstr>
      <vt:lpstr>New TX Unit for hexacopter</vt:lpstr>
      <vt:lpstr>Design activity</vt:lpstr>
      <vt:lpstr>Better matching</vt:lpstr>
      <vt:lpstr>Better symmetry of E- and H-planes</vt:lpstr>
      <vt:lpstr>No back lobe reduction</vt:lpstr>
      <vt:lpstr>QR Horn Aeff/Tsys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Virone</dc:creator>
  <cp:lastModifiedBy>virone</cp:lastModifiedBy>
  <cp:revision>98</cp:revision>
  <dcterms:created xsi:type="dcterms:W3CDTF">2011-09-01T07:13:31Z</dcterms:created>
  <dcterms:modified xsi:type="dcterms:W3CDTF">2012-10-21T14:23:28Z</dcterms:modified>
</cp:coreProperties>
</file>