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5" r:id="rId3"/>
    <p:sldMasterId id="2147483653" r:id="rId4"/>
    <p:sldMasterId id="2147483654" r:id="rId5"/>
  </p:sldMasterIdLst>
  <p:notesMasterIdLst>
    <p:notesMasterId r:id="rId31"/>
  </p:notesMasterIdLst>
  <p:handoutMasterIdLst>
    <p:handoutMasterId r:id="rId32"/>
  </p:handoutMasterIdLst>
  <p:sldIdLst>
    <p:sldId id="264" r:id="rId6"/>
    <p:sldId id="314" r:id="rId7"/>
    <p:sldId id="291" r:id="rId8"/>
    <p:sldId id="292" r:id="rId9"/>
    <p:sldId id="307" r:id="rId10"/>
    <p:sldId id="295" r:id="rId11"/>
    <p:sldId id="298" r:id="rId12"/>
    <p:sldId id="299" r:id="rId13"/>
    <p:sldId id="296" r:id="rId14"/>
    <p:sldId id="308" r:id="rId15"/>
    <p:sldId id="297" r:id="rId16"/>
    <p:sldId id="311" r:id="rId17"/>
    <p:sldId id="300" r:id="rId18"/>
    <p:sldId id="310" r:id="rId19"/>
    <p:sldId id="316" r:id="rId20"/>
    <p:sldId id="317" r:id="rId21"/>
    <p:sldId id="302" r:id="rId22"/>
    <p:sldId id="309" r:id="rId23"/>
    <p:sldId id="313" r:id="rId24"/>
    <p:sldId id="315" r:id="rId25"/>
    <p:sldId id="294" r:id="rId26"/>
    <p:sldId id="293" r:id="rId27"/>
    <p:sldId id="304" r:id="rId28"/>
    <p:sldId id="301" r:id="rId29"/>
    <p:sldId id="305" r:id="rId30"/>
  </p:sldIdLst>
  <p:sldSz cx="9901238" cy="6985000"/>
  <p:notesSz cx="6797675" cy="99266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50000"/>
      </a:spcBef>
      <a:spcAft>
        <a:spcPct val="0"/>
      </a:spcAft>
      <a:defRPr kern="1200">
        <a:solidFill>
          <a:schemeClr val="tx1"/>
        </a:solidFill>
        <a:latin typeface="Arial" charset="0"/>
        <a:ea typeface="+mn-ea"/>
        <a:cs typeface="+mn-cs"/>
      </a:defRPr>
    </a:lvl1pPr>
    <a:lvl2pPr marL="457200" algn="l" rtl="0" eaLnBrk="0" fontAlgn="base" hangingPunct="0">
      <a:spcBef>
        <a:spcPct val="50000"/>
      </a:spcBef>
      <a:spcAft>
        <a:spcPct val="0"/>
      </a:spcAft>
      <a:defRPr kern="1200">
        <a:solidFill>
          <a:schemeClr val="tx1"/>
        </a:solidFill>
        <a:latin typeface="Arial" charset="0"/>
        <a:ea typeface="+mn-ea"/>
        <a:cs typeface="+mn-cs"/>
      </a:defRPr>
    </a:lvl2pPr>
    <a:lvl3pPr marL="914400" algn="l" rtl="0" eaLnBrk="0" fontAlgn="base" hangingPunct="0">
      <a:spcBef>
        <a:spcPct val="50000"/>
      </a:spcBef>
      <a:spcAft>
        <a:spcPct val="0"/>
      </a:spcAft>
      <a:defRPr kern="1200">
        <a:solidFill>
          <a:schemeClr val="tx1"/>
        </a:solidFill>
        <a:latin typeface="Arial" charset="0"/>
        <a:ea typeface="+mn-ea"/>
        <a:cs typeface="+mn-cs"/>
      </a:defRPr>
    </a:lvl3pPr>
    <a:lvl4pPr marL="1371600" algn="l" rtl="0" eaLnBrk="0" fontAlgn="base" hangingPunct="0">
      <a:spcBef>
        <a:spcPct val="50000"/>
      </a:spcBef>
      <a:spcAft>
        <a:spcPct val="0"/>
      </a:spcAft>
      <a:defRPr kern="1200">
        <a:solidFill>
          <a:schemeClr val="tx1"/>
        </a:solidFill>
        <a:latin typeface="Arial" charset="0"/>
        <a:ea typeface="+mn-ea"/>
        <a:cs typeface="+mn-cs"/>
      </a:defRPr>
    </a:lvl4pPr>
    <a:lvl5pPr marL="1828800" algn="l" rtl="0" eaLnBrk="0" fontAlgn="base" hangingPunct="0">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Drough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showPr>
  <p:clrMru>
    <a:srgbClr val="FFFF99"/>
    <a:srgbClr val="FF66FF"/>
    <a:srgbClr val="FF0000"/>
    <a:srgbClr val="FFCC66"/>
    <a:srgbClr val="99CCFF"/>
    <a:srgbClr val="000066"/>
    <a:srgbClr val="96969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12" autoAdjust="0"/>
    <p:restoredTop sz="93895" autoAdjust="0"/>
  </p:normalViewPr>
  <p:slideViewPr>
    <p:cSldViewPr showGuides="1">
      <p:cViewPr varScale="1">
        <p:scale>
          <a:sx n="116" d="100"/>
          <a:sy n="116" d="100"/>
        </p:scale>
        <p:origin x="-924" y="-96"/>
      </p:cViewPr>
      <p:guideLst>
        <p:guide orient="horz" pos="2200"/>
        <p:guide pos="578"/>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2" name="Picture 10" descr="CCLogo_X38_col_600+5"/>
          <p:cNvPicPr>
            <a:picLocks noChangeAspect="1" noChangeArrowheads="1"/>
          </p:cNvPicPr>
          <p:nvPr/>
        </p:nvPicPr>
        <p:blipFill>
          <a:blip r:embed="rId2" cstate="print"/>
          <a:srcRect/>
          <a:stretch>
            <a:fillRect/>
          </a:stretch>
        </p:blipFill>
        <p:spPr bwMode="auto">
          <a:xfrm>
            <a:off x="461963" y="9240838"/>
            <a:ext cx="1411287" cy="363537"/>
          </a:xfrm>
          <a:prstGeom prst="rect">
            <a:avLst/>
          </a:prstGeom>
          <a:noFill/>
        </p:spPr>
      </p:pic>
      <p:sp>
        <p:nvSpPr>
          <p:cNvPr id="3074" name="Rectangle 2"/>
          <p:cNvSpPr>
            <a:spLocks noChangeArrowheads="1"/>
          </p:cNvSpPr>
          <p:nvPr/>
        </p:nvSpPr>
        <p:spPr bwMode="auto">
          <a:xfrm>
            <a:off x="5672138" y="9444038"/>
            <a:ext cx="733425" cy="225425"/>
          </a:xfrm>
          <a:prstGeom prst="rect">
            <a:avLst/>
          </a:prstGeom>
          <a:noFill/>
          <a:ln w="12700">
            <a:noFill/>
            <a:miter lim="800000"/>
            <a:headEnd/>
            <a:tailEnd/>
          </a:ln>
          <a:effectLst/>
        </p:spPr>
        <p:txBody>
          <a:bodyPr wrap="none" lIns="88189" tIns="44897" rIns="88189" bIns="44897">
            <a:spAutoFit/>
          </a:bodyPr>
          <a:lstStyle/>
          <a:p>
            <a:pPr algn="ctr" defTabSz="877888">
              <a:lnSpc>
                <a:spcPct val="90000"/>
              </a:lnSpc>
              <a:spcBef>
                <a:spcPct val="0"/>
              </a:spcBef>
            </a:pPr>
            <a:r>
              <a:rPr lang="en-GB" sz="1000"/>
              <a:t>  Page</a:t>
            </a:r>
            <a:r>
              <a:rPr lang="en-GB" sz="1000" b="1"/>
              <a:t> </a:t>
            </a:r>
            <a:fld id="{B7BB6D9F-1E19-4622-B338-C6C95C1E9146}" type="slidenum">
              <a:rPr lang="en-GB" sz="1000" b="1"/>
              <a:pPr algn="ctr" defTabSz="877888">
                <a:lnSpc>
                  <a:spcPct val="90000"/>
                </a:lnSpc>
                <a:spcBef>
                  <a:spcPct val="0"/>
                </a:spcBef>
              </a:pPr>
              <a:t>‹#›</a:t>
            </a:fld>
            <a:endParaRPr lang="en-GB" sz="1000" b="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descr="CCLogo_X38_col_600+5"/>
          <p:cNvPicPr>
            <a:picLocks noChangeAspect="1" noChangeArrowheads="1"/>
          </p:cNvPicPr>
          <p:nvPr/>
        </p:nvPicPr>
        <p:blipFill>
          <a:blip r:embed="rId2"/>
          <a:srcRect/>
          <a:stretch>
            <a:fillRect/>
          </a:stretch>
        </p:blipFill>
        <p:spPr bwMode="auto">
          <a:xfrm>
            <a:off x="923925" y="9240838"/>
            <a:ext cx="1411288" cy="363537"/>
          </a:xfrm>
          <a:prstGeom prst="rect">
            <a:avLst/>
          </a:prstGeom>
          <a:noFill/>
        </p:spPr>
      </p:pic>
      <p:sp>
        <p:nvSpPr>
          <p:cNvPr id="2050" name="Rectangle 2"/>
          <p:cNvSpPr>
            <a:spLocks noChangeArrowheads="1" noTextEdit="1"/>
          </p:cNvSpPr>
          <p:nvPr>
            <p:ph type="sldImg" idx="2"/>
          </p:nvPr>
        </p:nvSpPr>
        <p:spPr bwMode="auto">
          <a:xfrm>
            <a:off x="941388" y="868363"/>
            <a:ext cx="4921250" cy="3471862"/>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04875" y="4719638"/>
            <a:ext cx="4987925" cy="4181475"/>
          </a:xfrm>
          <a:prstGeom prst="rect">
            <a:avLst/>
          </a:prstGeom>
          <a:noFill/>
          <a:ln w="12700">
            <a:noFill/>
            <a:miter lim="800000"/>
            <a:headEnd/>
            <a:tailEnd/>
          </a:ln>
          <a:effectLst/>
        </p:spPr>
        <p:txBody>
          <a:bodyPr vert="horz" wrap="square" lIns="91395" tIns="44897" rIns="91395" bIns="44897" numCol="1" anchor="t" anchorCtr="0" compatLnSpc="1">
            <a:prstTxWarp prst="textNoShape">
              <a:avLst/>
            </a:prstTxWarp>
          </a:bodyPr>
          <a:lstStyle/>
          <a:p>
            <a:pPr lvl="0"/>
            <a:r>
              <a:rPr lang="en-GB" smtClean="0"/>
              <a:t>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ChangeArrowheads="1"/>
          </p:cNvSpPr>
          <p:nvPr/>
        </p:nvSpPr>
        <p:spPr bwMode="auto">
          <a:xfrm>
            <a:off x="5264150" y="9444038"/>
            <a:ext cx="722313" cy="228600"/>
          </a:xfrm>
          <a:prstGeom prst="rect">
            <a:avLst/>
          </a:prstGeom>
          <a:noFill/>
          <a:ln w="12700">
            <a:noFill/>
            <a:miter lim="800000"/>
            <a:headEnd/>
            <a:tailEnd/>
          </a:ln>
          <a:effectLst/>
        </p:spPr>
        <p:txBody>
          <a:bodyPr wrap="none" lIns="88189" tIns="44897" rIns="88189" bIns="44897">
            <a:spAutoFit/>
          </a:bodyPr>
          <a:lstStyle/>
          <a:p>
            <a:pPr algn="ctr" defTabSz="877888">
              <a:lnSpc>
                <a:spcPct val="90000"/>
              </a:lnSpc>
              <a:spcBef>
                <a:spcPct val="0"/>
              </a:spcBef>
            </a:pPr>
            <a:r>
              <a:rPr lang="en-GB" sz="1000"/>
              <a:t>  Page</a:t>
            </a:r>
            <a:r>
              <a:rPr lang="en-GB" sz="1000" b="1"/>
              <a:t> </a:t>
            </a:r>
            <a:fld id="{72A86868-2507-4281-9B17-04BB84E65A83}" type="slidenum">
              <a:rPr lang="en-GB" sz="1000" b="1"/>
              <a:pPr algn="ctr" defTabSz="877888">
                <a:lnSpc>
                  <a:spcPct val="90000"/>
                </a:lnSpc>
                <a:spcBef>
                  <a:spcPct val="0"/>
                </a:spcBef>
              </a:pPr>
              <a:t>‹#›</a:t>
            </a:fld>
            <a:endParaRPr lang="en-GB" sz="1000" b="1"/>
          </a:p>
        </p:txBody>
      </p:sp>
      <p:sp>
        <p:nvSpPr>
          <p:cNvPr id="2053" name="Line 5"/>
          <p:cNvSpPr>
            <a:spLocks noChangeShapeType="1"/>
          </p:cNvSpPr>
          <p:nvPr/>
        </p:nvSpPr>
        <p:spPr bwMode="auto">
          <a:xfrm>
            <a:off x="955675" y="4635500"/>
            <a:ext cx="4879975" cy="0"/>
          </a:xfrm>
          <a:prstGeom prst="line">
            <a:avLst/>
          </a:prstGeom>
          <a:noFill/>
          <a:ln w="12700">
            <a:solidFill>
              <a:srgbClr val="000000"/>
            </a:solidFill>
            <a:round/>
            <a:headEnd/>
            <a:tailEnd/>
          </a:ln>
          <a:effectLst/>
        </p:spPr>
        <p:txBody>
          <a:bodyPr wrap="none" anchor="ctr"/>
          <a:lstStyle/>
          <a:p>
            <a:endParaRPr lang="en-GB"/>
          </a:p>
        </p:txBody>
      </p:sp>
    </p:spTree>
  </p:cSld>
  <p:clrMap bg1="lt1" tx1="dk1" bg2="lt2" tx2="dk2" accent1="accent1" accent2="accent2" accent3="accent3" accent4="accent4" accent5="accent5" accent6="accent6" hlink="hlink" folHlink="folHlink"/>
  <p:notesStyle>
    <a:lvl1pPr marL="114300" indent="-114300" algn="l" rtl="0" fontAlgn="base">
      <a:lnSpc>
        <a:spcPct val="90000"/>
      </a:lnSpc>
      <a:spcBef>
        <a:spcPct val="40000"/>
      </a:spcBef>
      <a:spcAft>
        <a:spcPct val="0"/>
      </a:spcAft>
      <a:defRPr sz="1200" kern="1200">
        <a:solidFill>
          <a:schemeClr val="tx1"/>
        </a:solidFill>
        <a:latin typeface="Arial" charset="0"/>
        <a:ea typeface="+mn-ea"/>
        <a:cs typeface="+mn-cs"/>
      </a:defRPr>
    </a:lvl1pPr>
    <a:lvl2pPr marL="342900" indent="-114300" algn="l" rtl="0" fontAlgn="base">
      <a:lnSpc>
        <a:spcPct val="90000"/>
      </a:lnSpc>
      <a:spcBef>
        <a:spcPct val="40000"/>
      </a:spcBef>
      <a:spcAft>
        <a:spcPct val="0"/>
      </a:spcAft>
      <a:defRPr sz="1200" kern="1200">
        <a:solidFill>
          <a:schemeClr val="tx1"/>
        </a:solidFill>
        <a:latin typeface="Arial" charset="0"/>
        <a:ea typeface="+mn-ea"/>
        <a:cs typeface="+mn-cs"/>
      </a:defRPr>
    </a:lvl2pPr>
    <a:lvl3pPr marL="571500" indent="-114300" algn="l" rtl="0" fontAlgn="base">
      <a:lnSpc>
        <a:spcPct val="90000"/>
      </a:lnSpc>
      <a:spcBef>
        <a:spcPct val="40000"/>
      </a:spcBef>
      <a:spcAft>
        <a:spcPct val="0"/>
      </a:spcAft>
      <a:defRPr sz="1200" kern="1200">
        <a:solidFill>
          <a:schemeClr val="tx1"/>
        </a:solidFill>
        <a:latin typeface="Arial" charset="0"/>
        <a:ea typeface="+mn-ea"/>
        <a:cs typeface="+mn-cs"/>
      </a:defRPr>
    </a:lvl3pPr>
    <a:lvl4pPr marL="800100" indent="-114300" algn="l" rtl="0" fontAlgn="base">
      <a:lnSpc>
        <a:spcPct val="90000"/>
      </a:lnSpc>
      <a:spcBef>
        <a:spcPct val="40000"/>
      </a:spcBef>
      <a:spcAft>
        <a:spcPct val="0"/>
      </a:spcAft>
      <a:defRPr sz="1200" kern="1200">
        <a:solidFill>
          <a:schemeClr val="tx1"/>
        </a:solidFill>
        <a:latin typeface="Arial" charset="0"/>
        <a:ea typeface="+mn-ea"/>
        <a:cs typeface="+mn-cs"/>
      </a:defRPr>
    </a:lvl4pPr>
    <a:lvl5pPr marL="1028700" indent="-114300" algn="l" rtl="0" fontAlgn="base">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ChangeArrowheads="1" noTextEdit="1"/>
          </p:cNvSpPr>
          <p:nvPr>
            <p:ph type="sldImg"/>
          </p:nvPr>
        </p:nvSpPr>
        <p:spPr>
          <a:xfrm>
            <a:off x="947738" y="871538"/>
            <a:ext cx="4911725" cy="3465512"/>
          </a:xfrm>
          <a:ln/>
        </p:spPr>
      </p:sp>
      <p:sp>
        <p:nvSpPr>
          <p:cNvPr id="1116163" name="Rectangle 3"/>
          <p:cNvSpPr>
            <a:spLocks noGrp="1" noChangeArrowheads="1"/>
          </p:cNvSpPr>
          <p:nvPr>
            <p:ph type="body" idx="1"/>
          </p:nvPr>
        </p:nvSpPr>
        <p:spPr>
          <a:xfrm>
            <a:off x="903288" y="4719638"/>
            <a:ext cx="4991100" cy="4181475"/>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noTextEdit="1"/>
          </p:cNvSpPr>
          <p:nvPr>
            <p:ph type="sldImg"/>
          </p:nvPr>
        </p:nvSpPr>
        <p:spPr>
          <a:xfrm>
            <a:off x="947738" y="871538"/>
            <a:ext cx="4911725" cy="3465512"/>
          </a:xfrm>
          <a:ln/>
        </p:spPr>
      </p:sp>
      <p:sp>
        <p:nvSpPr>
          <p:cNvPr id="1136643" name="Rectangle 3"/>
          <p:cNvSpPr>
            <a:spLocks noGrp="1" noChangeArrowheads="1"/>
          </p:cNvSpPr>
          <p:nvPr>
            <p:ph type="body" idx="1"/>
          </p:nvPr>
        </p:nvSpPr>
        <p:spPr>
          <a:xfrm>
            <a:off x="903288" y="4719638"/>
            <a:ext cx="4991100" cy="4181475"/>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noTextEdit="1"/>
          </p:cNvSpPr>
          <p:nvPr>
            <p:ph type="sldImg"/>
          </p:nvPr>
        </p:nvSpPr>
        <p:spPr>
          <a:xfrm>
            <a:off x="947738" y="871538"/>
            <a:ext cx="4911725" cy="3465512"/>
          </a:xfrm>
          <a:ln/>
        </p:spPr>
      </p:sp>
      <p:sp>
        <p:nvSpPr>
          <p:cNvPr id="1138691" name="Rectangle 3"/>
          <p:cNvSpPr>
            <a:spLocks noGrp="1" noChangeArrowheads="1"/>
          </p:cNvSpPr>
          <p:nvPr>
            <p:ph type="body" idx="1"/>
          </p:nvPr>
        </p:nvSpPr>
        <p:spPr>
          <a:xfrm>
            <a:off x="903288" y="4719638"/>
            <a:ext cx="4991100" cy="4181475"/>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noTextEdit="1"/>
          </p:cNvSpPr>
          <p:nvPr>
            <p:ph type="sldImg"/>
          </p:nvPr>
        </p:nvSpPr>
        <p:spPr>
          <a:xfrm>
            <a:off x="947738" y="871538"/>
            <a:ext cx="4911725" cy="3465512"/>
          </a:xfrm>
          <a:ln/>
        </p:spPr>
      </p:sp>
      <p:sp>
        <p:nvSpPr>
          <p:cNvPr id="1140739" name="Rectangle 3"/>
          <p:cNvSpPr>
            <a:spLocks noGrp="1" noChangeArrowheads="1"/>
          </p:cNvSpPr>
          <p:nvPr>
            <p:ph type="body" idx="1"/>
          </p:nvPr>
        </p:nvSpPr>
        <p:spPr>
          <a:xfrm>
            <a:off x="903288" y="4719638"/>
            <a:ext cx="4991100" cy="4181475"/>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noTextEdit="1"/>
          </p:cNvSpPr>
          <p:nvPr>
            <p:ph type="sldImg"/>
          </p:nvPr>
        </p:nvSpPr>
        <p:spPr>
          <a:xfrm>
            <a:off x="947738" y="871538"/>
            <a:ext cx="4911725" cy="3465512"/>
          </a:xfrm>
          <a:ln/>
        </p:spPr>
      </p:sp>
      <p:sp>
        <p:nvSpPr>
          <p:cNvPr id="1140739" name="Rectangle 3"/>
          <p:cNvSpPr>
            <a:spLocks noGrp="1" noChangeArrowheads="1"/>
          </p:cNvSpPr>
          <p:nvPr>
            <p:ph type="body" idx="1"/>
          </p:nvPr>
        </p:nvSpPr>
        <p:spPr>
          <a:xfrm>
            <a:off x="903288" y="4719638"/>
            <a:ext cx="4991100" cy="4181475"/>
          </a:xfrm>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633" name="Rectangle 153"/>
          <p:cNvSpPr>
            <a:spLocks noGrp="1" noChangeArrowheads="1"/>
          </p:cNvSpPr>
          <p:nvPr>
            <p:ph type="ctrTitle"/>
          </p:nvPr>
        </p:nvSpPr>
        <p:spPr>
          <a:xfrm>
            <a:off x="628650" y="1474788"/>
            <a:ext cx="6119813" cy="719137"/>
          </a:xfrm>
        </p:spPr>
        <p:txBody>
          <a:bodyPr/>
          <a:lstStyle>
            <a:lvl1pPr>
              <a:spcBef>
                <a:spcPct val="0"/>
              </a:spcBef>
              <a:defRPr sz="2400"/>
            </a:lvl1pPr>
          </a:lstStyle>
          <a:p>
            <a:r>
              <a:rPr lang="en-GB"/>
              <a:t>Click to edit Master title style</a:t>
            </a:r>
          </a:p>
        </p:txBody>
      </p:sp>
      <p:sp>
        <p:nvSpPr>
          <p:cNvPr id="20634" name="Rectangle 154"/>
          <p:cNvSpPr>
            <a:spLocks noGrp="1" noChangeArrowheads="1"/>
          </p:cNvSpPr>
          <p:nvPr>
            <p:ph type="subTitle" idx="1"/>
          </p:nvPr>
        </p:nvSpPr>
        <p:spPr>
          <a:xfrm>
            <a:off x="628650" y="2230438"/>
            <a:ext cx="6119813" cy="503237"/>
          </a:xfrm>
        </p:spPr>
        <p:txBody>
          <a:bodyPr/>
          <a:lstStyle>
            <a:lvl1pPr marL="0" indent="0">
              <a:spcBef>
                <a:spcPct val="0"/>
              </a:spcBef>
              <a:buFont typeface="Wingdings" pitchFamily="2" charset="2"/>
              <a:buNone/>
              <a:defRPr sz="1600">
                <a:solidFill>
                  <a:srgbClr val="777777"/>
                </a:solidFill>
              </a:defRPr>
            </a:lvl1pPr>
          </a:lstStyle>
          <a:p>
            <a:r>
              <a:rPr lang="en-GB"/>
              <a:t>Click to edit Master subtitle style</a:t>
            </a:r>
          </a:p>
        </p:txBody>
      </p:sp>
      <p:grpSp>
        <p:nvGrpSpPr>
          <p:cNvPr id="20677" name="Group 197"/>
          <p:cNvGrpSpPr>
            <a:grpSpLocks/>
          </p:cNvGrpSpPr>
          <p:nvPr/>
        </p:nvGrpSpPr>
        <p:grpSpPr bwMode="auto">
          <a:xfrm>
            <a:off x="0" y="0"/>
            <a:ext cx="9901238" cy="6985000"/>
            <a:chOff x="0" y="0"/>
            <a:chExt cx="6237" cy="4400"/>
          </a:xfrm>
        </p:grpSpPr>
        <p:grpSp>
          <p:nvGrpSpPr>
            <p:cNvPr id="20678" name="Group 198"/>
            <p:cNvGrpSpPr>
              <a:grpSpLocks/>
            </p:cNvGrpSpPr>
            <p:nvPr userDrawn="1"/>
          </p:nvGrpSpPr>
          <p:grpSpPr bwMode="auto">
            <a:xfrm>
              <a:off x="0" y="0"/>
              <a:ext cx="6237" cy="4400"/>
              <a:chOff x="0" y="0"/>
              <a:chExt cx="6237" cy="4400"/>
            </a:xfrm>
          </p:grpSpPr>
          <p:sp>
            <p:nvSpPr>
              <p:cNvPr id="20679" name="Rectangle 199" descr="Light upward diagonal"/>
              <p:cNvSpPr>
                <a:spLocks noChangeArrowheads="1"/>
              </p:cNvSpPr>
              <p:nvPr userDrawn="1"/>
            </p:nvSpPr>
            <p:spPr bwMode="auto">
              <a:xfrm rot="-10800000">
                <a:off x="5976" y="0"/>
                <a:ext cx="261" cy="4400"/>
              </a:xfrm>
              <a:prstGeom prst="rect">
                <a:avLst/>
              </a:prstGeom>
              <a:pattFill prst="ltUpDiag">
                <a:fgClr>
                  <a:srgbClr val="B2B2B2"/>
                </a:fgClr>
                <a:bgClr>
                  <a:srgbClr val="FFFFFF"/>
                </a:bgClr>
              </a:pattFill>
              <a:ln w="12700">
                <a:solidFill>
                  <a:schemeClr val="tx1"/>
                </a:solidFill>
                <a:prstDash val="dash"/>
                <a:miter lim="800000"/>
                <a:headEnd/>
                <a:tailEnd/>
              </a:ln>
              <a:effectLst/>
            </p:spPr>
            <p:txBody>
              <a:bodyPr vert="eaVert" wrap="none" lIns="89874" tIns="46734" rIns="89874" bIns="46734" anchor="ctr"/>
              <a:lstStyle/>
              <a:p>
                <a:pPr algn="ctr" defTabSz="912813"/>
                <a:r>
                  <a:rPr lang="en-GB"/>
                  <a:t>                                                KEEP OUT AREA</a:t>
                </a:r>
              </a:p>
            </p:txBody>
          </p:sp>
          <p:sp>
            <p:nvSpPr>
              <p:cNvPr id="20680" name="Rectangle 200" descr="Light upward diagonal"/>
              <p:cNvSpPr>
                <a:spLocks noChangeArrowheads="1"/>
              </p:cNvSpPr>
              <p:nvPr userDrawn="1"/>
            </p:nvSpPr>
            <p:spPr bwMode="auto">
              <a:xfrm>
                <a:off x="396" y="0"/>
                <a:ext cx="5577" cy="930"/>
              </a:xfrm>
              <a:prstGeom prst="rect">
                <a:avLst/>
              </a:prstGeom>
              <a:pattFill prst="ltUpDiag">
                <a:fgClr>
                  <a:srgbClr val="B2B2B2"/>
                </a:fgClr>
                <a:bgClr>
                  <a:srgbClr val="FFFFFF"/>
                </a:bgClr>
              </a:pattFill>
              <a:ln w="12700">
                <a:solidFill>
                  <a:schemeClr val="tx1"/>
                </a:solidFill>
                <a:prstDash val="dash"/>
                <a:miter lim="800000"/>
                <a:headEnd type="none" w="sm" len="lg"/>
                <a:tailEnd/>
              </a:ln>
              <a:effectLst/>
            </p:spPr>
            <p:txBody>
              <a:bodyPr wrap="none" lIns="90000" tIns="46800" rIns="90000" bIns="46800" anchor="ctr"/>
              <a:lstStyle/>
              <a:p>
                <a:pPr algn="ctr" defTabSz="912813"/>
                <a:r>
                  <a:rPr lang="en-GB"/>
                  <a:t>KEEP OUT AREA</a:t>
                </a:r>
              </a:p>
            </p:txBody>
          </p:sp>
          <p:sp>
            <p:nvSpPr>
              <p:cNvPr id="20681" name="Rectangle 201"/>
              <p:cNvSpPr>
                <a:spLocks noChangeArrowheads="1"/>
              </p:cNvSpPr>
              <p:nvPr userDrawn="1"/>
            </p:nvSpPr>
            <p:spPr bwMode="auto">
              <a:xfrm>
                <a:off x="397" y="4060"/>
                <a:ext cx="3855" cy="136"/>
              </a:xfrm>
              <a:prstGeom prst="rect">
                <a:avLst/>
              </a:prstGeom>
              <a:solidFill>
                <a:schemeClr val="bg1"/>
              </a:solidFill>
              <a:ln w="12700">
                <a:solidFill>
                  <a:schemeClr val="tx1"/>
                </a:solidFill>
                <a:miter lim="800000"/>
                <a:headEnd/>
                <a:tailEnd/>
              </a:ln>
              <a:effectLst/>
            </p:spPr>
            <p:txBody>
              <a:bodyPr wrap="none" lIns="90000" tIns="46800" rIns="90000" bIns="46800" anchor="ctr"/>
              <a:lstStyle/>
              <a:p>
                <a:endParaRPr lang="en-GB"/>
              </a:p>
            </p:txBody>
          </p:sp>
          <p:sp>
            <p:nvSpPr>
              <p:cNvPr id="20682" name="Rectangle 202" descr="Light upward diagonal"/>
              <p:cNvSpPr>
                <a:spLocks noChangeArrowheads="1"/>
              </p:cNvSpPr>
              <p:nvPr userDrawn="1"/>
            </p:nvSpPr>
            <p:spPr bwMode="auto">
              <a:xfrm>
                <a:off x="4252" y="930"/>
                <a:ext cx="1724" cy="3470"/>
              </a:xfrm>
              <a:prstGeom prst="rect">
                <a:avLst/>
              </a:prstGeom>
              <a:pattFill prst="ltUpDiag">
                <a:fgClr>
                  <a:srgbClr val="B2B2B2"/>
                </a:fgClr>
                <a:bgClr>
                  <a:srgbClr val="FFFFFF"/>
                </a:bgClr>
              </a:pattFill>
              <a:ln w="12700">
                <a:solidFill>
                  <a:schemeClr val="tx1"/>
                </a:solidFill>
                <a:prstDash val="dash"/>
                <a:miter lim="800000"/>
                <a:headEnd type="none" w="sm" len="lg"/>
                <a:tailEnd/>
              </a:ln>
              <a:effectLst/>
            </p:spPr>
            <p:txBody>
              <a:bodyPr wrap="none" lIns="90000" tIns="46800" rIns="90000" bIns="46800" anchor="ctr"/>
              <a:lstStyle/>
              <a:p>
                <a:pPr algn="ctr" defTabSz="912813"/>
                <a:r>
                  <a:rPr lang="en-GB"/>
                  <a:t>KEEP OUT AREA</a:t>
                </a:r>
              </a:p>
              <a:p>
                <a:pPr algn="ctr" defTabSz="912813"/>
                <a:endParaRPr lang="en-GB"/>
              </a:p>
              <a:p>
                <a:pPr algn="ctr" defTabSz="912813"/>
                <a:endParaRPr lang="en-GB"/>
              </a:p>
              <a:p>
                <a:pPr algn="ctr" defTabSz="912813"/>
                <a:endParaRPr lang="en-GB"/>
              </a:p>
              <a:p>
                <a:pPr algn="ctr" defTabSz="912813"/>
                <a:r>
                  <a:rPr lang="en-GB"/>
                  <a:t> </a:t>
                </a:r>
              </a:p>
              <a:p>
                <a:pPr algn="ctr" defTabSz="912813"/>
                <a:endParaRPr lang="en-GB"/>
              </a:p>
              <a:p>
                <a:pPr algn="ctr" defTabSz="912813"/>
                <a:endParaRPr lang="en-GB"/>
              </a:p>
              <a:p>
                <a:pPr algn="ctr" defTabSz="912813"/>
                <a:endParaRPr lang="en-GB"/>
              </a:p>
              <a:p>
                <a:pPr algn="ctr" defTabSz="912813"/>
                <a:endParaRPr lang="en-GB"/>
              </a:p>
              <a:p>
                <a:pPr algn="ctr" defTabSz="912813"/>
                <a:endParaRPr lang="en-GB"/>
              </a:p>
              <a:p>
                <a:pPr algn="ctr" defTabSz="912813"/>
                <a:endParaRPr lang="en-GB"/>
              </a:p>
              <a:p>
                <a:pPr algn="ctr" defTabSz="912813"/>
                <a:endParaRPr lang="en-GB"/>
              </a:p>
              <a:p>
                <a:pPr algn="ctr" defTabSz="912813"/>
                <a:r>
                  <a:rPr lang="en-GB"/>
                  <a:t>KEEP OUT AREA</a:t>
                </a:r>
              </a:p>
            </p:txBody>
          </p:sp>
          <p:sp>
            <p:nvSpPr>
              <p:cNvPr id="20683" name="Rectangle 203" descr="Light upward diagonal"/>
              <p:cNvSpPr>
                <a:spLocks noChangeArrowheads="1"/>
              </p:cNvSpPr>
              <p:nvPr userDrawn="1"/>
            </p:nvSpPr>
            <p:spPr bwMode="auto">
              <a:xfrm rot="-10800000">
                <a:off x="0" y="0"/>
                <a:ext cx="396" cy="4400"/>
              </a:xfrm>
              <a:prstGeom prst="rect">
                <a:avLst/>
              </a:prstGeom>
              <a:pattFill prst="ltUpDiag">
                <a:fgClr>
                  <a:srgbClr val="B2B2B2"/>
                </a:fgClr>
                <a:bgClr>
                  <a:srgbClr val="FFFFFF"/>
                </a:bgClr>
              </a:pattFill>
              <a:ln w="12700">
                <a:solidFill>
                  <a:schemeClr val="tx1"/>
                </a:solidFill>
                <a:prstDash val="dash"/>
                <a:miter lim="800000"/>
                <a:headEnd/>
                <a:tailEnd/>
              </a:ln>
              <a:effectLst/>
            </p:spPr>
            <p:txBody>
              <a:bodyPr vert="eaVert" wrap="none" lIns="89874" tIns="46734" rIns="89874" bIns="46734" anchor="ctr"/>
              <a:lstStyle/>
              <a:p>
                <a:pPr algn="ctr" defTabSz="912813"/>
                <a:r>
                  <a:rPr lang="en-GB"/>
                  <a:t>                                                KEEP OUT AREA</a:t>
                </a:r>
              </a:p>
            </p:txBody>
          </p:sp>
          <p:sp>
            <p:nvSpPr>
              <p:cNvPr id="20684" name="Oval 204"/>
              <p:cNvSpPr>
                <a:spLocks noChangeArrowheads="1"/>
              </p:cNvSpPr>
              <p:nvPr userDrawn="1"/>
            </p:nvSpPr>
            <p:spPr bwMode="auto">
              <a:xfrm>
                <a:off x="4095" y="1534"/>
                <a:ext cx="1564" cy="1564"/>
              </a:xfrm>
              <a:prstGeom prst="ellipse">
                <a:avLst/>
              </a:prstGeom>
              <a:solidFill>
                <a:schemeClr val="bg1"/>
              </a:solidFill>
              <a:ln w="12700">
                <a:solidFill>
                  <a:schemeClr val="tx1"/>
                </a:solidFill>
                <a:prstDash val="dash"/>
                <a:round/>
                <a:headEnd type="none" w="sm" len="lg"/>
                <a:tailEnd/>
              </a:ln>
              <a:effectLst/>
            </p:spPr>
            <p:txBody>
              <a:bodyPr wrap="none" lIns="90000" tIns="46800" rIns="90000" bIns="46800" anchor="ctr"/>
              <a:lstStyle/>
              <a:p>
                <a:endParaRPr lang="en-GB"/>
              </a:p>
            </p:txBody>
          </p:sp>
          <p:sp>
            <p:nvSpPr>
              <p:cNvPr id="20685" name="Text Box 205"/>
              <p:cNvSpPr txBox="1">
                <a:spLocks noChangeArrowheads="1"/>
              </p:cNvSpPr>
              <p:nvPr userDrawn="1"/>
            </p:nvSpPr>
            <p:spPr bwMode="auto">
              <a:xfrm>
                <a:off x="396" y="0"/>
                <a:ext cx="2494" cy="227"/>
              </a:xfrm>
              <a:prstGeom prst="rect">
                <a:avLst/>
              </a:prstGeom>
              <a:noFill/>
              <a:ln w="38100">
                <a:solidFill>
                  <a:schemeClr val="tx1"/>
                </a:solidFill>
                <a:miter lim="800000"/>
                <a:headEnd/>
                <a:tailEnd/>
              </a:ln>
              <a:effectLst/>
            </p:spPr>
            <p:txBody>
              <a:bodyPr lIns="89874" tIns="46734" rIns="89874" bIns="46734"/>
              <a:lstStyle/>
              <a:p>
                <a:pPr algn="ctr" defTabSz="912813"/>
                <a:r>
                  <a:rPr lang="en-GB" b="1"/>
                  <a:t>Based on Presentation Template</a:t>
                </a:r>
              </a:p>
            </p:txBody>
          </p:sp>
        </p:grpSp>
        <p:grpSp>
          <p:nvGrpSpPr>
            <p:cNvPr id="20686" name="Group 206"/>
            <p:cNvGrpSpPr>
              <a:grpSpLocks/>
            </p:cNvGrpSpPr>
            <p:nvPr userDrawn="1"/>
          </p:nvGrpSpPr>
          <p:grpSpPr bwMode="auto">
            <a:xfrm>
              <a:off x="215" y="1893"/>
              <a:ext cx="3402" cy="1713"/>
              <a:chOff x="215" y="1893"/>
              <a:chExt cx="3402" cy="1713"/>
            </a:xfrm>
          </p:grpSpPr>
          <p:sp>
            <p:nvSpPr>
              <p:cNvPr id="20687" name="Text Box 207"/>
              <p:cNvSpPr txBox="1">
                <a:spLocks noChangeArrowheads="1"/>
              </p:cNvSpPr>
              <p:nvPr userDrawn="1"/>
            </p:nvSpPr>
            <p:spPr bwMode="auto">
              <a:xfrm>
                <a:off x="215" y="1893"/>
                <a:ext cx="3402" cy="828"/>
              </a:xfrm>
              <a:prstGeom prst="rect">
                <a:avLst/>
              </a:prstGeom>
              <a:solidFill>
                <a:srgbClr val="FFFF99"/>
              </a:solidFill>
              <a:ln w="12700">
                <a:solidFill>
                  <a:schemeClr val="tx1"/>
                </a:solidFill>
                <a:miter lim="800000"/>
                <a:headEnd/>
                <a:tailEnd/>
              </a:ln>
              <a:effectLst/>
            </p:spPr>
            <p:txBody>
              <a:bodyPr lIns="89874" tIns="46734" rIns="89874" bIns="46734">
                <a:spAutoFit/>
              </a:bodyPr>
              <a:lstStyle/>
              <a:p>
                <a:pPr defTabSz="912813">
                  <a:lnSpc>
                    <a:spcPct val="95000"/>
                  </a:lnSpc>
                  <a:spcBef>
                    <a:spcPct val="0"/>
                  </a:spcBef>
                </a:pPr>
                <a:r>
                  <a:rPr lang="en-GB" sz="1400" b="1"/>
                  <a:t>TO HIDE ALL THE MARGINS &amp; KEEP OUT ZONES: </a:t>
                </a:r>
              </a:p>
              <a:p>
                <a:pPr defTabSz="912813">
                  <a:lnSpc>
                    <a:spcPct val="95000"/>
                  </a:lnSpc>
                  <a:spcBef>
                    <a:spcPct val="0"/>
                  </a:spcBef>
                </a:pPr>
                <a:r>
                  <a:rPr lang="en-GB" sz="1400" b="1"/>
                  <a:t>Select Slide Design... on F</a:t>
                </a:r>
                <a:r>
                  <a:rPr lang="en-GB" sz="1400" b="1" u="sng"/>
                  <a:t>o</a:t>
                </a:r>
                <a:r>
                  <a:rPr lang="en-GB" sz="1400" b="1"/>
                  <a:t>rmat menu or Right mouse button pop-up menu &amp; Click in the STANDARD (##) design template thumbnail to apply it to all </a:t>
                </a:r>
                <a:r>
                  <a:rPr lang="en-GB" sz="1400" b="1" u="sng"/>
                  <a:t>standard</a:t>
                </a:r>
                <a:r>
                  <a:rPr lang="en-GB" sz="1400" b="1"/>
                  <a:t> slides. To SHOW the MARGINS &amp; ZONES again, Click in the TEMPLATE (##) preview. NEVER change anything on Master(s), simply hide it</a:t>
                </a:r>
              </a:p>
            </p:txBody>
          </p:sp>
          <p:sp>
            <p:nvSpPr>
              <p:cNvPr id="20688" name="AutoShape 208"/>
              <p:cNvSpPr>
                <a:spLocks noChangeArrowheads="1"/>
              </p:cNvSpPr>
              <p:nvPr userDrawn="1"/>
            </p:nvSpPr>
            <p:spPr bwMode="auto">
              <a:xfrm>
                <a:off x="215" y="2880"/>
                <a:ext cx="1906" cy="726"/>
              </a:xfrm>
              <a:prstGeom prst="wedgeRectCallout">
                <a:avLst>
                  <a:gd name="adj1" fmla="val -13954"/>
                  <a:gd name="adj2" fmla="val 81681"/>
                </a:avLst>
              </a:prstGeom>
              <a:solidFill>
                <a:srgbClr val="FFFF99"/>
              </a:solidFill>
              <a:ln w="12700">
                <a:solidFill>
                  <a:schemeClr val="tx1"/>
                </a:solidFill>
                <a:miter lim="800000"/>
                <a:headEnd type="none" w="sm" len="lg"/>
                <a:tailEnd/>
              </a:ln>
              <a:effectLst/>
            </p:spPr>
            <p:txBody>
              <a:bodyPr lIns="90000" tIns="46800" rIns="90000" bIns="46800"/>
              <a:lstStyle/>
              <a:p>
                <a:pPr defTabSz="912813">
                  <a:spcBef>
                    <a:spcPct val="0"/>
                  </a:spcBef>
                </a:pPr>
                <a:r>
                  <a:rPr lang="en-GB" sz="1200" b="1"/>
                  <a:t>Client: </a:t>
                </a:r>
                <a:r>
                  <a:rPr lang="en-GB" sz="1200"/>
                  <a:t>Client_Company_Name</a:t>
                </a:r>
              </a:p>
              <a:p>
                <a:pPr defTabSz="912813">
                  <a:spcBef>
                    <a:spcPct val="0"/>
                  </a:spcBef>
                </a:pPr>
                <a:r>
                  <a:rPr lang="en-GB" sz="1200" b="1"/>
                  <a:t>Client: </a:t>
                </a:r>
                <a:r>
                  <a:rPr lang="en-GB" sz="1200"/>
                  <a:t>Confidential</a:t>
                </a:r>
              </a:p>
              <a:p>
                <a:pPr defTabSz="912813">
                  <a:spcBef>
                    <a:spcPct val="0"/>
                  </a:spcBef>
                </a:pPr>
                <a:r>
                  <a:rPr lang="en-GB" sz="1200" b="1"/>
                  <a:t>Internal: </a:t>
                </a:r>
                <a:r>
                  <a:rPr lang="en-GB" sz="1200"/>
                  <a:t>Togetherness - CC Eyes Only</a:t>
                </a:r>
              </a:p>
              <a:p>
                <a:pPr defTabSz="912813">
                  <a:spcBef>
                    <a:spcPct val="0"/>
                  </a:spcBef>
                </a:pPr>
                <a:r>
                  <a:rPr lang="en-GB" sz="1200" b="1"/>
                  <a:t>Internal: </a:t>
                </a:r>
                <a:r>
                  <a:rPr lang="en-GB" sz="1200"/>
                  <a:t>Training (Company Confidential)</a:t>
                </a:r>
              </a:p>
              <a:p>
                <a:pPr defTabSz="912813">
                  <a:spcBef>
                    <a:spcPct val="0"/>
                  </a:spcBef>
                </a:pPr>
                <a:r>
                  <a:rPr lang="en-GB" sz="1200" b="1"/>
                  <a:t>Campaign: </a:t>
                </a:r>
                <a:r>
                  <a:rPr lang="en-GB" sz="1200"/>
                  <a:t>XXBU Industry Sector</a:t>
                </a:r>
              </a:p>
              <a:p>
                <a:pPr defTabSz="912813">
                  <a:spcBef>
                    <a:spcPct val="0"/>
                  </a:spcBef>
                </a:pPr>
                <a:r>
                  <a:rPr lang="en-GB" sz="1200" b="1"/>
                  <a:t>Prospect:</a:t>
                </a:r>
                <a:r>
                  <a:rPr lang="en-GB" sz="1200"/>
                  <a:t> Client_Company_Name</a:t>
                </a:r>
              </a:p>
            </p:txBody>
          </p:sp>
        </p:grpSp>
      </p:grpSp>
      <p:pic>
        <p:nvPicPr>
          <p:cNvPr id="20689" name="Picture 209" descr="CCLogo_X61_col_600"/>
          <p:cNvPicPr>
            <a:picLocks noChangeAspect="1" noChangeArrowheads="1"/>
          </p:cNvPicPr>
          <p:nvPr/>
        </p:nvPicPr>
        <p:blipFill>
          <a:blip r:embed="rId2" cstate="print"/>
          <a:srcRect/>
          <a:stretch>
            <a:fillRect/>
          </a:stretch>
        </p:blipFill>
        <p:spPr bwMode="auto">
          <a:xfrm>
            <a:off x="7254875" y="431800"/>
            <a:ext cx="2195513" cy="55086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1260475"/>
            <a:ext cx="2212975" cy="151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260475"/>
            <a:ext cx="6488113" cy="151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9319" name="Group 55"/>
          <p:cNvGrpSpPr>
            <a:grpSpLocks/>
          </p:cNvGrpSpPr>
          <p:nvPr userDrawn="1"/>
        </p:nvGrpSpPr>
        <p:grpSpPr bwMode="auto">
          <a:xfrm>
            <a:off x="0" y="1906588"/>
            <a:ext cx="9901238" cy="5078412"/>
            <a:chOff x="0" y="1201"/>
            <a:chExt cx="6237" cy="3199"/>
          </a:xfrm>
        </p:grpSpPr>
        <p:grpSp>
          <p:nvGrpSpPr>
            <p:cNvPr id="139320" name="Group 56"/>
            <p:cNvGrpSpPr>
              <a:grpSpLocks/>
            </p:cNvGrpSpPr>
            <p:nvPr userDrawn="1"/>
          </p:nvGrpSpPr>
          <p:grpSpPr bwMode="auto">
            <a:xfrm>
              <a:off x="0" y="1201"/>
              <a:ext cx="6237" cy="3199"/>
              <a:chOff x="0" y="1201"/>
              <a:chExt cx="6237" cy="3199"/>
            </a:xfrm>
          </p:grpSpPr>
          <p:pic>
            <p:nvPicPr>
              <p:cNvPr id="139321" name="Picture 57" descr="FRONTPAGE_PPT_2010"/>
              <p:cNvPicPr>
                <a:picLocks noChangeAspect="1" noChangeArrowheads="1"/>
              </p:cNvPicPr>
              <p:nvPr userDrawn="1"/>
            </p:nvPicPr>
            <p:blipFill>
              <a:blip r:embed="rId2" cstate="print"/>
              <a:srcRect/>
              <a:stretch>
                <a:fillRect/>
              </a:stretch>
            </p:blipFill>
            <p:spPr bwMode="auto">
              <a:xfrm>
                <a:off x="0" y="1201"/>
                <a:ext cx="6237" cy="2583"/>
              </a:xfrm>
              <a:prstGeom prst="rect">
                <a:avLst/>
              </a:prstGeom>
              <a:noFill/>
            </p:spPr>
          </p:pic>
          <p:sp>
            <p:nvSpPr>
              <p:cNvPr id="139322" name="Rectangle 58"/>
              <p:cNvSpPr>
                <a:spLocks noChangeArrowheads="1"/>
              </p:cNvSpPr>
              <p:nvPr userDrawn="1"/>
            </p:nvSpPr>
            <p:spPr bwMode="auto">
              <a:xfrm>
                <a:off x="0" y="3788"/>
                <a:ext cx="6237" cy="612"/>
              </a:xfrm>
              <a:prstGeom prst="rect">
                <a:avLst/>
              </a:prstGeom>
              <a:solidFill>
                <a:srgbClr val="000066"/>
              </a:solidFill>
              <a:ln w="9525">
                <a:noFill/>
                <a:miter lim="800000"/>
                <a:headEnd/>
                <a:tailEnd/>
              </a:ln>
              <a:effectLst/>
            </p:spPr>
            <p:txBody>
              <a:bodyPr wrap="none" anchor="ctr"/>
              <a:lstStyle/>
              <a:p>
                <a:endParaRPr lang="en-GB"/>
              </a:p>
            </p:txBody>
          </p:sp>
          <p:sp>
            <p:nvSpPr>
              <p:cNvPr id="139323" name="Line 59"/>
              <p:cNvSpPr>
                <a:spLocks noChangeShapeType="1"/>
              </p:cNvSpPr>
              <p:nvPr userDrawn="1"/>
            </p:nvSpPr>
            <p:spPr bwMode="auto">
              <a:xfrm>
                <a:off x="0" y="3788"/>
                <a:ext cx="6237" cy="0"/>
              </a:xfrm>
              <a:prstGeom prst="line">
                <a:avLst/>
              </a:prstGeom>
              <a:noFill/>
              <a:ln w="57150">
                <a:solidFill>
                  <a:srgbClr val="98CB01"/>
                </a:solidFill>
                <a:round/>
                <a:headEnd type="none" w="sm" len="lg"/>
                <a:tailEnd/>
              </a:ln>
              <a:effectLst/>
            </p:spPr>
            <p:txBody>
              <a:bodyPr lIns="90000" tIns="46800" rIns="90000" bIns="46800" anchor="ctr"/>
              <a:lstStyle/>
              <a:p>
                <a:endParaRPr lang="en-GB"/>
              </a:p>
            </p:txBody>
          </p:sp>
        </p:grpSp>
        <p:sp>
          <p:nvSpPr>
            <p:cNvPr id="139325" name="Text Box 61"/>
            <p:cNvSpPr txBox="1">
              <a:spLocks noChangeArrowheads="1"/>
            </p:cNvSpPr>
            <p:nvPr userDrawn="1"/>
          </p:nvSpPr>
          <p:spPr bwMode="auto">
            <a:xfrm>
              <a:off x="396" y="4257"/>
              <a:ext cx="952" cy="91"/>
            </a:xfrm>
            <a:prstGeom prst="rect">
              <a:avLst/>
            </a:prstGeom>
            <a:noFill/>
            <a:ln w="12700">
              <a:noFill/>
              <a:miter lim="800000"/>
              <a:headEnd/>
              <a:tailEnd/>
            </a:ln>
            <a:effectLst/>
          </p:spPr>
          <p:txBody>
            <a:bodyPr lIns="0" tIns="0" rIns="0" bIns="0" anchor="ctr"/>
            <a:lstStyle/>
            <a:p>
              <a:pPr defTabSz="912813">
                <a:spcBef>
                  <a:spcPct val="0"/>
                </a:spcBef>
              </a:pPr>
              <a:endParaRPr lang="en-GB" altLang="en-US" sz="800">
                <a:solidFill>
                  <a:schemeClr val="bg1"/>
                </a:solidFill>
              </a:endParaRPr>
            </a:p>
          </p:txBody>
        </p:sp>
      </p:grpSp>
      <p:sp>
        <p:nvSpPr>
          <p:cNvPr id="139299" name="Rectangle 35"/>
          <p:cNvSpPr>
            <a:spLocks noGrp="1" noChangeArrowheads="1"/>
          </p:cNvSpPr>
          <p:nvPr>
            <p:ph type="ctrTitle"/>
          </p:nvPr>
        </p:nvSpPr>
        <p:spPr>
          <a:xfrm>
            <a:off x="628650" y="1474788"/>
            <a:ext cx="6119813" cy="719137"/>
          </a:xfrm>
        </p:spPr>
        <p:txBody>
          <a:bodyPr/>
          <a:lstStyle>
            <a:lvl1pPr>
              <a:spcBef>
                <a:spcPct val="0"/>
              </a:spcBef>
              <a:defRPr sz="2400"/>
            </a:lvl1pPr>
          </a:lstStyle>
          <a:p>
            <a:r>
              <a:rPr lang="en-GB"/>
              <a:t>Click to edit Master title style</a:t>
            </a:r>
          </a:p>
        </p:txBody>
      </p:sp>
      <p:sp>
        <p:nvSpPr>
          <p:cNvPr id="139300" name="Rectangle 36"/>
          <p:cNvSpPr>
            <a:spLocks noGrp="1" noChangeArrowheads="1"/>
          </p:cNvSpPr>
          <p:nvPr>
            <p:ph type="subTitle" idx="1"/>
          </p:nvPr>
        </p:nvSpPr>
        <p:spPr>
          <a:xfrm>
            <a:off x="628650" y="2230438"/>
            <a:ext cx="6119813" cy="503237"/>
          </a:xfrm>
        </p:spPr>
        <p:txBody>
          <a:bodyPr/>
          <a:lstStyle>
            <a:lvl1pPr marL="0" indent="0">
              <a:spcBef>
                <a:spcPct val="0"/>
              </a:spcBef>
              <a:buFont typeface="Wingdings" pitchFamily="2" charset="2"/>
              <a:buNone/>
              <a:defRPr sz="1600">
                <a:solidFill>
                  <a:srgbClr val="777777"/>
                </a:solidFill>
              </a:defRPr>
            </a:lvl1pPr>
          </a:lstStyle>
          <a:p>
            <a:r>
              <a:rPr lang="en-GB"/>
              <a:t>Click to edit Master subtitle style</a:t>
            </a:r>
          </a:p>
        </p:txBody>
      </p:sp>
      <p:pic>
        <p:nvPicPr>
          <p:cNvPr id="139328" name="Picture 64" descr="CCLogo_X61_col_600"/>
          <p:cNvPicPr>
            <a:picLocks noChangeAspect="1" noChangeArrowheads="1"/>
          </p:cNvPicPr>
          <p:nvPr/>
        </p:nvPicPr>
        <p:blipFill>
          <a:blip r:embed="rId3" cstate="print"/>
          <a:srcRect/>
          <a:stretch>
            <a:fillRect/>
          </a:stretch>
        </p:blipFill>
        <p:spPr bwMode="auto">
          <a:xfrm>
            <a:off x="7254875" y="431800"/>
            <a:ext cx="2195513" cy="550863"/>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2"/>
          <p:cNvPicPr>
            <a:picLocks noChangeAspect="1" noChangeArrowheads="1"/>
          </p:cNvPicPr>
          <p:nvPr userDrawn="1"/>
        </p:nvPicPr>
        <p:blipFill>
          <a:blip r:embed="rId2" cstate="screen"/>
          <a:srcRect/>
          <a:stretch>
            <a:fillRect/>
          </a:stretch>
        </p:blipFill>
        <p:spPr bwMode="auto">
          <a:xfrm>
            <a:off x="5490679" y="108124"/>
            <a:ext cx="2120348" cy="508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87863"/>
            <a:ext cx="8415337" cy="13874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60688"/>
            <a:ext cx="8415337" cy="1527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2052638"/>
            <a:ext cx="4349750"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0800" y="2052638"/>
            <a:ext cx="4351338"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9400"/>
            <a:ext cx="8910638" cy="11652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63688"/>
            <a:ext cx="437515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214563"/>
            <a:ext cx="4375150"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29200" y="1563688"/>
            <a:ext cx="4376738"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214563"/>
            <a:ext cx="4376738"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3257550" cy="11842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0325" y="277813"/>
            <a:ext cx="5535613" cy="5961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62088"/>
            <a:ext cx="3257550" cy="477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9925" y="4889500"/>
            <a:ext cx="5942013" cy="5778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39925" y="623888"/>
            <a:ext cx="5942013"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39925" y="5467350"/>
            <a:ext cx="5942013" cy="819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1260475"/>
            <a:ext cx="2212975" cy="151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260475"/>
            <a:ext cx="6488113" cy="151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70113"/>
            <a:ext cx="8415338" cy="1497012"/>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957638"/>
            <a:ext cx="6929438" cy="17859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87863"/>
            <a:ext cx="8415337" cy="13874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60688"/>
            <a:ext cx="8415337" cy="1527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2051050"/>
            <a:ext cx="2514600" cy="71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295650" y="2051050"/>
            <a:ext cx="2514600" cy="71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9400"/>
            <a:ext cx="8910638" cy="11652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63688"/>
            <a:ext cx="437515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214563"/>
            <a:ext cx="4375150"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29200" y="1563688"/>
            <a:ext cx="4376738"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214563"/>
            <a:ext cx="4376738"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87863"/>
            <a:ext cx="8415337" cy="13874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60688"/>
            <a:ext cx="8415337" cy="1527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3257550" cy="11842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0325" y="277813"/>
            <a:ext cx="5535613" cy="5961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62088"/>
            <a:ext cx="3257550" cy="477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9925" y="4889500"/>
            <a:ext cx="5942013" cy="5778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39925" y="623888"/>
            <a:ext cx="5942013"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39925" y="5467350"/>
            <a:ext cx="5942013" cy="819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1260475"/>
            <a:ext cx="2212975" cy="15097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260475"/>
            <a:ext cx="6488113" cy="1509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70113"/>
            <a:ext cx="8415338" cy="1497012"/>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957638"/>
            <a:ext cx="6929438" cy="17859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87863"/>
            <a:ext cx="8415337" cy="13874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60688"/>
            <a:ext cx="8415337" cy="1527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19250" y="2051050"/>
            <a:ext cx="3341688" cy="1439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3338" y="2051050"/>
            <a:ext cx="3343275" cy="1439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9400"/>
            <a:ext cx="8910638" cy="11652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63688"/>
            <a:ext cx="437515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214563"/>
            <a:ext cx="4375150"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29200" y="1563688"/>
            <a:ext cx="4376738"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214563"/>
            <a:ext cx="4376738"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2052638"/>
            <a:ext cx="4349750"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0800" y="2052638"/>
            <a:ext cx="4351338"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3257550" cy="11842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0325" y="277813"/>
            <a:ext cx="5535613" cy="5961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62088"/>
            <a:ext cx="3257550" cy="477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9925" y="4889500"/>
            <a:ext cx="5942013" cy="5778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39925" y="623888"/>
            <a:ext cx="5942013"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39925" y="5467350"/>
            <a:ext cx="5942013" cy="819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1258888"/>
            <a:ext cx="2212975" cy="2232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258888"/>
            <a:ext cx="6488113" cy="223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70113"/>
            <a:ext cx="8415338" cy="1497012"/>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957638"/>
            <a:ext cx="6929438" cy="17859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87863"/>
            <a:ext cx="8415337" cy="13874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60688"/>
            <a:ext cx="8415337" cy="1527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2052638"/>
            <a:ext cx="4349750"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0800" y="2052638"/>
            <a:ext cx="4351338"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9400"/>
            <a:ext cx="8910638" cy="11652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63688"/>
            <a:ext cx="437515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214563"/>
            <a:ext cx="4375150"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29200" y="1563688"/>
            <a:ext cx="4376738"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214563"/>
            <a:ext cx="4376738"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9400"/>
            <a:ext cx="8910638" cy="11652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63688"/>
            <a:ext cx="437515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214563"/>
            <a:ext cx="4375150"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29200" y="1563688"/>
            <a:ext cx="4376738"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214563"/>
            <a:ext cx="4376738" cy="4024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3257550" cy="11842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0325" y="277813"/>
            <a:ext cx="5535613" cy="5961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62088"/>
            <a:ext cx="3257550" cy="477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9925" y="4889500"/>
            <a:ext cx="5942013" cy="5778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39925" y="623888"/>
            <a:ext cx="5942013"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39925" y="5467350"/>
            <a:ext cx="5942013" cy="819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1260475"/>
            <a:ext cx="2212975" cy="151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260475"/>
            <a:ext cx="6488113" cy="151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3257550" cy="11842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0325" y="277813"/>
            <a:ext cx="5535613" cy="5961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62088"/>
            <a:ext cx="3257550" cy="477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9925" y="4889500"/>
            <a:ext cx="5942013" cy="5778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39925" y="623888"/>
            <a:ext cx="5942013"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39925" y="5467350"/>
            <a:ext cx="5942013" cy="819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08" name="Group 184"/>
          <p:cNvGrpSpPr>
            <a:grpSpLocks/>
          </p:cNvGrpSpPr>
          <p:nvPr/>
        </p:nvGrpSpPr>
        <p:grpSpPr bwMode="auto">
          <a:xfrm>
            <a:off x="0" y="0"/>
            <a:ext cx="9901238" cy="6985000"/>
            <a:chOff x="0" y="0"/>
            <a:chExt cx="6237" cy="4400"/>
          </a:xfrm>
        </p:grpSpPr>
        <p:grpSp>
          <p:nvGrpSpPr>
            <p:cNvPr id="1209" name="Group 185"/>
            <p:cNvGrpSpPr>
              <a:grpSpLocks/>
            </p:cNvGrpSpPr>
            <p:nvPr userDrawn="1"/>
          </p:nvGrpSpPr>
          <p:grpSpPr bwMode="auto">
            <a:xfrm>
              <a:off x="2" y="658"/>
              <a:ext cx="6232" cy="3742"/>
              <a:chOff x="2" y="658"/>
              <a:chExt cx="6232" cy="3742"/>
            </a:xfrm>
          </p:grpSpPr>
          <p:sp>
            <p:nvSpPr>
              <p:cNvPr id="1210" name="Line 186"/>
              <p:cNvSpPr>
                <a:spLocks noChangeShapeType="1"/>
              </p:cNvSpPr>
              <p:nvPr userDrawn="1"/>
            </p:nvSpPr>
            <p:spPr bwMode="auto">
              <a:xfrm flipV="1">
                <a:off x="6234"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sp>
            <p:nvSpPr>
              <p:cNvPr id="1211" name="Line 187"/>
              <p:cNvSpPr>
                <a:spLocks noChangeShapeType="1"/>
              </p:cNvSpPr>
              <p:nvPr userDrawn="1"/>
            </p:nvSpPr>
            <p:spPr bwMode="auto">
              <a:xfrm flipV="1">
                <a:off x="2"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grpSp>
        <p:grpSp>
          <p:nvGrpSpPr>
            <p:cNvPr id="1212" name="Group 188"/>
            <p:cNvGrpSpPr>
              <a:grpSpLocks/>
            </p:cNvGrpSpPr>
            <p:nvPr userDrawn="1"/>
          </p:nvGrpSpPr>
          <p:grpSpPr bwMode="auto">
            <a:xfrm>
              <a:off x="0" y="4196"/>
              <a:ext cx="6237" cy="204"/>
              <a:chOff x="0" y="4196"/>
              <a:chExt cx="6237" cy="204"/>
            </a:xfrm>
          </p:grpSpPr>
          <p:sp>
            <p:nvSpPr>
              <p:cNvPr id="1213" name="Rectangle 189"/>
              <p:cNvSpPr>
                <a:spLocks noChangeArrowheads="1"/>
              </p:cNvSpPr>
              <p:nvPr userDrawn="1"/>
            </p:nvSpPr>
            <p:spPr bwMode="auto">
              <a:xfrm>
                <a:off x="0" y="4196"/>
                <a:ext cx="6237" cy="204"/>
              </a:xfrm>
              <a:prstGeom prst="rect">
                <a:avLst/>
              </a:prstGeom>
              <a:solidFill>
                <a:srgbClr val="DDDDDD"/>
              </a:solidFill>
              <a:ln w="76200">
                <a:noFill/>
                <a:miter lim="800000"/>
                <a:headEnd/>
                <a:tailEnd/>
              </a:ln>
              <a:effectLst/>
            </p:spPr>
            <p:txBody>
              <a:bodyPr wrap="none" lIns="90000" tIns="46800" rIns="90000" bIns="46800" anchor="ctr"/>
              <a:lstStyle/>
              <a:p>
                <a:pPr algn="ctr" defTabSz="912813"/>
                <a:endParaRPr lang="en-GB" b="1">
                  <a:solidFill>
                    <a:srgbClr val="777777"/>
                  </a:solidFill>
                </a:endParaRPr>
              </a:p>
            </p:txBody>
          </p:sp>
          <p:sp>
            <p:nvSpPr>
              <p:cNvPr id="1214" name="Text Box 190"/>
              <p:cNvSpPr txBox="1">
                <a:spLocks noChangeArrowheads="1"/>
              </p:cNvSpPr>
              <p:nvPr userDrawn="1"/>
            </p:nvSpPr>
            <p:spPr bwMode="auto">
              <a:xfrm>
                <a:off x="396" y="4257"/>
                <a:ext cx="952" cy="91"/>
              </a:xfrm>
              <a:prstGeom prst="rect">
                <a:avLst/>
              </a:prstGeom>
              <a:noFill/>
              <a:ln w="12700">
                <a:noFill/>
                <a:miter lim="800000"/>
                <a:headEnd/>
                <a:tailEnd/>
              </a:ln>
              <a:effectLst/>
            </p:spPr>
            <p:txBody>
              <a:bodyPr lIns="0" tIns="0" rIns="0" bIns="0" anchor="ctr"/>
              <a:lstStyle/>
              <a:p>
                <a:pPr defTabSz="912813">
                  <a:spcBef>
                    <a:spcPct val="0"/>
                  </a:spcBef>
                </a:pPr>
                <a:r>
                  <a:rPr lang="en-GB" altLang="en-US" sz="1000">
                    <a:solidFill>
                      <a:srgbClr val="777777"/>
                    </a:solidFill>
                  </a:rPr>
                  <a:t>Commercially Confidential</a:t>
                </a:r>
              </a:p>
            </p:txBody>
          </p:sp>
          <p:sp>
            <p:nvSpPr>
              <p:cNvPr id="1215" name="Rectangle 191"/>
              <p:cNvSpPr>
                <a:spLocks noChangeArrowheads="1"/>
              </p:cNvSpPr>
              <p:nvPr userDrawn="1"/>
            </p:nvSpPr>
            <p:spPr bwMode="auto">
              <a:xfrm>
                <a:off x="2915" y="4257"/>
                <a:ext cx="230" cy="91"/>
              </a:xfrm>
              <a:prstGeom prst="rect">
                <a:avLst/>
              </a:prstGeom>
              <a:noFill/>
              <a:ln w="9525">
                <a:noFill/>
                <a:miter lim="800000"/>
                <a:headEnd/>
                <a:tailEnd/>
              </a:ln>
              <a:effectLst/>
            </p:spPr>
            <p:txBody>
              <a:bodyPr lIns="0" tIns="0" rIns="0" bIns="0"/>
              <a:lstStyle/>
              <a:p>
                <a:pPr algn="r" defTabSz="912813">
                  <a:spcBef>
                    <a:spcPct val="0"/>
                  </a:spcBef>
                </a:pPr>
                <a:fld id="{2DD705D5-C77F-4E95-AF25-85E1AD959F89}" type="slidenum">
                  <a:rPr lang="en-GB" sz="1000" b="1">
                    <a:solidFill>
                      <a:srgbClr val="777777"/>
                    </a:solidFill>
                  </a:rPr>
                  <a:pPr algn="r" defTabSz="912813">
                    <a:spcBef>
                      <a:spcPct val="0"/>
                    </a:spcBef>
                  </a:pPr>
                  <a:t>‹#›</a:t>
                </a:fld>
                <a:endParaRPr lang="en-GB" sz="1000" b="1">
                  <a:solidFill>
                    <a:srgbClr val="777777"/>
                  </a:solidFill>
                </a:endParaRPr>
              </a:p>
            </p:txBody>
          </p:sp>
          <p:sp>
            <p:nvSpPr>
              <p:cNvPr id="1216" name="Rectangle 192"/>
              <p:cNvSpPr>
                <a:spLocks noChangeArrowheads="1"/>
              </p:cNvSpPr>
              <p:nvPr userDrawn="1"/>
            </p:nvSpPr>
            <p:spPr bwMode="auto">
              <a:xfrm>
                <a:off x="3799" y="4257"/>
                <a:ext cx="839" cy="91"/>
              </a:xfrm>
              <a:prstGeom prst="rect">
                <a:avLst/>
              </a:prstGeom>
              <a:noFill/>
              <a:ln w="12700">
                <a:noFill/>
                <a:miter lim="800000"/>
                <a:headEnd/>
                <a:tailEnd/>
              </a:ln>
              <a:effectLst/>
            </p:spPr>
            <p:txBody>
              <a:bodyPr wrap="none" lIns="0" tIns="0" rIns="0" bIns="0"/>
              <a:lstStyle/>
              <a:p>
                <a:pPr defTabSz="912813">
                  <a:spcBef>
                    <a:spcPct val="0"/>
                  </a:spcBef>
                </a:pPr>
                <a:r>
                  <a:rPr lang="en-GB" sz="1000" dirty="0" smtClean="0">
                    <a:solidFill>
                      <a:srgbClr val="777777"/>
                    </a:solidFill>
                  </a:rPr>
                  <a:t>23 October 2012</a:t>
                </a:r>
                <a:endParaRPr lang="en-GB" sz="1000" dirty="0">
                  <a:solidFill>
                    <a:srgbClr val="777777"/>
                  </a:solidFill>
                </a:endParaRPr>
              </a:p>
            </p:txBody>
          </p:sp>
        </p:grpSp>
        <p:grpSp>
          <p:nvGrpSpPr>
            <p:cNvPr id="1218" name="Group 194"/>
            <p:cNvGrpSpPr>
              <a:grpSpLocks/>
            </p:cNvGrpSpPr>
            <p:nvPr userDrawn="1"/>
          </p:nvGrpSpPr>
          <p:grpSpPr bwMode="auto">
            <a:xfrm>
              <a:off x="0" y="0"/>
              <a:ext cx="6237" cy="658"/>
              <a:chOff x="0" y="0"/>
              <a:chExt cx="6237" cy="658"/>
            </a:xfrm>
          </p:grpSpPr>
          <p:grpSp>
            <p:nvGrpSpPr>
              <p:cNvPr id="1219" name="Group 195"/>
              <p:cNvGrpSpPr>
                <a:grpSpLocks/>
              </p:cNvGrpSpPr>
              <p:nvPr userDrawn="1"/>
            </p:nvGrpSpPr>
            <p:grpSpPr bwMode="auto">
              <a:xfrm>
                <a:off x="0" y="0"/>
                <a:ext cx="6237" cy="658"/>
                <a:chOff x="0" y="0"/>
                <a:chExt cx="6237" cy="658"/>
              </a:xfrm>
            </p:grpSpPr>
            <p:pic>
              <p:nvPicPr>
                <p:cNvPr id="1220" name="Picture 196" descr="TOPLINE_final03"/>
                <p:cNvPicPr>
                  <a:picLocks noChangeAspect="1" noChangeArrowheads="1"/>
                </p:cNvPicPr>
                <p:nvPr userDrawn="1"/>
              </p:nvPicPr>
              <p:blipFill>
                <a:blip r:embed="rId13" cstate="print"/>
                <a:srcRect/>
                <a:stretch>
                  <a:fillRect/>
                </a:stretch>
              </p:blipFill>
              <p:spPr bwMode="auto">
                <a:xfrm>
                  <a:off x="0" y="0"/>
                  <a:ext cx="6237" cy="541"/>
                </a:xfrm>
                <a:prstGeom prst="rect">
                  <a:avLst/>
                </a:prstGeom>
                <a:noFill/>
              </p:spPr>
            </p:pic>
            <p:sp>
              <p:nvSpPr>
                <p:cNvPr id="1221" name="Line 197"/>
                <p:cNvSpPr>
                  <a:spLocks noChangeShapeType="1"/>
                </p:cNvSpPr>
                <p:nvPr userDrawn="1"/>
              </p:nvSpPr>
              <p:spPr bwMode="auto">
                <a:xfrm>
                  <a:off x="0" y="498"/>
                  <a:ext cx="6237" cy="0"/>
                </a:xfrm>
                <a:prstGeom prst="line">
                  <a:avLst/>
                </a:prstGeom>
                <a:noFill/>
                <a:ln w="88900">
                  <a:solidFill>
                    <a:srgbClr val="98CB01"/>
                  </a:solidFill>
                  <a:round/>
                  <a:headEnd type="none" w="sm" len="lg"/>
                  <a:tailEnd/>
                </a:ln>
                <a:effectLst/>
              </p:spPr>
              <p:txBody>
                <a:bodyPr lIns="90000" tIns="46800" rIns="90000" bIns="46800" anchor="ctr"/>
                <a:lstStyle/>
                <a:p>
                  <a:endParaRPr lang="en-GB"/>
                </a:p>
              </p:txBody>
            </p:sp>
            <p:sp>
              <p:nvSpPr>
                <p:cNvPr id="1222" name="Rectangle 198"/>
                <p:cNvSpPr>
                  <a:spLocks noChangeArrowheads="1"/>
                </p:cNvSpPr>
                <p:nvPr userDrawn="1"/>
              </p:nvSpPr>
              <p:spPr bwMode="auto">
                <a:xfrm>
                  <a:off x="0" y="499"/>
                  <a:ext cx="6237" cy="159"/>
                </a:xfrm>
                <a:prstGeom prst="rect">
                  <a:avLst/>
                </a:prstGeom>
                <a:solidFill>
                  <a:srgbClr val="000066"/>
                </a:solidFill>
                <a:ln w="9525">
                  <a:noFill/>
                  <a:miter lim="800000"/>
                  <a:headEnd/>
                  <a:tailEnd/>
                </a:ln>
                <a:effectLst/>
              </p:spPr>
              <p:txBody>
                <a:bodyPr wrap="none" anchor="ctr"/>
                <a:lstStyle/>
                <a:p>
                  <a:endParaRPr lang="en-GB"/>
                </a:p>
              </p:txBody>
            </p:sp>
          </p:grpSp>
          <p:pic>
            <p:nvPicPr>
              <p:cNvPr id="1223" name="Picture 199" descr="CCLogo_X38_col_600"/>
              <p:cNvPicPr>
                <a:picLocks noChangeAspect="1" noChangeArrowheads="1"/>
              </p:cNvPicPr>
              <p:nvPr userDrawn="1"/>
            </p:nvPicPr>
            <p:blipFill>
              <a:blip r:embed="rId14" cstate="print"/>
              <a:srcRect/>
              <a:stretch>
                <a:fillRect/>
              </a:stretch>
            </p:blipFill>
            <p:spPr bwMode="auto">
              <a:xfrm>
                <a:off x="5105" y="136"/>
                <a:ext cx="871" cy="220"/>
              </a:xfrm>
              <a:prstGeom prst="rect">
                <a:avLst/>
              </a:prstGeom>
              <a:noFill/>
              <a:ln w="9525">
                <a:noFill/>
                <a:miter lim="800000"/>
                <a:headEnd/>
                <a:tailEnd/>
              </a:ln>
            </p:spPr>
          </p:pic>
        </p:grpSp>
      </p:grpSp>
      <p:grpSp>
        <p:nvGrpSpPr>
          <p:cNvPr id="1194" name="Group 170"/>
          <p:cNvGrpSpPr>
            <a:grpSpLocks/>
          </p:cNvGrpSpPr>
          <p:nvPr/>
        </p:nvGrpSpPr>
        <p:grpSpPr bwMode="auto">
          <a:xfrm>
            <a:off x="0" y="0"/>
            <a:ext cx="9901238" cy="6661150"/>
            <a:chOff x="0" y="0"/>
            <a:chExt cx="6237" cy="4196"/>
          </a:xfrm>
        </p:grpSpPr>
        <p:sp>
          <p:nvSpPr>
            <p:cNvPr id="1061" name="Line 37"/>
            <p:cNvSpPr>
              <a:spLocks noChangeShapeType="1"/>
            </p:cNvSpPr>
            <p:nvPr userDrawn="1"/>
          </p:nvSpPr>
          <p:spPr bwMode="auto">
            <a:xfrm>
              <a:off x="3118" y="658"/>
              <a:ext cx="0" cy="3402"/>
            </a:xfrm>
            <a:prstGeom prst="line">
              <a:avLst/>
            </a:prstGeom>
            <a:noFill/>
            <a:ln w="12700">
              <a:solidFill>
                <a:schemeClr val="tx1"/>
              </a:solidFill>
              <a:prstDash val="lgDashDot"/>
              <a:round/>
              <a:headEnd/>
              <a:tailEnd/>
            </a:ln>
            <a:effectLst/>
          </p:spPr>
          <p:txBody>
            <a:bodyPr lIns="90000" tIns="46800" rIns="90000" bIns="46800"/>
            <a:lstStyle/>
            <a:p>
              <a:endParaRPr lang="en-GB"/>
            </a:p>
          </p:txBody>
        </p:sp>
        <p:sp>
          <p:nvSpPr>
            <p:cNvPr id="1062" name="Line 38"/>
            <p:cNvSpPr>
              <a:spLocks noChangeShapeType="1"/>
            </p:cNvSpPr>
            <p:nvPr userDrawn="1"/>
          </p:nvSpPr>
          <p:spPr bwMode="auto">
            <a:xfrm>
              <a:off x="396" y="2200"/>
              <a:ext cx="5577" cy="0"/>
            </a:xfrm>
            <a:prstGeom prst="line">
              <a:avLst/>
            </a:prstGeom>
            <a:noFill/>
            <a:ln w="12700">
              <a:solidFill>
                <a:schemeClr val="tx1"/>
              </a:solidFill>
              <a:prstDash val="lgDashDot"/>
              <a:round/>
              <a:headEnd/>
              <a:tailEnd/>
            </a:ln>
            <a:effectLst/>
          </p:spPr>
          <p:txBody>
            <a:bodyPr lIns="90000" tIns="46800" rIns="90000" bIns="46800"/>
            <a:lstStyle/>
            <a:p>
              <a:endParaRPr lang="en-GB"/>
            </a:p>
          </p:txBody>
        </p:sp>
        <p:sp>
          <p:nvSpPr>
            <p:cNvPr id="1063" name="Rectangle 39"/>
            <p:cNvSpPr>
              <a:spLocks noChangeArrowheads="1"/>
            </p:cNvSpPr>
            <p:nvPr userDrawn="1"/>
          </p:nvSpPr>
          <p:spPr bwMode="auto">
            <a:xfrm>
              <a:off x="396" y="658"/>
              <a:ext cx="5577" cy="3401"/>
            </a:xfrm>
            <a:prstGeom prst="rect">
              <a:avLst/>
            </a:prstGeom>
            <a:noFill/>
            <a:ln w="12700">
              <a:solidFill>
                <a:schemeClr val="tx1"/>
              </a:solidFill>
              <a:prstDash val="dash"/>
              <a:miter lim="800000"/>
              <a:headEnd/>
              <a:tailEnd/>
            </a:ln>
            <a:effectLst/>
          </p:spPr>
          <p:txBody>
            <a:bodyPr wrap="none" lIns="90000" tIns="46800" rIns="90000" bIns="46800" anchor="ctr"/>
            <a:lstStyle/>
            <a:p>
              <a:endParaRPr lang="en-GB"/>
            </a:p>
          </p:txBody>
        </p:sp>
        <p:sp>
          <p:nvSpPr>
            <p:cNvPr id="1087" name="Line 63"/>
            <p:cNvSpPr>
              <a:spLocks noChangeShapeType="1"/>
            </p:cNvSpPr>
            <p:nvPr userDrawn="1"/>
          </p:nvSpPr>
          <p:spPr bwMode="auto">
            <a:xfrm>
              <a:off x="396" y="1293"/>
              <a:ext cx="5577" cy="0"/>
            </a:xfrm>
            <a:prstGeom prst="line">
              <a:avLst/>
            </a:prstGeom>
            <a:noFill/>
            <a:ln w="12700">
              <a:solidFill>
                <a:schemeClr val="tx1"/>
              </a:solidFill>
              <a:prstDash val="dash"/>
              <a:round/>
              <a:headEnd/>
              <a:tailEnd/>
            </a:ln>
            <a:effectLst/>
          </p:spPr>
          <p:txBody>
            <a:bodyPr lIns="90000" tIns="46800" rIns="90000" bIns="46800"/>
            <a:lstStyle/>
            <a:p>
              <a:endParaRPr lang="en-GB"/>
            </a:p>
          </p:txBody>
        </p:sp>
        <p:sp>
          <p:nvSpPr>
            <p:cNvPr id="1089" name="Rectangle 65" descr="Light upward diagonal"/>
            <p:cNvSpPr>
              <a:spLocks noChangeArrowheads="1"/>
            </p:cNvSpPr>
            <p:nvPr userDrawn="1"/>
          </p:nvSpPr>
          <p:spPr bwMode="auto">
            <a:xfrm rot="-10800000">
              <a:off x="0" y="658"/>
              <a:ext cx="396" cy="3537"/>
            </a:xfrm>
            <a:prstGeom prst="rect">
              <a:avLst/>
            </a:prstGeom>
            <a:pattFill prst="ltUpDiag">
              <a:fgClr>
                <a:srgbClr val="B2B2B2"/>
              </a:fgClr>
              <a:bgClr>
                <a:srgbClr val="FFFFFF"/>
              </a:bgClr>
            </a:pattFill>
            <a:ln w="12700">
              <a:solidFill>
                <a:schemeClr val="tx1"/>
              </a:solidFill>
              <a:prstDash val="dash"/>
              <a:miter lim="800000"/>
              <a:headEnd/>
              <a:tailEnd/>
            </a:ln>
            <a:effectLst/>
          </p:spPr>
          <p:txBody>
            <a:bodyPr vert="eaVert" wrap="none" lIns="89874" tIns="46734" rIns="89874" bIns="46734" anchor="ctr"/>
            <a:lstStyle/>
            <a:p>
              <a:pPr algn="ctr" defTabSz="912813"/>
              <a:r>
                <a:rPr lang="en-GB"/>
                <a:t>KEEP OUT AREA</a:t>
              </a:r>
            </a:p>
          </p:txBody>
        </p:sp>
        <p:sp>
          <p:nvSpPr>
            <p:cNvPr id="1090" name="Rectangle 66" descr="Light upward diagonal"/>
            <p:cNvSpPr>
              <a:spLocks noChangeArrowheads="1"/>
            </p:cNvSpPr>
            <p:nvPr userDrawn="1"/>
          </p:nvSpPr>
          <p:spPr bwMode="auto">
            <a:xfrm rot="-10800000">
              <a:off x="5976" y="658"/>
              <a:ext cx="261" cy="3537"/>
            </a:xfrm>
            <a:prstGeom prst="rect">
              <a:avLst/>
            </a:prstGeom>
            <a:pattFill prst="ltUpDiag">
              <a:fgClr>
                <a:srgbClr val="B2B2B2"/>
              </a:fgClr>
              <a:bgClr>
                <a:srgbClr val="FFFFFF"/>
              </a:bgClr>
            </a:pattFill>
            <a:ln w="12700">
              <a:solidFill>
                <a:schemeClr val="tx1"/>
              </a:solidFill>
              <a:prstDash val="dash"/>
              <a:miter lim="800000"/>
              <a:headEnd/>
              <a:tailEnd/>
            </a:ln>
            <a:effectLst/>
          </p:spPr>
          <p:txBody>
            <a:bodyPr vert="eaVert" wrap="none" lIns="89874" tIns="46734" rIns="89874" bIns="46734" anchor="ctr"/>
            <a:lstStyle/>
            <a:p>
              <a:pPr algn="ctr" defTabSz="912813"/>
              <a:r>
                <a:rPr lang="en-GB"/>
                <a:t>KEEP OUT AREA</a:t>
              </a:r>
            </a:p>
          </p:txBody>
        </p:sp>
        <p:sp>
          <p:nvSpPr>
            <p:cNvPr id="1133" name="Text Box 109"/>
            <p:cNvSpPr txBox="1">
              <a:spLocks noChangeArrowheads="1"/>
            </p:cNvSpPr>
            <p:nvPr userDrawn="1"/>
          </p:nvSpPr>
          <p:spPr bwMode="auto">
            <a:xfrm>
              <a:off x="396" y="0"/>
              <a:ext cx="2494" cy="227"/>
            </a:xfrm>
            <a:prstGeom prst="rect">
              <a:avLst/>
            </a:prstGeom>
            <a:noFill/>
            <a:ln w="38100">
              <a:solidFill>
                <a:schemeClr val="tx1"/>
              </a:solidFill>
              <a:miter lim="800000"/>
              <a:headEnd/>
              <a:tailEnd/>
            </a:ln>
            <a:effectLst/>
          </p:spPr>
          <p:txBody>
            <a:bodyPr lIns="89874" tIns="46734" rIns="89874" bIns="46734"/>
            <a:lstStyle/>
            <a:p>
              <a:pPr algn="ctr" defTabSz="912813"/>
              <a:r>
                <a:rPr lang="en-GB" b="1"/>
                <a:t>Based on Presentation Template</a:t>
              </a:r>
            </a:p>
          </p:txBody>
        </p:sp>
        <p:sp>
          <p:nvSpPr>
            <p:cNvPr id="1168" name="Rectangle 144" descr="Light upward diagonal"/>
            <p:cNvSpPr>
              <a:spLocks noChangeArrowheads="1"/>
            </p:cNvSpPr>
            <p:nvPr userDrawn="1"/>
          </p:nvSpPr>
          <p:spPr bwMode="auto">
            <a:xfrm>
              <a:off x="396" y="658"/>
              <a:ext cx="5577" cy="136"/>
            </a:xfrm>
            <a:prstGeom prst="rect">
              <a:avLst/>
            </a:prstGeom>
            <a:pattFill prst="ltUpDiag">
              <a:fgClr>
                <a:srgbClr val="B2B2B2"/>
              </a:fgClr>
              <a:bgClr>
                <a:srgbClr val="FFFFFF"/>
              </a:bgClr>
            </a:pattFill>
            <a:ln w="12700">
              <a:solidFill>
                <a:schemeClr val="tx1"/>
              </a:solidFill>
              <a:prstDash val="dash"/>
              <a:miter lim="800000"/>
              <a:headEnd type="none" w="sm" len="lg"/>
              <a:tailEnd/>
            </a:ln>
            <a:effectLst/>
          </p:spPr>
          <p:txBody>
            <a:bodyPr wrap="none" lIns="90000" tIns="46800" rIns="90000" bIns="46800" anchor="ctr"/>
            <a:lstStyle/>
            <a:p>
              <a:pPr algn="ctr" defTabSz="912813"/>
              <a:r>
                <a:rPr lang="en-GB"/>
                <a:t>KEEP OUT AREA</a:t>
              </a:r>
            </a:p>
          </p:txBody>
        </p:sp>
        <p:sp>
          <p:nvSpPr>
            <p:cNvPr id="1169" name="Rectangle 145" descr="Light upward diagonal"/>
            <p:cNvSpPr>
              <a:spLocks noChangeArrowheads="1"/>
            </p:cNvSpPr>
            <p:nvPr userDrawn="1"/>
          </p:nvSpPr>
          <p:spPr bwMode="auto">
            <a:xfrm>
              <a:off x="396" y="4060"/>
              <a:ext cx="5577" cy="136"/>
            </a:xfrm>
            <a:prstGeom prst="rect">
              <a:avLst/>
            </a:prstGeom>
            <a:pattFill prst="ltUpDiag">
              <a:fgClr>
                <a:srgbClr val="B2B2B2"/>
              </a:fgClr>
              <a:bgClr>
                <a:srgbClr val="FFFFFF"/>
              </a:bgClr>
            </a:pattFill>
            <a:ln w="12700">
              <a:solidFill>
                <a:schemeClr val="tx1"/>
              </a:solidFill>
              <a:prstDash val="dash"/>
              <a:miter lim="800000"/>
              <a:headEnd type="none" w="sm" len="lg"/>
              <a:tailEnd/>
            </a:ln>
            <a:effectLst/>
          </p:spPr>
          <p:txBody>
            <a:bodyPr wrap="none" lIns="90000" tIns="46800" rIns="90000" bIns="46800" anchor="ctr"/>
            <a:lstStyle/>
            <a:p>
              <a:pPr algn="ctr" defTabSz="912813"/>
              <a:r>
                <a:rPr lang="en-GB"/>
                <a:t>KEEP OUT AREA</a:t>
              </a:r>
            </a:p>
          </p:txBody>
        </p:sp>
      </p:grpSp>
      <p:sp>
        <p:nvSpPr>
          <p:cNvPr id="1181" name="Rectangle 157"/>
          <p:cNvSpPr>
            <a:spLocks noGrp="1" noChangeArrowheads="1"/>
          </p:cNvSpPr>
          <p:nvPr>
            <p:ph type="title"/>
          </p:nvPr>
        </p:nvSpPr>
        <p:spPr bwMode="auto">
          <a:xfrm>
            <a:off x="628650" y="1260475"/>
            <a:ext cx="8853488" cy="71913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Title Text</a:t>
            </a:r>
          </a:p>
        </p:txBody>
      </p:sp>
      <p:sp>
        <p:nvSpPr>
          <p:cNvPr id="1182" name="Rectangle 158"/>
          <p:cNvSpPr>
            <a:spLocks noGrp="1" noChangeArrowheads="1"/>
          </p:cNvSpPr>
          <p:nvPr>
            <p:ph type="body" idx="1"/>
          </p:nvPr>
        </p:nvSpPr>
        <p:spPr bwMode="auto">
          <a:xfrm>
            <a:off x="628650" y="2052638"/>
            <a:ext cx="8853488" cy="71913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Body Text First Level</a:t>
            </a:r>
          </a:p>
          <a:p>
            <a:pPr lvl="1"/>
            <a:r>
              <a:rPr lang="en-GB" smtClean="0"/>
              <a:t>Second Level</a:t>
            </a:r>
          </a:p>
          <a:p>
            <a:pPr lvl="2"/>
            <a:r>
              <a:rPr lang="en-GB" smtClean="0"/>
              <a:t>Third Level</a:t>
            </a:r>
          </a:p>
          <a:p>
            <a:pPr lvl="3"/>
            <a:r>
              <a:rPr lang="en-GB" smtClean="0"/>
              <a:t>Fourth Level</a:t>
            </a: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8521700" rtl="0" eaLnBrk="0" fontAlgn="base" hangingPunct="0">
        <a:spcBef>
          <a:spcPct val="50000"/>
        </a:spcBef>
        <a:spcAft>
          <a:spcPct val="0"/>
        </a:spcAft>
        <a:tabLst>
          <a:tab pos="8447088" algn="dec"/>
        </a:tabLst>
        <a:defRPr b="1">
          <a:solidFill>
            <a:schemeClr val="tx1"/>
          </a:solidFill>
          <a:latin typeface="+mj-lt"/>
          <a:ea typeface="+mj-ea"/>
          <a:cs typeface="+mj-cs"/>
        </a:defRPr>
      </a:lvl1pPr>
      <a:lvl2pPr algn="l" defTabSz="8521700" rtl="0" eaLnBrk="0" fontAlgn="base" hangingPunct="0">
        <a:spcBef>
          <a:spcPct val="50000"/>
        </a:spcBef>
        <a:spcAft>
          <a:spcPct val="0"/>
        </a:spcAft>
        <a:tabLst>
          <a:tab pos="8447088" algn="dec"/>
        </a:tabLst>
        <a:defRPr b="1">
          <a:solidFill>
            <a:schemeClr val="tx1"/>
          </a:solidFill>
          <a:latin typeface="Arial" charset="0"/>
        </a:defRPr>
      </a:lvl2pPr>
      <a:lvl3pPr algn="l" defTabSz="8521700" rtl="0" eaLnBrk="0" fontAlgn="base" hangingPunct="0">
        <a:spcBef>
          <a:spcPct val="50000"/>
        </a:spcBef>
        <a:spcAft>
          <a:spcPct val="0"/>
        </a:spcAft>
        <a:tabLst>
          <a:tab pos="8447088" algn="dec"/>
        </a:tabLst>
        <a:defRPr b="1">
          <a:solidFill>
            <a:schemeClr val="tx1"/>
          </a:solidFill>
          <a:latin typeface="Arial" charset="0"/>
        </a:defRPr>
      </a:lvl3pPr>
      <a:lvl4pPr algn="l" defTabSz="8521700" rtl="0" eaLnBrk="0" fontAlgn="base" hangingPunct="0">
        <a:spcBef>
          <a:spcPct val="50000"/>
        </a:spcBef>
        <a:spcAft>
          <a:spcPct val="0"/>
        </a:spcAft>
        <a:tabLst>
          <a:tab pos="8447088" algn="dec"/>
        </a:tabLst>
        <a:defRPr b="1">
          <a:solidFill>
            <a:schemeClr val="tx1"/>
          </a:solidFill>
          <a:latin typeface="Arial" charset="0"/>
        </a:defRPr>
      </a:lvl4pPr>
      <a:lvl5pPr algn="l" defTabSz="8521700" rtl="0" eaLnBrk="0" fontAlgn="base" hangingPunct="0">
        <a:spcBef>
          <a:spcPct val="50000"/>
        </a:spcBef>
        <a:spcAft>
          <a:spcPct val="0"/>
        </a:spcAft>
        <a:tabLst>
          <a:tab pos="8447088" algn="dec"/>
        </a:tabLst>
        <a:defRPr b="1">
          <a:solidFill>
            <a:schemeClr val="tx1"/>
          </a:solidFill>
          <a:latin typeface="Arial" charset="0"/>
        </a:defRPr>
      </a:lvl5pPr>
      <a:lvl6pPr marL="457200" algn="l" defTabSz="8521700" rtl="0" eaLnBrk="0" fontAlgn="base" hangingPunct="0">
        <a:spcBef>
          <a:spcPct val="50000"/>
        </a:spcBef>
        <a:spcAft>
          <a:spcPct val="0"/>
        </a:spcAft>
        <a:tabLst>
          <a:tab pos="8447088" algn="dec"/>
        </a:tabLst>
        <a:defRPr b="1">
          <a:solidFill>
            <a:schemeClr val="tx1"/>
          </a:solidFill>
          <a:latin typeface="Arial" charset="0"/>
        </a:defRPr>
      </a:lvl6pPr>
      <a:lvl7pPr marL="914400" algn="l" defTabSz="8521700" rtl="0" eaLnBrk="0" fontAlgn="base" hangingPunct="0">
        <a:spcBef>
          <a:spcPct val="50000"/>
        </a:spcBef>
        <a:spcAft>
          <a:spcPct val="0"/>
        </a:spcAft>
        <a:tabLst>
          <a:tab pos="8447088" algn="dec"/>
        </a:tabLst>
        <a:defRPr b="1">
          <a:solidFill>
            <a:schemeClr val="tx1"/>
          </a:solidFill>
          <a:latin typeface="Arial" charset="0"/>
        </a:defRPr>
      </a:lvl7pPr>
      <a:lvl8pPr marL="1371600" algn="l" defTabSz="8521700" rtl="0" eaLnBrk="0" fontAlgn="base" hangingPunct="0">
        <a:spcBef>
          <a:spcPct val="50000"/>
        </a:spcBef>
        <a:spcAft>
          <a:spcPct val="0"/>
        </a:spcAft>
        <a:tabLst>
          <a:tab pos="8447088" algn="dec"/>
        </a:tabLst>
        <a:defRPr b="1">
          <a:solidFill>
            <a:schemeClr val="tx1"/>
          </a:solidFill>
          <a:latin typeface="Arial" charset="0"/>
        </a:defRPr>
      </a:lvl8pPr>
      <a:lvl9pPr marL="1828800" algn="l" defTabSz="8521700" rtl="0" eaLnBrk="0" fontAlgn="base" hangingPunct="0">
        <a:spcBef>
          <a:spcPct val="50000"/>
        </a:spcBef>
        <a:spcAft>
          <a:spcPct val="0"/>
        </a:spcAft>
        <a:tabLst>
          <a:tab pos="8447088" algn="dec"/>
        </a:tabLst>
        <a:defRPr b="1">
          <a:solidFill>
            <a:schemeClr val="tx1"/>
          </a:solidFill>
          <a:latin typeface="Arial" charset="0"/>
        </a:defRPr>
      </a:lvl9pPr>
    </p:titleStyle>
    <p:bodyStyle>
      <a:lvl1pPr marL="266700" indent="-266700" algn="l" defTabSz="912813" rtl="0" eaLnBrk="0" fontAlgn="base" hangingPunct="0">
        <a:spcBef>
          <a:spcPct val="50000"/>
        </a:spcBef>
        <a:spcAft>
          <a:spcPct val="0"/>
        </a:spcAft>
        <a:buClr>
          <a:srgbClr val="000066"/>
        </a:buClr>
        <a:buFont typeface="Wingdings" pitchFamily="2" charset="2"/>
        <a:buChar char="§"/>
        <a:defRPr>
          <a:solidFill>
            <a:schemeClr val="tx1"/>
          </a:solidFill>
          <a:latin typeface="+mn-lt"/>
          <a:ea typeface="+mn-ea"/>
          <a:cs typeface="+mn-cs"/>
        </a:defRPr>
      </a:lvl1pPr>
      <a:lvl2pPr marL="804863" indent="-266700" algn="l" defTabSz="912813" rtl="0" eaLnBrk="0" fontAlgn="base" hangingPunct="0">
        <a:spcBef>
          <a:spcPct val="50000"/>
        </a:spcBef>
        <a:spcAft>
          <a:spcPct val="0"/>
        </a:spcAft>
        <a:buClr>
          <a:schemeClr val="tx1"/>
        </a:buClr>
        <a:buSzPct val="100000"/>
        <a:buFont typeface="Arial" charset="0"/>
        <a:buChar char="–"/>
        <a:defRPr>
          <a:solidFill>
            <a:schemeClr val="tx1"/>
          </a:solidFill>
          <a:latin typeface="+mn-lt"/>
        </a:defRPr>
      </a:lvl2pPr>
      <a:lvl3pPr marL="1343025" indent="-266700" algn="l" defTabSz="912813" rtl="0" eaLnBrk="0" fontAlgn="base" hangingPunct="0">
        <a:spcBef>
          <a:spcPct val="30000"/>
        </a:spcBef>
        <a:spcAft>
          <a:spcPct val="0"/>
        </a:spcAft>
        <a:buSzPct val="100000"/>
        <a:buChar char="–"/>
        <a:defRPr sz="1600">
          <a:solidFill>
            <a:schemeClr val="tx1"/>
          </a:solidFill>
          <a:latin typeface="+mn-lt"/>
        </a:defRPr>
      </a:lvl3pPr>
      <a:lvl4pPr marL="1792288" indent="-177800" algn="l" defTabSz="912813" rtl="0" eaLnBrk="0" fontAlgn="base" hangingPunct="0">
        <a:spcBef>
          <a:spcPct val="30000"/>
        </a:spcBef>
        <a:spcAft>
          <a:spcPct val="0"/>
        </a:spcAft>
        <a:buChar char="–"/>
        <a:defRPr sz="1400">
          <a:solidFill>
            <a:schemeClr val="tx1"/>
          </a:solidFill>
          <a:latin typeface="+mn-lt"/>
        </a:defRPr>
      </a:lvl4pPr>
      <a:lvl5pPr marL="2143125" indent="-171450" algn="l" defTabSz="912813" rtl="0" eaLnBrk="0" fontAlgn="base" hangingPunct="0">
        <a:spcBef>
          <a:spcPct val="20000"/>
        </a:spcBef>
        <a:spcAft>
          <a:spcPct val="0"/>
        </a:spcAft>
        <a:buChar char="»"/>
        <a:defRPr sz="2000">
          <a:solidFill>
            <a:schemeClr val="tx1"/>
          </a:solidFill>
          <a:latin typeface="+mn-lt"/>
        </a:defRPr>
      </a:lvl5pPr>
      <a:lvl6pPr marL="2600325" indent="-171450" algn="l" defTabSz="912813" rtl="0" eaLnBrk="0" fontAlgn="base" hangingPunct="0">
        <a:spcBef>
          <a:spcPct val="20000"/>
        </a:spcBef>
        <a:spcAft>
          <a:spcPct val="0"/>
        </a:spcAft>
        <a:buChar char="»"/>
        <a:defRPr sz="2000">
          <a:solidFill>
            <a:schemeClr val="tx1"/>
          </a:solidFill>
          <a:latin typeface="+mn-lt"/>
        </a:defRPr>
      </a:lvl6pPr>
      <a:lvl7pPr marL="3057525" indent="-171450" algn="l" defTabSz="912813" rtl="0" eaLnBrk="0" fontAlgn="base" hangingPunct="0">
        <a:spcBef>
          <a:spcPct val="20000"/>
        </a:spcBef>
        <a:spcAft>
          <a:spcPct val="0"/>
        </a:spcAft>
        <a:buChar char="»"/>
        <a:defRPr sz="2000">
          <a:solidFill>
            <a:schemeClr val="tx1"/>
          </a:solidFill>
          <a:latin typeface="+mn-lt"/>
        </a:defRPr>
      </a:lvl7pPr>
      <a:lvl8pPr marL="3514725" indent="-171450" algn="l" defTabSz="912813" rtl="0" eaLnBrk="0" fontAlgn="base" hangingPunct="0">
        <a:spcBef>
          <a:spcPct val="20000"/>
        </a:spcBef>
        <a:spcAft>
          <a:spcPct val="0"/>
        </a:spcAft>
        <a:buChar char="»"/>
        <a:defRPr sz="2000">
          <a:solidFill>
            <a:schemeClr val="tx1"/>
          </a:solidFill>
          <a:latin typeface="+mn-lt"/>
        </a:defRPr>
      </a:lvl8pPr>
      <a:lvl9pPr marL="3971925" indent="-171450" algn="l" defTabSz="912813"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8350" name="Group 110"/>
          <p:cNvGrpSpPr>
            <a:grpSpLocks/>
          </p:cNvGrpSpPr>
          <p:nvPr/>
        </p:nvGrpSpPr>
        <p:grpSpPr bwMode="auto">
          <a:xfrm>
            <a:off x="0" y="0"/>
            <a:ext cx="9901238" cy="6985000"/>
            <a:chOff x="0" y="0"/>
            <a:chExt cx="6237" cy="4400"/>
          </a:xfrm>
        </p:grpSpPr>
        <p:grpSp>
          <p:nvGrpSpPr>
            <p:cNvPr id="138351" name="Group 111"/>
            <p:cNvGrpSpPr>
              <a:grpSpLocks/>
            </p:cNvGrpSpPr>
            <p:nvPr userDrawn="1"/>
          </p:nvGrpSpPr>
          <p:grpSpPr bwMode="auto">
            <a:xfrm>
              <a:off x="2" y="658"/>
              <a:ext cx="6232" cy="3742"/>
              <a:chOff x="2" y="658"/>
              <a:chExt cx="6232" cy="3742"/>
            </a:xfrm>
          </p:grpSpPr>
          <p:sp>
            <p:nvSpPr>
              <p:cNvPr id="138352" name="Line 112"/>
              <p:cNvSpPr>
                <a:spLocks noChangeShapeType="1"/>
              </p:cNvSpPr>
              <p:nvPr userDrawn="1"/>
            </p:nvSpPr>
            <p:spPr bwMode="auto">
              <a:xfrm flipV="1">
                <a:off x="6234"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sp>
            <p:nvSpPr>
              <p:cNvPr id="138353" name="Line 113"/>
              <p:cNvSpPr>
                <a:spLocks noChangeShapeType="1"/>
              </p:cNvSpPr>
              <p:nvPr userDrawn="1"/>
            </p:nvSpPr>
            <p:spPr bwMode="auto">
              <a:xfrm flipV="1">
                <a:off x="2"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grpSp>
        <p:grpSp>
          <p:nvGrpSpPr>
            <p:cNvPr id="138354" name="Group 114"/>
            <p:cNvGrpSpPr>
              <a:grpSpLocks/>
            </p:cNvGrpSpPr>
            <p:nvPr userDrawn="1"/>
          </p:nvGrpSpPr>
          <p:grpSpPr bwMode="auto">
            <a:xfrm>
              <a:off x="0" y="4196"/>
              <a:ext cx="6237" cy="204"/>
              <a:chOff x="0" y="4196"/>
              <a:chExt cx="6237" cy="204"/>
            </a:xfrm>
          </p:grpSpPr>
          <p:sp>
            <p:nvSpPr>
              <p:cNvPr id="138355" name="Rectangle 115"/>
              <p:cNvSpPr>
                <a:spLocks noChangeArrowheads="1"/>
              </p:cNvSpPr>
              <p:nvPr userDrawn="1"/>
            </p:nvSpPr>
            <p:spPr bwMode="auto">
              <a:xfrm>
                <a:off x="0" y="4196"/>
                <a:ext cx="6237" cy="204"/>
              </a:xfrm>
              <a:prstGeom prst="rect">
                <a:avLst/>
              </a:prstGeom>
              <a:solidFill>
                <a:srgbClr val="DDDDDD"/>
              </a:solidFill>
              <a:ln w="76200">
                <a:noFill/>
                <a:miter lim="800000"/>
                <a:headEnd/>
                <a:tailEnd/>
              </a:ln>
              <a:effectLst/>
            </p:spPr>
            <p:txBody>
              <a:bodyPr wrap="none" lIns="90000" tIns="46800" rIns="90000" bIns="46800" anchor="ctr"/>
              <a:lstStyle/>
              <a:p>
                <a:pPr algn="ctr" defTabSz="912813"/>
                <a:endParaRPr lang="en-GB" b="1">
                  <a:solidFill>
                    <a:srgbClr val="777777"/>
                  </a:solidFill>
                </a:endParaRPr>
              </a:p>
            </p:txBody>
          </p:sp>
          <p:sp>
            <p:nvSpPr>
              <p:cNvPr id="138356" name="Text Box 116"/>
              <p:cNvSpPr txBox="1">
                <a:spLocks noChangeArrowheads="1"/>
              </p:cNvSpPr>
              <p:nvPr userDrawn="1"/>
            </p:nvSpPr>
            <p:spPr bwMode="auto">
              <a:xfrm>
                <a:off x="396" y="4257"/>
                <a:ext cx="952" cy="91"/>
              </a:xfrm>
              <a:prstGeom prst="rect">
                <a:avLst/>
              </a:prstGeom>
              <a:noFill/>
              <a:ln w="12700">
                <a:noFill/>
                <a:miter lim="800000"/>
                <a:headEnd/>
                <a:tailEnd/>
              </a:ln>
              <a:effectLst/>
            </p:spPr>
            <p:txBody>
              <a:bodyPr lIns="0" tIns="0" rIns="0" bIns="0" anchor="ctr"/>
              <a:lstStyle/>
              <a:p>
                <a:pPr defTabSz="912813">
                  <a:spcBef>
                    <a:spcPct val="0"/>
                  </a:spcBef>
                </a:pPr>
                <a:endParaRPr lang="en-GB" altLang="en-US" sz="1000">
                  <a:solidFill>
                    <a:srgbClr val="777777"/>
                  </a:solidFill>
                </a:endParaRPr>
              </a:p>
            </p:txBody>
          </p:sp>
          <p:sp>
            <p:nvSpPr>
              <p:cNvPr id="138357" name="Rectangle 117"/>
              <p:cNvSpPr>
                <a:spLocks noChangeArrowheads="1"/>
              </p:cNvSpPr>
              <p:nvPr userDrawn="1"/>
            </p:nvSpPr>
            <p:spPr bwMode="auto">
              <a:xfrm>
                <a:off x="2915" y="4257"/>
                <a:ext cx="230" cy="91"/>
              </a:xfrm>
              <a:prstGeom prst="rect">
                <a:avLst/>
              </a:prstGeom>
              <a:noFill/>
              <a:ln w="9525">
                <a:noFill/>
                <a:miter lim="800000"/>
                <a:headEnd/>
                <a:tailEnd/>
              </a:ln>
              <a:effectLst/>
            </p:spPr>
            <p:txBody>
              <a:bodyPr lIns="0" tIns="0" rIns="0" bIns="0"/>
              <a:lstStyle/>
              <a:p>
                <a:pPr algn="r" defTabSz="912813">
                  <a:spcBef>
                    <a:spcPct val="0"/>
                  </a:spcBef>
                </a:pPr>
                <a:fld id="{9C90BCE1-3613-41BC-9E34-18BAD1F630DB}" type="slidenum">
                  <a:rPr lang="en-GB" sz="1000" b="1">
                    <a:solidFill>
                      <a:srgbClr val="777777"/>
                    </a:solidFill>
                  </a:rPr>
                  <a:pPr algn="r" defTabSz="912813">
                    <a:spcBef>
                      <a:spcPct val="0"/>
                    </a:spcBef>
                  </a:pPr>
                  <a:t>‹#›</a:t>
                </a:fld>
                <a:endParaRPr lang="en-GB" sz="1000" b="1">
                  <a:solidFill>
                    <a:srgbClr val="777777"/>
                  </a:solidFill>
                </a:endParaRPr>
              </a:p>
            </p:txBody>
          </p:sp>
          <p:sp>
            <p:nvSpPr>
              <p:cNvPr id="138358" name="Rectangle 118"/>
              <p:cNvSpPr>
                <a:spLocks noChangeArrowheads="1"/>
              </p:cNvSpPr>
              <p:nvPr userDrawn="1"/>
            </p:nvSpPr>
            <p:spPr bwMode="auto">
              <a:xfrm>
                <a:off x="3799" y="4257"/>
                <a:ext cx="839" cy="91"/>
              </a:xfrm>
              <a:prstGeom prst="rect">
                <a:avLst/>
              </a:prstGeom>
              <a:noFill/>
              <a:ln w="12700">
                <a:noFill/>
                <a:miter lim="800000"/>
                <a:headEnd/>
                <a:tailEnd/>
              </a:ln>
              <a:effectLst/>
            </p:spPr>
            <p:txBody>
              <a:bodyPr wrap="none" lIns="0" tIns="0" rIns="0" bIns="0"/>
              <a:lstStyle/>
              <a:p>
                <a:pPr defTabSz="912813">
                  <a:spcBef>
                    <a:spcPct val="0"/>
                  </a:spcBef>
                </a:pPr>
                <a:r>
                  <a:rPr lang="en-GB" sz="1000" dirty="0" smtClean="0">
                    <a:solidFill>
                      <a:srgbClr val="777777"/>
                    </a:solidFill>
                  </a:rPr>
                  <a:t>23 October 2012</a:t>
                </a:r>
                <a:endParaRPr lang="en-GB" sz="1000" dirty="0">
                  <a:solidFill>
                    <a:srgbClr val="777777"/>
                  </a:solidFill>
                </a:endParaRPr>
              </a:p>
            </p:txBody>
          </p:sp>
          <p:sp>
            <p:nvSpPr>
              <p:cNvPr id="138359" name="Rectangle 119"/>
              <p:cNvSpPr>
                <a:spLocks noChangeArrowheads="1"/>
              </p:cNvSpPr>
              <p:nvPr userDrawn="1"/>
            </p:nvSpPr>
            <p:spPr bwMode="auto">
              <a:xfrm>
                <a:off x="4842" y="4257"/>
                <a:ext cx="1134" cy="91"/>
              </a:xfrm>
              <a:prstGeom prst="rect">
                <a:avLst/>
              </a:prstGeom>
              <a:noFill/>
              <a:ln w="12700">
                <a:noFill/>
                <a:miter lim="800000"/>
                <a:headEnd/>
                <a:tailEnd/>
              </a:ln>
              <a:effectLst/>
            </p:spPr>
            <p:txBody>
              <a:bodyPr lIns="0" tIns="0" rIns="0" bIns="0"/>
              <a:lstStyle/>
              <a:p>
                <a:pPr algn="r" defTabSz="912813">
                  <a:spcBef>
                    <a:spcPct val="0"/>
                  </a:spcBef>
                </a:pPr>
                <a:r>
                  <a:rPr lang="en-GB" sz="1000" dirty="0" smtClean="0">
                    <a:solidFill>
                      <a:srgbClr val="777777"/>
                    </a:solidFill>
                  </a:rPr>
                  <a:t>Update</a:t>
                </a:r>
                <a:endParaRPr lang="en-GB" sz="1000" dirty="0">
                  <a:solidFill>
                    <a:srgbClr val="777777"/>
                  </a:solidFill>
                </a:endParaRPr>
              </a:p>
            </p:txBody>
          </p:sp>
        </p:grpSp>
        <p:grpSp>
          <p:nvGrpSpPr>
            <p:cNvPr id="138360" name="Group 120"/>
            <p:cNvGrpSpPr>
              <a:grpSpLocks/>
            </p:cNvGrpSpPr>
            <p:nvPr userDrawn="1"/>
          </p:nvGrpSpPr>
          <p:grpSpPr bwMode="auto">
            <a:xfrm>
              <a:off x="0" y="0"/>
              <a:ext cx="6237" cy="658"/>
              <a:chOff x="0" y="0"/>
              <a:chExt cx="6237" cy="658"/>
            </a:xfrm>
          </p:grpSpPr>
          <p:grpSp>
            <p:nvGrpSpPr>
              <p:cNvPr id="138361" name="Group 121"/>
              <p:cNvGrpSpPr>
                <a:grpSpLocks/>
              </p:cNvGrpSpPr>
              <p:nvPr userDrawn="1"/>
            </p:nvGrpSpPr>
            <p:grpSpPr bwMode="auto">
              <a:xfrm>
                <a:off x="0" y="0"/>
                <a:ext cx="6237" cy="658"/>
                <a:chOff x="0" y="0"/>
                <a:chExt cx="6237" cy="658"/>
              </a:xfrm>
            </p:grpSpPr>
            <p:pic>
              <p:nvPicPr>
                <p:cNvPr id="138362" name="Picture 122" descr="TOPLINE_final03"/>
                <p:cNvPicPr>
                  <a:picLocks noChangeAspect="1" noChangeArrowheads="1"/>
                </p:cNvPicPr>
                <p:nvPr userDrawn="1"/>
              </p:nvPicPr>
              <p:blipFill>
                <a:blip r:embed="rId13" cstate="print"/>
                <a:srcRect/>
                <a:stretch>
                  <a:fillRect/>
                </a:stretch>
              </p:blipFill>
              <p:spPr bwMode="auto">
                <a:xfrm>
                  <a:off x="0" y="0"/>
                  <a:ext cx="6237" cy="541"/>
                </a:xfrm>
                <a:prstGeom prst="rect">
                  <a:avLst/>
                </a:prstGeom>
                <a:noFill/>
              </p:spPr>
            </p:pic>
            <p:sp>
              <p:nvSpPr>
                <p:cNvPr id="138363" name="Line 123"/>
                <p:cNvSpPr>
                  <a:spLocks noChangeShapeType="1"/>
                </p:cNvSpPr>
                <p:nvPr userDrawn="1"/>
              </p:nvSpPr>
              <p:spPr bwMode="auto">
                <a:xfrm>
                  <a:off x="0" y="498"/>
                  <a:ext cx="6237" cy="0"/>
                </a:xfrm>
                <a:prstGeom prst="line">
                  <a:avLst/>
                </a:prstGeom>
                <a:noFill/>
                <a:ln w="88900">
                  <a:solidFill>
                    <a:srgbClr val="98CB01"/>
                  </a:solidFill>
                  <a:round/>
                  <a:headEnd type="none" w="sm" len="lg"/>
                  <a:tailEnd/>
                </a:ln>
                <a:effectLst/>
              </p:spPr>
              <p:txBody>
                <a:bodyPr lIns="90000" tIns="46800" rIns="90000" bIns="46800" anchor="ctr"/>
                <a:lstStyle/>
                <a:p>
                  <a:endParaRPr lang="en-GB"/>
                </a:p>
              </p:txBody>
            </p:sp>
            <p:sp>
              <p:nvSpPr>
                <p:cNvPr id="138364" name="Rectangle 124"/>
                <p:cNvSpPr>
                  <a:spLocks noChangeArrowheads="1"/>
                </p:cNvSpPr>
                <p:nvPr userDrawn="1"/>
              </p:nvSpPr>
              <p:spPr bwMode="auto">
                <a:xfrm>
                  <a:off x="0" y="499"/>
                  <a:ext cx="6237" cy="159"/>
                </a:xfrm>
                <a:prstGeom prst="rect">
                  <a:avLst/>
                </a:prstGeom>
                <a:solidFill>
                  <a:srgbClr val="000066"/>
                </a:solidFill>
                <a:ln w="9525">
                  <a:noFill/>
                  <a:miter lim="800000"/>
                  <a:headEnd/>
                  <a:tailEnd/>
                </a:ln>
                <a:effectLst/>
              </p:spPr>
              <p:txBody>
                <a:bodyPr wrap="none" anchor="ctr"/>
                <a:lstStyle/>
                <a:p>
                  <a:endParaRPr lang="en-GB"/>
                </a:p>
              </p:txBody>
            </p:sp>
          </p:grpSp>
          <p:pic>
            <p:nvPicPr>
              <p:cNvPr id="138365" name="Picture 125" descr="CCLogo_X38_col_600"/>
              <p:cNvPicPr>
                <a:picLocks noChangeAspect="1" noChangeArrowheads="1"/>
              </p:cNvPicPr>
              <p:nvPr userDrawn="1"/>
            </p:nvPicPr>
            <p:blipFill>
              <a:blip r:embed="rId14" cstate="print"/>
              <a:srcRect/>
              <a:stretch>
                <a:fillRect/>
              </a:stretch>
            </p:blipFill>
            <p:spPr bwMode="auto">
              <a:xfrm>
                <a:off x="5105" y="136"/>
                <a:ext cx="871" cy="220"/>
              </a:xfrm>
              <a:prstGeom prst="rect">
                <a:avLst/>
              </a:prstGeom>
              <a:noFill/>
              <a:ln w="9525">
                <a:noFill/>
                <a:miter lim="800000"/>
                <a:headEnd/>
                <a:tailEnd/>
              </a:ln>
            </p:spPr>
          </p:pic>
        </p:grpSp>
      </p:grpSp>
      <p:sp>
        <p:nvSpPr>
          <p:cNvPr id="138256" name="Rectangle 16"/>
          <p:cNvSpPr>
            <a:spLocks noGrp="1" noChangeArrowheads="1"/>
          </p:cNvSpPr>
          <p:nvPr>
            <p:ph type="title"/>
          </p:nvPr>
        </p:nvSpPr>
        <p:spPr bwMode="auto">
          <a:xfrm>
            <a:off x="628650" y="1260475"/>
            <a:ext cx="8853488" cy="71913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Title Text</a:t>
            </a:r>
          </a:p>
        </p:txBody>
      </p:sp>
      <p:sp>
        <p:nvSpPr>
          <p:cNvPr id="138257" name="Rectangle 17"/>
          <p:cNvSpPr>
            <a:spLocks noGrp="1" noChangeArrowheads="1"/>
          </p:cNvSpPr>
          <p:nvPr>
            <p:ph type="body" idx="1"/>
          </p:nvPr>
        </p:nvSpPr>
        <p:spPr bwMode="auto">
          <a:xfrm>
            <a:off x="628650" y="2052638"/>
            <a:ext cx="8853488" cy="71913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Body Text First Level</a:t>
            </a:r>
          </a:p>
          <a:p>
            <a:pPr lvl="1"/>
            <a:r>
              <a:rPr lang="en-GB" smtClean="0"/>
              <a:t>Second Level</a:t>
            </a:r>
          </a:p>
          <a:p>
            <a:pPr lvl="2"/>
            <a:r>
              <a:rPr lang="en-GB" smtClean="0"/>
              <a:t>Third Level</a:t>
            </a:r>
          </a:p>
          <a:p>
            <a:pPr lvl="3"/>
            <a:r>
              <a:rPr lang="en-GB" smtClean="0"/>
              <a:t>Fourth Level</a:t>
            </a:r>
          </a:p>
        </p:txBody>
      </p:sp>
    </p:spTree>
  </p:cSld>
  <p:clrMap bg1="lt1" tx1="dk1" bg2="lt2" tx2="dk2" accent1="accent1" accent2="accent2" accent3="accent3" accent4="accent4" accent5="accent5" accent6="accent6" hlink="hlink" folHlink="folHlink"/>
  <p:sldLayoutIdLst>
    <p:sldLayoutId id="214748365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8521700" rtl="0" fontAlgn="base">
        <a:spcBef>
          <a:spcPct val="50000"/>
        </a:spcBef>
        <a:spcAft>
          <a:spcPct val="0"/>
        </a:spcAft>
        <a:tabLst>
          <a:tab pos="8447088" algn="dec"/>
        </a:tabLst>
        <a:defRPr b="1">
          <a:solidFill>
            <a:schemeClr val="tx1"/>
          </a:solidFill>
          <a:latin typeface="+mj-lt"/>
          <a:ea typeface="+mj-ea"/>
          <a:cs typeface="+mj-cs"/>
        </a:defRPr>
      </a:lvl1pPr>
      <a:lvl2pPr algn="l" defTabSz="8521700" rtl="0" fontAlgn="base">
        <a:spcBef>
          <a:spcPct val="50000"/>
        </a:spcBef>
        <a:spcAft>
          <a:spcPct val="0"/>
        </a:spcAft>
        <a:tabLst>
          <a:tab pos="8447088" algn="dec"/>
        </a:tabLst>
        <a:defRPr b="1">
          <a:solidFill>
            <a:schemeClr val="tx1"/>
          </a:solidFill>
          <a:latin typeface="Arial" charset="0"/>
        </a:defRPr>
      </a:lvl2pPr>
      <a:lvl3pPr algn="l" defTabSz="8521700" rtl="0" fontAlgn="base">
        <a:spcBef>
          <a:spcPct val="50000"/>
        </a:spcBef>
        <a:spcAft>
          <a:spcPct val="0"/>
        </a:spcAft>
        <a:tabLst>
          <a:tab pos="8447088" algn="dec"/>
        </a:tabLst>
        <a:defRPr b="1">
          <a:solidFill>
            <a:schemeClr val="tx1"/>
          </a:solidFill>
          <a:latin typeface="Arial" charset="0"/>
        </a:defRPr>
      </a:lvl3pPr>
      <a:lvl4pPr algn="l" defTabSz="8521700" rtl="0" fontAlgn="base">
        <a:spcBef>
          <a:spcPct val="50000"/>
        </a:spcBef>
        <a:spcAft>
          <a:spcPct val="0"/>
        </a:spcAft>
        <a:tabLst>
          <a:tab pos="8447088" algn="dec"/>
        </a:tabLst>
        <a:defRPr b="1">
          <a:solidFill>
            <a:schemeClr val="tx1"/>
          </a:solidFill>
          <a:latin typeface="Arial" charset="0"/>
        </a:defRPr>
      </a:lvl4pPr>
      <a:lvl5pPr algn="l" defTabSz="8521700" rtl="0" fontAlgn="base">
        <a:spcBef>
          <a:spcPct val="50000"/>
        </a:spcBef>
        <a:spcAft>
          <a:spcPct val="0"/>
        </a:spcAft>
        <a:tabLst>
          <a:tab pos="8447088" algn="dec"/>
        </a:tabLst>
        <a:defRPr b="1">
          <a:solidFill>
            <a:schemeClr val="tx1"/>
          </a:solidFill>
          <a:latin typeface="Arial" charset="0"/>
        </a:defRPr>
      </a:lvl5pPr>
      <a:lvl6pPr marL="457200" algn="l" defTabSz="8521700" rtl="0" fontAlgn="base">
        <a:spcBef>
          <a:spcPct val="50000"/>
        </a:spcBef>
        <a:spcAft>
          <a:spcPct val="0"/>
        </a:spcAft>
        <a:tabLst>
          <a:tab pos="8447088" algn="dec"/>
        </a:tabLst>
        <a:defRPr b="1">
          <a:solidFill>
            <a:schemeClr val="tx1"/>
          </a:solidFill>
          <a:latin typeface="Arial" charset="0"/>
        </a:defRPr>
      </a:lvl6pPr>
      <a:lvl7pPr marL="914400" algn="l" defTabSz="8521700" rtl="0" fontAlgn="base">
        <a:spcBef>
          <a:spcPct val="50000"/>
        </a:spcBef>
        <a:spcAft>
          <a:spcPct val="0"/>
        </a:spcAft>
        <a:tabLst>
          <a:tab pos="8447088" algn="dec"/>
        </a:tabLst>
        <a:defRPr b="1">
          <a:solidFill>
            <a:schemeClr val="tx1"/>
          </a:solidFill>
          <a:latin typeface="Arial" charset="0"/>
        </a:defRPr>
      </a:lvl7pPr>
      <a:lvl8pPr marL="1371600" algn="l" defTabSz="8521700" rtl="0" fontAlgn="base">
        <a:spcBef>
          <a:spcPct val="50000"/>
        </a:spcBef>
        <a:spcAft>
          <a:spcPct val="0"/>
        </a:spcAft>
        <a:tabLst>
          <a:tab pos="8447088" algn="dec"/>
        </a:tabLst>
        <a:defRPr b="1">
          <a:solidFill>
            <a:schemeClr val="tx1"/>
          </a:solidFill>
          <a:latin typeface="Arial" charset="0"/>
        </a:defRPr>
      </a:lvl8pPr>
      <a:lvl9pPr marL="1828800" algn="l" defTabSz="8521700" rtl="0" fontAlgn="base">
        <a:spcBef>
          <a:spcPct val="50000"/>
        </a:spcBef>
        <a:spcAft>
          <a:spcPct val="0"/>
        </a:spcAft>
        <a:tabLst>
          <a:tab pos="8447088" algn="dec"/>
        </a:tabLst>
        <a:defRPr b="1">
          <a:solidFill>
            <a:schemeClr val="tx1"/>
          </a:solidFill>
          <a:latin typeface="Arial" charset="0"/>
        </a:defRPr>
      </a:lvl9pPr>
    </p:titleStyle>
    <p:bodyStyle>
      <a:lvl1pPr marL="269875" indent="-269875" algn="l" defTabSz="912813" rtl="0" fontAlgn="base">
        <a:spcBef>
          <a:spcPct val="50000"/>
        </a:spcBef>
        <a:spcAft>
          <a:spcPct val="0"/>
        </a:spcAft>
        <a:buClr>
          <a:srgbClr val="000066"/>
        </a:buClr>
        <a:buFont typeface="Wingdings" pitchFamily="2" charset="2"/>
        <a:buChar char="§"/>
        <a:defRPr>
          <a:solidFill>
            <a:schemeClr val="tx1"/>
          </a:solidFill>
          <a:latin typeface="+mn-lt"/>
          <a:ea typeface="+mn-ea"/>
          <a:cs typeface="+mn-cs"/>
        </a:defRPr>
      </a:lvl1pPr>
      <a:lvl2pPr marL="808038" indent="-269875" algn="l" defTabSz="912813" rtl="0" fontAlgn="base">
        <a:spcBef>
          <a:spcPct val="50000"/>
        </a:spcBef>
        <a:spcAft>
          <a:spcPct val="0"/>
        </a:spcAft>
        <a:buClr>
          <a:schemeClr val="tx1"/>
        </a:buClr>
        <a:buSzPct val="100000"/>
        <a:buFont typeface="Arial" charset="0"/>
        <a:buChar char="–"/>
        <a:defRPr>
          <a:solidFill>
            <a:schemeClr val="tx1"/>
          </a:solidFill>
          <a:latin typeface="+mn-lt"/>
        </a:defRPr>
      </a:lvl2pPr>
      <a:lvl3pPr marL="1346200" indent="-269875" algn="l" defTabSz="912813" rtl="0" fontAlgn="base">
        <a:spcBef>
          <a:spcPct val="30000"/>
        </a:spcBef>
        <a:spcAft>
          <a:spcPct val="0"/>
        </a:spcAft>
        <a:buSzPct val="100000"/>
        <a:buChar char="–"/>
        <a:defRPr sz="1600">
          <a:solidFill>
            <a:schemeClr val="tx1"/>
          </a:solidFill>
          <a:latin typeface="+mn-lt"/>
        </a:defRPr>
      </a:lvl3pPr>
      <a:lvl4pPr marL="1882775" indent="-268288" algn="l" defTabSz="912813" rtl="0" fontAlgn="base">
        <a:spcBef>
          <a:spcPct val="30000"/>
        </a:spcBef>
        <a:spcAft>
          <a:spcPct val="0"/>
        </a:spcAft>
        <a:buChar char="–"/>
        <a:defRPr sz="1400">
          <a:solidFill>
            <a:schemeClr val="tx1"/>
          </a:solidFill>
          <a:latin typeface="+mn-lt"/>
        </a:defRPr>
      </a:lvl4pPr>
      <a:lvl5pPr marL="2233613" indent="-171450" algn="l" defTabSz="912813" rtl="0" fontAlgn="base">
        <a:spcBef>
          <a:spcPct val="20000"/>
        </a:spcBef>
        <a:spcAft>
          <a:spcPct val="0"/>
        </a:spcAft>
        <a:buChar char="»"/>
        <a:defRPr sz="2000">
          <a:solidFill>
            <a:schemeClr val="tx1"/>
          </a:solidFill>
          <a:latin typeface="+mn-lt"/>
        </a:defRPr>
      </a:lvl5pPr>
      <a:lvl6pPr marL="2690813" indent="-171450" algn="l" defTabSz="912813" rtl="0" fontAlgn="base">
        <a:spcBef>
          <a:spcPct val="20000"/>
        </a:spcBef>
        <a:spcAft>
          <a:spcPct val="0"/>
        </a:spcAft>
        <a:buChar char="»"/>
        <a:defRPr sz="2000">
          <a:solidFill>
            <a:schemeClr val="tx1"/>
          </a:solidFill>
          <a:latin typeface="+mn-lt"/>
        </a:defRPr>
      </a:lvl6pPr>
      <a:lvl7pPr marL="3148013" indent="-171450" algn="l" defTabSz="912813" rtl="0" fontAlgn="base">
        <a:spcBef>
          <a:spcPct val="20000"/>
        </a:spcBef>
        <a:spcAft>
          <a:spcPct val="0"/>
        </a:spcAft>
        <a:buChar char="»"/>
        <a:defRPr sz="2000">
          <a:solidFill>
            <a:schemeClr val="tx1"/>
          </a:solidFill>
          <a:latin typeface="+mn-lt"/>
        </a:defRPr>
      </a:lvl7pPr>
      <a:lvl8pPr marL="3605213" indent="-171450" algn="l" defTabSz="912813" rtl="0" fontAlgn="base">
        <a:spcBef>
          <a:spcPct val="20000"/>
        </a:spcBef>
        <a:spcAft>
          <a:spcPct val="0"/>
        </a:spcAft>
        <a:buChar char="»"/>
        <a:defRPr sz="2000">
          <a:solidFill>
            <a:schemeClr val="tx1"/>
          </a:solidFill>
          <a:latin typeface="+mn-lt"/>
        </a:defRPr>
      </a:lvl8pPr>
      <a:lvl9pPr marL="4062413" indent="-17145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7315" name="Rectangle 3"/>
          <p:cNvSpPr>
            <a:spLocks noGrp="1" noChangeArrowheads="1"/>
          </p:cNvSpPr>
          <p:nvPr>
            <p:ph type="body" idx="1"/>
          </p:nvPr>
        </p:nvSpPr>
        <p:spPr bwMode="auto">
          <a:xfrm>
            <a:off x="628650" y="2051050"/>
            <a:ext cx="5181600" cy="71913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Body Text First Level</a:t>
            </a:r>
          </a:p>
          <a:p>
            <a:pPr lvl="1"/>
            <a:r>
              <a:rPr lang="en-GB" smtClean="0"/>
              <a:t>Second Level</a:t>
            </a:r>
          </a:p>
          <a:p>
            <a:pPr lvl="2"/>
            <a:r>
              <a:rPr lang="en-GB" smtClean="0"/>
              <a:t>Third Level</a:t>
            </a:r>
          </a:p>
          <a:p>
            <a:pPr lvl="3"/>
            <a:r>
              <a:rPr lang="en-GB" smtClean="0"/>
              <a:t>Fourth Level</a:t>
            </a:r>
          </a:p>
        </p:txBody>
      </p:sp>
      <p:sp>
        <p:nvSpPr>
          <p:cNvPr id="397347" name="Rectangle 35"/>
          <p:cNvSpPr>
            <a:spLocks noGrp="1" noChangeArrowheads="1"/>
          </p:cNvSpPr>
          <p:nvPr>
            <p:ph type="title"/>
          </p:nvPr>
        </p:nvSpPr>
        <p:spPr bwMode="auto">
          <a:xfrm>
            <a:off x="628650" y="1260475"/>
            <a:ext cx="8853488" cy="71913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Title Text</a:t>
            </a:r>
          </a:p>
        </p:txBody>
      </p:sp>
      <p:grpSp>
        <p:nvGrpSpPr>
          <p:cNvPr id="397397" name="Group 85"/>
          <p:cNvGrpSpPr>
            <a:grpSpLocks/>
          </p:cNvGrpSpPr>
          <p:nvPr/>
        </p:nvGrpSpPr>
        <p:grpSpPr bwMode="auto">
          <a:xfrm>
            <a:off x="0" y="0"/>
            <a:ext cx="9901238" cy="6985000"/>
            <a:chOff x="0" y="0"/>
            <a:chExt cx="6237" cy="4400"/>
          </a:xfrm>
        </p:grpSpPr>
        <p:grpSp>
          <p:nvGrpSpPr>
            <p:cNvPr id="397381" name="Group 69"/>
            <p:cNvGrpSpPr>
              <a:grpSpLocks/>
            </p:cNvGrpSpPr>
            <p:nvPr userDrawn="1"/>
          </p:nvGrpSpPr>
          <p:grpSpPr bwMode="auto">
            <a:xfrm>
              <a:off x="2" y="658"/>
              <a:ext cx="6232" cy="3742"/>
              <a:chOff x="2" y="658"/>
              <a:chExt cx="6232" cy="3742"/>
            </a:xfrm>
          </p:grpSpPr>
          <p:sp>
            <p:nvSpPr>
              <p:cNvPr id="397382" name="Line 70"/>
              <p:cNvSpPr>
                <a:spLocks noChangeShapeType="1"/>
              </p:cNvSpPr>
              <p:nvPr userDrawn="1"/>
            </p:nvSpPr>
            <p:spPr bwMode="auto">
              <a:xfrm flipV="1">
                <a:off x="6234"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sp>
            <p:nvSpPr>
              <p:cNvPr id="397383" name="Line 71"/>
              <p:cNvSpPr>
                <a:spLocks noChangeShapeType="1"/>
              </p:cNvSpPr>
              <p:nvPr userDrawn="1"/>
            </p:nvSpPr>
            <p:spPr bwMode="auto">
              <a:xfrm flipV="1">
                <a:off x="2"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grpSp>
        <p:grpSp>
          <p:nvGrpSpPr>
            <p:cNvPr id="397396" name="Group 84"/>
            <p:cNvGrpSpPr>
              <a:grpSpLocks/>
            </p:cNvGrpSpPr>
            <p:nvPr userDrawn="1"/>
          </p:nvGrpSpPr>
          <p:grpSpPr bwMode="auto">
            <a:xfrm>
              <a:off x="0" y="4196"/>
              <a:ext cx="6237" cy="204"/>
              <a:chOff x="0" y="4196"/>
              <a:chExt cx="6237" cy="204"/>
            </a:xfrm>
          </p:grpSpPr>
          <p:sp>
            <p:nvSpPr>
              <p:cNvPr id="397385" name="Rectangle 73"/>
              <p:cNvSpPr>
                <a:spLocks noChangeArrowheads="1"/>
              </p:cNvSpPr>
              <p:nvPr userDrawn="1"/>
            </p:nvSpPr>
            <p:spPr bwMode="auto">
              <a:xfrm>
                <a:off x="0" y="4196"/>
                <a:ext cx="6237" cy="204"/>
              </a:xfrm>
              <a:prstGeom prst="rect">
                <a:avLst/>
              </a:prstGeom>
              <a:solidFill>
                <a:srgbClr val="DDDDDD"/>
              </a:solidFill>
              <a:ln w="76200">
                <a:noFill/>
                <a:miter lim="800000"/>
                <a:headEnd/>
                <a:tailEnd/>
              </a:ln>
              <a:effectLst/>
            </p:spPr>
            <p:txBody>
              <a:bodyPr wrap="none" lIns="90000" tIns="46800" rIns="90000" bIns="46800" anchor="ctr"/>
              <a:lstStyle/>
              <a:p>
                <a:pPr algn="ctr" defTabSz="912813"/>
                <a:endParaRPr lang="en-GB" b="1">
                  <a:solidFill>
                    <a:srgbClr val="777777"/>
                  </a:solidFill>
                </a:endParaRPr>
              </a:p>
            </p:txBody>
          </p:sp>
          <p:sp>
            <p:nvSpPr>
              <p:cNvPr id="397387" name="Rectangle 75"/>
              <p:cNvSpPr>
                <a:spLocks noChangeArrowheads="1"/>
              </p:cNvSpPr>
              <p:nvPr userDrawn="1"/>
            </p:nvSpPr>
            <p:spPr bwMode="auto">
              <a:xfrm>
                <a:off x="2915" y="4257"/>
                <a:ext cx="230" cy="91"/>
              </a:xfrm>
              <a:prstGeom prst="rect">
                <a:avLst/>
              </a:prstGeom>
              <a:noFill/>
              <a:ln w="9525">
                <a:noFill/>
                <a:miter lim="800000"/>
                <a:headEnd/>
                <a:tailEnd/>
              </a:ln>
              <a:effectLst/>
            </p:spPr>
            <p:txBody>
              <a:bodyPr lIns="0" tIns="0" rIns="0" bIns="0"/>
              <a:lstStyle/>
              <a:p>
                <a:pPr algn="r" defTabSz="912813">
                  <a:spcBef>
                    <a:spcPct val="0"/>
                  </a:spcBef>
                </a:pPr>
                <a:fld id="{8CEDE636-E713-4FD4-AD38-6623AD92F393}" type="slidenum">
                  <a:rPr lang="en-GB" sz="1000" b="1">
                    <a:solidFill>
                      <a:srgbClr val="777777"/>
                    </a:solidFill>
                  </a:rPr>
                  <a:pPr algn="r" defTabSz="912813">
                    <a:spcBef>
                      <a:spcPct val="0"/>
                    </a:spcBef>
                  </a:pPr>
                  <a:t>‹#›</a:t>
                </a:fld>
                <a:endParaRPr lang="en-GB" sz="1000" b="1">
                  <a:solidFill>
                    <a:srgbClr val="777777"/>
                  </a:solidFill>
                </a:endParaRPr>
              </a:p>
            </p:txBody>
          </p:sp>
          <p:sp>
            <p:nvSpPr>
              <p:cNvPr id="397388" name="Rectangle 76"/>
              <p:cNvSpPr>
                <a:spLocks noChangeArrowheads="1"/>
              </p:cNvSpPr>
              <p:nvPr userDrawn="1"/>
            </p:nvSpPr>
            <p:spPr bwMode="auto">
              <a:xfrm>
                <a:off x="3799" y="4257"/>
                <a:ext cx="839" cy="91"/>
              </a:xfrm>
              <a:prstGeom prst="rect">
                <a:avLst/>
              </a:prstGeom>
              <a:noFill/>
              <a:ln w="12700">
                <a:noFill/>
                <a:miter lim="800000"/>
                <a:headEnd/>
                <a:tailEnd/>
              </a:ln>
              <a:effectLst/>
            </p:spPr>
            <p:txBody>
              <a:bodyPr wrap="none" lIns="0" tIns="0" rIns="0" bIns="0"/>
              <a:lstStyle/>
              <a:p>
                <a:pPr defTabSz="912813">
                  <a:spcBef>
                    <a:spcPct val="0"/>
                  </a:spcBef>
                </a:pPr>
                <a:r>
                  <a:rPr lang="en-GB" sz="1000">
                    <a:solidFill>
                      <a:srgbClr val="777777"/>
                    </a:solidFill>
                  </a:rPr>
                  <a:t>13 December 2011</a:t>
                </a:r>
              </a:p>
            </p:txBody>
          </p:sp>
          <p:sp>
            <p:nvSpPr>
              <p:cNvPr id="397389" name="Rectangle 77"/>
              <p:cNvSpPr>
                <a:spLocks noChangeArrowheads="1"/>
              </p:cNvSpPr>
              <p:nvPr userDrawn="1"/>
            </p:nvSpPr>
            <p:spPr bwMode="auto">
              <a:xfrm>
                <a:off x="4842" y="4257"/>
                <a:ext cx="1134" cy="91"/>
              </a:xfrm>
              <a:prstGeom prst="rect">
                <a:avLst/>
              </a:prstGeom>
              <a:noFill/>
              <a:ln w="12700">
                <a:noFill/>
                <a:miter lim="800000"/>
                <a:headEnd/>
                <a:tailEnd/>
              </a:ln>
              <a:effectLst/>
            </p:spPr>
            <p:txBody>
              <a:bodyPr lIns="0" tIns="0" rIns="0" bIns="0"/>
              <a:lstStyle/>
              <a:p>
                <a:pPr algn="r" defTabSz="912813">
                  <a:spcBef>
                    <a:spcPct val="0"/>
                  </a:spcBef>
                </a:pPr>
                <a:r>
                  <a:rPr lang="en-GB" sz="1000">
                    <a:solidFill>
                      <a:srgbClr val="777777"/>
                    </a:solidFill>
                  </a:rPr>
                  <a:t>C7697-P-007 v0.6</a:t>
                </a:r>
              </a:p>
            </p:txBody>
          </p:sp>
        </p:grpSp>
        <p:grpSp>
          <p:nvGrpSpPr>
            <p:cNvPr id="397390" name="Group 78"/>
            <p:cNvGrpSpPr>
              <a:grpSpLocks/>
            </p:cNvGrpSpPr>
            <p:nvPr userDrawn="1"/>
          </p:nvGrpSpPr>
          <p:grpSpPr bwMode="auto">
            <a:xfrm>
              <a:off x="0" y="0"/>
              <a:ext cx="6237" cy="658"/>
              <a:chOff x="0" y="0"/>
              <a:chExt cx="6237" cy="658"/>
            </a:xfrm>
          </p:grpSpPr>
          <p:grpSp>
            <p:nvGrpSpPr>
              <p:cNvPr id="397391" name="Group 79"/>
              <p:cNvGrpSpPr>
                <a:grpSpLocks/>
              </p:cNvGrpSpPr>
              <p:nvPr userDrawn="1"/>
            </p:nvGrpSpPr>
            <p:grpSpPr bwMode="auto">
              <a:xfrm>
                <a:off x="0" y="0"/>
                <a:ext cx="6237" cy="658"/>
                <a:chOff x="0" y="0"/>
                <a:chExt cx="6237" cy="658"/>
              </a:xfrm>
            </p:grpSpPr>
            <p:pic>
              <p:nvPicPr>
                <p:cNvPr id="397392" name="Picture 80" descr="TOPLINE_final03"/>
                <p:cNvPicPr>
                  <a:picLocks noChangeAspect="1" noChangeArrowheads="1"/>
                </p:cNvPicPr>
                <p:nvPr userDrawn="1"/>
              </p:nvPicPr>
              <p:blipFill>
                <a:blip r:embed="rId13" cstate="print"/>
                <a:srcRect/>
                <a:stretch>
                  <a:fillRect/>
                </a:stretch>
              </p:blipFill>
              <p:spPr bwMode="auto">
                <a:xfrm>
                  <a:off x="0" y="0"/>
                  <a:ext cx="6237" cy="541"/>
                </a:xfrm>
                <a:prstGeom prst="rect">
                  <a:avLst/>
                </a:prstGeom>
                <a:noFill/>
              </p:spPr>
            </p:pic>
            <p:sp>
              <p:nvSpPr>
                <p:cNvPr id="397393" name="Line 81"/>
                <p:cNvSpPr>
                  <a:spLocks noChangeShapeType="1"/>
                </p:cNvSpPr>
                <p:nvPr userDrawn="1"/>
              </p:nvSpPr>
              <p:spPr bwMode="auto">
                <a:xfrm>
                  <a:off x="0" y="498"/>
                  <a:ext cx="6237" cy="0"/>
                </a:xfrm>
                <a:prstGeom prst="line">
                  <a:avLst/>
                </a:prstGeom>
                <a:noFill/>
                <a:ln w="88900">
                  <a:solidFill>
                    <a:srgbClr val="98CB01"/>
                  </a:solidFill>
                  <a:round/>
                  <a:headEnd type="none" w="sm" len="lg"/>
                  <a:tailEnd/>
                </a:ln>
                <a:effectLst/>
              </p:spPr>
              <p:txBody>
                <a:bodyPr lIns="90000" tIns="46800" rIns="90000" bIns="46800" anchor="ctr"/>
                <a:lstStyle/>
                <a:p>
                  <a:endParaRPr lang="en-GB"/>
                </a:p>
              </p:txBody>
            </p:sp>
            <p:sp>
              <p:nvSpPr>
                <p:cNvPr id="397394" name="Rectangle 82"/>
                <p:cNvSpPr>
                  <a:spLocks noChangeArrowheads="1"/>
                </p:cNvSpPr>
                <p:nvPr userDrawn="1"/>
              </p:nvSpPr>
              <p:spPr bwMode="auto">
                <a:xfrm>
                  <a:off x="0" y="499"/>
                  <a:ext cx="6237" cy="159"/>
                </a:xfrm>
                <a:prstGeom prst="rect">
                  <a:avLst/>
                </a:prstGeom>
                <a:solidFill>
                  <a:srgbClr val="000066"/>
                </a:solidFill>
                <a:ln w="9525">
                  <a:noFill/>
                  <a:miter lim="800000"/>
                  <a:headEnd/>
                  <a:tailEnd/>
                </a:ln>
                <a:effectLst/>
              </p:spPr>
              <p:txBody>
                <a:bodyPr wrap="none" anchor="ctr"/>
                <a:lstStyle/>
                <a:p>
                  <a:endParaRPr lang="en-GB"/>
                </a:p>
              </p:txBody>
            </p:sp>
          </p:grpSp>
          <p:pic>
            <p:nvPicPr>
              <p:cNvPr id="397395" name="Picture 83" descr="CCLogo_X38_col_600"/>
              <p:cNvPicPr>
                <a:picLocks noChangeAspect="1" noChangeArrowheads="1"/>
              </p:cNvPicPr>
              <p:nvPr userDrawn="1"/>
            </p:nvPicPr>
            <p:blipFill>
              <a:blip r:embed="rId14" cstate="print"/>
              <a:srcRect/>
              <a:stretch>
                <a:fillRect/>
              </a:stretch>
            </p:blipFill>
            <p:spPr bwMode="auto">
              <a:xfrm>
                <a:off x="5105" y="136"/>
                <a:ext cx="871" cy="22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8521700" rtl="0" fontAlgn="base">
        <a:spcBef>
          <a:spcPct val="50000"/>
        </a:spcBef>
        <a:spcAft>
          <a:spcPct val="0"/>
        </a:spcAft>
        <a:tabLst>
          <a:tab pos="8447088" algn="dec"/>
        </a:tabLst>
        <a:defRPr b="1">
          <a:solidFill>
            <a:schemeClr val="tx1"/>
          </a:solidFill>
          <a:latin typeface="+mj-lt"/>
          <a:ea typeface="+mj-ea"/>
          <a:cs typeface="+mj-cs"/>
        </a:defRPr>
      </a:lvl1pPr>
      <a:lvl2pPr algn="l" defTabSz="8521700" rtl="0" fontAlgn="base">
        <a:spcBef>
          <a:spcPct val="50000"/>
        </a:spcBef>
        <a:spcAft>
          <a:spcPct val="0"/>
        </a:spcAft>
        <a:tabLst>
          <a:tab pos="8447088" algn="dec"/>
        </a:tabLst>
        <a:defRPr b="1">
          <a:solidFill>
            <a:schemeClr val="tx1"/>
          </a:solidFill>
          <a:latin typeface="Arial" charset="0"/>
        </a:defRPr>
      </a:lvl2pPr>
      <a:lvl3pPr algn="l" defTabSz="8521700" rtl="0" fontAlgn="base">
        <a:spcBef>
          <a:spcPct val="50000"/>
        </a:spcBef>
        <a:spcAft>
          <a:spcPct val="0"/>
        </a:spcAft>
        <a:tabLst>
          <a:tab pos="8447088" algn="dec"/>
        </a:tabLst>
        <a:defRPr b="1">
          <a:solidFill>
            <a:schemeClr val="tx1"/>
          </a:solidFill>
          <a:latin typeface="Arial" charset="0"/>
        </a:defRPr>
      </a:lvl3pPr>
      <a:lvl4pPr algn="l" defTabSz="8521700" rtl="0" fontAlgn="base">
        <a:spcBef>
          <a:spcPct val="50000"/>
        </a:spcBef>
        <a:spcAft>
          <a:spcPct val="0"/>
        </a:spcAft>
        <a:tabLst>
          <a:tab pos="8447088" algn="dec"/>
        </a:tabLst>
        <a:defRPr b="1">
          <a:solidFill>
            <a:schemeClr val="tx1"/>
          </a:solidFill>
          <a:latin typeface="Arial" charset="0"/>
        </a:defRPr>
      </a:lvl4pPr>
      <a:lvl5pPr algn="l" defTabSz="8521700" rtl="0" fontAlgn="base">
        <a:spcBef>
          <a:spcPct val="50000"/>
        </a:spcBef>
        <a:spcAft>
          <a:spcPct val="0"/>
        </a:spcAft>
        <a:tabLst>
          <a:tab pos="8447088" algn="dec"/>
        </a:tabLst>
        <a:defRPr b="1">
          <a:solidFill>
            <a:schemeClr val="tx1"/>
          </a:solidFill>
          <a:latin typeface="Arial" charset="0"/>
        </a:defRPr>
      </a:lvl5pPr>
      <a:lvl6pPr marL="457200" algn="l" defTabSz="8521700" rtl="0" fontAlgn="base">
        <a:spcBef>
          <a:spcPct val="50000"/>
        </a:spcBef>
        <a:spcAft>
          <a:spcPct val="0"/>
        </a:spcAft>
        <a:tabLst>
          <a:tab pos="8447088" algn="dec"/>
        </a:tabLst>
        <a:defRPr b="1">
          <a:solidFill>
            <a:schemeClr val="tx1"/>
          </a:solidFill>
          <a:latin typeface="Arial" charset="0"/>
        </a:defRPr>
      </a:lvl6pPr>
      <a:lvl7pPr marL="914400" algn="l" defTabSz="8521700" rtl="0" fontAlgn="base">
        <a:spcBef>
          <a:spcPct val="50000"/>
        </a:spcBef>
        <a:spcAft>
          <a:spcPct val="0"/>
        </a:spcAft>
        <a:tabLst>
          <a:tab pos="8447088" algn="dec"/>
        </a:tabLst>
        <a:defRPr b="1">
          <a:solidFill>
            <a:schemeClr val="tx1"/>
          </a:solidFill>
          <a:latin typeface="Arial" charset="0"/>
        </a:defRPr>
      </a:lvl7pPr>
      <a:lvl8pPr marL="1371600" algn="l" defTabSz="8521700" rtl="0" fontAlgn="base">
        <a:spcBef>
          <a:spcPct val="50000"/>
        </a:spcBef>
        <a:spcAft>
          <a:spcPct val="0"/>
        </a:spcAft>
        <a:tabLst>
          <a:tab pos="8447088" algn="dec"/>
        </a:tabLst>
        <a:defRPr b="1">
          <a:solidFill>
            <a:schemeClr val="tx1"/>
          </a:solidFill>
          <a:latin typeface="Arial" charset="0"/>
        </a:defRPr>
      </a:lvl8pPr>
      <a:lvl9pPr marL="1828800" algn="l" defTabSz="8521700" rtl="0" fontAlgn="base">
        <a:spcBef>
          <a:spcPct val="50000"/>
        </a:spcBef>
        <a:spcAft>
          <a:spcPct val="0"/>
        </a:spcAft>
        <a:tabLst>
          <a:tab pos="8447088" algn="dec"/>
        </a:tabLst>
        <a:defRPr b="1">
          <a:solidFill>
            <a:schemeClr val="tx1"/>
          </a:solidFill>
          <a:latin typeface="Arial" charset="0"/>
        </a:defRPr>
      </a:lvl9pPr>
    </p:titleStyle>
    <p:bodyStyle>
      <a:lvl1pPr algn="l" defTabSz="912813" rtl="0" fontAlgn="base">
        <a:spcBef>
          <a:spcPct val="50000"/>
        </a:spcBef>
        <a:spcAft>
          <a:spcPct val="0"/>
        </a:spcAft>
        <a:defRPr>
          <a:solidFill>
            <a:schemeClr val="tx1"/>
          </a:solidFill>
          <a:latin typeface="+mn-lt"/>
          <a:ea typeface="+mn-ea"/>
          <a:cs typeface="+mn-cs"/>
        </a:defRPr>
      </a:lvl1pPr>
      <a:lvl2pPr marL="269875" indent="-268288" algn="l" defTabSz="912813" rtl="0" fontAlgn="base">
        <a:spcBef>
          <a:spcPct val="50000"/>
        </a:spcBef>
        <a:spcAft>
          <a:spcPct val="0"/>
        </a:spcAft>
        <a:buClr>
          <a:srgbClr val="000066"/>
        </a:buClr>
        <a:buSzPct val="100000"/>
        <a:buFont typeface="Wingdings" pitchFamily="2" charset="2"/>
        <a:buChar char="§"/>
        <a:defRPr>
          <a:solidFill>
            <a:schemeClr val="tx1"/>
          </a:solidFill>
          <a:latin typeface="+mn-lt"/>
        </a:defRPr>
      </a:lvl2pPr>
      <a:lvl3pPr marL="806450" indent="-266700" algn="l" defTabSz="912813" rtl="0" fontAlgn="base">
        <a:spcBef>
          <a:spcPct val="30000"/>
        </a:spcBef>
        <a:spcAft>
          <a:spcPct val="0"/>
        </a:spcAft>
        <a:buSzPct val="100000"/>
        <a:buChar char="–"/>
        <a:defRPr sz="1600">
          <a:solidFill>
            <a:schemeClr val="tx1"/>
          </a:solidFill>
          <a:latin typeface="+mn-lt"/>
        </a:defRPr>
      </a:lvl3pPr>
      <a:lvl4pPr marL="1435100" indent="-360363" algn="l" defTabSz="912813" rtl="0" fontAlgn="base">
        <a:spcBef>
          <a:spcPct val="30000"/>
        </a:spcBef>
        <a:spcAft>
          <a:spcPct val="0"/>
        </a:spcAft>
        <a:buChar char="–"/>
        <a:defRPr sz="1400">
          <a:solidFill>
            <a:schemeClr val="tx1"/>
          </a:solidFill>
          <a:latin typeface="+mn-lt"/>
        </a:defRPr>
      </a:lvl4pPr>
      <a:lvl5pPr marL="1997075" indent="-171450" algn="l" defTabSz="912813" rtl="0" fontAlgn="base">
        <a:spcBef>
          <a:spcPct val="20000"/>
        </a:spcBef>
        <a:spcAft>
          <a:spcPct val="0"/>
        </a:spcAft>
        <a:buChar char="»"/>
        <a:defRPr sz="2000">
          <a:solidFill>
            <a:schemeClr val="tx1"/>
          </a:solidFill>
          <a:latin typeface="+mn-lt"/>
        </a:defRPr>
      </a:lvl5pPr>
      <a:lvl6pPr marL="2454275" indent="-171450" algn="l" defTabSz="912813" rtl="0" fontAlgn="base">
        <a:spcBef>
          <a:spcPct val="20000"/>
        </a:spcBef>
        <a:spcAft>
          <a:spcPct val="0"/>
        </a:spcAft>
        <a:buChar char="»"/>
        <a:defRPr sz="2000">
          <a:solidFill>
            <a:schemeClr val="tx1"/>
          </a:solidFill>
          <a:latin typeface="+mn-lt"/>
        </a:defRPr>
      </a:lvl6pPr>
      <a:lvl7pPr marL="2911475" indent="-171450" algn="l" defTabSz="912813" rtl="0" fontAlgn="base">
        <a:spcBef>
          <a:spcPct val="20000"/>
        </a:spcBef>
        <a:spcAft>
          <a:spcPct val="0"/>
        </a:spcAft>
        <a:buChar char="»"/>
        <a:defRPr sz="2000">
          <a:solidFill>
            <a:schemeClr val="tx1"/>
          </a:solidFill>
          <a:latin typeface="+mn-lt"/>
        </a:defRPr>
      </a:lvl7pPr>
      <a:lvl8pPr marL="3368675" indent="-171450" algn="l" defTabSz="912813" rtl="0" fontAlgn="base">
        <a:spcBef>
          <a:spcPct val="20000"/>
        </a:spcBef>
        <a:spcAft>
          <a:spcPct val="0"/>
        </a:spcAft>
        <a:buChar char="»"/>
        <a:defRPr sz="2000">
          <a:solidFill>
            <a:schemeClr val="tx1"/>
          </a:solidFill>
          <a:latin typeface="+mn-lt"/>
        </a:defRPr>
      </a:lvl8pPr>
      <a:lvl9pPr marL="3825875" indent="-17145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56799" name="Group 127"/>
          <p:cNvGrpSpPr>
            <a:grpSpLocks/>
          </p:cNvGrpSpPr>
          <p:nvPr/>
        </p:nvGrpSpPr>
        <p:grpSpPr bwMode="auto">
          <a:xfrm>
            <a:off x="0" y="0"/>
            <a:ext cx="9901238" cy="6985000"/>
            <a:chOff x="0" y="0"/>
            <a:chExt cx="6237" cy="4400"/>
          </a:xfrm>
        </p:grpSpPr>
        <p:grpSp>
          <p:nvGrpSpPr>
            <p:cNvPr id="156800" name="Group 128"/>
            <p:cNvGrpSpPr>
              <a:grpSpLocks/>
            </p:cNvGrpSpPr>
            <p:nvPr userDrawn="1"/>
          </p:nvGrpSpPr>
          <p:grpSpPr bwMode="auto">
            <a:xfrm>
              <a:off x="0" y="0"/>
              <a:ext cx="6237" cy="4196"/>
              <a:chOff x="0" y="0"/>
              <a:chExt cx="6237" cy="4196"/>
            </a:xfrm>
          </p:grpSpPr>
          <p:grpSp>
            <p:nvGrpSpPr>
              <p:cNvPr id="156801" name="Group 129"/>
              <p:cNvGrpSpPr>
                <a:grpSpLocks/>
              </p:cNvGrpSpPr>
              <p:nvPr userDrawn="1"/>
            </p:nvGrpSpPr>
            <p:grpSpPr bwMode="auto">
              <a:xfrm>
                <a:off x="0" y="0"/>
                <a:ext cx="6237" cy="4196"/>
                <a:chOff x="0" y="0"/>
                <a:chExt cx="6237" cy="4196"/>
              </a:xfrm>
            </p:grpSpPr>
            <p:pic>
              <p:nvPicPr>
                <p:cNvPr id="156802" name="Picture 130" descr="TOPLINE_final03"/>
                <p:cNvPicPr>
                  <a:picLocks noChangeAspect="1" noChangeArrowheads="1"/>
                </p:cNvPicPr>
                <p:nvPr userDrawn="1"/>
              </p:nvPicPr>
              <p:blipFill>
                <a:blip r:embed="rId13" cstate="print"/>
                <a:srcRect/>
                <a:stretch>
                  <a:fillRect/>
                </a:stretch>
              </p:blipFill>
              <p:spPr bwMode="auto">
                <a:xfrm>
                  <a:off x="0" y="0"/>
                  <a:ext cx="6237" cy="541"/>
                </a:xfrm>
                <a:prstGeom prst="rect">
                  <a:avLst/>
                </a:prstGeom>
                <a:noFill/>
              </p:spPr>
            </p:pic>
            <p:sp>
              <p:nvSpPr>
                <p:cNvPr id="156803" name="Line 131"/>
                <p:cNvSpPr>
                  <a:spLocks noChangeShapeType="1"/>
                </p:cNvSpPr>
                <p:nvPr userDrawn="1"/>
              </p:nvSpPr>
              <p:spPr bwMode="auto">
                <a:xfrm>
                  <a:off x="0" y="498"/>
                  <a:ext cx="6237" cy="0"/>
                </a:xfrm>
                <a:prstGeom prst="line">
                  <a:avLst/>
                </a:prstGeom>
                <a:noFill/>
                <a:ln w="88900">
                  <a:solidFill>
                    <a:srgbClr val="98CB01"/>
                  </a:solidFill>
                  <a:round/>
                  <a:headEnd type="none" w="sm" len="lg"/>
                  <a:tailEnd/>
                </a:ln>
                <a:effectLst/>
              </p:spPr>
              <p:txBody>
                <a:bodyPr lIns="90000" tIns="46800" rIns="90000" bIns="46800" anchor="ctr"/>
                <a:lstStyle/>
                <a:p>
                  <a:endParaRPr lang="en-GB"/>
                </a:p>
              </p:txBody>
            </p:sp>
            <p:sp>
              <p:nvSpPr>
                <p:cNvPr id="156804" name="Rectangle 132"/>
                <p:cNvSpPr>
                  <a:spLocks noChangeArrowheads="1"/>
                </p:cNvSpPr>
                <p:nvPr userDrawn="1"/>
              </p:nvSpPr>
              <p:spPr bwMode="auto">
                <a:xfrm>
                  <a:off x="0" y="499"/>
                  <a:ext cx="6237" cy="3697"/>
                </a:xfrm>
                <a:prstGeom prst="rect">
                  <a:avLst/>
                </a:prstGeom>
                <a:solidFill>
                  <a:srgbClr val="000066"/>
                </a:solidFill>
                <a:ln w="9525">
                  <a:noFill/>
                  <a:miter lim="800000"/>
                  <a:headEnd/>
                  <a:tailEnd/>
                </a:ln>
                <a:effectLst/>
              </p:spPr>
              <p:txBody>
                <a:bodyPr wrap="none" anchor="ctr"/>
                <a:lstStyle/>
                <a:p>
                  <a:endParaRPr lang="en-GB"/>
                </a:p>
              </p:txBody>
            </p:sp>
          </p:grpSp>
          <p:pic>
            <p:nvPicPr>
              <p:cNvPr id="156805" name="Picture 133" descr="CCLogo_X38_col_600"/>
              <p:cNvPicPr>
                <a:picLocks noChangeAspect="1" noChangeArrowheads="1"/>
              </p:cNvPicPr>
              <p:nvPr userDrawn="1"/>
            </p:nvPicPr>
            <p:blipFill>
              <a:blip r:embed="rId14" cstate="print"/>
              <a:srcRect/>
              <a:stretch>
                <a:fillRect/>
              </a:stretch>
            </p:blipFill>
            <p:spPr bwMode="auto">
              <a:xfrm>
                <a:off x="5105" y="136"/>
                <a:ext cx="871" cy="220"/>
              </a:xfrm>
              <a:prstGeom prst="rect">
                <a:avLst/>
              </a:prstGeom>
              <a:noFill/>
              <a:ln w="9525">
                <a:noFill/>
                <a:miter lim="800000"/>
                <a:headEnd/>
                <a:tailEnd/>
              </a:ln>
            </p:spPr>
          </p:pic>
        </p:grpSp>
        <p:grpSp>
          <p:nvGrpSpPr>
            <p:cNvPr id="156806" name="Group 134"/>
            <p:cNvGrpSpPr>
              <a:grpSpLocks/>
            </p:cNvGrpSpPr>
            <p:nvPr/>
          </p:nvGrpSpPr>
          <p:grpSpPr bwMode="auto">
            <a:xfrm>
              <a:off x="0" y="4196"/>
              <a:ext cx="6237" cy="204"/>
              <a:chOff x="0" y="4196"/>
              <a:chExt cx="6237" cy="204"/>
            </a:xfrm>
          </p:grpSpPr>
          <p:sp>
            <p:nvSpPr>
              <p:cNvPr id="156807" name="Rectangle 135"/>
              <p:cNvSpPr>
                <a:spLocks noChangeArrowheads="1"/>
              </p:cNvSpPr>
              <p:nvPr/>
            </p:nvSpPr>
            <p:spPr bwMode="auto">
              <a:xfrm>
                <a:off x="0" y="4196"/>
                <a:ext cx="6237" cy="204"/>
              </a:xfrm>
              <a:prstGeom prst="rect">
                <a:avLst/>
              </a:prstGeom>
              <a:solidFill>
                <a:srgbClr val="DDDDDD"/>
              </a:solidFill>
              <a:ln w="76200">
                <a:noFill/>
                <a:miter lim="800000"/>
                <a:headEnd/>
                <a:tailEnd/>
              </a:ln>
              <a:effectLst/>
            </p:spPr>
            <p:txBody>
              <a:bodyPr wrap="none" lIns="90000" tIns="46800" rIns="90000" bIns="46800" anchor="ctr"/>
              <a:lstStyle/>
              <a:p>
                <a:pPr algn="ctr" defTabSz="912813"/>
                <a:endParaRPr lang="en-GB" b="1">
                  <a:solidFill>
                    <a:srgbClr val="777777"/>
                  </a:solidFill>
                </a:endParaRPr>
              </a:p>
            </p:txBody>
          </p:sp>
          <p:sp>
            <p:nvSpPr>
              <p:cNvPr id="156808" name="Text Box 136"/>
              <p:cNvSpPr txBox="1">
                <a:spLocks noChangeArrowheads="1"/>
              </p:cNvSpPr>
              <p:nvPr/>
            </p:nvSpPr>
            <p:spPr bwMode="auto">
              <a:xfrm>
                <a:off x="396" y="4257"/>
                <a:ext cx="952" cy="91"/>
              </a:xfrm>
              <a:prstGeom prst="rect">
                <a:avLst/>
              </a:prstGeom>
              <a:noFill/>
              <a:ln w="12700">
                <a:noFill/>
                <a:miter lim="800000"/>
                <a:headEnd/>
                <a:tailEnd/>
              </a:ln>
              <a:effectLst/>
            </p:spPr>
            <p:txBody>
              <a:bodyPr lIns="0" tIns="0" rIns="0" bIns="0" anchor="ctr"/>
              <a:lstStyle/>
              <a:p>
                <a:pPr defTabSz="912813">
                  <a:spcBef>
                    <a:spcPct val="0"/>
                  </a:spcBef>
                </a:pPr>
                <a:r>
                  <a:rPr lang="en-GB" altLang="en-US" sz="1000">
                    <a:solidFill>
                      <a:srgbClr val="777777"/>
                    </a:solidFill>
                  </a:rPr>
                  <a:t>Commercially Confidential</a:t>
                </a:r>
              </a:p>
            </p:txBody>
          </p:sp>
          <p:sp>
            <p:nvSpPr>
              <p:cNvPr id="156809" name="Rectangle 137"/>
              <p:cNvSpPr>
                <a:spLocks noChangeArrowheads="1"/>
              </p:cNvSpPr>
              <p:nvPr/>
            </p:nvSpPr>
            <p:spPr bwMode="auto">
              <a:xfrm>
                <a:off x="2915" y="4257"/>
                <a:ext cx="230" cy="91"/>
              </a:xfrm>
              <a:prstGeom prst="rect">
                <a:avLst/>
              </a:prstGeom>
              <a:noFill/>
              <a:ln w="9525">
                <a:noFill/>
                <a:miter lim="800000"/>
                <a:headEnd/>
                <a:tailEnd/>
              </a:ln>
              <a:effectLst/>
            </p:spPr>
            <p:txBody>
              <a:bodyPr lIns="0" tIns="0" rIns="0" bIns="0"/>
              <a:lstStyle/>
              <a:p>
                <a:pPr algn="r" defTabSz="912813">
                  <a:spcBef>
                    <a:spcPct val="0"/>
                  </a:spcBef>
                </a:pPr>
                <a:fld id="{35596E79-6661-4E72-A7E9-1E5A90DDC125}" type="slidenum">
                  <a:rPr lang="en-GB" sz="1000" b="1">
                    <a:solidFill>
                      <a:srgbClr val="777777"/>
                    </a:solidFill>
                  </a:rPr>
                  <a:pPr algn="r" defTabSz="912813">
                    <a:spcBef>
                      <a:spcPct val="0"/>
                    </a:spcBef>
                  </a:pPr>
                  <a:t>‹#›</a:t>
                </a:fld>
                <a:endParaRPr lang="en-GB" sz="1000" b="1">
                  <a:solidFill>
                    <a:srgbClr val="777777"/>
                  </a:solidFill>
                </a:endParaRPr>
              </a:p>
            </p:txBody>
          </p:sp>
          <p:sp>
            <p:nvSpPr>
              <p:cNvPr id="156810" name="Rectangle 138"/>
              <p:cNvSpPr>
                <a:spLocks noChangeArrowheads="1"/>
              </p:cNvSpPr>
              <p:nvPr/>
            </p:nvSpPr>
            <p:spPr bwMode="auto">
              <a:xfrm>
                <a:off x="3799" y="4257"/>
                <a:ext cx="839" cy="91"/>
              </a:xfrm>
              <a:prstGeom prst="rect">
                <a:avLst/>
              </a:prstGeom>
              <a:noFill/>
              <a:ln w="12700">
                <a:noFill/>
                <a:miter lim="800000"/>
                <a:headEnd/>
                <a:tailEnd/>
              </a:ln>
              <a:effectLst/>
            </p:spPr>
            <p:txBody>
              <a:bodyPr wrap="none" lIns="0" tIns="0" rIns="0" bIns="0"/>
              <a:lstStyle/>
              <a:p>
                <a:pPr defTabSz="912813">
                  <a:spcBef>
                    <a:spcPct val="0"/>
                  </a:spcBef>
                </a:pPr>
                <a:r>
                  <a:rPr lang="en-GB" sz="1000">
                    <a:solidFill>
                      <a:srgbClr val="777777"/>
                    </a:solidFill>
                  </a:rPr>
                  <a:t>13 December 2011</a:t>
                </a:r>
              </a:p>
            </p:txBody>
          </p:sp>
          <p:sp>
            <p:nvSpPr>
              <p:cNvPr id="156811" name="Rectangle 139"/>
              <p:cNvSpPr>
                <a:spLocks noChangeArrowheads="1"/>
              </p:cNvSpPr>
              <p:nvPr/>
            </p:nvSpPr>
            <p:spPr bwMode="auto">
              <a:xfrm>
                <a:off x="4842" y="4257"/>
                <a:ext cx="1134" cy="91"/>
              </a:xfrm>
              <a:prstGeom prst="rect">
                <a:avLst/>
              </a:prstGeom>
              <a:noFill/>
              <a:ln w="12700">
                <a:noFill/>
                <a:miter lim="800000"/>
                <a:headEnd/>
                <a:tailEnd/>
              </a:ln>
              <a:effectLst/>
            </p:spPr>
            <p:txBody>
              <a:bodyPr lIns="0" tIns="0" rIns="0" bIns="0"/>
              <a:lstStyle/>
              <a:p>
                <a:pPr algn="r" defTabSz="912813">
                  <a:spcBef>
                    <a:spcPct val="0"/>
                  </a:spcBef>
                </a:pPr>
                <a:r>
                  <a:rPr lang="en-GB" sz="1000">
                    <a:solidFill>
                      <a:srgbClr val="777777"/>
                    </a:solidFill>
                  </a:rPr>
                  <a:t>C7697-P-007 v0.6</a:t>
                </a:r>
              </a:p>
            </p:txBody>
          </p:sp>
        </p:grpSp>
      </p:grpSp>
      <p:sp>
        <p:nvSpPr>
          <p:cNvPr id="156677" name="Rectangle 5"/>
          <p:cNvSpPr>
            <a:spLocks noGrp="1" noChangeArrowheads="1"/>
          </p:cNvSpPr>
          <p:nvPr>
            <p:ph type="title"/>
          </p:nvPr>
        </p:nvSpPr>
        <p:spPr bwMode="auto">
          <a:xfrm>
            <a:off x="628650" y="1258888"/>
            <a:ext cx="8853488" cy="71913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Title Text</a:t>
            </a:r>
          </a:p>
        </p:txBody>
      </p:sp>
      <p:sp>
        <p:nvSpPr>
          <p:cNvPr id="156678" name="Rectangle 6"/>
          <p:cNvSpPr>
            <a:spLocks noGrp="1" noChangeArrowheads="1"/>
          </p:cNvSpPr>
          <p:nvPr>
            <p:ph type="body" idx="1"/>
          </p:nvPr>
        </p:nvSpPr>
        <p:spPr bwMode="auto">
          <a:xfrm>
            <a:off x="1619250" y="2051050"/>
            <a:ext cx="6837363" cy="1439863"/>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Body Text First Level</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521700" rtl="0" fontAlgn="base">
        <a:spcBef>
          <a:spcPct val="50000"/>
        </a:spcBef>
        <a:spcAft>
          <a:spcPct val="0"/>
        </a:spcAft>
        <a:tabLst>
          <a:tab pos="8447088" algn="dec"/>
        </a:tabLst>
        <a:defRPr sz="2400" b="1">
          <a:solidFill>
            <a:schemeClr val="bg1"/>
          </a:solidFill>
          <a:latin typeface="+mj-lt"/>
          <a:ea typeface="+mj-ea"/>
          <a:cs typeface="+mj-cs"/>
        </a:defRPr>
      </a:lvl1pPr>
      <a:lvl2pPr algn="l" defTabSz="8521700" rtl="0" fontAlgn="base">
        <a:spcBef>
          <a:spcPct val="50000"/>
        </a:spcBef>
        <a:spcAft>
          <a:spcPct val="0"/>
        </a:spcAft>
        <a:tabLst>
          <a:tab pos="8447088" algn="dec"/>
        </a:tabLst>
        <a:defRPr sz="2400" b="1">
          <a:solidFill>
            <a:schemeClr val="bg1"/>
          </a:solidFill>
          <a:latin typeface="Arial" charset="0"/>
        </a:defRPr>
      </a:lvl2pPr>
      <a:lvl3pPr algn="l" defTabSz="8521700" rtl="0" fontAlgn="base">
        <a:spcBef>
          <a:spcPct val="50000"/>
        </a:spcBef>
        <a:spcAft>
          <a:spcPct val="0"/>
        </a:spcAft>
        <a:tabLst>
          <a:tab pos="8447088" algn="dec"/>
        </a:tabLst>
        <a:defRPr sz="2400" b="1">
          <a:solidFill>
            <a:schemeClr val="bg1"/>
          </a:solidFill>
          <a:latin typeface="Arial" charset="0"/>
        </a:defRPr>
      </a:lvl3pPr>
      <a:lvl4pPr algn="l" defTabSz="8521700" rtl="0" fontAlgn="base">
        <a:spcBef>
          <a:spcPct val="50000"/>
        </a:spcBef>
        <a:spcAft>
          <a:spcPct val="0"/>
        </a:spcAft>
        <a:tabLst>
          <a:tab pos="8447088" algn="dec"/>
        </a:tabLst>
        <a:defRPr sz="2400" b="1">
          <a:solidFill>
            <a:schemeClr val="bg1"/>
          </a:solidFill>
          <a:latin typeface="Arial" charset="0"/>
        </a:defRPr>
      </a:lvl4pPr>
      <a:lvl5pPr algn="l" defTabSz="8521700" rtl="0" fontAlgn="base">
        <a:spcBef>
          <a:spcPct val="50000"/>
        </a:spcBef>
        <a:spcAft>
          <a:spcPct val="0"/>
        </a:spcAft>
        <a:tabLst>
          <a:tab pos="8447088" algn="dec"/>
        </a:tabLst>
        <a:defRPr sz="2400" b="1">
          <a:solidFill>
            <a:schemeClr val="bg1"/>
          </a:solidFill>
          <a:latin typeface="Arial" charset="0"/>
        </a:defRPr>
      </a:lvl5pPr>
      <a:lvl6pPr marL="457200" algn="l" defTabSz="8521700" rtl="0" fontAlgn="base">
        <a:spcBef>
          <a:spcPct val="50000"/>
        </a:spcBef>
        <a:spcAft>
          <a:spcPct val="0"/>
        </a:spcAft>
        <a:tabLst>
          <a:tab pos="8447088" algn="dec"/>
        </a:tabLst>
        <a:defRPr sz="2400" b="1">
          <a:solidFill>
            <a:schemeClr val="bg1"/>
          </a:solidFill>
          <a:latin typeface="Arial" charset="0"/>
        </a:defRPr>
      </a:lvl6pPr>
      <a:lvl7pPr marL="914400" algn="l" defTabSz="8521700" rtl="0" fontAlgn="base">
        <a:spcBef>
          <a:spcPct val="50000"/>
        </a:spcBef>
        <a:spcAft>
          <a:spcPct val="0"/>
        </a:spcAft>
        <a:tabLst>
          <a:tab pos="8447088" algn="dec"/>
        </a:tabLst>
        <a:defRPr sz="2400" b="1">
          <a:solidFill>
            <a:schemeClr val="bg1"/>
          </a:solidFill>
          <a:latin typeface="Arial" charset="0"/>
        </a:defRPr>
      </a:lvl7pPr>
      <a:lvl8pPr marL="1371600" algn="l" defTabSz="8521700" rtl="0" fontAlgn="base">
        <a:spcBef>
          <a:spcPct val="50000"/>
        </a:spcBef>
        <a:spcAft>
          <a:spcPct val="0"/>
        </a:spcAft>
        <a:tabLst>
          <a:tab pos="8447088" algn="dec"/>
        </a:tabLst>
        <a:defRPr sz="2400" b="1">
          <a:solidFill>
            <a:schemeClr val="bg1"/>
          </a:solidFill>
          <a:latin typeface="Arial" charset="0"/>
        </a:defRPr>
      </a:lvl8pPr>
      <a:lvl9pPr marL="1828800" algn="l" defTabSz="8521700" rtl="0" fontAlgn="base">
        <a:spcBef>
          <a:spcPct val="50000"/>
        </a:spcBef>
        <a:spcAft>
          <a:spcPct val="0"/>
        </a:spcAft>
        <a:tabLst>
          <a:tab pos="8447088" algn="dec"/>
        </a:tabLst>
        <a:defRPr sz="2400" b="1">
          <a:solidFill>
            <a:schemeClr val="bg1"/>
          </a:solidFill>
          <a:latin typeface="Arial" charset="0"/>
        </a:defRPr>
      </a:lvl9pPr>
    </p:titleStyle>
    <p:bodyStyle>
      <a:lvl1pPr algn="just" defTabSz="912813" rtl="0" fontAlgn="base">
        <a:spcBef>
          <a:spcPct val="50000"/>
        </a:spcBef>
        <a:spcAft>
          <a:spcPct val="0"/>
        </a:spcAft>
        <a:defRPr i="1">
          <a:solidFill>
            <a:schemeClr val="bg1"/>
          </a:solidFill>
          <a:latin typeface="+mn-lt"/>
          <a:ea typeface="+mn-ea"/>
          <a:cs typeface="+mn-cs"/>
        </a:defRPr>
      </a:lvl1pPr>
      <a:lvl2pPr marL="269875" indent="-268288" algn="l" defTabSz="912813" rtl="0" fontAlgn="base">
        <a:spcBef>
          <a:spcPct val="50000"/>
        </a:spcBef>
        <a:spcAft>
          <a:spcPct val="0"/>
        </a:spcAft>
        <a:buClr>
          <a:schemeClr val="bg1"/>
        </a:buClr>
        <a:buSzPct val="100000"/>
        <a:buFont typeface="Wingdings" pitchFamily="2" charset="2"/>
        <a:buChar char="§"/>
        <a:defRPr i="1">
          <a:solidFill>
            <a:schemeClr val="bg1"/>
          </a:solidFill>
          <a:latin typeface="+mn-lt"/>
        </a:defRPr>
      </a:lvl2pPr>
      <a:lvl3pPr marL="806450" indent="-266700" algn="l" defTabSz="912813" rtl="0" fontAlgn="base">
        <a:spcBef>
          <a:spcPct val="30000"/>
        </a:spcBef>
        <a:spcAft>
          <a:spcPct val="0"/>
        </a:spcAft>
        <a:buSzPct val="100000"/>
        <a:buChar char="–"/>
        <a:defRPr sz="1600" i="1">
          <a:solidFill>
            <a:schemeClr val="bg1"/>
          </a:solidFill>
          <a:latin typeface="+mn-lt"/>
        </a:defRPr>
      </a:lvl3pPr>
      <a:lvl4pPr marL="1541463" indent="-171450" algn="l" defTabSz="912813" rtl="0" fontAlgn="base">
        <a:spcBef>
          <a:spcPct val="20000"/>
        </a:spcBef>
        <a:spcAft>
          <a:spcPct val="0"/>
        </a:spcAft>
        <a:buChar char="–"/>
        <a:defRPr sz="2000">
          <a:solidFill>
            <a:schemeClr val="tx1"/>
          </a:solidFill>
          <a:latin typeface="+mn-lt"/>
        </a:defRPr>
      </a:lvl4pPr>
      <a:lvl5pPr marL="1997075" indent="-171450" algn="l" defTabSz="912813" rtl="0" fontAlgn="base">
        <a:spcBef>
          <a:spcPct val="20000"/>
        </a:spcBef>
        <a:spcAft>
          <a:spcPct val="0"/>
        </a:spcAft>
        <a:buChar char="»"/>
        <a:defRPr sz="2000">
          <a:solidFill>
            <a:schemeClr val="tx1"/>
          </a:solidFill>
          <a:latin typeface="+mn-lt"/>
        </a:defRPr>
      </a:lvl5pPr>
      <a:lvl6pPr marL="2454275" indent="-171450" algn="l" defTabSz="912813" rtl="0" fontAlgn="base">
        <a:spcBef>
          <a:spcPct val="20000"/>
        </a:spcBef>
        <a:spcAft>
          <a:spcPct val="0"/>
        </a:spcAft>
        <a:buChar char="»"/>
        <a:defRPr sz="2000">
          <a:solidFill>
            <a:schemeClr val="tx1"/>
          </a:solidFill>
          <a:latin typeface="+mn-lt"/>
        </a:defRPr>
      </a:lvl6pPr>
      <a:lvl7pPr marL="2911475" indent="-171450" algn="l" defTabSz="912813" rtl="0" fontAlgn="base">
        <a:spcBef>
          <a:spcPct val="20000"/>
        </a:spcBef>
        <a:spcAft>
          <a:spcPct val="0"/>
        </a:spcAft>
        <a:buChar char="»"/>
        <a:defRPr sz="2000">
          <a:solidFill>
            <a:schemeClr val="tx1"/>
          </a:solidFill>
          <a:latin typeface="+mn-lt"/>
        </a:defRPr>
      </a:lvl7pPr>
      <a:lvl8pPr marL="3368675" indent="-171450" algn="l" defTabSz="912813" rtl="0" fontAlgn="base">
        <a:spcBef>
          <a:spcPct val="20000"/>
        </a:spcBef>
        <a:spcAft>
          <a:spcPct val="0"/>
        </a:spcAft>
        <a:buChar char="»"/>
        <a:defRPr sz="2000">
          <a:solidFill>
            <a:schemeClr val="tx1"/>
          </a:solidFill>
          <a:latin typeface="+mn-lt"/>
        </a:defRPr>
      </a:lvl8pPr>
      <a:lvl9pPr marL="3825875" indent="-17145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99098" name="Group 90"/>
          <p:cNvGrpSpPr>
            <a:grpSpLocks/>
          </p:cNvGrpSpPr>
          <p:nvPr/>
        </p:nvGrpSpPr>
        <p:grpSpPr bwMode="auto">
          <a:xfrm>
            <a:off x="0" y="0"/>
            <a:ext cx="9901238" cy="6985000"/>
            <a:chOff x="0" y="0"/>
            <a:chExt cx="6237" cy="4400"/>
          </a:xfrm>
        </p:grpSpPr>
        <p:grpSp>
          <p:nvGrpSpPr>
            <p:cNvPr id="299099" name="Group 91"/>
            <p:cNvGrpSpPr>
              <a:grpSpLocks/>
            </p:cNvGrpSpPr>
            <p:nvPr userDrawn="1"/>
          </p:nvGrpSpPr>
          <p:grpSpPr bwMode="auto">
            <a:xfrm>
              <a:off x="2" y="658"/>
              <a:ext cx="6232" cy="3742"/>
              <a:chOff x="2" y="658"/>
              <a:chExt cx="6232" cy="3742"/>
            </a:xfrm>
          </p:grpSpPr>
          <p:sp>
            <p:nvSpPr>
              <p:cNvPr id="299100" name="Line 92"/>
              <p:cNvSpPr>
                <a:spLocks noChangeShapeType="1"/>
              </p:cNvSpPr>
              <p:nvPr userDrawn="1"/>
            </p:nvSpPr>
            <p:spPr bwMode="auto">
              <a:xfrm flipV="1">
                <a:off x="6234"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sp>
            <p:nvSpPr>
              <p:cNvPr id="299101" name="Line 93"/>
              <p:cNvSpPr>
                <a:spLocks noChangeShapeType="1"/>
              </p:cNvSpPr>
              <p:nvPr userDrawn="1"/>
            </p:nvSpPr>
            <p:spPr bwMode="auto">
              <a:xfrm flipV="1">
                <a:off x="2" y="658"/>
                <a:ext cx="0" cy="3742"/>
              </a:xfrm>
              <a:prstGeom prst="line">
                <a:avLst/>
              </a:prstGeom>
              <a:noFill/>
              <a:ln w="9144">
                <a:solidFill>
                  <a:srgbClr val="DDDDDD"/>
                </a:solidFill>
                <a:round/>
                <a:headEnd type="none" w="sm" len="lg"/>
                <a:tailEnd/>
              </a:ln>
              <a:effectLst/>
            </p:spPr>
            <p:txBody>
              <a:bodyPr lIns="90000" tIns="46800" rIns="90000" bIns="46800" anchor="ctr"/>
              <a:lstStyle/>
              <a:p>
                <a:endParaRPr lang="en-GB"/>
              </a:p>
            </p:txBody>
          </p:sp>
        </p:grpSp>
        <p:grpSp>
          <p:nvGrpSpPr>
            <p:cNvPr id="299102" name="Group 94"/>
            <p:cNvGrpSpPr>
              <a:grpSpLocks/>
            </p:cNvGrpSpPr>
            <p:nvPr userDrawn="1"/>
          </p:nvGrpSpPr>
          <p:grpSpPr bwMode="auto">
            <a:xfrm>
              <a:off x="0" y="0"/>
              <a:ext cx="6237" cy="658"/>
              <a:chOff x="0" y="0"/>
              <a:chExt cx="6237" cy="658"/>
            </a:xfrm>
          </p:grpSpPr>
          <p:grpSp>
            <p:nvGrpSpPr>
              <p:cNvPr id="299103" name="Group 95"/>
              <p:cNvGrpSpPr>
                <a:grpSpLocks/>
              </p:cNvGrpSpPr>
              <p:nvPr userDrawn="1"/>
            </p:nvGrpSpPr>
            <p:grpSpPr bwMode="auto">
              <a:xfrm>
                <a:off x="0" y="0"/>
                <a:ext cx="6237" cy="658"/>
                <a:chOff x="0" y="0"/>
                <a:chExt cx="6237" cy="658"/>
              </a:xfrm>
            </p:grpSpPr>
            <p:pic>
              <p:nvPicPr>
                <p:cNvPr id="299104" name="Picture 96" descr="TOPLINE_final03"/>
                <p:cNvPicPr>
                  <a:picLocks noChangeAspect="1" noChangeArrowheads="1"/>
                </p:cNvPicPr>
                <p:nvPr userDrawn="1"/>
              </p:nvPicPr>
              <p:blipFill>
                <a:blip r:embed="rId13" cstate="print">
                  <a:grayscl/>
                </a:blip>
                <a:srcRect/>
                <a:stretch>
                  <a:fillRect/>
                </a:stretch>
              </p:blipFill>
              <p:spPr bwMode="auto">
                <a:xfrm>
                  <a:off x="0" y="0"/>
                  <a:ext cx="6237" cy="541"/>
                </a:xfrm>
                <a:prstGeom prst="rect">
                  <a:avLst/>
                </a:prstGeom>
                <a:noFill/>
              </p:spPr>
            </p:pic>
            <p:sp>
              <p:nvSpPr>
                <p:cNvPr id="299105" name="Line 97"/>
                <p:cNvSpPr>
                  <a:spLocks noChangeShapeType="1"/>
                </p:cNvSpPr>
                <p:nvPr userDrawn="1"/>
              </p:nvSpPr>
              <p:spPr bwMode="auto">
                <a:xfrm>
                  <a:off x="0" y="498"/>
                  <a:ext cx="6237" cy="0"/>
                </a:xfrm>
                <a:prstGeom prst="line">
                  <a:avLst/>
                </a:prstGeom>
                <a:noFill/>
                <a:ln w="88900">
                  <a:solidFill>
                    <a:srgbClr val="C0C0C0"/>
                  </a:solidFill>
                  <a:round/>
                  <a:headEnd type="none" w="sm" len="lg"/>
                  <a:tailEnd/>
                </a:ln>
                <a:effectLst/>
              </p:spPr>
              <p:txBody>
                <a:bodyPr lIns="90000" tIns="46800" rIns="90000" bIns="46800" anchor="ctr"/>
                <a:lstStyle/>
                <a:p>
                  <a:endParaRPr lang="en-GB"/>
                </a:p>
              </p:txBody>
            </p:sp>
            <p:sp>
              <p:nvSpPr>
                <p:cNvPr id="299106" name="Rectangle 98"/>
                <p:cNvSpPr>
                  <a:spLocks noChangeArrowheads="1"/>
                </p:cNvSpPr>
                <p:nvPr userDrawn="1"/>
              </p:nvSpPr>
              <p:spPr bwMode="auto">
                <a:xfrm>
                  <a:off x="0" y="499"/>
                  <a:ext cx="6237" cy="159"/>
                </a:xfrm>
                <a:prstGeom prst="rect">
                  <a:avLst/>
                </a:prstGeom>
                <a:solidFill>
                  <a:srgbClr val="1C1C1C"/>
                </a:solidFill>
                <a:ln w="9525">
                  <a:noFill/>
                  <a:miter lim="800000"/>
                  <a:headEnd/>
                  <a:tailEnd/>
                </a:ln>
                <a:effectLst/>
              </p:spPr>
              <p:txBody>
                <a:bodyPr wrap="none" anchor="ctr"/>
                <a:lstStyle/>
                <a:p>
                  <a:endParaRPr lang="en-GB"/>
                </a:p>
              </p:txBody>
            </p:sp>
          </p:grpSp>
          <p:pic>
            <p:nvPicPr>
              <p:cNvPr id="299107" name="Picture 99" descr="CCLogo_X38_b&amp;w_600"/>
              <p:cNvPicPr>
                <a:picLocks noChangeAspect="1" noChangeArrowheads="1"/>
              </p:cNvPicPr>
              <p:nvPr userDrawn="1"/>
            </p:nvPicPr>
            <p:blipFill>
              <a:blip r:embed="rId14" cstate="print"/>
              <a:srcRect/>
              <a:stretch>
                <a:fillRect/>
              </a:stretch>
            </p:blipFill>
            <p:spPr bwMode="auto">
              <a:xfrm>
                <a:off x="5101" y="136"/>
                <a:ext cx="875" cy="220"/>
              </a:xfrm>
              <a:prstGeom prst="rect">
                <a:avLst/>
              </a:prstGeom>
              <a:noFill/>
            </p:spPr>
          </p:pic>
        </p:grpSp>
        <p:grpSp>
          <p:nvGrpSpPr>
            <p:cNvPr id="299108" name="Group 100"/>
            <p:cNvGrpSpPr>
              <a:grpSpLocks/>
            </p:cNvGrpSpPr>
            <p:nvPr userDrawn="1"/>
          </p:nvGrpSpPr>
          <p:grpSpPr bwMode="auto">
            <a:xfrm>
              <a:off x="0" y="4196"/>
              <a:ext cx="6237" cy="204"/>
              <a:chOff x="0" y="4196"/>
              <a:chExt cx="6237" cy="204"/>
            </a:xfrm>
          </p:grpSpPr>
          <p:sp>
            <p:nvSpPr>
              <p:cNvPr id="299109" name="Rectangle 101"/>
              <p:cNvSpPr>
                <a:spLocks noChangeArrowheads="1"/>
              </p:cNvSpPr>
              <p:nvPr userDrawn="1"/>
            </p:nvSpPr>
            <p:spPr bwMode="auto">
              <a:xfrm>
                <a:off x="0" y="4196"/>
                <a:ext cx="6237" cy="204"/>
              </a:xfrm>
              <a:prstGeom prst="rect">
                <a:avLst/>
              </a:prstGeom>
              <a:solidFill>
                <a:srgbClr val="DDDDDD"/>
              </a:solidFill>
              <a:ln w="76200">
                <a:noFill/>
                <a:miter lim="800000"/>
                <a:headEnd/>
                <a:tailEnd/>
              </a:ln>
              <a:effectLst/>
            </p:spPr>
            <p:txBody>
              <a:bodyPr wrap="none" lIns="90000" tIns="46800" rIns="90000" bIns="46800" anchor="ctr"/>
              <a:lstStyle/>
              <a:p>
                <a:pPr algn="ctr" defTabSz="912813"/>
                <a:endParaRPr lang="en-GB" b="1">
                  <a:solidFill>
                    <a:srgbClr val="777777"/>
                  </a:solidFill>
                </a:endParaRPr>
              </a:p>
            </p:txBody>
          </p:sp>
          <p:sp>
            <p:nvSpPr>
              <p:cNvPr id="299110" name="Text Box 102"/>
              <p:cNvSpPr txBox="1">
                <a:spLocks noChangeArrowheads="1"/>
              </p:cNvSpPr>
              <p:nvPr userDrawn="1"/>
            </p:nvSpPr>
            <p:spPr bwMode="auto">
              <a:xfrm>
                <a:off x="396" y="4257"/>
                <a:ext cx="952" cy="91"/>
              </a:xfrm>
              <a:prstGeom prst="rect">
                <a:avLst/>
              </a:prstGeom>
              <a:noFill/>
              <a:ln w="12700">
                <a:noFill/>
                <a:miter lim="800000"/>
                <a:headEnd/>
                <a:tailEnd/>
              </a:ln>
              <a:effectLst/>
            </p:spPr>
            <p:txBody>
              <a:bodyPr lIns="0" tIns="0" rIns="0" bIns="0" anchor="ctr"/>
              <a:lstStyle/>
              <a:p>
                <a:pPr defTabSz="912813">
                  <a:spcBef>
                    <a:spcPct val="0"/>
                  </a:spcBef>
                </a:pPr>
                <a:r>
                  <a:rPr lang="en-GB" altLang="en-US" sz="1000">
                    <a:solidFill>
                      <a:srgbClr val="777777"/>
                    </a:solidFill>
                  </a:rPr>
                  <a:t>Commercially Confidential</a:t>
                </a:r>
              </a:p>
            </p:txBody>
          </p:sp>
          <p:sp>
            <p:nvSpPr>
              <p:cNvPr id="299111" name="Rectangle 103"/>
              <p:cNvSpPr>
                <a:spLocks noChangeArrowheads="1"/>
              </p:cNvSpPr>
              <p:nvPr userDrawn="1"/>
            </p:nvSpPr>
            <p:spPr bwMode="auto">
              <a:xfrm>
                <a:off x="2915" y="4257"/>
                <a:ext cx="230" cy="91"/>
              </a:xfrm>
              <a:prstGeom prst="rect">
                <a:avLst/>
              </a:prstGeom>
              <a:noFill/>
              <a:ln w="9525">
                <a:noFill/>
                <a:miter lim="800000"/>
                <a:headEnd/>
                <a:tailEnd/>
              </a:ln>
              <a:effectLst/>
            </p:spPr>
            <p:txBody>
              <a:bodyPr lIns="0" tIns="0" rIns="0" bIns="0"/>
              <a:lstStyle/>
              <a:p>
                <a:pPr algn="r" defTabSz="912813">
                  <a:spcBef>
                    <a:spcPct val="0"/>
                  </a:spcBef>
                </a:pPr>
                <a:fld id="{43FE7EB6-5BD5-4E92-9D7F-9C96926D40D6}" type="slidenum">
                  <a:rPr lang="en-GB" sz="1000" b="1">
                    <a:solidFill>
                      <a:srgbClr val="777777"/>
                    </a:solidFill>
                  </a:rPr>
                  <a:pPr algn="r" defTabSz="912813">
                    <a:spcBef>
                      <a:spcPct val="0"/>
                    </a:spcBef>
                  </a:pPr>
                  <a:t>‹#›</a:t>
                </a:fld>
                <a:endParaRPr lang="en-GB" sz="1000" b="1">
                  <a:solidFill>
                    <a:srgbClr val="777777"/>
                  </a:solidFill>
                </a:endParaRPr>
              </a:p>
            </p:txBody>
          </p:sp>
          <p:sp>
            <p:nvSpPr>
              <p:cNvPr id="299112" name="Rectangle 104"/>
              <p:cNvSpPr>
                <a:spLocks noChangeArrowheads="1"/>
              </p:cNvSpPr>
              <p:nvPr userDrawn="1"/>
            </p:nvSpPr>
            <p:spPr bwMode="auto">
              <a:xfrm>
                <a:off x="3799" y="4257"/>
                <a:ext cx="839" cy="91"/>
              </a:xfrm>
              <a:prstGeom prst="rect">
                <a:avLst/>
              </a:prstGeom>
              <a:noFill/>
              <a:ln w="12700">
                <a:noFill/>
                <a:miter lim="800000"/>
                <a:headEnd/>
                <a:tailEnd/>
              </a:ln>
              <a:effectLst/>
            </p:spPr>
            <p:txBody>
              <a:bodyPr wrap="none" lIns="0" tIns="0" rIns="0" bIns="0"/>
              <a:lstStyle/>
              <a:p>
                <a:pPr defTabSz="912813">
                  <a:spcBef>
                    <a:spcPct val="0"/>
                  </a:spcBef>
                </a:pPr>
                <a:r>
                  <a:rPr lang="en-GB" sz="1000">
                    <a:solidFill>
                      <a:srgbClr val="777777"/>
                    </a:solidFill>
                  </a:rPr>
                  <a:t>13 December 2011</a:t>
                </a:r>
              </a:p>
            </p:txBody>
          </p:sp>
          <p:sp>
            <p:nvSpPr>
              <p:cNvPr id="299113" name="Rectangle 105"/>
              <p:cNvSpPr>
                <a:spLocks noChangeArrowheads="1"/>
              </p:cNvSpPr>
              <p:nvPr userDrawn="1"/>
            </p:nvSpPr>
            <p:spPr bwMode="auto">
              <a:xfrm>
                <a:off x="4842" y="4257"/>
                <a:ext cx="1134" cy="91"/>
              </a:xfrm>
              <a:prstGeom prst="rect">
                <a:avLst/>
              </a:prstGeom>
              <a:noFill/>
              <a:ln w="12700">
                <a:noFill/>
                <a:miter lim="800000"/>
                <a:headEnd/>
                <a:tailEnd/>
              </a:ln>
              <a:effectLst/>
            </p:spPr>
            <p:txBody>
              <a:bodyPr lIns="0" tIns="0" rIns="0" bIns="0"/>
              <a:lstStyle/>
              <a:p>
                <a:pPr algn="r" defTabSz="912813">
                  <a:spcBef>
                    <a:spcPct val="0"/>
                  </a:spcBef>
                </a:pPr>
                <a:r>
                  <a:rPr lang="en-GB" sz="1000">
                    <a:solidFill>
                      <a:srgbClr val="777777"/>
                    </a:solidFill>
                  </a:rPr>
                  <a:t>C7697-P-007 v0.6</a:t>
                </a:r>
              </a:p>
            </p:txBody>
          </p:sp>
        </p:grpSp>
      </p:grpSp>
      <p:sp>
        <p:nvSpPr>
          <p:cNvPr id="299072" name="Rectangle 64"/>
          <p:cNvSpPr>
            <a:spLocks noGrp="1" noChangeArrowheads="1"/>
          </p:cNvSpPr>
          <p:nvPr>
            <p:ph type="title"/>
          </p:nvPr>
        </p:nvSpPr>
        <p:spPr bwMode="auto">
          <a:xfrm>
            <a:off x="628650" y="1260475"/>
            <a:ext cx="8853488" cy="71913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Title Text</a:t>
            </a:r>
          </a:p>
        </p:txBody>
      </p:sp>
      <p:sp>
        <p:nvSpPr>
          <p:cNvPr id="299073" name="Rectangle 65"/>
          <p:cNvSpPr>
            <a:spLocks noGrp="1" noChangeArrowheads="1"/>
          </p:cNvSpPr>
          <p:nvPr>
            <p:ph type="body" idx="1"/>
          </p:nvPr>
        </p:nvSpPr>
        <p:spPr bwMode="auto">
          <a:xfrm>
            <a:off x="628650" y="2052638"/>
            <a:ext cx="8853488" cy="719137"/>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GB" smtClean="0"/>
              <a:t>Body Text First Level</a:t>
            </a:r>
          </a:p>
          <a:p>
            <a:pPr lvl="1"/>
            <a:r>
              <a:rPr lang="en-GB" smtClean="0"/>
              <a:t>Second Level</a:t>
            </a:r>
          </a:p>
          <a:p>
            <a:pPr lvl="2"/>
            <a:r>
              <a:rPr lang="en-GB" smtClean="0"/>
              <a:t>Third Level</a:t>
            </a:r>
          </a:p>
          <a:p>
            <a:pPr lvl="3"/>
            <a:r>
              <a:rPr lang="en-GB" smtClean="0"/>
              <a:t>Fourth Level</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8521700" rtl="0" fontAlgn="base">
        <a:spcBef>
          <a:spcPct val="50000"/>
        </a:spcBef>
        <a:spcAft>
          <a:spcPct val="0"/>
        </a:spcAft>
        <a:tabLst>
          <a:tab pos="8447088" algn="dec"/>
        </a:tabLst>
        <a:defRPr b="1">
          <a:solidFill>
            <a:schemeClr val="tx1"/>
          </a:solidFill>
          <a:latin typeface="+mj-lt"/>
          <a:ea typeface="+mj-ea"/>
          <a:cs typeface="+mj-cs"/>
        </a:defRPr>
      </a:lvl1pPr>
      <a:lvl2pPr algn="l" defTabSz="8521700" rtl="0" fontAlgn="base">
        <a:spcBef>
          <a:spcPct val="50000"/>
        </a:spcBef>
        <a:spcAft>
          <a:spcPct val="0"/>
        </a:spcAft>
        <a:tabLst>
          <a:tab pos="8447088" algn="dec"/>
        </a:tabLst>
        <a:defRPr b="1">
          <a:solidFill>
            <a:schemeClr val="tx1"/>
          </a:solidFill>
          <a:latin typeface="Arial" charset="0"/>
        </a:defRPr>
      </a:lvl2pPr>
      <a:lvl3pPr algn="l" defTabSz="8521700" rtl="0" fontAlgn="base">
        <a:spcBef>
          <a:spcPct val="50000"/>
        </a:spcBef>
        <a:spcAft>
          <a:spcPct val="0"/>
        </a:spcAft>
        <a:tabLst>
          <a:tab pos="8447088" algn="dec"/>
        </a:tabLst>
        <a:defRPr b="1">
          <a:solidFill>
            <a:schemeClr val="tx1"/>
          </a:solidFill>
          <a:latin typeface="Arial" charset="0"/>
        </a:defRPr>
      </a:lvl3pPr>
      <a:lvl4pPr algn="l" defTabSz="8521700" rtl="0" fontAlgn="base">
        <a:spcBef>
          <a:spcPct val="50000"/>
        </a:spcBef>
        <a:spcAft>
          <a:spcPct val="0"/>
        </a:spcAft>
        <a:tabLst>
          <a:tab pos="8447088" algn="dec"/>
        </a:tabLst>
        <a:defRPr b="1">
          <a:solidFill>
            <a:schemeClr val="tx1"/>
          </a:solidFill>
          <a:latin typeface="Arial" charset="0"/>
        </a:defRPr>
      </a:lvl4pPr>
      <a:lvl5pPr algn="l" defTabSz="8521700" rtl="0" fontAlgn="base">
        <a:spcBef>
          <a:spcPct val="50000"/>
        </a:spcBef>
        <a:spcAft>
          <a:spcPct val="0"/>
        </a:spcAft>
        <a:tabLst>
          <a:tab pos="8447088" algn="dec"/>
        </a:tabLst>
        <a:defRPr b="1">
          <a:solidFill>
            <a:schemeClr val="tx1"/>
          </a:solidFill>
          <a:latin typeface="Arial" charset="0"/>
        </a:defRPr>
      </a:lvl5pPr>
      <a:lvl6pPr marL="457200" algn="l" defTabSz="8521700" rtl="0" fontAlgn="base">
        <a:spcBef>
          <a:spcPct val="50000"/>
        </a:spcBef>
        <a:spcAft>
          <a:spcPct val="0"/>
        </a:spcAft>
        <a:tabLst>
          <a:tab pos="8447088" algn="dec"/>
        </a:tabLst>
        <a:defRPr b="1">
          <a:solidFill>
            <a:schemeClr val="tx1"/>
          </a:solidFill>
          <a:latin typeface="Arial" charset="0"/>
        </a:defRPr>
      </a:lvl6pPr>
      <a:lvl7pPr marL="914400" algn="l" defTabSz="8521700" rtl="0" fontAlgn="base">
        <a:spcBef>
          <a:spcPct val="50000"/>
        </a:spcBef>
        <a:spcAft>
          <a:spcPct val="0"/>
        </a:spcAft>
        <a:tabLst>
          <a:tab pos="8447088" algn="dec"/>
        </a:tabLst>
        <a:defRPr b="1">
          <a:solidFill>
            <a:schemeClr val="tx1"/>
          </a:solidFill>
          <a:latin typeface="Arial" charset="0"/>
        </a:defRPr>
      </a:lvl7pPr>
      <a:lvl8pPr marL="1371600" algn="l" defTabSz="8521700" rtl="0" fontAlgn="base">
        <a:spcBef>
          <a:spcPct val="50000"/>
        </a:spcBef>
        <a:spcAft>
          <a:spcPct val="0"/>
        </a:spcAft>
        <a:tabLst>
          <a:tab pos="8447088" algn="dec"/>
        </a:tabLst>
        <a:defRPr b="1">
          <a:solidFill>
            <a:schemeClr val="tx1"/>
          </a:solidFill>
          <a:latin typeface="Arial" charset="0"/>
        </a:defRPr>
      </a:lvl8pPr>
      <a:lvl9pPr marL="1828800" algn="l" defTabSz="8521700" rtl="0" fontAlgn="base">
        <a:spcBef>
          <a:spcPct val="50000"/>
        </a:spcBef>
        <a:spcAft>
          <a:spcPct val="0"/>
        </a:spcAft>
        <a:tabLst>
          <a:tab pos="8447088" algn="dec"/>
        </a:tabLst>
        <a:defRPr b="1">
          <a:solidFill>
            <a:schemeClr val="tx1"/>
          </a:solidFill>
          <a:latin typeface="Arial" charset="0"/>
        </a:defRPr>
      </a:lvl9pPr>
    </p:titleStyle>
    <p:bodyStyle>
      <a:lvl1pPr algn="l" defTabSz="912813" rtl="0" fontAlgn="base">
        <a:spcBef>
          <a:spcPct val="50000"/>
        </a:spcBef>
        <a:spcAft>
          <a:spcPct val="0"/>
        </a:spcAft>
        <a:defRPr>
          <a:solidFill>
            <a:schemeClr val="tx1"/>
          </a:solidFill>
          <a:latin typeface="+mn-lt"/>
          <a:ea typeface="+mn-ea"/>
          <a:cs typeface="+mn-cs"/>
        </a:defRPr>
      </a:lvl1pPr>
      <a:lvl2pPr marL="269875" indent="-268288" algn="l" defTabSz="912813" rtl="0" fontAlgn="base">
        <a:spcBef>
          <a:spcPct val="50000"/>
        </a:spcBef>
        <a:spcAft>
          <a:spcPct val="0"/>
        </a:spcAft>
        <a:buClr>
          <a:srgbClr val="000066"/>
        </a:buClr>
        <a:buSzPct val="100000"/>
        <a:buFont typeface="Wingdings" pitchFamily="2" charset="2"/>
        <a:buChar char="§"/>
        <a:defRPr>
          <a:solidFill>
            <a:schemeClr val="tx1"/>
          </a:solidFill>
          <a:latin typeface="+mn-lt"/>
        </a:defRPr>
      </a:lvl2pPr>
      <a:lvl3pPr marL="806450" indent="-266700" algn="l" defTabSz="912813" rtl="0" fontAlgn="base">
        <a:spcBef>
          <a:spcPct val="30000"/>
        </a:spcBef>
        <a:spcAft>
          <a:spcPct val="0"/>
        </a:spcAft>
        <a:buSzPct val="100000"/>
        <a:buChar char="–"/>
        <a:defRPr sz="1600">
          <a:solidFill>
            <a:schemeClr val="tx1"/>
          </a:solidFill>
          <a:latin typeface="+mn-lt"/>
        </a:defRPr>
      </a:lvl3pPr>
      <a:lvl4pPr marL="1344613" indent="-269875" algn="l" defTabSz="912813" rtl="0" fontAlgn="base">
        <a:spcBef>
          <a:spcPct val="30000"/>
        </a:spcBef>
        <a:spcAft>
          <a:spcPct val="0"/>
        </a:spcAft>
        <a:buChar char="–"/>
        <a:defRPr sz="1400">
          <a:solidFill>
            <a:schemeClr val="tx1"/>
          </a:solidFill>
          <a:latin typeface="+mn-lt"/>
        </a:defRPr>
      </a:lvl4pPr>
      <a:lvl5pPr marL="1997075" indent="-171450" algn="l" defTabSz="912813" rtl="0" fontAlgn="base">
        <a:spcBef>
          <a:spcPct val="20000"/>
        </a:spcBef>
        <a:spcAft>
          <a:spcPct val="0"/>
        </a:spcAft>
        <a:buChar char="»"/>
        <a:defRPr sz="2000">
          <a:solidFill>
            <a:schemeClr val="tx1"/>
          </a:solidFill>
          <a:latin typeface="+mn-lt"/>
        </a:defRPr>
      </a:lvl5pPr>
      <a:lvl6pPr marL="2454275" indent="-171450" algn="l" defTabSz="912813" rtl="0" fontAlgn="base">
        <a:spcBef>
          <a:spcPct val="20000"/>
        </a:spcBef>
        <a:spcAft>
          <a:spcPct val="0"/>
        </a:spcAft>
        <a:buChar char="»"/>
        <a:defRPr sz="2000">
          <a:solidFill>
            <a:schemeClr val="tx1"/>
          </a:solidFill>
          <a:latin typeface="+mn-lt"/>
        </a:defRPr>
      </a:lvl6pPr>
      <a:lvl7pPr marL="2911475" indent="-171450" algn="l" defTabSz="912813" rtl="0" fontAlgn="base">
        <a:spcBef>
          <a:spcPct val="20000"/>
        </a:spcBef>
        <a:spcAft>
          <a:spcPct val="0"/>
        </a:spcAft>
        <a:buChar char="»"/>
        <a:defRPr sz="2000">
          <a:solidFill>
            <a:schemeClr val="tx1"/>
          </a:solidFill>
          <a:latin typeface="+mn-lt"/>
        </a:defRPr>
      </a:lvl7pPr>
      <a:lvl8pPr marL="3368675" indent="-171450" algn="l" defTabSz="912813" rtl="0" fontAlgn="base">
        <a:spcBef>
          <a:spcPct val="20000"/>
        </a:spcBef>
        <a:spcAft>
          <a:spcPct val="0"/>
        </a:spcAft>
        <a:buChar char="»"/>
        <a:defRPr sz="2000">
          <a:solidFill>
            <a:schemeClr val="tx1"/>
          </a:solidFill>
          <a:latin typeface="+mn-lt"/>
        </a:defRPr>
      </a:lvl8pPr>
      <a:lvl9pPr marL="3825875" indent="-17145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image" Target="../media/image37.jpeg"/><Relationship Id="rId16"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37.jpeg"/><Relationship Id="rId4" Type="http://schemas.openxmlformats.org/officeDocument/2006/relationships/image" Target="../media/image55.jpeg"/><Relationship Id="rId9" Type="http://schemas.openxmlformats.org/officeDocument/2006/relationships/image" Target="../media/image6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CambridgeConsultants.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cambridgeconsultant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17" name="Text Box 53"/>
          <p:cNvSpPr txBox="1">
            <a:spLocks noChangeArrowheads="1"/>
          </p:cNvSpPr>
          <p:nvPr/>
        </p:nvSpPr>
        <p:spPr bwMode="auto">
          <a:xfrm>
            <a:off x="628650" y="6084888"/>
            <a:ext cx="6118225" cy="336550"/>
          </a:xfrm>
          <a:prstGeom prst="rect">
            <a:avLst/>
          </a:prstGeom>
          <a:solidFill>
            <a:srgbClr val="000066"/>
          </a:solidFill>
          <a:ln w="9525">
            <a:noFill/>
            <a:miter lim="800000"/>
            <a:headEnd/>
            <a:tailEnd/>
          </a:ln>
          <a:effectLst/>
        </p:spPr>
        <p:txBody>
          <a:bodyPr lIns="0" rIns="0"/>
          <a:lstStyle/>
          <a:p>
            <a:r>
              <a:rPr lang="en-US" altLang="en-US" sz="1600" b="1">
                <a:solidFill>
                  <a:schemeClr val="bg1"/>
                </a:solidFill>
              </a:rPr>
              <a:t>AAVP2011 Workshop, 14 December - Dwingeloo</a:t>
            </a:r>
            <a:endParaRPr lang="en-GB" altLang="en-US" sz="1600">
              <a:solidFill>
                <a:schemeClr val="bg1"/>
              </a:solidFill>
            </a:endParaRPr>
          </a:p>
        </p:txBody>
      </p:sp>
      <p:sp>
        <p:nvSpPr>
          <p:cNvPr id="113718" name="Text Box 54"/>
          <p:cNvSpPr txBox="1">
            <a:spLocks noChangeArrowheads="1"/>
          </p:cNvSpPr>
          <p:nvPr/>
        </p:nvSpPr>
        <p:spPr bwMode="auto">
          <a:xfrm>
            <a:off x="628650" y="6445250"/>
            <a:ext cx="6118225" cy="152400"/>
          </a:xfrm>
          <a:prstGeom prst="rect">
            <a:avLst/>
          </a:prstGeom>
          <a:noFill/>
          <a:ln w="12700">
            <a:noFill/>
            <a:miter lim="800000"/>
            <a:headEnd/>
            <a:tailEnd/>
          </a:ln>
          <a:effectLst/>
        </p:spPr>
        <p:txBody>
          <a:bodyPr lIns="0" tIns="0" rIns="0" bIns="0"/>
          <a:lstStyle/>
          <a:p>
            <a:pPr defTabSz="912813">
              <a:spcBef>
                <a:spcPct val="0"/>
              </a:spcBef>
            </a:pPr>
            <a:r>
              <a:rPr lang="en-GB" sz="1000">
                <a:solidFill>
                  <a:srgbClr val="98CB01"/>
                </a:solidFill>
              </a:rPr>
              <a:t>Richard Williams</a:t>
            </a:r>
          </a:p>
        </p:txBody>
      </p:sp>
      <p:grpSp>
        <p:nvGrpSpPr>
          <p:cNvPr id="113726" name="Group 62"/>
          <p:cNvGrpSpPr>
            <a:grpSpLocks/>
          </p:cNvGrpSpPr>
          <p:nvPr/>
        </p:nvGrpSpPr>
        <p:grpSpPr bwMode="auto">
          <a:xfrm>
            <a:off x="5942013" y="2085975"/>
            <a:ext cx="3959225" cy="3598863"/>
            <a:chOff x="3743" y="1314"/>
            <a:chExt cx="2494" cy="2267"/>
          </a:xfrm>
        </p:grpSpPr>
        <p:sp>
          <p:nvSpPr>
            <p:cNvPr id="113723" name="Rectangle 59"/>
            <p:cNvSpPr>
              <a:spLocks noChangeArrowheads="1"/>
            </p:cNvSpPr>
            <p:nvPr/>
          </p:nvSpPr>
          <p:spPr bwMode="auto">
            <a:xfrm>
              <a:off x="3743" y="1314"/>
              <a:ext cx="2494" cy="2267"/>
            </a:xfrm>
            <a:prstGeom prst="rect">
              <a:avLst/>
            </a:prstGeom>
            <a:solidFill>
              <a:srgbClr val="FFFFFF"/>
            </a:solidFill>
            <a:ln w="12700">
              <a:noFill/>
              <a:miter lim="800000"/>
              <a:headEnd type="none" w="sm" len="lg"/>
              <a:tailEnd/>
            </a:ln>
            <a:effectLst/>
          </p:spPr>
          <p:txBody>
            <a:bodyPr wrap="none" lIns="90000" tIns="46800" rIns="90000" bIns="46800" anchor="ctr"/>
            <a:lstStyle/>
            <a:p>
              <a:pPr algn="ctr" defTabSz="912813">
                <a:lnSpc>
                  <a:spcPct val="95000"/>
                </a:lnSpc>
                <a:spcBef>
                  <a:spcPct val="0"/>
                </a:spcBef>
              </a:pPr>
              <a:endParaRPr lang="en-GB" sz="1200"/>
            </a:p>
          </p:txBody>
        </p:sp>
        <p:sp>
          <p:nvSpPr>
            <p:cNvPr id="113724" name="Rectangle 60"/>
            <p:cNvSpPr>
              <a:spLocks noChangeArrowheads="1"/>
            </p:cNvSpPr>
            <p:nvPr/>
          </p:nvSpPr>
          <p:spPr bwMode="auto">
            <a:xfrm>
              <a:off x="4389" y="1837"/>
              <a:ext cx="952" cy="952"/>
            </a:xfrm>
            <a:prstGeom prst="rect">
              <a:avLst/>
            </a:prstGeom>
            <a:solidFill>
              <a:srgbClr val="FFFFFF"/>
            </a:solidFill>
            <a:ln w="12700">
              <a:noFill/>
              <a:miter lim="800000"/>
              <a:headEnd type="none" w="sm" len="lg"/>
              <a:tailEnd/>
            </a:ln>
            <a:effectLst/>
          </p:spPr>
          <p:txBody>
            <a:bodyPr wrap="none" lIns="90000" tIns="46800" rIns="90000" bIns="46800" anchor="ctr"/>
            <a:lstStyle/>
            <a:p>
              <a:pPr algn="ctr" defTabSz="912813">
                <a:lnSpc>
                  <a:spcPct val="95000"/>
                </a:lnSpc>
                <a:spcBef>
                  <a:spcPct val="0"/>
                </a:spcBef>
              </a:pPr>
              <a:r>
                <a:rPr lang="en-GB" sz="1200" b="1"/>
                <a:t>Paste an</a:t>
              </a:r>
            </a:p>
            <a:p>
              <a:pPr algn="ctr" defTabSz="912813">
                <a:lnSpc>
                  <a:spcPct val="95000"/>
                </a:lnSpc>
                <a:spcBef>
                  <a:spcPct val="0"/>
                </a:spcBef>
              </a:pPr>
              <a:r>
                <a:rPr lang="en-GB" sz="1200" b="1"/>
                <a:t>image over the</a:t>
              </a:r>
            </a:p>
            <a:p>
              <a:pPr algn="ctr" defTabSz="912813">
                <a:lnSpc>
                  <a:spcPct val="95000"/>
                </a:lnSpc>
                <a:spcBef>
                  <a:spcPct val="0"/>
                </a:spcBef>
              </a:pPr>
              <a:r>
                <a:rPr lang="en-GB" sz="1200" b="1"/>
                <a:t>circle and use ‘Send</a:t>
              </a:r>
            </a:p>
            <a:p>
              <a:pPr algn="ctr" defTabSz="912813">
                <a:lnSpc>
                  <a:spcPct val="95000"/>
                </a:lnSpc>
                <a:spcBef>
                  <a:spcPct val="0"/>
                </a:spcBef>
              </a:pPr>
              <a:r>
                <a:rPr lang="en-GB" sz="1200" b="1"/>
                <a:t>Backward’ tool 3 times</a:t>
              </a:r>
            </a:p>
            <a:p>
              <a:pPr algn="ctr" defTabSz="912813">
                <a:lnSpc>
                  <a:spcPct val="95000"/>
                </a:lnSpc>
                <a:spcBef>
                  <a:spcPct val="0"/>
                </a:spcBef>
              </a:pPr>
              <a:r>
                <a:rPr lang="en-GB" sz="1200" b="1"/>
                <a:t>OR delete the picture</a:t>
              </a:r>
            </a:p>
            <a:p>
              <a:pPr algn="ctr" defTabSz="912813">
                <a:lnSpc>
                  <a:spcPct val="95000"/>
                </a:lnSpc>
                <a:spcBef>
                  <a:spcPct val="0"/>
                </a:spcBef>
              </a:pPr>
              <a:r>
                <a:rPr lang="en-GB" sz="1200" b="1"/>
                <a:t>frame and the white</a:t>
              </a:r>
            </a:p>
            <a:p>
              <a:pPr algn="ctr" defTabSz="912813">
                <a:lnSpc>
                  <a:spcPct val="95000"/>
                </a:lnSpc>
                <a:spcBef>
                  <a:spcPct val="0"/>
                </a:spcBef>
              </a:pPr>
              <a:r>
                <a:rPr lang="en-GB" sz="1200" b="1"/>
                <a:t>square if no image</a:t>
              </a:r>
            </a:p>
            <a:p>
              <a:pPr algn="ctr" defTabSz="912813">
                <a:lnSpc>
                  <a:spcPct val="95000"/>
                </a:lnSpc>
                <a:spcBef>
                  <a:spcPct val="0"/>
                </a:spcBef>
              </a:pPr>
              <a:r>
                <a:rPr lang="en-GB" sz="1200" b="1"/>
                <a:t>is required.</a:t>
              </a:r>
              <a:endParaRPr lang="en-GB" sz="1200"/>
            </a:p>
          </p:txBody>
        </p:sp>
      </p:grpSp>
      <p:pic>
        <p:nvPicPr>
          <p:cNvPr id="113728" name="Picture 64" descr="LP_SKA_lates"/>
          <p:cNvPicPr>
            <a:picLocks noChangeAspect="1" noChangeArrowheads="1"/>
          </p:cNvPicPr>
          <p:nvPr/>
        </p:nvPicPr>
        <p:blipFill>
          <a:blip r:embed="rId3" cstate="print"/>
          <a:srcRect/>
          <a:stretch>
            <a:fillRect/>
          </a:stretch>
        </p:blipFill>
        <p:spPr bwMode="auto">
          <a:xfrm>
            <a:off x="6750050" y="2484438"/>
            <a:ext cx="1997075" cy="2322512"/>
          </a:xfrm>
          <a:prstGeom prst="rect">
            <a:avLst/>
          </a:prstGeom>
          <a:noFill/>
        </p:spPr>
      </p:pic>
      <p:pic>
        <p:nvPicPr>
          <p:cNvPr id="113729" name="Picture 65"/>
          <p:cNvPicPr>
            <a:picLocks noChangeAspect="1" noChangeArrowheads="1"/>
          </p:cNvPicPr>
          <p:nvPr/>
        </p:nvPicPr>
        <p:blipFill>
          <a:blip r:embed="rId4" cstate="print"/>
          <a:srcRect/>
          <a:stretch>
            <a:fillRect/>
          </a:stretch>
        </p:blipFill>
        <p:spPr bwMode="auto">
          <a:xfrm>
            <a:off x="6742113" y="2520950"/>
            <a:ext cx="1952625" cy="2268538"/>
          </a:xfrm>
          <a:prstGeom prst="rect">
            <a:avLst/>
          </a:prstGeom>
          <a:noFill/>
          <a:ln w="12700">
            <a:noFill/>
            <a:miter lim="800000"/>
            <a:headEnd type="none" w="sm" len="lg"/>
            <a:tailEnd/>
          </a:ln>
          <a:effectLst/>
        </p:spPr>
      </p:pic>
      <p:pic>
        <p:nvPicPr>
          <p:cNvPr id="113731" name="Picture 67" descr="LPD Antenna at Cavendish bigger cropped"/>
          <p:cNvPicPr>
            <a:picLocks noChangeAspect="1" noChangeArrowheads="1"/>
          </p:cNvPicPr>
          <p:nvPr/>
        </p:nvPicPr>
        <p:blipFill>
          <a:blip r:embed="rId5" cstate="print"/>
          <a:srcRect/>
          <a:stretch>
            <a:fillRect/>
          </a:stretch>
        </p:blipFill>
        <p:spPr bwMode="auto">
          <a:xfrm>
            <a:off x="6218238" y="2427288"/>
            <a:ext cx="3089275" cy="3189287"/>
          </a:xfrm>
          <a:prstGeom prst="rect">
            <a:avLst/>
          </a:prstGeom>
          <a:noFill/>
        </p:spPr>
      </p:pic>
      <p:pic>
        <p:nvPicPr>
          <p:cNvPr id="113725" name="Picture 61" descr="PICTUREFRAME_PPT_2010"/>
          <p:cNvPicPr>
            <a:picLocks noChangeAspect="1" noChangeArrowheads="1"/>
          </p:cNvPicPr>
          <p:nvPr/>
        </p:nvPicPr>
        <p:blipFill>
          <a:blip r:embed="rId6" cstate="print"/>
          <a:srcRect/>
          <a:stretch>
            <a:fillRect/>
          </a:stretch>
        </p:blipFill>
        <p:spPr bwMode="auto">
          <a:xfrm>
            <a:off x="5762625" y="1906588"/>
            <a:ext cx="4138613" cy="3959225"/>
          </a:xfrm>
          <a:prstGeom prst="rect">
            <a:avLst/>
          </a:prstGeom>
          <a:noFill/>
        </p:spPr>
      </p:pic>
      <p:sp>
        <p:nvSpPr>
          <p:cNvPr id="113700" name="Rectangle 36"/>
          <p:cNvSpPr>
            <a:spLocks noGrp="1" noChangeArrowheads="1"/>
          </p:cNvSpPr>
          <p:nvPr>
            <p:ph type="ctrTitle"/>
          </p:nvPr>
        </p:nvSpPr>
        <p:spPr/>
        <p:txBody>
          <a:bodyPr/>
          <a:lstStyle/>
          <a:p>
            <a:r>
              <a:rPr lang="en-GB" dirty="0"/>
              <a:t>AA-low LPD Antenna:</a:t>
            </a:r>
            <a:br>
              <a:rPr lang="en-GB" dirty="0"/>
            </a:br>
            <a:r>
              <a:rPr lang="en-GB" dirty="0"/>
              <a:t>Design for High Volume Manufacture</a:t>
            </a:r>
          </a:p>
        </p:txBody>
      </p:sp>
      <p:sp>
        <p:nvSpPr>
          <p:cNvPr id="113701" name="Rectangle 37"/>
          <p:cNvSpPr>
            <a:spLocks noGrp="1" noChangeArrowheads="1"/>
          </p:cNvSpPr>
          <p:nvPr>
            <p:ph type="subTitle" idx="1"/>
          </p:nvPr>
        </p:nvSpPr>
        <p:spPr/>
        <p:txBody>
          <a:bodyPr/>
          <a:lstStyle/>
          <a:p>
            <a:endParaRPr lang="en-GB"/>
          </a:p>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628650" y="1260475"/>
            <a:ext cx="1081088" cy="287338"/>
          </a:xfrm>
          <a:noFill/>
        </p:spPr>
        <p:txBody>
          <a:bodyPr/>
          <a:lstStyle/>
          <a:p>
            <a:r>
              <a:rPr lang="en-GB"/>
              <a:t>Agenda:</a:t>
            </a:r>
          </a:p>
        </p:txBody>
      </p:sp>
      <p:sp>
        <p:nvSpPr>
          <p:cNvPr id="1137667" name="Rectangle 3"/>
          <p:cNvSpPr>
            <a:spLocks noChangeArrowheads="1"/>
          </p:cNvSpPr>
          <p:nvPr/>
        </p:nvSpPr>
        <p:spPr bwMode="auto">
          <a:xfrm>
            <a:off x="2214563" y="20526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AA-low requirements for low cost manufacture</a:t>
            </a:r>
          </a:p>
        </p:txBody>
      </p:sp>
      <p:sp>
        <p:nvSpPr>
          <p:cNvPr id="1137668" name="Rectangle 4"/>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7669" name="Rectangle 5"/>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7673" name="Rectangle 9"/>
          <p:cNvSpPr>
            <a:spLocks noChangeArrowheads="1"/>
          </p:cNvSpPr>
          <p:nvPr/>
        </p:nvSpPr>
        <p:spPr bwMode="auto">
          <a:xfrm>
            <a:off x="2212975" y="24844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Element section</a:t>
            </a:r>
          </a:p>
        </p:txBody>
      </p:sp>
      <p:sp>
        <p:nvSpPr>
          <p:cNvPr id="1137674" name="Rectangle 10"/>
          <p:cNvSpPr>
            <a:spLocks noChangeArrowheads="1"/>
          </p:cNvSpPr>
          <p:nvPr/>
        </p:nvSpPr>
        <p:spPr bwMode="auto">
          <a:xfrm>
            <a:off x="2359025" y="24844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2</a:t>
            </a:r>
          </a:p>
        </p:txBody>
      </p:sp>
      <p:sp>
        <p:nvSpPr>
          <p:cNvPr id="1137675" name="Rectangle 11"/>
          <p:cNvSpPr>
            <a:spLocks noChangeArrowheads="1"/>
          </p:cNvSpPr>
          <p:nvPr/>
        </p:nvSpPr>
        <p:spPr bwMode="auto">
          <a:xfrm>
            <a:off x="2212975" y="2916238"/>
            <a:ext cx="5757863" cy="360362"/>
          </a:xfrm>
          <a:prstGeom prst="rect">
            <a:avLst/>
          </a:prstGeom>
          <a:gradFill rotWithShape="1">
            <a:gsLst>
              <a:gs pos="0">
                <a:srgbClr val="99CCFF">
                  <a:gamma/>
                  <a:shade val="81961"/>
                  <a:invGamma/>
                </a:srgbClr>
              </a:gs>
              <a:gs pos="50000">
                <a:srgbClr val="99CCFF"/>
              </a:gs>
              <a:gs pos="100000">
                <a:srgbClr val="99CCFF">
                  <a:gamma/>
                  <a:shade val="81961"/>
                  <a:invGamma/>
                </a:srgbClr>
              </a:gs>
            </a:gsLst>
            <a:lin ang="5400000" scaled="1"/>
          </a:gradFill>
          <a:ln w="12700" algn="ctr">
            <a:noFill/>
            <a:miter lim="800000"/>
            <a:headEnd/>
            <a:tailEnd/>
          </a:ln>
          <a:effectLst/>
        </p:spPr>
        <p:txBody>
          <a:bodyPr wrap="none" lIns="90000" tIns="46800" rIns="90000" bIns="46800" anchor="ctr"/>
          <a:lstStyle/>
          <a:p>
            <a:pPr>
              <a:tabLst>
                <a:tab pos="1076325" algn="l"/>
              </a:tabLst>
            </a:pPr>
            <a:r>
              <a:rPr lang="en-GB" sz="1600" b="1"/>
              <a:t>	The AA-Low LPD example – Complete Design </a:t>
            </a:r>
          </a:p>
        </p:txBody>
      </p:sp>
      <p:sp>
        <p:nvSpPr>
          <p:cNvPr id="1137676" name="Rectangle 12"/>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7677" name="Rectangle 13"/>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3</a:t>
            </a:r>
          </a:p>
        </p:txBody>
      </p:sp>
      <p:sp>
        <p:nvSpPr>
          <p:cNvPr id="14" name="Rectangle 15"/>
          <p:cNvSpPr>
            <a:spLocks noChangeArrowheads="1"/>
          </p:cNvSpPr>
          <p:nvPr/>
        </p:nvSpPr>
        <p:spPr bwMode="auto">
          <a:xfrm>
            <a:off x="2217738" y="33480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a:t>
            </a:r>
            <a:r>
              <a:rPr lang="en-GB" sz="1600" b="1" dirty="0" smtClean="0"/>
              <a:t>The next steps</a:t>
            </a:r>
            <a:endParaRPr lang="en-GB" sz="1600" b="1" dirty="0"/>
          </a:p>
        </p:txBody>
      </p:sp>
      <p:sp>
        <p:nvSpPr>
          <p:cNvPr id="15" name="Rectangle 16"/>
          <p:cNvSpPr>
            <a:spLocks noChangeArrowheads="1"/>
          </p:cNvSpPr>
          <p:nvPr/>
        </p:nvSpPr>
        <p:spPr bwMode="auto">
          <a:xfrm>
            <a:off x="2360613" y="3348038"/>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6" name="Rectangle 17"/>
          <p:cNvSpPr>
            <a:spLocks noChangeArrowheads="1"/>
          </p:cNvSpPr>
          <p:nvPr/>
        </p:nvSpPr>
        <p:spPr bwMode="auto">
          <a:xfrm>
            <a:off x="2359025" y="33480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4</a:t>
            </a:r>
          </a:p>
        </p:txBody>
      </p:sp>
      <p:sp>
        <p:nvSpPr>
          <p:cNvPr id="17" name="Rectangle 15"/>
          <p:cNvSpPr>
            <a:spLocks noChangeArrowheads="1"/>
          </p:cNvSpPr>
          <p:nvPr/>
        </p:nvSpPr>
        <p:spPr bwMode="auto">
          <a:xfrm>
            <a:off x="2217738" y="3816536"/>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Summary and conclusions</a:t>
            </a:r>
          </a:p>
        </p:txBody>
      </p:sp>
      <p:sp>
        <p:nvSpPr>
          <p:cNvPr id="18" name="Rectangle 17"/>
          <p:cNvSpPr>
            <a:spLocks noChangeArrowheads="1"/>
          </p:cNvSpPr>
          <p:nvPr/>
        </p:nvSpPr>
        <p:spPr bwMode="auto">
          <a:xfrm>
            <a:off x="2359025" y="3816536"/>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dirty="0" smtClean="0"/>
              <a:t>5</a:t>
            </a:r>
            <a:endParaRPr lang="en-GB"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2312" name="Picture 8" descr="LNA_PCBs_with_2-SMAs_Xsection"/>
          <p:cNvPicPr>
            <a:picLocks noChangeAspect="1" noChangeArrowheads="1"/>
          </p:cNvPicPr>
          <p:nvPr/>
        </p:nvPicPr>
        <p:blipFill>
          <a:blip r:embed="rId2" cstate="print"/>
          <a:srcRect/>
          <a:stretch>
            <a:fillRect/>
          </a:stretch>
        </p:blipFill>
        <p:spPr bwMode="auto">
          <a:xfrm>
            <a:off x="7975600" y="1512888"/>
            <a:ext cx="1758950" cy="2297112"/>
          </a:xfrm>
          <a:prstGeom prst="rect">
            <a:avLst/>
          </a:prstGeom>
          <a:noFill/>
        </p:spPr>
      </p:pic>
      <p:pic>
        <p:nvPicPr>
          <p:cNvPr id="1122309" name="Picture 5"/>
          <p:cNvPicPr>
            <a:picLocks noChangeAspect="1" noChangeArrowheads="1"/>
          </p:cNvPicPr>
          <p:nvPr/>
        </p:nvPicPr>
        <p:blipFill>
          <a:blip r:embed="rId3" cstate="print"/>
          <a:srcRect/>
          <a:stretch>
            <a:fillRect/>
          </a:stretch>
        </p:blipFill>
        <p:spPr bwMode="auto">
          <a:xfrm>
            <a:off x="0" y="1800225"/>
            <a:ext cx="3597275" cy="4176713"/>
          </a:xfrm>
          <a:prstGeom prst="rect">
            <a:avLst/>
          </a:prstGeom>
          <a:noFill/>
          <a:ln w="12700">
            <a:noFill/>
            <a:miter lim="800000"/>
            <a:headEnd type="none" w="sm" len="lg"/>
            <a:tailEnd/>
          </a:ln>
          <a:effectLst/>
        </p:spPr>
      </p:pic>
      <p:sp>
        <p:nvSpPr>
          <p:cNvPr id="1122306"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Complete Design </a:t>
            </a:r>
          </a:p>
        </p:txBody>
      </p:sp>
      <p:sp>
        <p:nvSpPr>
          <p:cNvPr id="1122307" name="Rectangle 3"/>
          <p:cNvSpPr>
            <a:spLocks noGrp="1" noChangeArrowheads="1"/>
          </p:cNvSpPr>
          <p:nvPr>
            <p:ph type="title"/>
          </p:nvPr>
        </p:nvSpPr>
        <p:spPr>
          <a:xfrm>
            <a:off x="593725" y="1260475"/>
            <a:ext cx="8853488" cy="719138"/>
          </a:xfrm>
          <a:noFill/>
          <a:ln/>
        </p:spPr>
        <p:txBody>
          <a:bodyPr/>
          <a:lstStyle/>
          <a:p>
            <a:r>
              <a:rPr lang="en-GB"/>
              <a:t>Bringing together the complete design – the other main components</a:t>
            </a:r>
          </a:p>
        </p:txBody>
      </p:sp>
      <p:sp>
        <p:nvSpPr>
          <p:cNvPr id="1122308" name="Rectangle 4"/>
          <p:cNvSpPr>
            <a:spLocks noGrp="1" noChangeArrowheads="1"/>
          </p:cNvSpPr>
          <p:nvPr>
            <p:ph type="body" idx="1"/>
          </p:nvPr>
        </p:nvSpPr>
        <p:spPr>
          <a:xfrm>
            <a:off x="2646363" y="1728788"/>
            <a:ext cx="4608512" cy="719137"/>
          </a:xfrm>
          <a:solidFill>
            <a:schemeClr val="bg1">
              <a:alpha val="0"/>
            </a:schemeClr>
          </a:solidFill>
          <a:ln/>
        </p:spPr>
        <p:txBody>
          <a:bodyPr/>
          <a:lstStyle/>
          <a:p>
            <a:r>
              <a:rPr lang="en-GB"/>
              <a:t>The complete design and its main parts</a:t>
            </a:r>
          </a:p>
          <a:p>
            <a:pPr lvl="1">
              <a:spcBef>
                <a:spcPct val="15000"/>
              </a:spcBef>
            </a:pPr>
            <a:r>
              <a:rPr lang="en-GB"/>
              <a:t>Element section supports</a:t>
            </a:r>
          </a:p>
          <a:p>
            <a:pPr lvl="1">
              <a:spcBef>
                <a:spcPct val="15000"/>
              </a:spcBef>
            </a:pPr>
            <a:r>
              <a:rPr lang="en-GB"/>
              <a:t>LNA PCB</a:t>
            </a:r>
          </a:p>
          <a:p>
            <a:pPr lvl="1">
              <a:spcBef>
                <a:spcPct val="15000"/>
              </a:spcBef>
            </a:pPr>
            <a:r>
              <a:rPr lang="en-GB"/>
              <a:t>Antenna feed to LNA</a:t>
            </a:r>
          </a:p>
          <a:p>
            <a:pPr lvl="1">
              <a:spcBef>
                <a:spcPct val="15000"/>
              </a:spcBef>
            </a:pPr>
            <a:r>
              <a:rPr lang="en-GB"/>
              <a:t>PCB support and </a:t>
            </a:r>
          </a:p>
          <a:p>
            <a:pPr lvl="1">
              <a:spcBef>
                <a:spcPct val="15000"/>
              </a:spcBef>
            </a:pPr>
            <a:r>
              <a:rPr lang="en-GB"/>
              <a:t>Enclosure</a:t>
            </a:r>
          </a:p>
          <a:p>
            <a:pPr lvl="1"/>
            <a:endParaRPr lang="en-GB" sz="1600"/>
          </a:p>
        </p:txBody>
      </p:sp>
      <p:pic>
        <p:nvPicPr>
          <p:cNvPr id="1122310" name="Picture 6" descr="LNA_PCBs_with_2-SMAs"/>
          <p:cNvPicPr>
            <a:picLocks noChangeAspect="1" noChangeArrowheads="1"/>
          </p:cNvPicPr>
          <p:nvPr/>
        </p:nvPicPr>
        <p:blipFill>
          <a:blip r:embed="rId4" cstate="print"/>
          <a:srcRect/>
          <a:stretch>
            <a:fillRect/>
          </a:stretch>
        </p:blipFill>
        <p:spPr bwMode="auto">
          <a:xfrm>
            <a:off x="4951413" y="3816350"/>
            <a:ext cx="1990725" cy="2016125"/>
          </a:xfrm>
          <a:prstGeom prst="rect">
            <a:avLst/>
          </a:prstGeom>
          <a:noFill/>
        </p:spPr>
      </p:pic>
      <p:pic>
        <p:nvPicPr>
          <p:cNvPr id="1122311" name="Picture 7"/>
          <p:cNvPicPr>
            <a:picLocks noChangeAspect="1" noChangeArrowheads="1"/>
          </p:cNvPicPr>
          <p:nvPr/>
        </p:nvPicPr>
        <p:blipFill>
          <a:blip r:embed="rId5" cstate="print"/>
          <a:srcRect/>
          <a:stretch>
            <a:fillRect/>
          </a:stretch>
        </p:blipFill>
        <p:spPr bwMode="auto">
          <a:xfrm>
            <a:off x="7362825" y="4176713"/>
            <a:ext cx="2538413" cy="2312987"/>
          </a:xfrm>
          <a:prstGeom prst="rect">
            <a:avLst/>
          </a:prstGeom>
          <a:noFill/>
          <a:ln w="12700">
            <a:noFill/>
            <a:miter lim="800000"/>
            <a:headEnd type="none" w="sm" len="lg"/>
            <a:tailEnd/>
          </a:ln>
          <a:effectLst/>
        </p:spPr>
      </p:pic>
      <p:pic>
        <p:nvPicPr>
          <p:cNvPr id="1122313" name="Picture 9" descr="Spider_for_Prototype"/>
          <p:cNvPicPr>
            <a:picLocks noChangeAspect="1" noChangeArrowheads="1"/>
          </p:cNvPicPr>
          <p:nvPr/>
        </p:nvPicPr>
        <p:blipFill>
          <a:blip r:embed="rId6" cstate="print"/>
          <a:srcRect/>
          <a:stretch>
            <a:fillRect/>
          </a:stretch>
        </p:blipFill>
        <p:spPr bwMode="auto">
          <a:xfrm>
            <a:off x="2466975" y="4787900"/>
            <a:ext cx="2520950" cy="1479550"/>
          </a:xfrm>
          <a:prstGeom prst="rect">
            <a:avLst/>
          </a:prstGeom>
          <a:noFill/>
        </p:spPr>
      </p:pic>
      <p:pic>
        <p:nvPicPr>
          <p:cNvPr id="1122314" name="Picture 10" descr="Feed_Contact_C7697-DP-001_v0"/>
          <p:cNvPicPr>
            <a:picLocks noChangeAspect="1" noChangeArrowheads="1"/>
          </p:cNvPicPr>
          <p:nvPr/>
        </p:nvPicPr>
        <p:blipFill>
          <a:blip r:embed="rId7" cstate="print"/>
          <a:srcRect/>
          <a:stretch>
            <a:fillRect/>
          </a:stretch>
        </p:blipFill>
        <p:spPr bwMode="auto">
          <a:xfrm>
            <a:off x="6786563" y="3529013"/>
            <a:ext cx="1250950" cy="1668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23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23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23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2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23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230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23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230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23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230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23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23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GB"/>
              <a:t>Proposal for construction of internal parts :</a:t>
            </a:r>
          </a:p>
        </p:txBody>
      </p:sp>
      <p:sp>
        <p:nvSpPr>
          <p:cNvPr id="1149955" name="Rectangle 3"/>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Complete Design</a:t>
            </a:r>
          </a:p>
        </p:txBody>
      </p:sp>
      <p:pic>
        <p:nvPicPr>
          <p:cNvPr id="1149956" name="Picture 4" descr="Assy_Sequence_P_#09"/>
          <p:cNvPicPr>
            <a:picLocks noChangeAspect="1" noChangeArrowheads="1"/>
          </p:cNvPicPr>
          <p:nvPr/>
        </p:nvPicPr>
        <p:blipFill>
          <a:blip r:embed="rId2"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57" name="Picture 5" descr="Assy_Sequence_P_#10"/>
          <p:cNvPicPr>
            <a:picLocks noChangeAspect="1" noChangeArrowheads="1"/>
          </p:cNvPicPr>
          <p:nvPr/>
        </p:nvPicPr>
        <p:blipFill>
          <a:blip r:embed="rId3"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58" name="Picture 6" descr="Assy_Sequence_P_#11"/>
          <p:cNvPicPr>
            <a:picLocks noChangeAspect="1" noChangeArrowheads="1"/>
          </p:cNvPicPr>
          <p:nvPr/>
        </p:nvPicPr>
        <p:blipFill>
          <a:blip r:embed="rId4" cstate="print"/>
          <a:srcRect/>
          <a:stretch>
            <a:fillRect/>
          </a:stretch>
        </p:blipFill>
        <p:spPr bwMode="auto">
          <a:xfrm>
            <a:off x="2446338" y="1692275"/>
            <a:ext cx="4772025" cy="4672013"/>
          </a:xfrm>
          <a:prstGeom prst="rect">
            <a:avLst/>
          </a:prstGeom>
          <a:noFill/>
          <a:ln w="9525">
            <a:solidFill>
              <a:schemeClr val="tx1"/>
            </a:solidFill>
            <a:miter lim="800000"/>
            <a:headEnd/>
            <a:tailEnd/>
          </a:ln>
        </p:spPr>
      </p:pic>
      <p:pic>
        <p:nvPicPr>
          <p:cNvPr id="1149959" name="Picture 7" descr="Assy_Sequence_P_#12"/>
          <p:cNvPicPr>
            <a:picLocks noChangeAspect="1" noChangeArrowheads="1"/>
          </p:cNvPicPr>
          <p:nvPr/>
        </p:nvPicPr>
        <p:blipFill>
          <a:blip r:embed="rId5" cstate="print"/>
          <a:srcRect/>
          <a:stretch>
            <a:fillRect/>
          </a:stretch>
        </p:blipFill>
        <p:spPr bwMode="auto">
          <a:xfrm>
            <a:off x="2446338" y="1692275"/>
            <a:ext cx="4772025" cy="4672013"/>
          </a:xfrm>
          <a:prstGeom prst="rect">
            <a:avLst/>
          </a:prstGeom>
          <a:noFill/>
          <a:ln w="9525">
            <a:solidFill>
              <a:schemeClr val="tx1"/>
            </a:solidFill>
            <a:miter lim="800000"/>
            <a:headEnd/>
            <a:tailEnd/>
          </a:ln>
        </p:spPr>
      </p:pic>
      <p:pic>
        <p:nvPicPr>
          <p:cNvPr id="1149960" name="Picture 8" descr="Assy_Sequence_P_#13"/>
          <p:cNvPicPr>
            <a:picLocks noChangeAspect="1" noChangeArrowheads="1"/>
          </p:cNvPicPr>
          <p:nvPr/>
        </p:nvPicPr>
        <p:blipFill>
          <a:blip r:embed="rId6"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1" name="Picture 9" descr="Assy_Sequence_P_#14"/>
          <p:cNvPicPr>
            <a:picLocks noChangeAspect="1" noChangeArrowheads="1"/>
          </p:cNvPicPr>
          <p:nvPr/>
        </p:nvPicPr>
        <p:blipFill>
          <a:blip r:embed="rId7"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2" name="Picture 10" descr="Assy_Sequence_P_#15"/>
          <p:cNvPicPr>
            <a:picLocks noChangeAspect="1" noChangeArrowheads="1"/>
          </p:cNvPicPr>
          <p:nvPr/>
        </p:nvPicPr>
        <p:blipFill>
          <a:blip r:embed="rId8"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71" name="Picture 19" descr="Assy_Sequence_P_#24"/>
          <p:cNvPicPr>
            <a:picLocks noChangeAspect="1" noChangeArrowheads="1"/>
          </p:cNvPicPr>
          <p:nvPr/>
        </p:nvPicPr>
        <p:blipFill>
          <a:blip r:embed="rId9"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70" name="Picture 18" descr="Assy_Sequence_P_#23"/>
          <p:cNvPicPr>
            <a:picLocks noChangeAspect="1" noChangeArrowheads="1"/>
          </p:cNvPicPr>
          <p:nvPr/>
        </p:nvPicPr>
        <p:blipFill>
          <a:blip r:embed="rId10"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9" name="Picture 17" descr="Assy_Sequence_P_#22"/>
          <p:cNvPicPr>
            <a:picLocks noChangeAspect="1" noChangeArrowheads="1"/>
          </p:cNvPicPr>
          <p:nvPr/>
        </p:nvPicPr>
        <p:blipFill>
          <a:blip r:embed="rId11"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8" name="Picture 16" descr="Assy_Sequence_P_#21"/>
          <p:cNvPicPr>
            <a:picLocks noChangeAspect="1" noChangeArrowheads="1"/>
          </p:cNvPicPr>
          <p:nvPr/>
        </p:nvPicPr>
        <p:blipFill>
          <a:blip r:embed="rId12"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7" name="Picture 15" descr="Assy_Sequence_P_#20"/>
          <p:cNvPicPr>
            <a:picLocks noChangeAspect="1" noChangeArrowheads="1"/>
          </p:cNvPicPr>
          <p:nvPr/>
        </p:nvPicPr>
        <p:blipFill>
          <a:blip r:embed="rId13"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6" name="Picture 14" descr="Assy_Sequence_P_#19"/>
          <p:cNvPicPr>
            <a:picLocks noChangeAspect="1" noChangeArrowheads="1"/>
          </p:cNvPicPr>
          <p:nvPr/>
        </p:nvPicPr>
        <p:blipFill>
          <a:blip r:embed="rId14"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5" name="Picture 13" descr="Assy_Sequence_P_#18"/>
          <p:cNvPicPr>
            <a:picLocks noChangeAspect="1" noChangeArrowheads="1"/>
          </p:cNvPicPr>
          <p:nvPr/>
        </p:nvPicPr>
        <p:blipFill>
          <a:blip r:embed="rId15"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4" name="Picture 12" descr="Assy_Sequence_P_#17"/>
          <p:cNvPicPr>
            <a:picLocks noChangeAspect="1" noChangeArrowheads="1"/>
          </p:cNvPicPr>
          <p:nvPr/>
        </p:nvPicPr>
        <p:blipFill>
          <a:blip r:embed="rId16"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pic>
        <p:nvPicPr>
          <p:cNvPr id="1149963" name="Picture 11" descr="Assy_Sequence_P_#16"/>
          <p:cNvPicPr>
            <a:picLocks noChangeAspect="1" noChangeArrowheads="1"/>
          </p:cNvPicPr>
          <p:nvPr/>
        </p:nvPicPr>
        <p:blipFill>
          <a:blip r:embed="rId17" cstate="print"/>
          <a:srcRect/>
          <a:stretch>
            <a:fillRect/>
          </a:stretch>
        </p:blipFill>
        <p:spPr bwMode="auto">
          <a:xfrm>
            <a:off x="2430463" y="1692275"/>
            <a:ext cx="4772025" cy="46720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9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99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99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99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99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99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99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99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99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499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499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499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499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499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499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49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Complete Design</a:t>
            </a:r>
          </a:p>
        </p:txBody>
      </p:sp>
      <p:sp>
        <p:nvSpPr>
          <p:cNvPr id="1125379" name="Rectangle 3"/>
          <p:cNvSpPr>
            <a:spLocks noGrp="1" noChangeArrowheads="1"/>
          </p:cNvSpPr>
          <p:nvPr>
            <p:ph type="title"/>
          </p:nvPr>
        </p:nvSpPr>
        <p:spPr>
          <a:noFill/>
          <a:ln/>
        </p:spPr>
        <p:txBody>
          <a:bodyPr/>
          <a:lstStyle/>
          <a:p>
            <a:r>
              <a:rPr lang="en-GB"/>
              <a:t>Transport and Assembly</a:t>
            </a:r>
          </a:p>
        </p:txBody>
      </p:sp>
      <p:sp>
        <p:nvSpPr>
          <p:cNvPr id="1125380" name="Rectangle 4"/>
          <p:cNvSpPr>
            <a:spLocks noGrp="1" noChangeArrowheads="1"/>
          </p:cNvSpPr>
          <p:nvPr>
            <p:ph type="body" idx="1"/>
          </p:nvPr>
        </p:nvSpPr>
        <p:spPr>
          <a:xfrm>
            <a:off x="593725" y="2016125"/>
            <a:ext cx="8713788" cy="719138"/>
          </a:xfrm>
          <a:solidFill>
            <a:schemeClr val="bg1">
              <a:alpha val="0"/>
            </a:schemeClr>
          </a:solidFill>
          <a:ln/>
        </p:spPr>
        <p:txBody>
          <a:bodyPr/>
          <a:lstStyle/>
          <a:p>
            <a:r>
              <a:rPr lang="en-GB"/>
              <a:t>Options for transportation </a:t>
            </a:r>
          </a:p>
          <a:p>
            <a:pPr lvl="1"/>
            <a:r>
              <a:rPr lang="en-GB"/>
              <a:t>Full assembly at factory and ship complete elements</a:t>
            </a:r>
          </a:p>
          <a:p>
            <a:pPr lvl="1"/>
            <a:r>
              <a:rPr lang="en-GB"/>
              <a:t>Single source but ship as a kit of parts (flat packing etc.)</a:t>
            </a:r>
          </a:p>
          <a:p>
            <a:pPr lvl="1"/>
            <a:r>
              <a:rPr lang="en-GB"/>
              <a:t>Multiple (geographically diverse) sources and bring together on site</a:t>
            </a:r>
          </a:p>
          <a:p>
            <a:pPr lvl="1">
              <a:buFont typeface="Arial" charset="0"/>
              <a:buNone/>
            </a:pPr>
            <a:endParaRPr lang="en-GB"/>
          </a:p>
          <a:p>
            <a:r>
              <a:rPr lang="en-GB"/>
              <a:t>On-site Assembly</a:t>
            </a:r>
          </a:p>
          <a:p>
            <a:pPr lvl="1"/>
            <a:r>
              <a:rPr lang="en-GB"/>
              <a:t>Either a one or a two stage process - the concept enables either option </a:t>
            </a:r>
          </a:p>
          <a:p>
            <a:pPr lvl="2"/>
            <a:r>
              <a:rPr lang="en-GB"/>
              <a:t>Assemble and test near to final location then transport and fix to the ground</a:t>
            </a:r>
          </a:p>
          <a:p>
            <a:pPr lvl="2"/>
            <a:r>
              <a:rPr lang="en-GB"/>
              <a:t>Assemble and test at final location</a:t>
            </a:r>
          </a:p>
          <a:p>
            <a:pPr lvl="1"/>
            <a:r>
              <a:rPr lang="en-GB"/>
              <a:t>Low skill and only simple assembly tools required</a:t>
            </a:r>
          </a:p>
          <a:p>
            <a:pPr lvl="2"/>
            <a:r>
              <a:rPr lang="en-GB"/>
              <a:t>Fixing bolts, Cable connection, Alignment, Basic electrical test (pass/fail)</a:t>
            </a:r>
          </a:p>
          <a:p>
            <a:pPr lvl="2"/>
            <a:r>
              <a:rPr lang="en-GB"/>
              <a:t>For alignment clamp to a ground stake and adjust for rotation and height</a:t>
            </a:r>
            <a:endParaRPr lang="en-GB"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8930" name="Picture 2" descr="Assy_Sequence_P_#01"/>
          <p:cNvPicPr>
            <a:picLocks noChangeAspect="1" noChangeArrowheads="1"/>
          </p:cNvPicPr>
          <p:nvPr/>
        </p:nvPicPr>
        <p:blipFill>
          <a:blip r:embed="rId2"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pic>
        <p:nvPicPr>
          <p:cNvPr id="1148931" name="Picture 3" descr="Assy_Sequence_P_#02"/>
          <p:cNvPicPr>
            <a:picLocks noChangeAspect="1" noChangeArrowheads="1"/>
          </p:cNvPicPr>
          <p:nvPr/>
        </p:nvPicPr>
        <p:blipFill>
          <a:blip r:embed="rId3"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sp>
        <p:nvSpPr>
          <p:cNvPr id="1148932" name="Rectangle 4"/>
          <p:cNvSpPr>
            <a:spLocks noGrp="1" noChangeArrowheads="1"/>
          </p:cNvSpPr>
          <p:nvPr>
            <p:ph type="title"/>
          </p:nvPr>
        </p:nvSpPr>
        <p:spPr/>
        <p:txBody>
          <a:bodyPr/>
          <a:lstStyle/>
          <a:p>
            <a:r>
              <a:rPr lang="en-GB"/>
              <a:t>On site assembly and field installation :</a:t>
            </a:r>
          </a:p>
        </p:txBody>
      </p:sp>
      <p:sp>
        <p:nvSpPr>
          <p:cNvPr id="1148933" name="Rectangle 5"/>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Complete Design</a:t>
            </a:r>
          </a:p>
        </p:txBody>
      </p:sp>
      <p:pic>
        <p:nvPicPr>
          <p:cNvPr id="1148934" name="Picture 6" descr="Assy_Sequence_P_#03"/>
          <p:cNvPicPr>
            <a:picLocks noChangeAspect="1" noChangeArrowheads="1"/>
          </p:cNvPicPr>
          <p:nvPr/>
        </p:nvPicPr>
        <p:blipFill>
          <a:blip r:embed="rId4"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pic>
        <p:nvPicPr>
          <p:cNvPr id="1148935" name="Picture 7" descr="Assy_Sequence_P_#04"/>
          <p:cNvPicPr>
            <a:picLocks noChangeAspect="1" noChangeArrowheads="1"/>
          </p:cNvPicPr>
          <p:nvPr/>
        </p:nvPicPr>
        <p:blipFill>
          <a:blip r:embed="rId5"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pic>
        <p:nvPicPr>
          <p:cNvPr id="1148936" name="Picture 8" descr="Assy_Sequence_P_#05"/>
          <p:cNvPicPr>
            <a:picLocks noChangeAspect="1" noChangeArrowheads="1"/>
          </p:cNvPicPr>
          <p:nvPr/>
        </p:nvPicPr>
        <p:blipFill>
          <a:blip r:embed="rId6"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pic>
        <p:nvPicPr>
          <p:cNvPr id="1148937" name="Picture 9" descr="Assy_Sequence_P_#06"/>
          <p:cNvPicPr>
            <a:picLocks noChangeAspect="1" noChangeArrowheads="1"/>
          </p:cNvPicPr>
          <p:nvPr/>
        </p:nvPicPr>
        <p:blipFill>
          <a:blip r:embed="rId7"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pic>
        <p:nvPicPr>
          <p:cNvPr id="1148938" name="Picture 10" descr="Assy_Sequence_P_#07"/>
          <p:cNvPicPr>
            <a:picLocks noChangeAspect="1" noChangeArrowheads="1"/>
          </p:cNvPicPr>
          <p:nvPr/>
        </p:nvPicPr>
        <p:blipFill>
          <a:blip r:embed="rId8"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pic>
        <p:nvPicPr>
          <p:cNvPr id="1148939" name="Picture 11" descr="Assy_Sequence_P_#08"/>
          <p:cNvPicPr>
            <a:picLocks noChangeAspect="1" noChangeArrowheads="1"/>
          </p:cNvPicPr>
          <p:nvPr/>
        </p:nvPicPr>
        <p:blipFill>
          <a:blip r:embed="rId9"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pic>
        <p:nvPicPr>
          <p:cNvPr id="1148940" name="Picture 12" descr="Assy_Sequence_P_#09"/>
          <p:cNvPicPr>
            <a:picLocks noChangeAspect="1" noChangeArrowheads="1"/>
          </p:cNvPicPr>
          <p:nvPr/>
        </p:nvPicPr>
        <p:blipFill>
          <a:blip r:embed="rId10" cstate="print"/>
          <a:srcRect/>
          <a:stretch>
            <a:fillRect/>
          </a:stretch>
        </p:blipFill>
        <p:spPr bwMode="auto">
          <a:xfrm>
            <a:off x="2554288" y="1773238"/>
            <a:ext cx="4772025" cy="467201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8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89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89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89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89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89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89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89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8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2217738" y="3780532"/>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a:t>
            </a:r>
            <a:r>
              <a:rPr lang="en-GB" sz="1600" b="1" dirty="0" smtClean="0"/>
              <a:t>Summary and conclusions</a:t>
            </a:r>
            <a:endParaRPr lang="en-GB" sz="1600" b="1" dirty="0"/>
          </a:p>
        </p:txBody>
      </p:sp>
      <p:sp>
        <p:nvSpPr>
          <p:cNvPr id="1139714" name="Rectangle 2"/>
          <p:cNvSpPr>
            <a:spLocks noGrp="1" noChangeArrowheads="1"/>
          </p:cNvSpPr>
          <p:nvPr>
            <p:ph type="title"/>
          </p:nvPr>
        </p:nvSpPr>
        <p:spPr>
          <a:xfrm>
            <a:off x="628650" y="1260475"/>
            <a:ext cx="1081088" cy="287338"/>
          </a:xfrm>
          <a:noFill/>
        </p:spPr>
        <p:txBody>
          <a:bodyPr/>
          <a:lstStyle/>
          <a:p>
            <a:r>
              <a:rPr lang="en-GB"/>
              <a:t>Agenda:</a:t>
            </a:r>
          </a:p>
        </p:txBody>
      </p:sp>
      <p:sp>
        <p:nvSpPr>
          <p:cNvPr id="1139715" name="Rectangle 3"/>
          <p:cNvSpPr>
            <a:spLocks noChangeArrowheads="1"/>
          </p:cNvSpPr>
          <p:nvPr/>
        </p:nvSpPr>
        <p:spPr bwMode="auto">
          <a:xfrm>
            <a:off x="2214563" y="20526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AA-low requirements for low cost manufacture</a:t>
            </a:r>
          </a:p>
        </p:txBody>
      </p:sp>
      <p:sp>
        <p:nvSpPr>
          <p:cNvPr id="1139716" name="Rectangle 4"/>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17" name="Rectangle 5"/>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21" name="Rectangle 9"/>
          <p:cNvSpPr>
            <a:spLocks noChangeArrowheads="1"/>
          </p:cNvSpPr>
          <p:nvPr/>
        </p:nvSpPr>
        <p:spPr bwMode="auto">
          <a:xfrm>
            <a:off x="2212975" y="24844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Element section</a:t>
            </a:r>
          </a:p>
        </p:txBody>
      </p:sp>
      <p:sp>
        <p:nvSpPr>
          <p:cNvPr id="1139722" name="Rectangle 10"/>
          <p:cNvSpPr>
            <a:spLocks noChangeArrowheads="1"/>
          </p:cNvSpPr>
          <p:nvPr/>
        </p:nvSpPr>
        <p:spPr bwMode="auto">
          <a:xfrm>
            <a:off x="2359025" y="24844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2</a:t>
            </a:r>
          </a:p>
        </p:txBody>
      </p:sp>
      <p:sp>
        <p:nvSpPr>
          <p:cNvPr id="1139723" name="Rectangle 11"/>
          <p:cNvSpPr>
            <a:spLocks noChangeArrowheads="1"/>
          </p:cNvSpPr>
          <p:nvPr/>
        </p:nvSpPr>
        <p:spPr bwMode="auto">
          <a:xfrm>
            <a:off x="2212975" y="29162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Complete Design </a:t>
            </a:r>
          </a:p>
        </p:txBody>
      </p:sp>
      <p:sp>
        <p:nvSpPr>
          <p:cNvPr id="1139724" name="Rectangle 12"/>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25" name="Rectangle 13"/>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3</a:t>
            </a:r>
          </a:p>
        </p:txBody>
      </p:sp>
      <p:sp>
        <p:nvSpPr>
          <p:cNvPr id="1139726" name="Rectangle 14"/>
          <p:cNvSpPr>
            <a:spLocks noChangeArrowheads="1"/>
          </p:cNvSpPr>
          <p:nvPr/>
        </p:nvSpPr>
        <p:spPr bwMode="auto">
          <a:xfrm>
            <a:off x="2217738" y="3348162"/>
            <a:ext cx="5757862" cy="360362"/>
          </a:xfrm>
          <a:prstGeom prst="rect">
            <a:avLst/>
          </a:prstGeom>
          <a:gradFill rotWithShape="1">
            <a:gsLst>
              <a:gs pos="0">
                <a:srgbClr val="99CCFF">
                  <a:gamma/>
                  <a:shade val="81961"/>
                  <a:invGamma/>
                </a:srgbClr>
              </a:gs>
              <a:gs pos="50000">
                <a:srgbClr val="99CCFF"/>
              </a:gs>
              <a:gs pos="100000">
                <a:srgbClr val="99CCFF">
                  <a:gamma/>
                  <a:shade val="81961"/>
                  <a:invGamma/>
                </a:srgbClr>
              </a:gs>
            </a:gsLst>
            <a:lin ang="5400000" scaled="1"/>
          </a:gradFill>
          <a:ln w="12700" algn="ctr">
            <a:noFill/>
            <a:miter lim="800000"/>
            <a:headEnd/>
            <a:tailEnd/>
          </a:ln>
          <a:effectLst/>
        </p:spPr>
        <p:txBody>
          <a:bodyPr wrap="none" lIns="90000" tIns="46800" rIns="90000" bIns="46800" anchor="ctr"/>
          <a:lstStyle/>
          <a:p>
            <a:pPr>
              <a:tabLst>
                <a:tab pos="1076325" algn="l"/>
              </a:tabLst>
            </a:pPr>
            <a:r>
              <a:rPr lang="en-GB" sz="1600" b="1" dirty="0"/>
              <a:t>	</a:t>
            </a:r>
            <a:r>
              <a:rPr lang="en-GB" sz="1600" b="1" dirty="0" smtClean="0"/>
              <a:t>The next steps</a:t>
            </a:r>
            <a:endParaRPr lang="en-GB" sz="1600" b="1" dirty="0"/>
          </a:p>
        </p:txBody>
      </p:sp>
      <p:sp>
        <p:nvSpPr>
          <p:cNvPr id="1139727" name="Rectangle 15"/>
          <p:cNvSpPr>
            <a:spLocks noChangeArrowheads="1"/>
          </p:cNvSpPr>
          <p:nvPr/>
        </p:nvSpPr>
        <p:spPr bwMode="auto">
          <a:xfrm>
            <a:off x="2360613" y="3780532"/>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28" name="Rectangle 16"/>
          <p:cNvSpPr>
            <a:spLocks noChangeArrowheads="1"/>
          </p:cNvSpPr>
          <p:nvPr/>
        </p:nvSpPr>
        <p:spPr bwMode="auto">
          <a:xfrm>
            <a:off x="2360613" y="3780532"/>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dirty="0" smtClean="0"/>
              <a:t>5</a:t>
            </a:r>
            <a:endParaRPr lang="en-GB" sz="1600" b="1" dirty="0"/>
          </a:p>
        </p:txBody>
      </p:sp>
      <p:sp>
        <p:nvSpPr>
          <p:cNvPr id="18" name="Rectangle 16"/>
          <p:cNvSpPr>
            <a:spLocks noChangeArrowheads="1"/>
          </p:cNvSpPr>
          <p:nvPr/>
        </p:nvSpPr>
        <p:spPr bwMode="auto">
          <a:xfrm>
            <a:off x="2360613" y="3348038"/>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9" name="Rectangle 17"/>
          <p:cNvSpPr>
            <a:spLocks noChangeArrowheads="1"/>
          </p:cNvSpPr>
          <p:nvPr/>
        </p:nvSpPr>
        <p:spPr bwMode="auto">
          <a:xfrm>
            <a:off x="2359025" y="33480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dirty="0" smtClean="0">
                <a:solidFill>
                  <a:schemeClr val="bg1"/>
                </a:solidFill>
              </a:rPr>
              <a:t>The next steps</a:t>
            </a:r>
            <a:endParaRPr lang="en-GB" sz="1200" b="1" dirty="0">
              <a:solidFill>
                <a:schemeClr val="bg1"/>
              </a:solidFill>
            </a:endParaRPr>
          </a:p>
        </p:txBody>
      </p:sp>
      <p:sp>
        <p:nvSpPr>
          <p:cNvPr id="1127427" name="Rectangle 3"/>
          <p:cNvSpPr>
            <a:spLocks noGrp="1" noChangeArrowheads="1"/>
          </p:cNvSpPr>
          <p:nvPr>
            <p:ph type="title"/>
          </p:nvPr>
        </p:nvSpPr>
        <p:spPr>
          <a:noFill/>
          <a:ln/>
        </p:spPr>
        <p:txBody>
          <a:bodyPr/>
          <a:lstStyle/>
          <a:p>
            <a:r>
              <a:rPr lang="en-GB" dirty="0"/>
              <a:t>The Concept </a:t>
            </a:r>
            <a:r>
              <a:rPr lang="en-GB" dirty="0" smtClean="0"/>
              <a:t>is successful – it WORKS!</a:t>
            </a:r>
            <a:endParaRPr lang="en-GB" dirty="0"/>
          </a:p>
        </p:txBody>
      </p:sp>
      <p:sp>
        <p:nvSpPr>
          <p:cNvPr id="1127428" name="Rectangle 4"/>
          <p:cNvSpPr>
            <a:spLocks noGrp="1" noChangeArrowheads="1"/>
          </p:cNvSpPr>
          <p:nvPr>
            <p:ph type="body" idx="1"/>
          </p:nvPr>
        </p:nvSpPr>
        <p:spPr>
          <a:xfrm>
            <a:off x="593725" y="2016125"/>
            <a:ext cx="6877174" cy="719138"/>
          </a:xfrm>
          <a:solidFill>
            <a:schemeClr val="bg1">
              <a:alpha val="0"/>
            </a:schemeClr>
          </a:solidFill>
          <a:ln/>
        </p:spPr>
        <p:txBody>
          <a:bodyPr/>
          <a:lstStyle/>
          <a:p>
            <a:r>
              <a:rPr lang="en-GB" dirty="0" smtClean="0"/>
              <a:t>Building two arrays, performing a lot of testing, installing, new ideas</a:t>
            </a:r>
          </a:p>
          <a:p>
            <a:r>
              <a:rPr lang="en-GB" dirty="0" smtClean="0"/>
              <a:t>The design is fundamentally good – low cost, easy to build</a:t>
            </a:r>
            <a:endParaRPr lang="en-GB" dirty="0"/>
          </a:p>
        </p:txBody>
      </p:sp>
      <p:pic>
        <p:nvPicPr>
          <p:cNvPr id="7" name="Picture 6" descr="C:\Users\Paul Alexander\Dropbox\Current Work\Oxford Technology meeting\array impedance measurement.jpg"/>
          <p:cNvPicPr>
            <a:picLocks noChangeAspect="1" noChangeArrowheads="1"/>
          </p:cNvPicPr>
          <p:nvPr/>
        </p:nvPicPr>
        <p:blipFill>
          <a:blip r:embed="rId2" cstate="screen">
            <a:lum bright="-10000" contrast="10000"/>
            <a:extLst>
              <a:ext uri="{28A0092B-C50C-407E-A947-70E740481C1C}">
                <a14:useLocalDpi xmlns="" xmlns:a14="http://schemas.microsoft.com/office/drawing/2010/main" val="0"/>
              </a:ext>
            </a:extLst>
          </a:blip>
          <a:srcRect t="9865"/>
          <a:stretch>
            <a:fillRect/>
          </a:stretch>
        </p:blipFill>
        <p:spPr bwMode="auto">
          <a:xfrm>
            <a:off x="4554575" y="3137059"/>
            <a:ext cx="5106109" cy="345178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8" name="Picture 7" descr="feeding board.jpg"/>
          <p:cNvPicPr>
            <a:picLocks noChangeAspect="1"/>
          </p:cNvPicPr>
          <p:nvPr/>
        </p:nvPicPr>
        <p:blipFill>
          <a:blip r:embed="rId3" cstate="screen"/>
          <a:srcRect/>
          <a:stretch>
            <a:fillRect/>
          </a:stretch>
        </p:blipFill>
        <p:spPr>
          <a:xfrm>
            <a:off x="7578911" y="1548284"/>
            <a:ext cx="1980676" cy="1647789"/>
          </a:xfrm>
          <a:prstGeom prst="rect">
            <a:avLst/>
          </a:prstGeom>
          <a:ln w="19050">
            <a:solidFill>
              <a:schemeClr val="bg1"/>
            </a:solidFill>
          </a:ln>
        </p:spPr>
      </p:pic>
      <p:sp>
        <p:nvSpPr>
          <p:cNvPr id="9" name="Rectangle 4"/>
          <p:cNvSpPr txBox="1">
            <a:spLocks noChangeArrowheads="1"/>
          </p:cNvSpPr>
          <p:nvPr/>
        </p:nvSpPr>
        <p:spPr bwMode="auto">
          <a:xfrm>
            <a:off x="594135" y="3169406"/>
            <a:ext cx="3888842" cy="719138"/>
          </a:xfrm>
          <a:prstGeom prst="rect">
            <a:avLst/>
          </a:prstGeom>
          <a:solidFill>
            <a:schemeClr val="bg1">
              <a:alpha val="0"/>
            </a:schemeClr>
          </a:solidFill>
          <a:ln w="12700">
            <a:noFill/>
            <a:miter lim="800000"/>
            <a:headEnd/>
            <a:tailEnd/>
          </a:ln>
          <a:effectLst/>
        </p:spPr>
        <p:txBody>
          <a:bodyPr vert="horz" wrap="square" lIns="0" tIns="0" rIns="0" bIns="0" numCol="1" anchor="t" anchorCtr="0" compatLnSpc="1">
            <a:prstTxWarp prst="textNoShape">
              <a:avLst/>
            </a:prstTxWarp>
          </a:bodyPr>
          <a:lstStyle/>
          <a:p>
            <a:pPr marL="269875" marR="0" lvl="0" indent="-269875" algn="l" defTabSz="912813" rtl="0" eaLnBrk="1" fontAlgn="base" latinLnBrk="0" hangingPunct="1">
              <a:lnSpc>
                <a:spcPct val="100000"/>
              </a:lnSpc>
              <a:spcBef>
                <a:spcPct val="50000"/>
              </a:spcBef>
              <a:spcAft>
                <a:spcPct val="0"/>
              </a:spcAft>
              <a:buClr>
                <a:srgbClr val="000066"/>
              </a:buClr>
              <a:buSzTx/>
              <a:buFont typeface="Wingdings" pitchFamily="2" charset="2"/>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Learning:</a:t>
            </a:r>
          </a:p>
          <a:p>
            <a:pPr marL="727075" lvl="1" indent="-269875" defTabSz="912813" eaLnBrk="1" hangingPunct="1">
              <a:buClr>
                <a:srgbClr val="000066"/>
              </a:buClr>
              <a:buFont typeface="Wingdings" pitchFamily="2" charset="2"/>
              <a:buChar char="§"/>
            </a:pPr>
            <a:r>
              <a:rPr lang="en-GB" kern="0" dirty="0" smtClean="0">
                <a:latin typeface="+mn-lt"/>
              </a:rPr>
              <a:t>Detailed performance</a:t>
            </a:r>
          </a:p>
          <a:p>
            <a:pPr marL="727075" lvl="1" indent="-269875" defTabSz="912813" eaLnBrk="1" hangingPunct="1">
              <a:buClr>
                <a:srgbClr val="000066"/>
              </a:buClr>
              <a:buFont typeface="Wingdings" pitchFamily="2" charset="2"/>
              <a:buChar char="§"/>
            </a:pPr>
            <a:r>
              <a:rPr kumimoji="0" lang="en-GB" b="0" i="0" u="none" strike="noStrike" kern="0" cap="none" spc="0" normalizeH="0" baseline="0" noProof="0" dirty="0" smtClean="0">
                <a:ln>
                  <a:noFill/>
                </a:ln>
                <a:solidFill>
                  <a:schemeClr val="tx1"/>
                </a:solidFill>
                <a:effectLst/>
                <a:uLnTx/>
                <a:uFillTx/>
                <a:latin typeface="+mn-lt"/>
                <a:ea typeface="+mn-ea"/>
                <a:cs typeface="+mn-cs"/>
              </a:rPr>
              <a:t>Installation issues</a:t>
            </a:r>
          </a:p>
          <a:p>
            <a:pPr marL="727075" lvl="1" indent="-269875" defTabSz="912813" eaLnBrk="1" hangingPunct="1">
              <a:buClr>
                <a:srgbClr val="000066"/>
              </a:buClr>
              <a:buFont typeface="Wingdings" pitchFamily="2" charset="2"/>
              <a:buChar char="§"/>
            </a:pPr>
            <a:r>
              <a:rPr lang="en-GB" kern="0" dirty="0" smtClean="0">
                <a:latin typeface="+mn-lt"/>
              </a:rPr>
              <a:t>Better ways of building</a:t>
            </a:r>
          </a:p>
          <a:p>
            <a:pPr marL="727075" lvl="1" indent="-269875" defTabSz="912813" eaLnBrk="1" hangingPunct="1">
              <a:buClr>
                <a:srgbClr val="000066"/>
              </a:buClr>
              <a:buFont typeface="Wingdings" pitchFamily="2" charset="2"/>
              <a:buChar char="§"/>
            </a:pPr>
            <a:r>
              <a:rPr kumimoji="0" lang="en-GB" b="0" i="0" u="none" strike="noStrike" kern="0" cap="none" spc="0" normalizeH="0" baseline="0" noProof="0" dirty="0" smtClean="0">
                <a:ln>
                  <a:noFill/>
                </a:ln>
                <a:solidFill>
                  <a:schemeClr val="tx1"/>
                </a:solidFill>
                <a:effectLst/>
                <a:uLnTx/>
                <a:uFillTx/>
                <a:latin typeface="+mn-lt"/>
                <a:ea typeface="+mn-ea"/>
                <a:cs typeface="+mn-cs"/>
              </a:rPr>
              <a:t>Integration:</a:t>
            </a:r>
            <a:r>
              <a:rPr kumimoji="0" lang="en-GB" b="0" i="0" u="none" strike="noStrike" kern="0" cap="none" spc="0" normalizeH="0" noProof="0" dirty="0" smtClean="0">
                <a:ln>
                  <a:noFill/>
                </a:ln>
                <a:solidFill>
                  <a:schemeClr val="tx1"/>
                </a:solidFill>
                <a:effectLst/>
                <a:uLnTx/>
                <a:uFillTx/>
                <a:latin typeface="+mn-lt"/>
                <a:ea typeface="+mn-ea"/>
                <a:cs typeface="+mn-cs"/>
              </a:rPr>
              <a:t> ground plane etc.</a:t>
            </a: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marL="727075" lvl="1" indent="-269875" defTabSz="912813" eaLnBrk="1" hangingPunct="1">
              <a:buClr>
                <a:srgbClr val="000066"/>
              </a:buClr>
              <a:buFont typeface="Wingdings" pitchFamily="2" charset="2"/>
              <a:buChar char="§"/>
            </a:pPr>
            <a:r>
              <a:rPr lang="en-GB" kern="0" noProof="0" dirty="0" smtClean="0">
                <a:latin typeface="+mn-lt"/>
              </a:rPr>
              <a:t>Material issues etc. etc</a:t>
            </a: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marL="269875" marR="0" lvl="0" indent="-269875" algn="l" defTabSz="912813" rtl="0" eaLnBrk="1" fontAlgn="base" latinLnBrk="0" hangingPunct="1">
              <a:lnSpc>
                <a:spcPct val="100000"/>
              </a:lnSpc>
              <a:spcBef>
                <a:spcPct val="50000"/>
              </a:spcBef>
              <a:spcAft>
                <a:spcPct val="0"/>
              </a:spcAft>
              <a:buClr>
                <a:srgbClr val="000066"/>
              </a:buClr>
              <a:buSzTx/>
              <a:buFont typeface="Wingdings" pitchFamily="2" charset="2"/>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dirty="0" smtClean="0">
                <a:solidFill>
                  <a:schemeClr val="bg1"/>
                </a:solidFill>
              </a:rPr>
              <a:t>The next steps</a:t>
            </a:r>
            <a:endParaRPr lang="en-GB" sz="1200" b="1" dirty="0">
              <a:solidFill>
                <a:schemeClr val="bg1"/>
              </a:solidFill>
            </a:endParaRPr>
          </a:p>
        </p:txBody>
      </p:sp>
      <p:sp>
        <p:nvSpPr>
          <p:cNvPr id="1127427" name="Rectangle 3"/>
          <p:cNvSpPr>
            <a:spLocks noGrp="1" noChangeArrowheads="1"/>
          </p:cNvSpPr>
          <p:nvPr>
            <p:ph type="title"/>
          </p:nvPr>
        </p:nvSpPr>
        <p:spPr>
          <a:noFill/>
          <a:ln/>
        </p:spPr>
        <p:txBody>
          <a:bodyPr/>
          <a:lstStyle/>
          <a:p>
            <a:pPr>
              <a:spcBef>
                <a:spcPts val="1200"/>
              </a:spcBef>
              <a:spcAft>
                <a:spcPts val="600"/>
              </a:spcAft>
            </a:pPr>
            <a:r>
              <a:rPr lang="en-GB" dirty="0" smtClean="0"/>
              <a:t>The Concept is successful – it WORKS!</a:t>
            </a:r>
            <a:r>
              <a:rPr lang="en-GB" dirty="0"/>
              <a:t/>
            </a:r>
            <a:br>
              <a:rPr lang="en-GB" dirty="0"/>
            </a:br>
            <a:r>
              <a:rPr lang="en-GB" sz="200" dirty="0" smtClean="0"/>
              <a:t/>
            </a:r>
            <a:br>
              <a:rPr lang="en-GB" sz="200" dirty="0" smtClean="0"/>
            </a:br>
            <a:r>
              <a:rPr lang="en-GB" sz="2000" dirty="0" smtClean="0">
                <a:solidFill>
                  <a:srgbClr val="FF0000"/>
                </a:solidFill>
              </a:rPr>
              <a:t>So, </a:t>
            </a:r>
            <a:r>
              <a:rPr lang="en-GB" dirty="0" smtClean="0">
                <a:solidFill>
                  <a:srgbClr val="FF0000"/>
                </a:solidFill>
              </a:rPr>
              <a:t>starting new evolution, as soon as funding is available (few months)…</a:t>
            </a:r>
            <a:r>
              <a:rPr lang="en-GB" dirty="0" smtClean="0"/>
              <a:t/>
            </a:r>
            <a:br>
              <a:rPr lang="en-GB" dirty="0" smtClean="0"/>
            </a:br>
            <a:endParaRPr lang="en-GB" dirty="0">
              <a:solidFill>
                <a:srgbClr val="FF0000"/>
              </a:solidFill>
            </a:endParaRPr>
          </a:p>
        </p:txBody>
      </p:sp>
      <p:sp>
        <p:nvSpPr>
          <p:cNvPr id="1127428" name="Rectangle 4"/>
          <p:cNvSpPr>
            <a:spLocks noGrp="1" noChangeArrowheads="1"/>
          </p:cNvSpPr>
          <p:nvPr>
            <p:ph type="body" idx="1"/>
          </p:nvPr>
        </p:nvSpPr>
        <p:spPr>
          <a:xfrm>
            <a:off x="342107" y="2125290"/>
            <a:ext cx="9397044" cy="719138"/>
          </a:xfrm>
          <a:solidFill>
            <a:schemeClr val="bg1">
              <a:alpha val="0"/>
            </a:schemeClr>
          </a:solidFill>
          <a:ln/>
        </p:spPr>
        <p:txBody>
          <a:bodyPr/>
          <a:lstStyle/>
          <a:p>
            <a:r>
              <a:rPr lang="en-GB" dirty="0" smtClean="0"/>
              <a:t>Ensure meets specification for: 	f</a:t>
            </a:r>
            <a:r>
              <a:rPr lang="en-GB" sz="1600" dirty="0" smtClean="0"/>
              <a:t>requency range, element spacing, polarisation etc</a:t>
            </a:r>
            <a:r>
              <a:rPr lang="en-GB" dirty="0" smtClean="0"/>
              <a:t>.</a:t>
            </a:r>
          </a:p>
          <a:p>
            <a:r>
              <a:rPr lang="en-GB" dirty="0" smtClean="0"/>
              <a:t>Improve design: 		</a:t>
            </a:r>
            <a:r>
              <a:rPr lang="en-GB" sz="1600" dirty="0" smtClean="0"/>
              <a:t>lower cost, design life, integrated ground plane etc.</a:t>
            </a:r>
          </a:p>
          <a:p>
            <a:r>
              <a:rPr lang="en-GB" dirty="0" smtClean="0"/>
              <a:t>Enhance deployment:  		</a:t>
            </a:r>
            <a:r>
              <a:rPr lang="en-GB" sz="1600" dirty="0" smtClean="0"/>
              <a:t>faster assembly, easier alignment, reduced fixings</a:t>
            </a:r>
          </a:p>
          <a:p>
            <a:r>
              <a:rPr lang="en-GB" dirty="0" smtClean="0"/>
              <a:t>Material selection:</a:t>
            </a:r>
            <a:r>
              <a:rPr lang="en-GB" sz="1600" dirty="0" smtClean="0"/>
              <a:t>		</a:t>
            </a:r>
            <a:r>
              <a:rPr lang="en-GB" sz="1600" dirty="0" err="1" smtClean="0"/>
              <a:t>uv</a:t>
            </a:r>
            <a:r>
              <a:rPr lang="en-GB" sz="1600" dirty="0" smtClean="0"/>
              <a:t> tolerance, environmental performance, better coatings</a:t>
            </a:r>
          </a:p>
          <a:p>
            <a:r>
              <a:rPr lang="en-GB" dirty="0" smtClean="0"/>
              <a:t>Electronic design:</a:t>
            </a:r>
            <a:r>
              <a:rPr lang="en-GB" sz="1600" dirty="0" smtClean="0"/>
              <a:t>		lower noise LNA, lower power, ESD tolerance etc.</a:t>
            </a:r>
          </a:p>
          <a:p>
            <a:r>
              <a:rPr lang="en-GB" dirty="0" smtClean="0"/>
              <a:t>System design:		fibre communications, power distribution</a:t>
            </a:r>
          </a:p>
          <a:p>
            <a:r>
              <a:rPr lang="en-GB" dirty="0" smtClean="0"/>
              <a:t>Reduce cost further:		</a:t>
            </a:r>
            <a:r>
              <a:rPr lang="en-GB" sz="1600" dirty="0" smtClean="0"/>
              <a:t>apply volume manufacturing techniques and methodology</a:t>
            </a:r>
            <a:endParaRPr lang="en-GB" dirty="0" smtClean="0"/>
          </a:p>
          <a:p>
            <a:pPr lvl="1"/>
            <a:endParaRPr lang="en-GB" dirty="0" smtClean="0"/>
          </a:p>
          <a:p>
            <a:pPr lvl="1"/>
            <a:endParaRPr lang="en-GB" sz="1400" dirty="0"/>
          </a:p>
        </p:txBody>
      </p:sp>
      <p:sp>
        <p:nvSpPr>
          <p:cNvPr id="7" name="Rounded Rectangle 6"/>
          <p:cNvSpPr/>
          <p:nvPr/>
        </p:nvSpPr>
        <p:spPr bwMode="auto">
          <a:xfrm>
            <a:off x="450119" y="5256696"/>
            <a:ext cx="8856984" cy="900100"/>
          </a:xfrm>
          <a:prstGeom prst="roundRect">
            <a:avLst/>
          </a:prstGeom>
          <a:solidFill>
            <a:srgbClr val="FFFF99"/>
          </a:solidFill>
          <a:ln w="12700" cap="flat" cmpd="sng" algn="ctr">
            <a:solidFill>
              <a:schemeClr val="tx1"/>
            </a:solidFill>
            <a:prstDash val="solid"/>
            <a:round/>
            <a:headEnd type="none" w="sm" len="lg"/>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charset="0"/>
              </a:rPr>
              <a:t>SKA</a:t>
            </a:r>
            <a:r>
              <a:rPr lang="en-GB" sz="2400" b="1" dirty="0" smtClean="0">
                <a:solidFill>
                  <a:srgbClr val="0070C0"/>
                </a:solidFill>
              </a:rPr>
              <a:t>LA is the basis of a superb, low cost AA-low element</a:t>
            </a:r>
            <a:endParaRPr kumimoji="0" lang="en-GB" sz="2400" b="1" i="0" u="none" strike="noStrike" cap="none" normalizeH="0" baseline="0" dirty="0" smtClean="0">
              <a:ln>
                <a:noFill/>
              </a:ln>
              <a:solidFill>
                <a:srgbClr val="0070C0"/>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a:xfrm>
            <a:off x="628650" y="1260475"/>
            <a:ext cx="1081088" cy="287338"/>
          </a:xfrm>
          <a:noFill/>
        </p:spPr>
        <p:txBody>
          <a:bodyPr/>
          <a:lstStyle/>
          <a:p>
            <a:r>
              <a:rPr lang="en-GB"/>
              <a:t>Agenda:</a:t>
            </a:r>
          </a:p>
        </p:txBody>
      </p:sp>
      <p:sp>
        <p:nvSpPr>
          <p:cNvPr id="1139715" name="Rectangle 3"/>
          <p:cNvSpPr>
            <a:spLocks noChangeArrowheads="1"/>
          </p:cNvSpPr>
          <p:nvPr/>
        </p:nvSpPr>
        <p:spPr bwMode="auto">
          <a:xfrm>
            <a:off x="2214563" y="20526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AA-low requirements for low cost manufacture</a:t>
            </a:r>
          </a:p>
        </p:txBody>
      </p:sp>
      <p:sp>
        <p:nvSpPr>
          <p:cNvPr id="1139716" name="Rectangle 4"/>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17" name="Rectangle 5"/>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21" name="Rectangle 9"/>
          <p:cNvSpPr>
            <a:spLocks noChangeArrowheads="1"/>
          </p:cNvSpPr>
          <p:nvPr/>
        </p:nvSpPr>
        <p:spPr bwMode="auto">
          <a:xfrm>
            <a:off x="2212975" y="24844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Element section</a:t>
            </a:r>
          </a:p>
        </p:txBody>
      </p:sp>
      <p:sp>
        <p:nvSpPr>
          <p:cNvPr id="1139722" name="Rectangle 10"/>
          <p:cNvSpPr>
            <a:spLocks noChangeArrowheads="1"/>
          </p:cNvSpPr>
          <p:nvPr/>
        </p:nvSpPr>
        <p:spPr bwMode="auto">
          <a:xfrm>
            <a:off x="2359025" y="24844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2</a:t>
            </a:r>
          </a:p>
        </p:txBody>
      </p:sp>
      <p:sp>
        <p:nvSpPr>
          <p:cNvPr id="1139723" name="Rectangle 11"/>
          <p:cNvSpPr>
            <a:spLocks noChangeArrowheads="1"/>
          </p:cNvSpPr>
          <p:nvPr/>
        </p:nvSpPr>
        <p:spPr bwMode="auto">
          <a:xfrm>
            <a:off x="2212975" y="29162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Complete Design </a:t>
            </a:r>
          </a:p>
        </p:txBody>
      </p:sp>
      <p:sp>
        <p:nvSpPr>
          <p:cNvPr id="1139724" name="Rectangle 12"/>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25" name="Rectangle 13"/>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3</a:t>
            </a:r>
          </a:p>
        </p:txBody>
      </p:sp>
      <p:sp>
        <p:nvSpPr>
          <p:cNvPr id="1139726" name="Rectangle 14"/>
          <p:cNvSpPr>
            <a:spLocks noChangeArrowheads="1"/>
          </p:cNvSpPr>
          <p:nvPr/>
        </p:nvSpPr>
        <p:spPr bwMode="auto">
          <a:xfrm>
            <a:off x="2217738" y="3780532"/>
            <a:ext cx="5757862" cy="360362"/>
          </a:xfrm>
          <a:prstGeom prst="rect">
            <a:avLst/>
          </a:prstGeom>
          <a:gradFill rotWithShape="1">
            <a:gsLst>
              <a:gs pos="0">
                <a:srgbClr val="99CCFF">
                  <a:gamma/>
                  <a:shade val="81961"/>
                  <a:invGamma/>
                </a:srgbClr>
              </a:gs>
              <a:gs pos="50000">
                <a:srgbClr val="99CCFF"/>
              </a:gs>
              <a:gs pos="100000">
                <a:srgbClr val="99CCFF">
                  <a:gamma/>
                  <a:shade val="81961"/>
                  <a:invGamma/>
                </a:srgbClr>
              </a:gs>
            </a:gsLst>
            <a:lin ang="5400000" scaled="1"/>
          </a:gradFill>
          <a:ln w="12700" algn="ctr">
            <a:noFill/>
            <a:miter lim="800000"/>
            <a:headEnd/>
            <a:tailEnd/>
          </a:ln>
          <a:effectLst/>
        </p:spPr>
        <p:txBody>
          <a:bodyPr wrap="none" lIns="90000" tIns="46800" rIns="90000" bIns="46800" anchor="ctr"/>
          <a:lstStyle/>
          <a:p>
            <a:pPr>
              <a:tabLst>
                <a:tab pos="1076325" algn="l"/>
              </a:tabLst>
            </a:pPr>
            <a:r>
              <a:rPr lang="en-GB" sz="1600" b="1"/>
              <a:t>	Summary and conclusions</a:t>
            </a:r>
          </a:p>
        </p:txBody>
      </p:sp>
      <p:sp>
        <p:nvSpPr>
          <p:cNvPr id="1139727" name="Rectangle 15"/>
          <p:cNvSpPr>
            <a:spLocks noChangeArrowheads="1"/>
          </p:cNvSpPr>
          <p:nvPr/>
        </p:nvSpPr>
        <p:spPr bwMode="auto">
          <a:xfrm>
            <a:off x="2360613" y="3780532"/>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9728" name="Rectangle 16"/>
          <p:cNvSpPr>
            <a:spLocks noChangeArrowheads="1"/>
          </p:cNvSpPr>
          <p:nvPr/>
        </p:nvSpPr>
        <p:spPr bwMode="auto">
          <a:xfrm>
            <a:off x="2360613" y="3780532"/>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dirty="0" smtClean="0"/>
              <a:t>5</a:t>
            </a:r>
            <a:endParaRPr lang="en-GB" sz="1600" b="1" dirty="0"/>
          </a:p>
        </p:txBody>
      </p:sp>
      <p:sp>
        <p:nvSpPr>
          <p:cNvPr id="17" name="Rectangle 15"/>
          <p:cNvSpPr>
            <a:spLocks noChangeArrowheads="1"/>
          </p:cNvSpPr>
          <p:nvPr/>
        </p:nvSpPr>
        <p:spPr bwMode="auto">
          <a:xfrm>
            <a:off x="2217738" y="33480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a:t>
            </a:r>
            <a:r>
              <a:rPr lang="en-GB" sz="1600" b="1" dirty="0" smtClean="0"/>
              <a:t>The next steps</a:t>
            </a:r>
            <a:endParaRPr lang="en-GB" sz="1600" b="1" dirty="0"/>
          </a:p>
        </p:txBody>
      </p:sp>
      <p:sp>
        <p:nvSpPr>
          <p:cNvPr id="18" name="Rectangle 16"/>
          <p:cNvSpPr>
            <a:spLocks noChangeArrowheads="1"/>
          </p:cNvSpPr>
          <p:nvPr/>
        </p:nvSpPr>
        <p:spPr bwMode="auto">
          <a:xfrm>
            <a:off x="2360613" y="3348038"/>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9" name="Rectangle 17"/>
          <p:cNvSpPr>
            <a:spLocks noChangeArrowheads="1"/>
          </p:cNvSpPr>
          <p:nvPr/>
        </p:nvSpPr>
        <p:spPr bwMode="auto">
          <a:xfrm>
            <a:off x="2359025" y="33480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Summary and conclusions</a:t>
            </a:r>
          </a:p>
        </p:txBody>
      </p:sp>
      <p:sp>
        <p:nvSpPr>
          <p:cNvPr id="1159171" name="Rectangle 3"/>
          <p:cNvSpPr>
            <a:spLocks noGrp="1" noChangeArrowheads="1"/>
          </p:cNvSpPr>
          <p:nvPr>
            <p:ph type="title"/>
          </p:nvPr>
        </p:nvSpPr>
        <p:spPr>
          <a:noFill/>
          <a:ln/>
        </p:spPr>
        <p:txBody>
          <a:bodyPr/>
          <a:lstStyle/>
          <a:p>
            <a:r>
              <a:rPr lang="en-GB"/>
              <a:t>Conclusions</a:t>
            </a:r>
          </a:p>
        </p:txBody>
      </p:sp>
      <p:sp>
        <p:nvSpPr>
          <p:cNvPr id="1159172" name="Rectangle 4"/>
          <p:cNvSpPr>
            <a:spLocks noGrp="1" noChangeArrowheads="1"/>
          </p:cNvSpPr>
          <p:nvPr>
            <p:ph type="body" idx="1"/>
          </p:nvPr>
        </p:nvSpPr>
        <p:spPr>
          <a:xfrm>
            <a:off x="593725" y="2016125"/>
            <a:ext cx="8713788" cy="719138"/>
          </a:xfrm>
          <a:solidFill>
            <a:schemeClr val="bg1">
              <a:alpha val="0"/>
            </a:schemeClr>
          </a:solidFill>
          <a:ln/>
        </p:spPr>
        <p:txBody>
          <a:bodyPr/>
          <a:lstStyle/>
          <a:p>
            <a:r>
              <a:rPr lang="en-GB" dirty="0"/>
              <a:t>A </a:t>
            </a:r>
            <a:r>
              <a:rPr lang="en-GB" dirty="0" smtClean="0"/>
              <a:t>design </a:t>
            </a:r>
            <a:r>
              <a:rPr lang="en-GB" dirty="0"/>
              <a:t>has been produced which:</a:t>
            </a:r>
          </a:p>
          <a:p>
            <a:pPr lvl="1"/>
            <a:r>
              <a:rPr lang="en-GB" dirty="0"/>
              <a:t>is suitable for low cost manufacture</a:t>
            </a:r>
          </a:p>
          <a:p>
            <a:pPr lvl="1"/>
            <a:r>
              <a:rPr lang="en-GB" dirty="0"/>
              <a:t>provides good EM </a:t>
            </a:r>
            <a:r>
              <a:rPr lang="en-GB" dirty="0" smtClean="0"/>
              <a:t>performance</a:t>
            </a:r>
            <a:endParaRPr lang="en-GB" sz="1600" dirty="0"/>
          </a:p>
          <a:p>
            <a:pPr lvl="2"/>
            <a:r>
              <a:rPr lang="en-GB" dirty="0"/>
              <a:t>Including the antenna feed and LNA</a:t>
            </a:r>
          </a:p>
          <a:p>
            <a:pPr lvl="1"/>
            <a:r>
              <a:rPr lang="en-GB" dirty="0"/>
              <a:t>can be evolved as the overall AA-low is developed</a:t>
            </a:r>
          </a:p>
          <a:p>
            <a:pPr lvl="1">
              <a:buFont typeface="Arial" charset="0"/>
              <a:buNone/>
            </a:pPr>
            <a:r>
              <a:rPr lang="en-GB" dirty="0"/>
              <a:t>	</a:t>
            </a:r>
          </a:p>
          <a:p>
            <a:r>
              <a:rPr lang="en-GB" dirty="0"/>
              <a:t>The benefits of close collaboration between </a:t>
            </a:r>
            <a:r>
              <a:rPr lang="en-GB" dirty="0" smtClean="0">
                <a:solidFill>
                  <a:srgbClr val="0070C0"/>
                </a:solidFill>
              </a:rPr>
              <a:t>academic and industrial </a:t>
            </a:r>
            <a:r>
              <a:rPr lang="en-GB" dirty="0">
                <a:solidFill>
                  <a:srgbClr val="0070C0"/>
                </a:solidFill>
              </a:rPr>
              <a:t>design teams </a:t>
            </a:r>
            <a:r>
              <a:rPr lang="en-GB" dirty="0"/>
              <a:t>have been demonstrated:</a:t>
            </a:r>
          </a:p>
          <a:p>
            <a:pPr lvl="1"/>
            <a:r>
              <a:rPr lang="en-GB" dirty="0"/>
              <a:t>Design optimisation</a:t>
            </a:r>
          </a:p>
          <a:p>
            <a:pPr lvl="1"/>
            <a:r>
              <a:rPr lang="en-GB" dirty="0"/>
              <a:t>Close alignment and a shared understanding</a:t>
            </a:r>
          </a:p>
          <a:p>
            <a:pPr lvl="1"/>
            <a:r>
              <a:rPr lang="en-GB" dirty="0"/>
              <a:t>Speed and efficiency of working</a:t>
            </a:r>
          </a:p>
          <a:p>
            <a:pPr lvl="1"/>
            <a:endParaRPr lang="en-GB" sz="1600" dirty="0"/>
          </a:p>
        </p:txBody>
      </p:sp>
      <p:pic>
        <p:nvPicPr>
          <p:cNvPr id="1159175" name="Picture 7"/>
          <p:cNvPicPr>
            <a:picLocks noChangeAspect="1" noChangeArrowheads="1"/>
          </p:cNvPicPr>
          <p:nvPr/>
        </p:nvPicPr>
        <p:blipFill>
          <a:blip r:embed="rId2" cstate="print"/>
          <a:srcRect/>
          <a:stretch>
            <a:fillRect/>
          </a:stretch>
        </p:blipFill>
        <p:spPr bwMode="auto">
          <a:xfrm>
            <a:off x="6859588" y="4978400"/>
            <a:ext cx="2516187" cy="530225"/>
          </a:xfrm>
          <a:prstGeom prst="rect">
            <a:avLst/>
          </a:prstGeom>
          <a:noFill/>
          <a:ln w="12700">
            <a:noFill/>
            <a:miter lim="800000"/>
            <a:headEnd type="none" w="sm" len="lg"/>
            <a:tailEnd/>
          </a:ln>
          <a:effectLst/>
        </p:spPr>
      </p:pic>
      <p:pic>
        <p:nvPicPr>
          <p:cNvPr id="1159176" name="Picture 8"/>
          <p:cNvPicPr>
            <a:picLocks noChangeAspect="1" noChangeArrowheads="1"/>
          </p:cNvPicPr>
          <p:nvPr/>
        </p:nvPicPr>
        <p:blipFill>
          <a:blip r:embed="rId3" cstate="print"/>
          <a:srcRect/>
          <a:stretch>
            <a:fillRect/>
          </a:stretch>
        </p:blipFill>
        <p:spPr bwMode="auto">
          <a:xfrm>
            <a:off x="7146925" y="5761038"/>
            <a:ext cx="2049463" cy="517525"/>
          </a:xfrm>
          <a:prstGeom prst="rect">
            <a:avLst/>
          </a:prstGeom>
          <a:noFill/>
          <a:ln w="12700">
            <a:noFill/>
            <a:miter lim="800000"/>
            <a:headEnd type="none" w="sm" len="lg"/>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17" name="Text Box 53"/>
          <p:cNvSpPr txBox="1">
            <a:spLocks noChangeArrowheads="1"/>
          </p:cNvSpPr>
          <p:nvPr/>
        </p:nvSpPr>
        <p:spPr bwMode="auto">
          <a:xfrm>
            <a:off x="628650" y="6084888"/>
            <a:ext cx="6118225" cy="336550"/>
          </a:xfrm>
          <a:prstGeom prst="rect">
            <a:avLst/>
          </a:prstGeom>
          <a:solidFill>
            <a:srgbClr val="000066"/>
          </a:solidFill>
          <a:ln w="9525">
            <a:noFill/>
            <a:miter lim="800000"/>
            <a:headEnd/>
            <a:tailEnd/>
          </a:ln>
          <a:effectLst/>
        </p:spPr>
        <p:txBody>
          <a:bodyPr lIns="0" rIns="0"/>
          <a:lstStyle/>
          <a:p>
            <a:r>
              <a:rPr lang="en-US" altLang="en-US" sz="1600" b="1" dirty="0" smtClean="0">
                <a:solidFill>
                  <a:schemeClr val="bg1"/>
                </a:solidFill>
              </a:rPr>
              <a:t>AA-low Progress meeting, 23 October - </a:t>
            </a:r>
            <a:r>
              <a:rPr lang="en-US" altLang="en-US" sz="1600" b="1" dirty="0" err="1" smtClean="0">
                <a:solidFill>
                  <a:schemeClr val="bg1"/>
                </a:solidFill>
              </a:rPr>
              <a:t>Medicina</a:t>
            </a:r>
            <a:endParaRPr lang="en-GB" altLang="en-US" sz="1600" dirty="0">
              <a:solidFill>
                <a:schemeClr val="bg1"/>
              </a:solidFill>
            </a:endParaRPr>
          </a:p>
        </p:txBody>
      </p:sp>
      <p:sp>
        <p:nvSpPr>
          <p:cNvPr id="113718" name="Text Box 54"/>
          <p:cNvSpPr txBox="1">
            <a:spLocks noChangeArrowheads="1"/>
          </p:cNvSpPr>
          <p:nvPr/>
        </p:nvSpPr>
        <p:spPr bwMode="auto">
          <a:xfrm>
            <a:off x="628650" y="6445250"/>
            <a:ext cx="6118225" cy="152400"/>
          </a:xfrm>
          <a:prstGeom prst="rect">
            <a:avLst/>
          </a:prstGeom>
          <a:noFill/>
          <a:ln w="12700">
            <a:noFill/>
            <a:miter lim="800000"/>
            <a:headEnd/>
            <a:tailEnd/>
          </a:ln>
          <a:effectLst/>
        </p:spPr>
        <p:txBody>
          <a:bodyPr lIns="0" tIns="0" rIns="0" bIns="0"/>
          <a:lstStyle/>
          <a:p>
            <a:pPr defTabSz="912813">
              <a:spcBef>
                <a:spcPct val="0"/>
              </a:spcBef>
            </a:pPr>
            <a:r>
              <a:rPr lang="en-GB" sz="1000" dirty="0">
                <a:solidFill>
                  <a:srgbClr val="98CB01"/>
                </a:solidFill>
              </a:rPr>
              <a:t>Richard </a:t>
            </a:r>
            <a:r>
              <a:rPr lang="en-GB" sz="1000" dirty="0" smtClean="0">
                <a:solidFill>
                  <a:srgbClr val="98CB01"/>
                </a:solidFill>
              </a:rPr>
              <a:t>Williams updated by Andrew </a:t>
            </a:r>
            <a:r>
              <a:rPr lang="en-GB" sz="1000" dirty="0">
                <a:solidFill>
                  <a:srgbClr val="98CB01"/>
                </a:solidFill>
              </a:rPr>
              <a:t>F</a:t>
            </a:r>
            <a:r>
              <a:rPr lang="en-GB" sz="1000" dirty="0" smtClean="0">
                <a:solidFill>
                  <a:srgbClr val="98CB01"/>
                </a:solidFill>
              </a:rPr>
              <a:t>aulkner </a:t>
            </a:r>
            <a:endParaRPr lang="en-GB" sz="1000" dirty="0">
              <a:solidFill>
                <a:srgbClr val="98CB01"/>
              </a:solidFill>
            </a:endParaRPr>
          </a:p>
        </p:txBody>
      </p:sp>
      <p:grpSp>
        <p:nvGrpSpPr>
          <p:cNvPr id="2" name="Group 62"/>
          <p:cNvGrpSpPr>
            <a:grpSpLocks/>
          </p:cNvGrpSpPr>
          <p:nvPr/>
        </p:nvGrpSpPr>
        <p:grpSpPr bwMode="auto">
          <a:xfrm>
            <a:off x="5942013" y="2085975"/>
            <a:ext cx="3959225" cy="3598863"/>
            <a:chOff x="3743" y="1314"/>
            <a:chExt cx="2494" cy="2267"/>
          </a:xfrm>
        </p:grpSpPr>
        <p:sp>
          <p:nvSpPr>
            <p:cNvPr id="113723" name="Rectangle 59"/>
            <p:cNvSpPr>
              <a:spLocks noChangeArrowheads="1"/>
            </p:cNvSpPr>
            <p:nvPr/>
          </p:nvSpPr>
          <p:spPr bwMode="auto">
            <a:xfrm>
              <a:off x="3743" y="1314"/>
              <a:ext cx="2494" cy="2267"/>
            </a:xfrm>
            <a:prstGeom prst="rect">
              <a:avLst/>
            </a:prstGeom>
            <a:solidFill>
              <a:srgbClr val="FFFFFF"/>
            </a:solidFill>
            <a:ln w="12700">
              <a:noFill/>
              <a:miter lim="800000"/>
              <a:headEnd type="none" w="sm" len="lg"/>
              <a:tailEnd/>
            </a:ln>
            <a:effectLst/>
          </p:spPr>
          <p:txBody>
            <a:bodyPr wrap="none" lIns="90000" tIns="46800" rIns="90000" bIns="46800" anchor="ctr"/>
            <a:lstStyle/>
            <a:p>
              <a:pPr algn="ctr" defTabSz="912813">
                <a:lnSpc>
                  <a:spcPct val="95000"/>
                </a:lnSpc>
                <a:spcBef>
                  <a:spcPct val="0"/>
                </a:spcBef>
              </a:pPr>
              <a:endParaRPr lang="en-GB" sz="1200"/>
            </a:p>
          </p:txBody>
        </p:sp>
        <p:sp>
          <p:nvSpPr>
            <p:cNvPr id="113724" name="Rectangle 60"/>
            <p:cNvSpPr>
              <a:spLocks noChangeArrowheads="1"/>
            </p:cNvSpPr>
            <p:nvPr/>
          </p:nvSpPr>
          <p:spPr bwMode="auto">
            <a:xfrm>
              <a:off x="4389" y="1837"/>
              <a:ext cx="952" cy="952"/>
            </a:xfrm>
            <a:prstGeom prst="rect">
              <a:avLst/>
            </a:prstGeom>
            <a:solidFill>
              <a:srgbClr val="FFFFFF"/>
            </a:solidFill>
            <a:ln w="12700">
              <a:noFill/>
              <a:miter lim="800000"/>
              <a:headEnd type="none" w="sm" len="lg"/>
              <a:tailEnd/>
            </a:ln>
            <a:effectLst/>
          </p:spPr>
          <p:txBody>
            <a:bodyPr wrap="none" lIns="90000" tIns="46800" rIns="90000" bIns="46800" anchor="ctr"/>
            <a:lstStyle/>
            <a:p>
              <a:pPr algn="ctr" defTabSz="912813">
                <a:lnSpc>
                  <a:spcPct val="95000"/>
                </a:lnSpc>
                <a:spcBef>
                  <a:spcPct val="0"/>
                </a:spcBef>
              </a:pPr>
              <a:r>
                <a:rPr lang="en-GB" sz="1200" b="1"/>
                <a:t>Paste an</a:t>
              </a:r>
            </a:p>
            <a:p>
              <a:pPr algn="ctr" defTabSz="912813">
                <a:lnSpc>
                  <a:spcPct val="95000"/>
                </a:lnSpc>
                <a:spcBef>
                  <a:spcPct val="0"/>
                </a:spcBef>
              </a:pPr>
              <a:r>
                <a:rPr lang="en-GB" sz="1200" b="1"/>
                <a:t>image over the</a:t>
              </a:r>
            </a:p>
            <a:p>
              <a:pPr algn="ctr" defTabSz="912813">
                <a:lnSpc>
                  <a:spcPct val="95000"/>
                </a:lnSpc>
                <a:spcBef>
                  <a:spcPct val="0"/>
                </a:spcBef>
              </a:pPr>
              <a:r>
                <a:rPr lang="en-GB" sz="1200" b="1"/>
                <a:t>circle and use ‘Send</a:t>
              </a:r>
            </a:p>
            <a:p>
              <a:pPr algn="ctr" defTabSz="912813">
                <a:lnSpc>
                  <a:spcPct val="95000"/>
                </a:lnSpc>
                <a:spcBef>
                  <a:spcPct val="0"/>
                </a:spcBef>
              </a:pPr>
              <a:r>
                <a:rPr lang="en-GB" sz="1200" b="1"/>
                <a:t>Backward’ tool 3 times</a:t>
              </a:r>
            </a:p>
            <a:p>
              <a:pPr algn="ctr" defTabSz="912813">
                <a:lnSpc>
                  <a:spcPct val="95000"/>
                </a:lnSpc>
                <a:spcBef>
                  <a:spcPct val="0"/>
                </a:spcBef>
              </a:pPr>
              <a:r>
                <a:rPr lang="en-GB" sz="1200" b="1"/>
                <a:t>OR delete the picture</a:t>
              </a:r>
            </a:p>
            <a:p>
              <a:pPr algn="ctr" defTabSz="912813">
                <a:lnSpc>
                  <a:spcPct val="95000"/>
                </a:lnSpc>
                <a:spcBef>
                  <a:spcPct val="0"/>
                </a:spcBef>
              </a:pPr>
              <a:r>
                <a:rPr lang="en-GB" sz="1200" b="1"/>
                <a:t>frame and the white</a:t>
              </a:r>
            </a:p>
            <a:p>
              <a:pPr algn="ctr" defTabSz="912813">
                <a:lnSpc>
                  <a:spcPct val="95000"/>
                </a:lnSpc>
                <a:spcBef>
                  <a:spcPct val="0"/>
                </a:spcBef>
              </a:pPr>
              <a:r>
                <a:rPr lang="en-GB" sz="1200" b="1"/>
                <a:t>square if no image</a:t>
              </a:r>
            </a:p>
            <a:p>
              <a:pPr algn="ctr" defTabSz="912813">
                <a:lnSpc>
                  <a:spcPct val="95000"/>
                </a:lnSpc>
                <a:spcBef>
                  <a:spcPct val="0"/>
                </a:spcBef>
              </a:pPr>
              <a:r>
                <a:rPr lang="en-GB" sz="1200" b="1"/>
                <a:t>is required.</a:t>
              </a:r>
              <a:endParaRPr lang="en-GB" sz="1200"/>
            </a:p>
          </p:txBody>
        </p:sp>
      </p:grpSp>
      <p:pic>
        <p:nvPicPr>
          <p:cNvPr id="113728" name="Picture 64" descr="LP_SKA_lates"/>
          <p:cNvPicPr>
            <a:picLocks noChangeAspect="1" noChangeArrowheads="1"/>
          </p:cNvPicPr>
          <p:nvPr/>
        </p:nvPicPr>
        <p:blipFill>
          <a:blip r:embed="rId3" cstate="print"/>
          <a:srcRect/>
          <a:stretch>
            <a:fillRect/>
          </a:stretch>
        </p:blipFill>
        <p:spPr bwMode="auto">
          <a:xfrm>
            <a:off x="6750050" y="2484438"/>
            <a:ext cx="1997075" cy="2322512"/>
          </a:xfrm>
          <a:prstGeom prst="rect">
            <a:avLst/>
          </a:prstGeom>
          <a:noFill/>
        </p:spPr>
      </p:pic>
      <p:pic>
        <p:nvPicPr>
          <p:cNvPr id="113729" name="Picture 65"/>
          <p:cNvPicPr>
            <a:picLocks noChangeAspect="1" noChangeArrowheads="1"/>
          </p:cNvPicPr>
          <p:nvPr/>
        </p:nvPicPr>
        <p:blipFill>
          <a:blip r:embed="rId4" cstate="print"/>
          <a:srcRect/>
          <a:stretch>
            <a:fillRect/>
          </a:stretch>
        </p:blipFill>
        <p:spPr bwMode="auto">
          <a:xfrm>
            <a:off x="6742113" y="2520950"/>
            <a:ext cx="1952625" cy="2268538"/>
          </a:xfrm>
          <a:prstGeom prst="rect">
            <a:avLst/>
          </a:prstGeom>
          <a:noFill/>
          <a:ln w="12700">
            <a:noFill/>
            <a:miter lim="800000"/>
            <a:headEnd type="none" w="sm" len="lg"/>
            <a:tailEnd/>
          </a:ln>
          <a:effectLst/>
        </p:spPr>
      </p:pic>
      <p:pic>
        <p:nvPicPr>
          <p:cNvPr id="113731" name="Picture 67" descr="LPD Antenna at Cavendish bigger cropped"/>
          <p:cNvPicPr>
            <a:picLocks noChangeAspect="1" noChangeArrowheads="1"/>
          </p:cNvPicPr>
          <p:nvPr/>
        </p:nvPicPr>
        <p:blipFill>
          <a:blip r:embed="rId5" cstate="print"/>
          <a:srcRect/>
          <a:stretch>
            <a:fillRect/>
          </a:stretch>
        </p:blipFill>
        <p:spPr bwMode="auto">
          <a:xfrm>
            <a:off x="6218238" y="2427288"/>
            <a:ext cx="3089275" cy="3189287"/>
          </a:xfrm>
          <a:prstGeom prst="rect">
            <a:avLst/>
          </a:prstGeom>
          <a:noFill/>
        </p:spPr>
      </p:pic>
      <p:pic>
        <p:nvPicPr>
          <p:cNvPr id="113725" name="Picture 61" descr="PICTUREFRAME_PPT_2010"/>
          <p:cNvPicPr>
            <a:picLocks noChangeAspect="1" noChangeArrowheads="1"/>
          </p:cNvPicPr>
          <p:nvPr/>
        </p:nvPicPr>
        <p:blipFill>
          <a:blip r:embed="rId6" cstate="print"/>
          <a:srcRect/>
          <a:stretch>
            <a:fillRect/>
          </a:stretch>
        </p:blipFill>
        <p:spPr bwMode="auto">
          <a:xfrm>
            <a:off x="5762625" y="1906588"/>
            <a:ext cx="4138613" cy="3959225"/>
          </a:xfrm>
          <a:prstGeom prst="rect">
            <a:avLst/>
          </a:prstGeom>
          <a:noFill/>
        </p:spPr>
      </p:pic>
      <p:sp>
        <p:nvSpPr>
          <p:cNvPr id="113700" name="Rectangle 36"/>
          <p:cNvSpPr>
            <a:spLocks noGrp="1" noChangeArrowheads="1"/>
          </p:cNvSpPr>
          <p:nvPr>
            <p:ph type="ctrTitle"/>
          </p:nvPr>
        </p:nvSpPr>
        <p:spPr/>
        <p:txBody>
          <a:bodyPr/>
          <a:lstStyle/>
          <a:p>
            <a:r>
              <a:rPr lang="en-GB" dirty="0"/>
              <a:t>AA-low LPD Antenna:</a:t>
            </a:r>
            <a:br>
              <a:rPr lang="en-GB" dirty="0"/>
            </a:br>
            <a:r>
              <a:rPr lang="en-GB" dirty="0"/>
              <a:t>Design for High Volume </a:t>
            </a:r>
            <a:r>
              <a:rPr lang="en-GB" dirty="0" smtClean="0"/>
              <a:t>Manufacture</a:t>
            </a:r>
            <a:br>
              <a:rPr lang="en-GB" dirty="0" smtClean="0"/>
            </a:br>
            <a:r>
              <a:rPr lang="en-GB" dirty="0"/>
              <a:t/>
            </a:r>
            <a:br>
              <a:rPr lang="en-GB" dirty="0"/>
            </a:br>
            <a:r>
              <a:rPr lang="en-GB" dirty="0"/>
              <a:t> </a:t>
            </a:r>
            <a:r>
              <a:rPr lang="en-GB" dirty="0" smtClean="0"/>
              <a:t>                  </a:t>
            </a:r>
            <a:r>
              <a:rPr lang="en-GB" sz="4000" dirty="0" smtClean="0">
                <a:solidFill>
                  <a:srgbClr val="FF0000"/>
                </a:solidFill>
              </a:rPr>
              <a:t>Update</a:t>
            </a:r>
            <a:endParaRPr lang="en-GB" dirty="0">
              <a:solidFill>
                <a:srgbClr val="FF0000"/>
              </a:solidFill>
            </a:endParaRPr>
          </a:p>
        </p:txBody>
      </p:sp>
      <p:sp>
        <p:nvSpPr>
          <p:cNvPr id="113701" name="Rectangle 37"/>
          <p:cNvSpPr>
            <a:spLocks noGrp="1" noChangeArrowheads="1"/>
          </p:cNvSpPr>
          <p:nvPr>
            <p:ph type="subTitle" idx="1"/>
          </p:nvPr>
        </p:nvSpPr>
        <p:spPr/>
        <p:txBody>
          <a:bodyPr/>
          <a:lstStyle/>
          <a:p>
            <a:endParaRPr lang="en-GB"/>
          </a:p>
          <a:p>
            <a:endParaRPr lang="en-GB" dirty="0"/>
          </a:p>
        </p:txBody>
      </p:sp>
      <p:pic>
        <p:nvPicPr>
          <p:cNvPr id="13" name="Picture 2"/>
          <p:cNvPicPr>
            <a:picLocks noChangeAspect="1" noChangeArrowheads="1"/>
          </p:cNvPicPr>
          <p:nvPr/>
        </p:nvPicPr>
        <p:blipFill>
          <a:blip r:embed="rId7" cstate="screen"/>
          <a:srcRect/>
          <a:stretch>
            <a:fillRect/>
          </a:stretch>
        </p:blipFill>
        <p:spPr bwMode="auto">
          <a:xfrm>
            <a:off x="4662587" y="504168"/>
            <a:ext cx="2120348" cy="50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bwMode="auto">
          <a:xfrm>
            <a:off x="0" y="0"/>
            <a:ext cx="9901238" cy="6985000"/>
          </a:xfrm>
          <a:prstGeom prst="rect">
            <a:avLst/>
          </a:prstGeom>
          <a:solidFill>
            <a:schemeClr val="tx1"/>
          </a:solidFill>
          <a:ln w="12700" cap="flat" cmpd="sng" algn="ctr">
            <a:solidFill>
              <a:schemeClr val="tx1"/>
            </a:solidFill>
            <a:prstDash val="solid"/>
            <a:round/>
            <a:headEnd type="none" w="sm" len="lg"/>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2813"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AA-low requirements for low cost manufacture</a:t>
            </a:r>
          </a:p>
        </p:txBody>
      </p:sp>
      <p:sp>
        <p:nvSpPr>
          <p:cNvPr id="1119235" name="Rectangle 3"/>
          <p:cNvSpPr>
            <a:spLocks noGrp="1" noChangeArrowheads="1"/>
          </p:cNvSpPr>
          <p:nvPr>
            <p:ph type="title"/>
          </p:nvPr>
        </p:nvSpPr>
        <p:spPr>
          <a:noFill/>
          <a:ln/>
        </p:spPr>
        <p:txBody>
          <a:bodyPr/>
          <a:lstStyle/>
          <a:p>
            <a:r>
              <a:rPr lang="en-GB"/>
              <a:t>Drivers for low cost Design for Manufacture</a:t>
            </a:r>
          </a:p>
        </p:txBody>
      </p:sp>
      <p:sp>
        <p:nvSpPr>
          <p:cNvPr id="1119236" name="Rectangle 4"/>
          <p:cNvSpPr>
            <a:spLocks noGrp="1" noChangeArrowheads="1"/>
          </p:cNvSpPr>
          <p:nvPr>
            <p:ph type="body" idx="1"/>
          </p:nvPr>
        </p:nvSpPr>
        <p:spPr>
          <a:xfrm>
            <a:off x="593725" y="2016125"/>
            <a:ext cx="8713788" cy="719138"/>
          </a:xfrm>
          <a:solidFill>
            <a:schemeClr val="bg1">
              <a:alpha val="0"/>
            </a:schemeClr>
          </a:solidFill>
          <a:ln/>
        </p:spPr>
        <p:txBody>
          <a:bodyPr/>
          <a:lstStyle/>
          <a:p>
            <a:r>
              <a:rPr lang="en-GB"/>
              <a:t>Some general principles (but be prepared to compromise)</a:t>
            </a:r>
          </a:p>
          <a:p>
            <a:pPr lvl="1"/>
            <a:r>
              <a:rPr lang="en-GB"/>
              <a:t>Minimise parts count</a:t>
            </a:r>
          </a:p>
          <a:p>
            <a:pPr lvl="1"/>
            <a:r>
              <a:rPr lang="en-GB"/>
              <a:t>Minimise material usage</a:t>
            </a:r>
          </a:p>
          <a:p>
            <a:pPr lvl="1"/>
            <a:r>
              <a:rPr lang="en-GB"/>
              <a:t>Low cost materials</a:t>
            </a:r>
          </a:p>
          <a:p>
            <a:pPr lvl="1"/>
            <a:r>
              <a:rPr lang="en-GB"/>
              <a:t>Component and assembly tolerances consistent with materials and manufacturing processes</a:t>
            </a:r>
          </a:p>
          <a:p>
            <a:pPr lvl="1"/>
            <a:r>
              <a:rPr lang="en-GB"/>
              <a:t>Standard/conventional production techniques</a:t>
            </a:r>
          </a:p>
          <a:p>
            <a:pPr lvl="2"/>
            <a:r>
              <a:rPr lang="en-GB"/>
              <a:t>Wide range of manufacture and assembly options</a:t>
            </a:r>
          </a:p>
          <a:p>
            <a:pPr lvl="2"/>
            <a:r>
              <a:rPr lang="en-GB"/>
              <a:t>Choice of supplier</a:t>
            </a:r>
          </a:p>
          <a:p>
            <a:pPr lvl="2"/>
            <a:r>
              <a:rPr lang="en-GB"/>
              <a:t>Levels of automation (depending on region)</a:t>
            </a:r>
          </a:p>
          <a:p>
            <a:pPr lvl="1"/>
            <a:r>
              <a:rPr lang="en-GB"/>
              <a:t>Design for manual assembly: minimise operations</a:t>
            </a:r>
          </a:p>
          <a:p>
            <a:pPr lvl="1"/>
            <a:r>
              <a:rPr lang="en-GB"/>
              <a:t>Automation of production test</a:t>
            </a:r>
          </a:p>
        </p:txBody>
      </p:sp>
      <p:pic>
        <p:nvPicPr>
          <p:cNvPr id="1119238" name="Picture 6" descr="Diaphragm-Gas-Meter-Assembly-Line"/>
          <p:cNvPicPr>
            <a:picLocks noChangeAspect="1" noChangeArrowheads="1"/>
          </p:cNvPicPr>
          <p:nvPr/>
        </p:nvPicPr>
        <p:blipFill>
          <a:blip r:embed="rId2" cstate="print"/>
          <a:srcRect/>
          <a:stretch>
            <a:fillRect/>
          </a:stretch>
        </p:blipFill>
        <p:spPr bwMode="auto">
          <a:xfrm>
            <a:off x="6931025" y="4176713"/>
            <a:ext cx="2627313" cy="1751012"/>
          </a:xfrm>
          <a:prstGeom prst="rect">
            <a:avLst/>
          </a:prstGeom>
          <a:noFill/>
        </p:spPr>
      </p:pic>
      <p:pic>
        <p:nvPicPr>
          <p:cNvPr id="1119240" name="Picture 8" descr="6a00e55180ed5c88340120a54e8f8e970b-800wi"/>
          <p:cNvPicPr>
            <a:picLocks noChangeAspect="1" noChangeArrowheads="1"/>
          </p:cNvPicPr>
          <p:nvPr/>
        </p:nvPicPr>
        <p:blipFill>
          <a:blip r:embed="rId3" cstate="print"/>
          <a:srcRect/>
          <a:stretch>
            <a:fillRect/>
          </a:stretch>
        </p:blipFill>
        <p:spPr bwMode="auto">
          <a:xfrm>
            <a:off x="6894513" y="1763713"/>
            <a:ext cx="2640012" cy="1755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AA-low requirements for low cost manufacture</a:t>
            </a:r>
          </a:p>
        </p:txBody>
      </p:sp>
      <p:sp>
        <p:nvSpPr>
          <p:cNvPr id="1118211" name="Rectangle 3"/>
          <p:cNvSpPr>
            <a:spLocks noGrp="1" noChangeArrowheads="1"/>
          </p:cNvSpPr>
          <p:nvPr>
            <p:ph type="title"/>
          </p:nvPr>
        </p:nvSpPr>
        <p:spPr>
          <a:xfrm>
            <a:off x="628650" y="1260475"/>
            <a:ext cx="9039225" cy="719138"/>
          </a:xfrm>
          <a:noFill/>
          <a:ln/>
        </p:spPr>
        <p:txBody>
          <a:bodyPr/>
          <a:lstStyle/>
          <a:p>
            <a:r>
              <a:rPr lang="en-GB"/>
              <a:t>The manufacturing design should not limit choices at this stage in the programme</a:t>
            </a:r>
          </a:p>
        </p:txBody>
      </p:sp>
      <p:pic>
        <p:nvPicPr>
          <p:cNvPr id="1118215" name="Picture 7"/>
          <p:cNvPicPr>
            <a:picLocks noChangeAspect="1" noChangeArrowheads="1"/>
          </p:cNvPicPr>
          <p:nvPr/>
        </p:nvPicPr>
        <p:blipFill>
          <a:blip r:embed="rId2" cstate="print"/>
          <a:srcRect/>
          <a:stretch>
            <a:fillRect/>
          </a:stretch>
        </p:blipFill>
        <p:spPr bwMode="auto">
          <a:xfrm>
            <a:off x="4878388" y="3228975"/>
            <a:ext cx="4645025" cy="3279775"/>
          </a:xfrm>
          <a:prstGeom prst="rect">
            <a:avLst/>
          </a:prstGeom>
          <a:noFill/>
          <a:ln w="12700">
            <a:noFill/>
            <a:miter lim="800000"/>
            <a:headEnd type="none" w="sm" len="lg"/>
            <a:tailEnd/>
          </a:ln>
          <a:effectLst/>
        </p:spPr>
      </p:pic>
      <p:pic>
        <p:nvPicPr>
          <p:cNvPr id="1118217" name="Picture 9"/>
          <p:cNvPicPr>
            <a:picLocks noChangeAspect="1" noChangeArrowheads="1"/>
          </p:cNvPicPr>
          <p:nvPr/>
        </p:nvPicPr>
        <p:blipFill>
          <a:blip r:embed="rId3" cstate="print"/>
          <a:srcRect/>
          <a:stretch>
            <a:fillRect/>
          </a:stretch>
        </p:blipFill>
        <p:spPr bwMode="auto">
          <a:xfrm>
            <a:off x="1493838" y="1584325"/>
            <a:ext cx="3455987" cy="1746250"/>
          </a:xfrm>
          <a:prstGeom prst="rect">
            <a:avLst/>
          </a:prstGeom>
          <a:noFill/>
          <a:ln w="12700">
            <a:noFill/>
            <a:miter lim="800000"/>
            <a:headEnd type="none" w="sm" len="lg"/>
            <a:tailEnd/>
          </a:ln>
          <a:effectLst/>
        </p:spPr>
      </p:pic>
      <p:sp>
        <p:nvSpPr>
          <p:cNvPr id="1118219" name="Line 11"/>
          <p:cNvSpPr>
            <a:spLocks noChangeShapeType="1"/>
          </p:cNvSpPr>
          <p:nvPr/>
        </p:nvSpPr>
        <p:spPr bwMode="auto">
          <a:xfrm>
            <a:off x="2609850" y="2700338"/>
            <a:ext cx="2341563" cy="1368425"/>
          </a:xfrm>
          <a:prstGeom prst="line">
            <a:avLst/>
          </a:prstGeom>
          <a:noFill/>
          <a:ln w="12700">
            <a:solidFill>
              <a:schemeClr val="tx1"/>
            </a:solidFill>
            <a:round/>
            <a:headEnd type="none" w="sm" len="lg"/>
            <a:tailEnd type="triangle" w="med" len="med"/>
          </a:ln>
          <a:effectLst/>
        </p:spPr>
        <p:txBody>
          <a:bodyPr lIns="90000" tIns="46800" rIns="90000" bIns="46800" anchor="ctr"/>
          <a:lstStyle/>
          <a:p>
            <a:endParaRPr lang="en-GB"/>
          </a:p>
        </p:txBody>
      </p:sp>
      <p:sp>
        <p:nvSpPr>
          <p:cNvPr id="1118220" name="Line 12"/>
          <p:cNvSpPr>
            <a:spLocks noChangeShapeType="1"/>
          </p:cNvSpPr>
          <p:nvPr/>
        </p:nvSpPr>
        <p:spPr bwMode="auto">
          <a:xfrm>
            <a:off x="4194175" y="2628900"/>
            <a:ext cx="5184775" cy="1439863"/>
          </a:xfrm>
          <a:prstGeom prst="line">
            <a:avLst/>
          </a:prstGeom>
          <a:noFill/>
          <a:ln w="12700">
            <a:solidFill>
              <a:schemeClr val="tx1"/>
            </a:solidFill>
            <a:round/>
            <a:headEnd type="none" w="sm" len="lg"/>
            <a:tailEnd type="triangle" w="med" len="med"/>
          </a:ln>
          <a:effectLst/>
        </p:spPr>
        <p:txBody>
          <a:bodyPr lIns="90000" tIns="46800" rIns="90000" bIns="46800" anchor="ctr"/>
          <a:lstStyle/>
          <a:p>
            <a:endParaRPr lang="en-GB"/>
          </a:p>
        </p:txBody>
      </p:sp>
      <p:sp>
        <p:nvSpPr>
          <p:cNvPr id="1118221" name="Rectangle 13"/>
          <p:cNvSpPr>
            <a:spLocks noGrp="1" noChangeArrowheads="1"/>
          </p:cNvSpPr>
          <p:nvPr>
            <p:ph type="body" idx="1"/>
          </p:nvPr>
        </p:nvSpPr>
        <p:spPr>
          <a:xfrm>
            <a:off x="4986338" y="1836738"/>
            <a:ext cx="4716462" cy="719137"/>
          </a:xfrm>
        </p:spPr>
        <p:txBody>
          <a:bodyPr/>
          <a:lstStyle/>
          <a:p>
            <a:r>
              <a:rPr lang="en-GB"/>
              <a:t>Recognise where we are in the programme</a:t>
            </a:r>
          </a:p>
          <a:p>
            <a:pPr lvl="1"/>
            <a:r>
              <a:rPr lang="en-GB"/>
              <a:t>From a manufacturing perspective we are at the concept stage</a:t>
            </a:r>
          </a:p>
        </p:txBody>
      </p:sp>
      <p:sp>
        <p:nvSpPr>
          <p:cNvPr id="1118222" name="Rectangle 14"/>
          <p:cNvSpPr>
            <a:spLocks noChangeArrowheads="1"/>
          </p:cNvSpPr>
          <p:nvPr/>
        </p:nvSpPr>
        <p:spPr bwMode="auto">
          <a:xfrm>
            <a:off x="233363" y="3492500"/>
            <a:ext cx="4716462" cy="719138"/>
          </a:xfrm>
          <a:prstGeom prst="rect">
            <a:avLst/>
          </a:prstGeom>
          <a:noFill/>
          <a:ln w="12700">
            <a:noFill/>
            <a:miter lim="800000"/>
            <a:headEnd/>
            <a:tailEnd/>
          </a:ln>
          <a:effectLst/>
        </p:spPr>
        <p:txBody>
          <a:bodyPr lIns="0" tIns="0" rIns="0" bIns="0"/>
          <a:lstStyle/>
          <a:p>
            <a:pPr marL="269875" indent="-269875" defTabSz="912813" eaLnBrk="1" hangingPunct="1">
              <a:buClr>
                <a:srgbClr val="000066"/>
              </a:buClr>
              <a:buFont typeface="Wingdings" pitchFamily="2" charset="2"/>
              <a:buChar char="§"/>
            </a:pPr>
            <a:r>
              <a:rPr lang="en-GB"/>
              <a:t>Need to keep flexible as we are still in the early stage of the development</a:t>
            </a:r>
          </a:p>
          <a:p>
            <a:pPr marL="808038" lvl="1" indent="-269875" defTabSz="912813" eaLnBrk="1" hangingPunct="1">
              <a:spcBef>
                <a:spcPct val="0"/>
              </a:spcBef>
              <a:buClr>
                <a:schemeClr val="tx1"/>
              </a:buClr>
              <a:buSzPct val="100000"/>
              <a:buFont typeface="Arial" charset="0"/>
              <a:buChar char="–"/>
            </a:pPr>
            <a:r>
              <a:rPr lang="en-GB"/>
              <a:t>Choice or materials and finishes</a:t>
            </a:r>
          </a:p>
          <a:p>
            <a:pPr marL="1346200" lvl="2" indent="-269875" defTabSz="912813" eaLnBrk="1" hangingPunct="1">
              <a:spcBef>
                <a:spcPct val="0"/>
              </a:spcBef>
              <a:buSzPct val="100000"/>
              <a:buFontTx/>
              <a:buChar char="–"/>
            </a:pPr>
            <a:r>
              <a:rPr lang="en-GB" sz="1600"/>
              <a:t>Trade unit cost with lifetime and performance degradation</a:t>
            </a:r>
          </a:p>
          <a:p>
            <a:pPr marL="808038" lvl="1" indent="-269875" defTabSz="912813" eaLnBrk="1" hangingPunct="1">
              <a:spcBef>
                <a:spcPct val="0"/>
              </a:spcBef>
              <a:buClr>
                <a:schemeClr val="tx1"/>
              </a:buClr>
              <a:buSzPct val="100000"/>
              <a:buFont typeface="Arial" charset="0"/>
              <a:buChar char="–"/>
            </a:pPr>
            <a:r>
              <a:rPr lang="en-GB"/>
              <a:t>Arrangements for powering and the signal feed are to be defined</a:t>
            </a:r>
          </a:p>
          <a:p>
            <a:pPr marL="1346200" lvl="2" indent="-269875" defTabSz="912813" eaLnBrk="1" hangingPunct="1">
              <a:spcBef>
                <a:spcPct val="0"/>
              </a:spcBef>
              <a:buSzPct val="100000"/>
              <a:buFontTx/>
              <a:buChar char="–"/>
            </a:pPr>
            <a:r>
              <a:rPr lang="en-GB" sz="1600"/>
              <a:t>Flexibility in the design and space requirements for the electronics</a:t>
            </a:r>
          </a:p>
          <a:p>
            <a:pPr marL="808038" lvl="1" indent="-269875" defTabSz="912813" eaLnBrk="1" hangingPunct="1">
              <a:spcBef>
                <a:spcPct val="0"/>
              </a:spcBef>
              <a:buClr>
                <a:schemeClr val="tx1"/>
              </a:buClr>
              <a:buSzPct val="100000"/>
              <a:buFont typeface="Arial" charset="0"/>
              <a:buChar char="–"/>
            </a:pPr>
            <a:r>
              <a:rPr lang="en-GB"/>
              <a:t>Keep options open to explore manufacturing choices</a:t>
            </a:r>
          </a:p>
          <a:p>
            <a:pPr marL="1346200" lvl="2" indent="-269875" defTabSz="912813" eaLnBrk="1" hangingPunct="1">
              <a:spcBef>
                <a:spcPct val="0"/>
              </a:spcBef>
              <a:buSzPct val="100000"/>
              <a:buFontTx/>
              <a:buChar char="–"/>
            </a:pPr>
            <a:r>
              <a:rPr lang="en-GB" sz="1600"/>
              <a:t>Location, Capability, Multiple sources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80" name="Rectangle 8"/>
          <p:cNvSpPr>
            <a:spLocks noGrp="1" noChangeArrowheads="1"/>
          </p:cNvSpPr>
          <p:nvPr>
            <p:ph type="title"/>
          </p:nvPr>
        </p:nvSpPr>
        <p:spPr>
          <a:xfrm>
            <a:off x="630238" y="1260475"/>
            <a:ext cx="8853487" cy="719138"/>
          </a:xfrm>
        </p:spPr>
        <p:txBody>
          <a:bodyPr/>
          <a:lstStyle/>
          <a:p>
            <a:r>
              <a:rPr lang="en-GB"/>
              <a:t>The element has been designed for a target cost of 75 Euros in high volume</a:t>
            </a:r>
          </a:p>
        </p:txBody>
      </p:sp>
      <p:sp>
        <p:nvSpPr>
          <p:cNvPr id="1129481" name="Rectangle 9"/>
          <p:cNvSpPr>
            <a:spLocks noGrp="1" noChangeArrowheads="1"/>
          </p:cNvSpPr>
          <p:nvPr>
            <p:ph type="body" idx="1"/>
          </p:nvPr>
        </p:nvSpPr>
        <p:spPr>
          <a:xfrm>
            <a:off x="628650" y="1620838"/>
            <a:ext cx="8853488" cy="719137"/>
          </a:xfrm>
        </p:spPr>
        <p:txBody>
          <a:bodyPr/>
          <a:lstStyle/>
          <a:p>
            <a:pPr>
              <a:lnSpc>
                <a:spcPct val="145000"/>
              </a:lnSpc>
            </a:pPr>
            <a:r>
              <a:rPr lang="en-GB"/>
              <a:t>Here is how this cost target breaks down for the LPD production design concept </a:t>
            </a:r>
          </a:p>
          <a:p>
            <a:pPr lvl="1">
              <a:spcBef>
                <a:spcPct val="0"/>
              </a:spcBef>
            </a:pPr>
            <a:r>
              <a:rPr lang="en-GB"/>
              <a:t>Metal Element Sections (per 4 off)			24 Euro</a:t>
            </a:r>
            <a:endParaRPr lang="en-GB" sz="1400"/>
          </a:p>
          <a:p>
            <a:pPr lvl="1">
              <a:spcBef>
                <a:spcPct val="0"/>
              </a:spcBef>
            </a:pPr>
            <a:r>
              <a:rPr lang="en-GB"/>
              <a:t>LNA, Connectors and Pole cable (for 2 channels)	14 Euro</a:t>
            </a:r>
          </a:p>
          <a:p>
            <a:pPr lvl="1">
              <a:spcBef>
                <a:spcPct val="0"/>
              </a:spcBef>
            </a:pPr>
            <a:r>
              <a:rPr lang="en-GB"/>
              <a:t>Central Tube 					  8 Euro</a:t>
            </a:r>
          </a:p>
          <a:p>
            <a:pPr lvl="1">
              <a:spcBef>
                <a:spcPct val="0"/>
              </a:spcBef>
            </a:pPr>
            <a:r>
              <a:rPr lang="en-GB"/>
              <a:t>Plastic Mouldings (4 components)			  8 Euro</a:t>
            </a:r>
            <a:endParaRPr lang="en-GB" sz="1400"/>
          </a:p>
          <a:p>
            <a:pPr lvl="1">
              <a:spcBef>
                <a:spcPct val="0"/>
              </a:spcBef>
            </a:pPr>
            <a:r>
              <a:rPr lang="en-GB"/>
              <a:t>Ground Stake					  5 Euro</a:t>
            </a:r>
            <a:endParaRPr lang="en-GB" sz="1400"/>
          </a:p>
          <a:p>
            <a:pPr lvl="1">
              <a:spcBef>
                <a:spcPct val="0"/>
              </a:spcBef>
            </a:pPr>
            <a:r>
              <a:rPr lang="en-GB"/>
              <a:t>Ground Plane 1.5m x 1.5m, 10 cm galvanised mesh	  6 Euro</a:t>
            </a:r>
          </a:p>
          <a:p>
            <a:pPr lvl="1">
              <a:spcBef>
                <a:spcPct val="0"/>
              </a:spcBef>
            </a:pPr>
            <a:r>
              <a:rPr lang="en-GB" b="1"/>
              <a:t>TOTAL						65 Euro</a:t>
            </a:r>
          </a:p>
          <a:p>
            <a:pPr lvl="1">
              <a:spcBef>
                <a:spcPct val="0"/>
              </a:spcBef>
            </a:pPr>
            <a:r>
              <a:rPr lang="en-GB"/>
              <a:t>Transport, fixings, final assembly and test		10 Euro</a:t>
            </a:r>
          </a:p>
          <a:p>
            <a:pPr>
              <a:spcBef>
                <a:spcPct val="0"/>
              </a:spcBef>
            </a:pPr>
            <a:endParaRPr lang="en-GB"/>
          </a:p>
          <a:p>
            <a:pPr>
              <a:spcBef>
                <a:spcPct val="0"/>
              </a:spcBef>
            </a:pPr>
            <a:r>
              <a:rPr lang="en-GB"/>
              <a:t>Note:</a:t>
            </a:r>
          </a:p>
          <a:p>
            <a:pPr lvl="1">
              <a:spcBef>
                <a:spcPct val="0"/>
              </a:spcBef>
            </a:pPr>
            <a:r>
              <a:rPr lang="en-GB"/>
              <a:t>These costs are indicative and will change based on the final specification, design and manufacturing choices.  Significant areas of uncertainty include:</a:t>
            </a:r>
          </a:p>
          <a:p>
            <a:pPr lvl="2">
              <a:spcBef>
                <a:spcPct val="0"/>
              </a:spcBef>
            </a:pPr>
            <a:r>
              <a:rPr lang="en-GB"/>
              <a:t>The choice of materials and finishes for the element sections, and other mechanical components, to achieve the required lifetime in the chosen location.</a:t>
            </a:r>
          </a:p>
          <a:p>
            <a:pPr lvl="2">
              <a:spcBef>
                <a:spcPct val="0"/>
              </a:spcBef>
            </a:pPr>
            <a:r>
              <a:rPr lang="en-GB"/>
              <a:t>The functionality of the electronics in the antenna. The concept is based on “simple” two stage amplifier built using standard components.</a:t>
            </a:r>
          </a:p>
          <a:p>
            <a:pPr lvl="2">
              <a:spcBef>
                <a:spcPct val="0"/>
              </a:spcBef>
            </a:pPr>
            <a:r>
              <a:rPr lang="en-GB"/>
              <a:t>The locations and suppliers chosen for manufacture, assembly and installation.</a:t>
            </a:r>
          </a:p>
        </p:txBody>
      </p:sp>
      <p:sp>
        <p:nvSpPr>
          <p:cNvPr id="1129482" name="Rectangle 10"/>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Complete Design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Summary and conclusions</a:t>
            </a:r>
          </a:p>
        </p:txBody>
      </p:sp>
      <p:sp>
        <p:nvSpPr>
          <p:cNvPr id="1126403" name="Rectangle 3"/>
          <p:cNvSpPr>
            <a:spLocks noGrp="1" noChangeArrowheads="1"/>
          </p:cNvSpPr>
          <p:nvPr>
            <p:ph type="title"/>
          </p:nvPr>
        </p:nvSpPr>
        <p:spPr>
          <a:noFill/>
          <a:ln/>
        </p:spPr>
        <p:txBody>
          <a:bodyPr/>
          <a:lstStyle/>
          <a:p>
            <a:r>
              <a:rPr lang="en-GB"/>
              <a:t>Next steps</a:t>
            </a:r>
          </a:p>
        </p:txBody>
      </p:sp>
      <p:sp>
        <p:nvSpPr>
          <p:cNvPr id="1126404" name="Rectangle 4"/>
          <p:cNvSpPr>
            <a:spLocks noGrp="1" noChangeArrowheads="1"/>
          </p:cNvSpPr>
          <p:nvPr>
            <p:ph type="body" idx="1"/>
          </p:nvPr>
        </p:nvSpPr>
        <p:spPr>
          <a:xfrm>
            <a:off x="593725" y="2016125"/>
            <a:ext cx="8713788" cy="719138"/>
          </a:xfrm>
          <a:solidFill>
            <a:schemeClr val="bg1">
              <a:alpha val="0"/>
            </a:schemeClr>
          </a:solidFill>
          <a:ln/>
        </p:spPr>
        <p:txBody>
          <a:bodyPr/>
          <a:lstStyle/>
          <a:p>
            <a:r>
              <a:rPr lang="en-GB"/>
              <a:t>Testing </a:t>
            </a:r>
          </a:p>
          <a:p>
            <a:pPr lvl="1"/>
            <a:r>
              <a:rPr lang="en-GB"/>
              <a:t>As a single element</a:t>
            </a:r>
          </a:p>
          <a:p>
            <a:pPr lvl="2"/>
            <a:r>
              <a:rPr lang="en-GB"/>
              <a:t>With an LNA</a:t>
            </a:r>
          </a:p>
          <a:p>
            <a:pPr lvl="2"/>
            <a:r>
              <a:rPr lang="en-GB"/>
              <a:t>“Bare metal” with a matched antenna feed connection</a:t>
            </a:r>
          </a:p>
          <a:p>
            <a:pPr lvl="1"/>
            <a:r>
              <a:rPr lang="en-GB"/>
              <a:t>In a small array – 16 elements</a:t>
            </a:r>
          </a:p>
          <a:p>
            <a:pPr lvl="1"/>
            <a:endParaRPr lang="en-GB"/>
          </a:p>
          <a:p>
            <a:r>
              <a:rPr lang="en-GB"/>
              <a:t>Developing the element design</a:t>
            </a:r>
          </a:p>
          <a:p>
            <a:pPr lvl="1"/>
            <a:r>
              <a:rPr lang="en-GB"/>
              <a:t>For the environmental conditions and required lifetime</a:t>
            </a:r>
          </a:p>
          <a:p>
            <a:pPr lvl="2"/>
            <a:r>
              <a:rPr lang="en-GB"/>
              <a:t>Mechanical robustness, corrosion, material ageing</a:t>
            </a:r>
          </a:p>
          <a:p>
            <a:pPr lvl="1"/>
            <a:r>
              <a:rPr lang="en-GB"/>
              <a:t>Evolve the electronic system design and incorporate into the element</a:t>
            </a:r>
          </a:p>
          <a:p>
            <a:pPr lvl="2"/>
            <a:r>
              <a:rPr lang="en-GB"/>
              <a:t>What will be the functionality of the element electronics in the production array?</a:t>
            </a:r>
          </a:p>
          <a:p>
            <a:pPr lvl="1"/>
            <a:r>
              <a:rPr lang="en-GB"/>
              <a:t>Refine the design for low cost volume manufacture</a:t>
            </a:r>
            <a:endParaRPr lang="en-GB" sz="1600"/>
          </a:p>
        </p:txBody>
      </p:sp>
      <p:pic>
        <p:nvPicPr>
          <p:cNvPr id="1126405" name="Picture 5" descr="Bare1"/>
          <p:cNvPicPr>
            <a:picLocks noChangeAspect="1" noChangeArrowheads="1"/>
          </p:cNvPicPr>
          <p:nvPr/>
        </p:nvPicPr>
        <p:blipFill>
          <a:blip r:embed="rId2" cstate="print"/>
          <a:srcRect/>
          <a:stretch>
            <a:fillRect/>
          </a:stretch>
        </p:blipFill>
        <p:spPr bwMode="auto">
          <a:xfrm>
            <a:off x="7291388" y="2714625"/>
            <a:ext cx="2371725" cy="1822450"/>
          </a:xfrm>
          <a:prstGeom prst="rect">
            <a:avLst/>
          </a:prstGeom>
          <a:noFill/>
        </p:spPr>
      </p:pic>
      <p:pic>
        <p:nvPicPr>
          <p:cNvPr id="1126406" name="Picture 6" descr="LNA3"/>
          <p:cNvPicPr>
            <a:picLocks noChangeAspect="1" noChangeArrowheads="1"/>
          </p:cNvPicPr>
          <p:nvPr/>
        </p:nvPicPr>
        <p:blipFill>
          <a:blip r:embed="rId3" cstate="print"/>
          <a:srcRect/>
          <a:stretch>
            <a:fillRect/>
          </a:stretch>
        </p:blipFill>
        <p:spPr bwMode="auto">
          <a:xfrm>
            <a:off x="4662488" y="1116013"/>
            <a:ext cx="2287587" cy="185261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r>
              <a:rPr lang="en-GB"/>
              <a:t>Contact details:</a:t>
            </a:r>
          </a:p>
        </p:txBody>
      </p:sp>
      <p:sp>
        <p:nvSpPr>
          <p:cNvPr id="1131523" name="Rectangle 3"/>
          <p:cNvSpPr>
            <a:spLocks noGrp="1" noChangeArrowheads="1"/>
          </p:cNvSpPr>
          <p:nvPr>
            <p:ph type="body" idx="1"/>
          </p:nvPr>
        </p:nvSpPr>
        <p:spPr/>
        <p:txBody>
          <a:bodyPr/>
          <a:lstStyle/>
          <a:p>
            <a:pPr>
              <a:spcBef>
                <a:spcPct val="0"/>
              </a:spcBef>
              <a:buFont typeface="Wingdings" pitchFamily="2" charset="2"/>
              <a:buNone/>
            </a:pPr>
            <a:r>
              <a:rPr lang="fr-FR" sz="1200" b="1"/>
              <a:t>Cambridge Consultants Ltd</a:t>
            </a:r>
            <a:r>
              <a:rPr lang="fr-FR" sz="1200"/>
              <a:t>		</a:t>
            </a:r>
            <a:r>
              <a:rPr lang="fr-FR" sz="1200" b="1"/>
              <a:t>Cambridge Consultants Inc</a:t>
            </a:r>
          </a:p>
          <a:p>
            <a:pPr>
              <a:spcBef>
                <a:spcPct val="0"/>
              </a:spcBef>
              <a:buFont typeface="Wingdings" pitchFamily="2" charset="2"/>
              <a:buNone/>
            </a:pPr>
            <a:r>
              <a:rPr lang="fr-FR" sz="1200"/>
              <a:t>Science Park, Milton Road 		101 Main Street</a:t>
            </a:r>
          </a:p>
          <a:p>
            <a:pPr>
              <a:spcBef>
                <a:spcPct val="0"/>
              </a:spcBef>
              <a:buFont typeface="Wingdings" pitchFamily="2" charset="2"/>
              <a:buNone/>
            </a:pPr>
            <a:r>
              <a:rPr lang="fr-FR" sz="1200"/>
              <a:t>Cambridge, CB4 0DW			Cambridge MA 02142</a:t>
            </a:r>
          </a:p>
          <a:p>
            <a:pPr>
              <a:spcBef>
                <a:spcPct val="0"/>
              </a:spcBef>
              <a:buFont typeface="Wingdings" pitchFamily="2" charset="2"/>
              <a:buNone/>
            </a:pPr>
            <a:r>
              <a:rPr lang="fr-FR" sz="1200"/>
              <a:t>England				USA</a:t>
            </a:r>
          </a:p>
          <a:p>
            <a:pPr>
              <a:spcBef>
                <a:spcPct val="0"/>
              </a:spcBef>
              <a:buFont typeface="Wingdings" pitchFamily="2" charset="2"/>
              <a:buNone/>
            </a:pPr>
            <a:endParaRPr lang="fr-FR" sz="1200"/>
          </a:p>
          <a:p>
            <a:pPr>
              <a:spcBef>
                <a:spcPct val="0"/>
              </a:spcBef>
              <a:buFont typeface="Wingdings" pitchFamily="2" charset="2"/>
              <a:buNone/>
            </a:pPr>
            <a:r>
              <a:rPr lang="fr-FR" sz="1200"/>
              <a:t>					</a:t>
            </a:r>
          </a:p>
          <a:p>
            <a:pPr>
              <a:spcBef>
                <a:spcPct val="0"/>
              </a:spcBef>
              <a:buFont typeface="Wingdings" pitchFamily="2" charset="2"/>
              <a:buNone/>
            </a:pPr>
            <a:r>
              <a:rPr lang="fr-FR" sz="1200"/>
              <a:t>Tel: +44(0)1223 420024			Tel: +1 617 532 4700</a:t>
            </a:r>
          </a:p>
          <a:p>
            <a:pPr>
              <a:spcBef>
                <a:spcPct val="0"/>
              </a:spcBef>
              <a:buFont typeface="Wingdings" pitchFamily="2" charset="2"/>
              <a:buNone/>
            </a:pPr>
            <a:r>
              <a:rPr lang="fr-FR" sz="1200"/>
              <a:t>Fax: +44(0)1223 423373			Fax: +1 617 532 4747</a:t>
            </a:r>
          </a:p>
          <a:p>
            <a:pPr>
              <a:spcBef>
                <a:spcPct val="0"/>
              </a:spcBef>
              <a:buFont typeface="Wingdings" pitchFamily="2" charset="2"/>
              <a:buNone/>
            </a:pPr>
            <a:endParaRPr lang="fr-FR" sz="1200"/>
          </a:p>
          <a:p>
            <a:pPr>
              <a:spcBef>
                <a:spcPct val="0"/>
              </a:spcBef>
              <a:buFont typeface="Wingdings" pitchFamily="2" charset="2"/>
              <a:buNone/>
            </a:pPr>
            <a:r>
              <a:rPr lang="fr-FR" sz="1200"/>
              <a:t>Registered No. 1036298 England</a:t>
            </a:r>
          </a:p>
          <a:p>
            <a:pPr>
              <a:spcBef>
                <a:spcPct val="0"/>
              </a:spcBef>
              <a:buFont typeface="Wingdings" pitchFamily="2" charset="2"/>
              <a:buNone/>
            </a:pPr>
            <a:endParaRPr lang="fr-FR" sz="1200"/>
          </a:p>
          <a:p>
            <a:pPr>
              <a:spcBef>
                <a:spcPct val="0"/>
              </a:spcBef>
              <a:buFont typeface="Wingdings" pitchFamily="2" charset="2"/>
              <a:buNone/>
            </a:pPr>
            <a:r>
              <a:rPr lang="fr-FR" sz="1200">
                <a:hlinkClick r:id="rId3"/>
              </a:rPr>
              <a:t>info@CambridgeConsultants.com</a:t>
            </a:r>
            <a:endParaRPr lang="fr-FR" sz="1200"/>
          </a:p>
          <a:p>
            <a:pPr>
              <a:spcBef>
                <a:spcPct val="0"/>
              </a:spcBef>
              <a:buFont typeface="Wingdings" pitchFamily="2" charset="2"/>
              <a:buNone/>
            </a:pPr>
            <a:r>
              <a:rPr lang="fr-FR" sz="1200">
                <a:hlinkClick r:id="rId4"/>
              </a:rPr>
              <a:t>www.CambridgeConsultants.com</a:t>
            </a:r>
            <a:endParaRPr lang="fr-FR" sz="1200"/>
          </a:p>
        </p:txBody>
      </p:sp>
      <p:sp>
        <p:nvSpPr>
          <p:cNvPr id="1131524" name="Text Box 4"/>
          <p:cNvSpPr txBox="1">
            <a:spLocks noChangeArrowheads="1"/>
          </p:cNvSpPr>
          <p:nvPr/>
        </p:nvSpPr>
        <p:spPr bwMode="auto">
          <a:xfrm>
            <a:off x="630238" y="4967288"/>
            <a:ext cx="5975350" cy="273050"/>
          </a:xfrm>
          <a:prstGeom prst="rect">
            <a:avLst/>
          </a:prstGeom>
          <a:noFill/>
          <a:ln w="12700">
            <a:noFill/>
            <a:miter lim="800000"/>
            <a:headEnd/>
            <a:tailEnd/>
          </a:ln>
          <a:effectLst/>
        </p:spPr>
        <p:txBody>
          <a:bodyPr lIns="0" tIns="0" rIns="0" bIns="0">
            <a:spAutoFit/>
          </a:bodyPr>
          <a:lstStyle/>
          <a:p>
            <a:pPr defTabSz="912813"/>
            <a:r>
              <a:rPr lang="en-GB" sz="900" b="1">
                <a:solidFill>
                  <a:srgbClr val="333333"/>
                </a:solidFill>
              </a:rPr>
              <a:t>Cambridge Consultants is part of the Altran group, the </a:t>
            </a:r>
            <a:br>
              <a:rPr lang="en-GB" sz="900" b="1">
                <a:solidFill>
                  <a:srgbClr val="333333"/>
                </a:solidFill>
              </a:rPr>
            </a:br>
            <a:r>
              <a:rPr lang="en-GB" sz="900" b="1">
                <a:solidFill>
                  <a:srgbClr val="333333"/>
                </a:solidFill>
              </a:rPr>
              <a:t>European leader in Innovation Consulting. www.Altran.com</a:t>
            </a:r>
            <a:endParaRPr lang="en-GB" sz="900">
              <a:solidFill>
                <a:srgbClr val="333333"/>
              </a:solidFill>
            </a:endParaRPr>
          </a:p>
        </p:txBody>
      </p:sp>
      <p:grpSp>
        <p:nvGrpSpPr>
          <p:cNvPr id="1131525" name="Group 5"/>
          <p:cNvGrpSpPr>
            <a:grpSpLocks/>
          </p:cNvGrpSpPr>
          <p:nvPr/>
        </p:nvGrpSpPr>
        <p:grpSpPr bwMode="auto">
          <a:xfrm>
            <a:off x="631825" y="5486400"/>
            <a:ext cx="8855075" cy="958850"/>
            <a:chOff x="398" y="3456"/>
            <a:chExt cx="5578" cy="604"/>
          </a:xfrm>
        </p:grpSpPr>
        <p:sp>
          <p:nvSpPr>
            <p:cNvPr id="1131526" name="Text Box 6"/>
            <p:cNvSpPr txBox="1">
              <a:spLocks noChangeArrowheads="1"/>
            </p:cNvSpPr>
            <p:nvPr/>
          </p:nvSpPr>
          <p:spPr bwMode="auto">
            <a:xfrm>
              <a:off x="398" y="3957"/>
              <a:ext cx="5577" cy="96"/>
            </a:xfrm>
            <a:prstGeom prst="rect">
              <a:avLst/>
            </a:prstGeom>
            <a:noFill/>
            <a:ln w="12700">
              <a:noFill/>
              <a:miter lim="800000"/>
              <a:headEnd/>
              <a:tailEnd/>
            </a:ln>
            <a:effectLst/>
          </p:spPr>
          <p:txBody>
            <a:bodyPr lIns="0" tIns="0" rIns="0" bIns="0" anchor="ctr">
              <a:spAutoFit/>
            </a:bodyPr>
            <a:lstStyle/>
            <a:p>
              <a:pPr defTabSz="912813"/>
              <a:r>
                <a:rPr lang="en-US" sz="1000">
                  <a:solidFill>
                    <a:srgbClr val="000000"/>
                  </a:solidFill>
                  <a:cs typeface="Arial" charset="0"/>
                </a:rPr>
                <a:t>© </a:t>
              </a:r>
              <a:r>
                <a:rPr lang="en-GB" sz="1000">
                  <a:solidFill>
                    <a:srgbClr val="000000"/>
                  </a:solidFill>
                  <a:cs typeface="Arial" charset="0"/>
                </a:rPr>
                <a:t> 2011 Cambridge Consultants Ltd, Cambridge Consultants Inc. All rights reserved.</a:t>
              </a:r>
              <a:endParaRPr lang="en-US" sz="1000">
                <a:solidFill>
                  <a:srgbClr val="000000"/>
                </a:solidFill>
                <a:cs typeface="Arial" charset="0"/>
              </a:endParaRPr>
            </a:p>
          </p:txBody>
        </p:sp>
        <p:sp>
          <p:nvSpPr>
            <p:cNvPr id="1131527" name="Text Box 7"/>
            <p:cNvSpPr txBox="1">
              <a:spLocks noChangeArrowheads="1"/>
            </p:cNvSpPr>
            <p:nvPr/>
          </p:nvSpPr>
          <p:spPr bwMode="auto">
            <a:xfrm>
              <a:off x="398" y="3456"/>
              <a:ext cx="3764" cy="430"/>
            </a:xfrm>
            <a:prstGeom prst="rect">
              <a:avLst/>
            </a:prstGeom>
            <a:noFill/>
            <a:ln w="12700">
              <a:noFill/>
              <a:miter lim="800000"/>
              <a:headEnd/>
              <a:tailEnd/>
            </a:ln>
            <a:effectLst/>
          </p:spPr>
          <p:txBody>
            <a:bodyPr lIns="0" tIns="0" rIns="0" bIns="0">
              <a:spAutoFit/>
            </a:bodyPr>
            <a:lstStyle/>
            <a:p>
              <a:pPr defTabSz="912813"/>
              <a:r>
                <a:rPr lang="en-GB" sz="900" b="1">
                  <a:solidFill>
                    <a:srgbClr val="777777"/>
                  </a:solidFill>
                </a:rPr>
                <a:t>Commercially Confidential</a:t>
              </a:r>
              <a:r>
                <a:rPr lang="en-GB" sz="900">
                  <a:solidFill>
                    <a:srgbClr val="777777"/>
                  </a:solidFill>
                </a:rPr>
                <a:t>  This Presentation contains ideas and information which are proprietary to Cambridge Consultants Limited and/or Cambridge Consultants Inc: it is given to you in confidence.  You are authorised to open and view any electronic copy we send you of this document within your organisation and to print a single copy.  Otherwise the material may not in whole or in part be copied, stored electronically or communicated to third parties without the prior written agreement of Cambridge Consultants Limited and/or Cambridge Consultants Inc.</a:t>
              </a:r>
            </a:p>
          </p:txBody>
        </p:sp>
        <p:pic>
          <p:nvPicPr>
            <p:cNvPr id="1131528" name="Picture 8" descr="double_queens_award"/>
            <p:cNvPicPr>
              <a:picLocks noChangeAspect="1" noChangeArrowheads="1"/>
            </p:cNvPicPr>
            <p:nvPr/>
          </p:nvPicPr>
          <p:blipFill>
            <a:blip r:embed="rId5" cstate="print"/>
            <a:srcRect/>
            <a:stretch>
              <a:fillRect/>
            </a:stretch>
          </p:blipFill>
          <p:spPr bwMode="auto">
            <a:xfrm>
              <a:off x="5114" y="3464"/>
              <a:ext cx="862" cy="596"/>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a:xfrm>
            <a:off x="628650" y="1260475"/>
            <a:ext cx="1081088" cy="287338"/>
          </a:xfrm>
          <a:noFill/>
        </p:spPr>
        <p:txBody>
          <a:bodyPr/>
          <a:lstStyle/>
          <a:p>
            <a:r>
              <a:rPr lang="en-GB"/>
              <a:t>Agenda:</a:t>
            </a:r>
          </a:p>
        </p:txBody>
      </p:sp>
      <p:sp>
        <p:nvSpPr>
          <p:cNvPr id="1115139" name="Rectangle 3"/>
          <p:cNvSpPr>
            <a:spLocks noChangeArrowheads="1"/>
          </p:cNvSpPr>
          <p:nvPr/>
        </p:nvSpPr>
        <p:spPr bwMode="auto">
          <a:xfrm>
            <a:off x="2214563" y="2052638"/>
            <a:ext cx="5757862" cy="360362"/>
          </a:xfrm>
          <a:prstGeom prst="rect">
            <a:avLst/>
          </a:prstGeom>
          <a:gradFill rotWithShape="1">
            <a:gsLst>
              <a:gs pos="0">
                <a:srgbClr val="99CCFF">
                  <a:gamma/>
                  <a:shade val="81961"/>
                  <a:invGamma/>
                </a:srgbClr>
              </a:gs>
              <a:gs pos="50000">
                <a:srgbClr val="99CCFF"/>
              </a:gs>
              <a:gs pos="100000">
                <a:srgbClr val="99CCFF">
                  <a:gamma/>
                  <a:shade val="81961"/>
                  <a:invGamma/>
                </a:srgbClr>
              </a:gs>
            </a:gsLst>
            <a:lin ang="5400000" scaled="1"/>
          </a:gradFill>
          <a:ln w="12700" algn="ctr">
            <a:noFill/>
            <a:miter lim="800000"/>
            <a:headEnd/>
            <a:tailEnd/>
          </a:ln>
          <a:effectLst/>
        </p:spPr>
        <p:txBody>
          <a:bodyPr wrap="none" lIns="90000" tIns="46800" rIns="90000" bIns="46800" anchor="ctr"/>
          <a:lstStyle/>
          <a:p>
            <a:pPr>
              <a:tabLst>
                <a:tab pos="1076325" algn="l"/>
              </a:tabLst>
            </a:pPr>
            <a:r>
              <a:rPr lang="en-GB" sz="1600" b="1"/>
              <a:t>	AA-low requirements for low cost manufacture</a:t>
            </a:r>
          </a:p>
        </p:txBody>
      </p:sp>
      <p:sp>
        <p:nvSpPr>
          <p:cNvPr id="1115140" name="Rectangle 4"/>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15141" name="Rectangle 5"/>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15145" name="Rectangle 9"/>
          <p:cNvSpPr>
            <a:spLocks noChangeArrowheads="1"/>
          </p:cNvSpPr>
          <p:nvPr/>
        </p:nvSpPr>
        <p:spPr bwMode="auto">
          <a:xfrm>
            <a:off x="2212975" y="24844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Element section</a:t>
            </a:r>
          </a:p>
        </p:txBody>
      </p:sp>
      <p:sp>
        <p:nvSpPr>
          <p:cNvPr id="1115146" name="Rectangle 10"/>
          <p:cNvSpPr>
            <a:spLocks noChangeArrowheads="1"/>
          </p:cNvSpPr>
          <p:nvPr/>
        </p:nvSpPr>
        <p:spPr bwMode="auto">
          <a:xfrm>
            <a:off x="2359025" y="24844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2</a:t>
            </a:r>
          </a:p>
        </p:txBody>
      </p:sp>
      <p:sp>
        <p:nvSpPr>
          <p:cNvPr id="1115147" name="Rectangle 11"/>
          <p:cNvSpPr>
            <a:spLocks noChangeArrowheads="1"/>
          </p:cNvSpPr>
          <p:nvPr/>
        </p:nvSpPr>
        <p:spPr bwMode="auto">
          <a:xfrm>
            <a:off x="2212975" y="29162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Complete Design</a:t>
            </a:r>
            <a:r>
              <a:rPr lang="en-GB"/>
              <a:t> </a:t>
            </a:r>
          </a:p>
        </p:txBody>
      </p:sp>
      <p:sp>
        <p:nvSpPr>
          <p:cNvPr id="1115148" name="Rectangle 12"/>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15149" name="Rectangle 13"/>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3</a:t>
            </a:r>
          </a:p>
        </p:txBody>
      </p:sp>
      <p:sp>
        <p:nvSpPr>
          <p:cNvPr id="1115151" name="Rectangle 15"/>
          <p:cNvSpPr>
            <a:spLocks noChangeArrowheads="1"/>
          </p:cNvSpPr>
          <p:nvPr/>
        </p:nvSpPr>
        <p:spPr bwMode="auto">
          <a:xfrm>
            <a:off x="2217738" y="33480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a:t>
            </a:r>
            <a:r>
              <a:rPr lang="en-GB" sz="1600" b="1" dirty="0" smtClean="0"/>
              <a:t>The next steps</a:t>
            </a:r>
            <a:endParaRPr lang="en-GB" sz="1600" b="1" dirty="0"/>
          </a:p>
        </p:txBody>
      </p:sp>
      <p:sp>
        <p:nvSpPr>
          <p:cNvPr id="1115152" name="Rectangle 16"/>
          <p:cNvSpPr>
            <a:spLocks noChangeArrowheads="1"/>
          </p:cNvSpPr>
          <p:nvPr/>
        </p:nvSpPr>
        <p:spPr bwMode="auto">
          <a:xfrm>
            <a:off x="2360613" y="3348038"/>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15153" name="Rectangle 17"/>
          <p:cNvSpPr>
            <a:spLocks noChangeArrowheads="1"/>
          </p:cNvSpPr>
          <p:nvPr/>
        </p:nvSpPr>
        <p:spPr bwMode="auto">
          <a:xfrm>
            <a:off x="2359025" y="33480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4</a:t>
            </a:r>
          </a:p>
        </p:txBody>
      </p:sp>
      <p:sp>
        <p:nvSpPr>
          <p:cNvPr id="14" name="Rectangle 15"/>
          <p:cNvSpPr>
            <a:spLocks noChangeArrowheads="1"/>
          </p:cNvSpPr>
          <p:nvPr/>
        </p:nvSpPr>
        <p:spPr bwMode="auto">
          <a:xfrm>
            <a:off x="2217738" y="3816536"/>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Summary and conclusions</a:t>
            </a:r>
          </a:p>
        </p:txBody>
      </p:sp>
      <p:sp>
        <p:nvSpPr>
          <p:cNvPr id="15" name="Rectangle 17"/>
          <p:cNvSpPr>
            <a:spLocks noChangeArrowheads="1"/>
          </p:cNvSpPr>
          <p:nvPr/>
        </p:nvSpPr>
        <p:spPr bwMode="auto">
          <a:xfrm>
            <a:off x="2359025" y="3816536"/>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dirty="0" smtClean="0"/>
              <a:t>5</a:t>
            </a:r>
            <a:endParaRPr lang="en-GB"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AA-low requirements for low cost manufacture</a:t>
            </a:r>
          </a:p>
        </p:txBody>
      </p:sp>
      <p:sp>
        <p:nvSpPr>
          <p:cNvPr id="1117187" name="Rectangle 3"/>
          <p:cNvSpPr>
            <a:spLocks noGrp="1" noChangeArrowheads="1"/>
          </p:cNvSpPr>
          <p:nvPr>
            <p:ph type="title"/>
          </p:nvPr>
        </p:nvSpPr>
        <p:spPr>
          <a:noFill/>
          <a:ln/>
        </p:spPr>
        <p:txBody>
          <a:bodyPr/>
          <a:lstStyle/>
          <a:p>
            <a:r>
              <a:rPr lang="en-GB"/>
              <a:t>AA-low manufacturing requirements</a:t>
            </a:r>
          </a:p>
        </p:txBody>
      </p:sp>
      <p:sp>
        <p:nvSpPr>
          <p:cNvPr id="1117188" name="Rectangle 4"/>
          <p:cNvSpPr>
            <a:spLocks noGrp="1" noChangeArrowheads="1"/>
          </p:cNvSpPr>
          <p:nvPr>
            <p:ph type="body" idx="1"/>
          </p:nvPr>
        </p:nvSpPr>
        <p:spPr>
          <a:xfrm>
            <a:off x="593725" y="2016125"/>
            <a:ext cx="8713788" cy="719138"/>
          </a:xfrm>
          <a:solidFill>
            <a:schemeClr val="bg1">
              <a:alpha val="0"/>
            </a:schemeClr>
          </a:solidFill>
          <a:ln/>
        </p:spPr>
        <p:txBody>
          <a:bodyPr/>
          <a:lstStyle/>
          <a:p>
            <a:r>
              <a:rPr lang="en-GB"/>
              <a:t>Low unit cost when made in large quantity (€75 target)</a:t>
            </a:r>
          </a:p>
          <a:p>
            <a:r>
              <a:rPr lang="en-GB"/>
              <a:t>Universally manufacturable </a:t>
            </a:r>
          </a:p>
          <a:p>
            <a:pPr lvl="1"/>
            <a:r>
              <a:rPr lang="en-GB"/>
              <a:t>No special processes, Can be made anywhere</a:t>
            </a:r>
          </a:p>
          <a:p>
            <a:r>
              <a:rPr lang="en-GB"/>
              <a:t>Finally assembly on-site</a:t>
            </a:r>
          </a:p>
          <a:p>
            <a:pPr lvl="1"/>
            <a:r>
              <a:rPr lang="en-GB"/>
              <a:t>Avoid the cost of transporting a large assembly</a:t>
            </a:r>
          </a:p>
          <a:p>
            <a:r>
              <a:rPr lang="en-GB"/>
              <a:t>Finally assembly quick and simple</a:t>
            </a:r>
          </a:p>
          <a:p>
            <a:pPr lvl="1"/>
            <a:r>
              <a:rPr lang="en-GB"/>
              <a:t>Un-skilled labour, remote location, few facilities</a:t>
            </a:r>
          </a:p>
          <a:p>
            <a:r>
              <a:rPr lang="en-GB"/>
              <a:t>Environmentally robust with a long in-field life</a:t>
            </a:r>
          </a:p>
          <a:p>
            <a:r>
              <a:rPr lang="en-GB"/>
              <a:t>Low (zero) maintenance – Line replaceable unit</a:t>
            </a:r>
          </a:p>
          <a:p>
            <a:r>
              <a:rPr lang="en-GB"/>
              <a:t>No compromise in EM performance from the original design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628650" y="1260475"/>
            <a:ext cx="1081088" cy="287338"/>
          </a:xfrm>
          <a:noFill/>
        </p:spPr>
        <p:txBody>
          <a:bodyPr/>
          <a:lstStyle/>
          <a:p>
            <a:r>
              <a:rPr lang="en-GB"/>
              <a:t>Agenda:</a:t>
            </a:r>
          </a:p>
        </p:txBody>
      </p:sp>
      <p:sp>
        <p:nvSpPr>
          <p:cNvPr id="1135619" name="Rectangle 3"/>
          <p:cNvSpPr>
            <a:spLocks noChangeArrowheads="1"/>
          </p:cNvSpPr>
          <p:nvPr/>
        </p:nvSpPr>
        <p:spPr bwMode="auto">
          <a:xfrm>
            <a:off x="2214563" y="20526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AA-low requirements for low cost manufacture</a:t>
            </a:r>
          </a:p>
        </p:txBody>
      </p:sp>
      <p:sp>
        <p:nvSpPr>
          <p:cNvPr id="1135620" name="Rectangle 4"/>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5621" name="Rectangle 5"/>
          <p:cNvSpPr>
            <a:spLocks noChangeArrowheads="1"/>
          </p:cNvSpPr>
          <p:nvPr/>
        </p:nvSpPr>
        <p:spPr bwMode="auto">
          <a:xfrm>
            <a:off x="2355850" y="20526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5625" name="Rectangle 9"/>
          <p:cNvSpPr>
            <a:spLocks noChangeArrowheads="1"/>
          </p:cNvSpPr>
          <p:nvPr/>
        </p:nvSpPr>
        <p:spPr bwMode="auto">
          <a:xfrm>
            <a:off x="2212975" y="2484438"/>
            <a:ext cx="5757863" cy="360362"/>
          </a:xfrm>
          <a:prstGeom prst="rect">
            <a:avLst/>
          </a:prstGeom>
          <a:gradFill rotWithShape="1">
            <a:gsLst>
              <a:gs pos="0">
                <a:srgbClr val="99CCFF">
                  <a:gamma/>
                  <a:shade val="81961"/>
                  <a:invGamma/>
                </a:srgbClr>
              </a:gs>
              <a:gs pos="50000">
                <a:srgbClr val="99CCFF"/>
              </a:gs>
              <a:gs pos="100000">
                <a:srgbClr val="99CCFF">
                  <a:gamma/>
                  <a:shade val="81961"/>
                  <a:invGamma/>
                </a:srgbClr>
              </a:gs>
            </a:gsLst>
            <a:lin ang="5400000" scaled="1"/>
          </a:gradFill>
          <a:ln w="12700" algn="ctr">
            <a:noFill/>
            <a:miter lim="800000"/>
            <a:headEnd/>
            <a:tailEnd/>
          </a:ln>
          <a:effectLst/>
        </p:spPr>
        <p:txBody>
          <a:bodyPr wrap="none" lIns="90000" tIns="46800" rIns="90000" bIns="46800" anchor="ctr"/>
          <a:lstStyle/>
          <a:p>
            <a:pPr>
              <a:tabLst>
                <a:tab pos="1076325" algn="l"/>
              </a:tabLst>
            </a:pPr>
            <a:r>
              <a:rPr lang="en-GB" sz="1600" b="1"/>
              <a:t>	The AA-Low LPD example – Element section</a:t>
            </a:r>
          </a:p>
        </p:txBody>
      </p:sp>
      <p:sp>
        <p:nvSpPr>
          <p:cNvPr id="1135626" name="Rectangle 10"/>
          <p:cNvSpPr>
            <a:spLocks noChangeArrowheads="1"/>
          </p:cNvSpPr>
          <p:nvPr/>
        </p:nvSpPr>
        <p:spPr bwMode="auto">
          <a:xfrm>
            <a:off x="2359025" y="24844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2</a:t>
            </a:r>
          </a:p>
        </p:txBody>
      </p:sp>
      <p:sp>
        <p:nvSpPr>
          <p:cNvPr id="1135627" name="Rectangle 11"/>
          <p:cNvSpPr>
            <a:spLocks noChangeArrowheads="1"/>
          </p:cNvSpPr>
          <p:nvPr/>
        </p:nvSpPr>
        <p:spPr bwMode="auto">
          <a:xfrm>
            <a:off x="2212975" y="2916238"/>
            <a:ext cx="5757863"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a:t>	The AA-Low LPD example – Complete Design</a:t>
            </a:r>
            <a:r>
              <a:rPr lang="en-GB"/>
              <a:t> </a:t>
            </a:r>
          </a:p>
        </p:txBody>
      </p:sp>
      <p:sp>
        <p:nvSpPr>
          <p:cNvPr id="1135628" name="Rectangle 12"/>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135629" name="Rectangle 13"/>
          <p:cNvSpPr>
            <a:spLocks noChangeArrowheads="1"/>
          </p:cNvSpPr>
          <p:nvPr/>
        </p:nvSpPr>
        <p:spPr bwMode="auto">
          <a:xfrm>
            <a:off x="2355850" y="29162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3</a:t>
            </a:r>
          </a:p>
        </p:txBody>
      </p:sp>
      <p:sp>
        <p:nvSpPr>
          <p:cNvPr id="14" name="Rectangle 15"/>
          <p:cNvSpPr>
            <a:spLocks noChangeArrowheads="1"/>
          </p:cNvSpPr>
          <p:nvPr/>
        </p:nvSpPr>
        <p:spPr bwMode="auto">
          <a:xfrm>
            <a:off x="2217738" y="3348038"/>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a:t>
            </a:r>
            <a:r>
              <a:rPr lang="en-GB" sz="1600" b="1" dirty="0" smtClean="0"/>
              <a:t>The next steps</a:t>
            </a:r>
            <a:endParaRPr lang="en-GB" sz="1600" b="1" dirty="0"/>
          </a:p>
        </p:txBody>
      </p:sp>
      <p:sp>
        <p:nvSpPr>
          <p:cNvPr id="15" name="Rectangle 16"/>
          <p:cNvSpPr>
            <a:spLocks noChangeArrowheads="1"/>
          </p:cNvSpPr>
          <p:nvPr/>
        </p:nvSpPr>
        <p:spPr bwMode="auto">
          <a:xfrm>
            <a:off x="2360613" y="3348038"/>
            <a:ext cx="719137"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1</a:t>
            </a:r>
          </a:p>
        </p:txBody>
      </p:sp>
      <p:sp>
        <p:nvSpPr>
          <p:cNvPr id="16" name="Rectangle 17"/>
          <p:cNvSpPr>
            <a:spLocks noChangeArrowheads="1"/>
          </p:cNvSpPr>
          <p:nvPr/>
        </p:nvSpPr>
        <p:spPr bwMode="auto">
          <a:xfrm>
            <a:off x="2359025" y="3348038"/>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a:t>4</a:t>
            </a:r>
          </a:p>
        </p:txBody>
      </p:sp>
      <p:sp>
        <p:nvSpPr>
          <p:cNvPr id="17" name="Rectangle 15"/>
          <p:cNvSpPr>
            <a:spLocks noChangeArrowheads="1"/>
          </p:cNvSpPr>
          <p:nvPr/>
        </p:nvSpPr>
        <p:spPr bwMode="auto">
          <a:xfrm>
            <a:off x="2217738" y="3816536"/>
            <a:ext cx="5757862" cy="360362"/>
          </a:xfrm>
          <a:prstGeom prst="rect">
            <a:avLst/>
          </a:prstGeom>
          <a:solidFill>
            <a:srgbClr val="DDDDDD"/>
          </a:solidFill>
          <a:ln w="12700" algn="ctr">
            <a:noFill/>
            <a:miter lim="800000"/>
            <a:headEnd/>
            <a:tailEnd/>
          </a:ln>
          <a:effectLst/>
        </p:spPr>
        <p:txBody>
          <a:bodyPr wrap="none" lIns="90000" tIns="46800" rIns="90000" bIns="46800" anchor="ctr"/>
          <a:lstStyle/>
          <a:p>
            <a:pPr>
              <a:tabLst>
                <a:tab pos="1076325" algn="l"/>
              </a:tabLst>
            </a:pPr>
            <a:r>
              <a:rPr lang="en-GB" sz="1600" b="1" dirty="0"/>
              <a:t>	Summary and conclusions</a:t>
            </a:r>
          </a:p>
        </p:txBody>
      </p:sp>
      <p:sp>
        <p:nvSpPr>
          <p:cNvPr id="18" name="Rectangle 17"/>
          <p:cNvSpPr>
            <a:spLocks noChangeArrowheads="1"/>
          </p:cNvSpPr>
          <p:nvPr/>
        </p:nvSpPr>
        <p:spPr bwMode="auto">
          <a:xfrm>
            <a:off x="2359025" y="3816536"/>
            <a:ext cx="719138" cy="360362"/>
          </a:xfrm>
          <a:prstGeom prst="rect">
            <a:avLst/>
          </a:prstGeom>
          <a:solidFill>
            <a:schemeClr val="bg1"/>
          </a:solidFill>
          <a:ln w="19050">
            <a:noFill/>
            <a:miter lim="800000"/>
            <a:headEnd/>
            <a:tailEnd/>
          </a:ln>
          <a:effectLst/>
        </p:spPr>
        <p:txBody>
          <a:bodyPr wrap="none" lIns="90000" tIns="46800" rIns="306000" bIns="46800" anchor="ctr"/>
          <a:lstStyle/>
          <a:p>
            <a:pPr algn="r"/>
            <a:r>
              <a:rPr lang="en-GB" sz="1600" b="1" dirty="0" smtClean="0"/>
              <a:t>5</a:t>
            </a:r>
            <a:endParaRPr lang="en-GB"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Element section</a:t>
            </a:r>
          </a:p>
        </p:txBody>
      </p:sp>
      <p:sp>
        <p:nvSpPr>
          <p:cNvPr id="1120259" name="Rectangle 3"/>
          <p:cNvSpPr>
            <a:spLocks noGrp="1" noChangeArrowheads="1"/>
          </p:cNvSpPr>
          <p:nvPr>
            <p:ph type="title"/>
          </p:nvPr>
        </p:nvSpPr>
        <p:spPr>
          <a:noFill/>
          <a:ln/>
        </p:spPr>
        <p:txBody>
          <a:bodyPr/>
          <a:lstStyle/>
          <a:p>
            <a:r>
              <a:rPr lang="en-GB"/>
              <a:t>How can the LP element shape be made with the least material and operations ?</a:t>
            </a:r>
          </a:p>
        </p:txBody>
      </p:sp>
      <p:pic>
        <p:nvPicPr>
          <p:cNvPr id="1120261" name="Picture 5" descr="Sheet_Metal_Prototype_#1"/>
          <p:cNvPicPr>
            <a:picLocks noChangeAspect="1" noChangeArrowheads="1"/>
          </p:cNvPicPr>
          <p:nvPr/>
        </p:nvPicPr>
        <p:blipFill>
          <a:blip r:embed="rId2" cstate="print"/>
          <a:srcRect l="3192" t="4515" r="3192"/>
          <a:stretch>
            <a:fillRect/>
          </a:stretch>
        </p:blipFill>
        <p:spPr bwMode="auto">
          <a:xfrm>
            <a:off x="2574925" y="1908175"/>
            <a:ext cx="1455738" cy="2098675"/>
          </a:xfrm>
          <a:prstGeom prst="rect">
            <a:avLst/>
          </a:prstGeom>
          <a:noFill/>
        </p:spPr>
      </p:pic>
      <p:pic>
        <p:nvPicPr>
          <p:cNvPr id="1120262" name="Picture 6"/>
          <p:cNvPicPr>
            <a:picLocks noChangeAspect="1" noChangeArrowheads="1"/>
          </p:cNvPicPr>
          <p:nvPr/>
        </p:nvPicPr>
        <p:blipFill>
          <a:blip r:embed="rId3" cstate="print"/>
          <a:srcRect/>
          <a:stretch>
            <a:fillRect/>
          </a:stretch>
        </p:blipFill>
        <p:spPr bwMode="auto">
          <a:xfrm>
            <a:off x="6859588" y="4716463"/>
            <a:ext cx="2376487" cy="1951037"/>
          </a:xfrm>
          <a:prstGeom prst="rect">
            <a:avLst/>
          </a:prstGeom>
          <a:noFill/>
          <a:ln w="12700">
            <a:noFill/>
            <a:miter lim="800000"/>
            <a:headEnd type="none" w="sm" len="lg"/>
            <a:tailEnd/>
          </a:ln>
          <a:effectLst/>
        </p:spPr>
      </p:pic>
      <p:sp>
        <p:nvSpPr>
          <p:cNvPr id="1120263" name="Text Box 7"/>
          <p:cNvSpPr txBox="1">
            <a:spLocks noChangeArrowheads="1"/>
          </p:cNvSpPr>
          <p:nvPr/>
        </p:nvSpPr>
        <p:spPr bwMode="auto">
          <a:xfrm>
            <a:off x="4733925" y="5616575"/>
            <a:ext cx="1943100" cy="942975"/>
          </a:xfrm>
          <a:prstGeom prst="rect">
            <a:avLst/>
          </a:prstGeom>
          <a:noFill/>
          <a:ln w="12700">
            <a:noFill/>
            <a:miter lim="800000"/>
            <a:headEnd type="none" w="sm" len="lg"/>
            <a:tailEnd/>
          </a:ln>
          <a:effectLst/>
        </p:spPr>
        <p:txBody>
          <a:bodyPr lIns="90000" tIns="46800" rIns="90000" bIns="46800">
            <a:spAutoFit/>
          </a:bodyPr>
          <a:lstStyle/>
          <a:p>
            <a:pPr defTabSz="912813"/>
            <a:r>
              <a:rPr lang="en-GB" sz="1400"/>
              <a:t>Fold 2 flat strips and spot weld (or rivet)</a:t>
            </a:r>
            <a:br>
              <a:rPr lang="en-GB" sz="1400"/>
            </a:br>
            <a:r>
              <a:rPr lang="en-GB" sz="1400"/>
              <a:t>at the overlapping sections to form spine</a:t>
            </a:r>
          </a:p>
        </p:txBody>
      </p:sp>
      <p:sp>
        <p:nvSpPr>
          <p:cNvPr id="1120264" name="Text Box 8"/>
          <p:cNvSpPr txBox="1">
            <a:spLocks noChangeArrowheads="1"/>
          </p:cNvSpPr>
          <p:nvPr/>
        </p:nvSpPr>
        <p:spPr bwMode="auto">
          <a:xfrm>
            <a:off x="233363" y="5292725"/>
            <a:ext cx="1871662" cy="1155700"/>
          </a:xfrm>
          <a:prstGeom prst="rect">
            <a:avLst/>
          </a:prstGeom>
          <a:noFill/>
          <a:ln w="12700">
            <a:noFill/>
            <a:miter lim="800000"/>
            <a:headEnd type="none" w="sm" len="lg"/>
            <a:tailEnd/>
          </a:ln>
          <a:effectLst/>
        </p:spPr>
        <p:txBody>
          <a:bodyPr lIns="90000" tIns="46800" rIns="90000" bIns="46800">
            <a:spAutoFit/>
          </a:bodyPr>
          <a:lstStyle/>
          <a:p>
            <a:pPr defTabSz="912813"/>
            <a:r>
              <a:rPr lang="en-GB" sz="1400"/>
              <a:t>Use middle of each panel to make next one (like a Russian Doll), and crimp into a channel as a spine</a:t>
            </a:r>
          </a:p>
        </p:txBody>
      </p:sp>
      <p:sp>
        <p:nvSpPr>
          <p:cNvPr id="1120265" name="Rectangle 9"/>
          <p:cNvSpPr>
            <a:spLocks noChangeArrowheads="1"/>
          </p:cNvSpPr>
          <p:nvPr/>
        </p:nvSpPr>
        <p:spPr bwMode="auto">
          <a:xfrm>
            <a:off x="630238" y="2663825"/>
            <a:ext cx="8853487" cy="719138"/>
          </a:xfrm>
          <a:prstGeom prst="rect">
            <a:avLst/>
          </a:prstGeom>
          <a:noFill/>
          <a:ln w="12700">
            <a:noFill/>
            <a:miter lim="800000"/>
            <a:headEnd/>
            <a:tailEnd/>
          </a:ln>
          <a:effectLst/>
        </p:spPr>
        <p:txBody>
          <a:bodyPr lIns="0" tIns="0" rIns="0" bIns="0"/>
          <a:lstStyle/>
          <a:p>
            <a:pPr marL="269875" indent="-269875" defTabSz="912813" eaLnBrk="1" hangingPunct="1">
              <a:buClr>
                <a:srgbClr val="000066"/>
              </a:buClr>
              <a:buFont typeface="Wingdings" pitchFamily="2" charset="2"/>
              <a:buChar char="§"/>
            </a:pPr>
            <a:endParaRPr lang="en-GB"/>
          </a:p>
        </p:txBody>
      </p:sp>
      <p:pic>
        <p:nvPicPr>
          <p:cNvPr id="1120266" name="Picture 10"/>
          <p:cNvPicPr>
            <a:picLocks noChangeAspect="1" noChangeArrowheads="1"/>
          </p:cNvPicPr>
          <p:nvPr/>
        </p:nvPicPr>
        <p:blipFill>
          <a:blip r:embed="rId4" cstate="print"/>
          <a:srcRect/>
          <a:stretch>
            <a:fillRect/>
          </a:stretch>
        </p:blipFill>
        <p:spPr bwMode="auto">
          <a:xfrm>
            <a:off x="198438" y="2987675"/>
            <a:ext cx="2016125" cy="1692275"/>
          </a:xfrm>
          <a:prstGeom prst="rect">
            <a:avLst/>
          </a:prstGeom>
          <a:noFill/>
          <a:ln w="12700">
            <a:noFill/>
            <a:miter lim="800000"/>
            <a:headEnd type="none" w="sm" len="lg"/>
            <a:tailEnd/>
          </a:ln>
          <a:effectLst/>
        </p:spPr>
      </p:pic>
      <p:pic>
        <p:nvPicPr>
          <p:cNvPr id="1120267" name="Picture 11"/>
          <p:cNvPicPr>
            <a:picLocks noChangeAspect="1" noChangeArrowheads="1"/>
          </p:cNvPicPr>
          <p:nvPr/>
        </p:nvPicPr>
        <p:blipFill>
          <a:blip r:embed="rId5" cstate="print"/>
          <a:srcRect/>
          <a:stretch>
            <a:fillRect/>
          </a:stretch>
        </p:blipFill>
        <p:spPr bwMode="auto">
          <a:xfrm>
            <a:off x="4841875" y="3217863"/>
            <a:ext cx="2159000" cy="1787525"/>
          </a:xfrm>
          <a:prstGeom prst="rect">
            <a:avLst/>
          </a:prstGeom>
          <a:noFill/>
          <a:ln w="12700">
            <a:noFill/>
            <a:miter lim="800000"/>
            <a:headEnd type="none" w="sm" len="lg"/>
            <a:tailEnd/>
          </a:ln>
          <a:effectLst/>
        </p:spPr>
      </p:pic>
      <p:pic>
        <p:nvPicPr>
          <p:cNvPr id="1120268" name="Picture 12"/>
          <p:cNvPicPr>
            <a:picLocks noChangeAspect="1" noChangeArrowheads="1"/>
          </p:cNvPicPr>
          <p:nvPr/>
        </p:nvPicPr>
        <p:blipFill>
          <a:blip r:embed="rId6" cstate="print"/>
          <a:srcRect/>
          <a:stretch>
            <a:fillRect/>
          </a:stretch>
        </p:blipFill>
        <p:spPr bwMode="auto">
          <a:xfrm>
            <a:off x="2070100" y="4248150"/>
            <a:ext cx="2665413" cy="2325688"/>
          </a:xfrm>
          <a:prstGeom prst="rect">
            <a:avLst/>
          </a:prstGeom>
          <a:noFill/>
          <a:ln w="12700">
            <a:noFill/>
            <a:miter lim="800000"/>
            <a:headEnd type="none" w="sm" len="lg"/>
            <a:tailEnd/>
          </a:ln>
          <a:effectLst/>
        </p:spPr>
      </p:pic>
      <p:sp>
        <p:nvSpPr>
          <p:cNvPr id="1120269" name="Text Box 13"/>
          <p:cNvSpPr txBox="1">
            <a:spLocks noChangeArrowheads="1"/>
          </p:cNvSpPr>
          <p:nvPr/>
        </p:nvSpPr>
        <p:spPr bwMode="auto">
          <a:xfrm>
            <a:off x="161925" y="2268538"/>
            <a:ext cx="2160588" cy="730250"/>
          </a:xfrm>
          <a:prstGeom prst="rect">
            <a:avLst/>
          </a:prstGeom>
          <a:noFill/>
          <a:ln w="12700">
            <a:noFill/>
            <a:miter lim="800000"/>
            <a:headEnd type="none" w="sm" len="lg"/>
            <a:tailEnd/>
          </a:ln>
          <a:effectLst/>
        </p:spPr>
        <p:txBody>
          <a:bodyPr lIns="90000" tIns="46800" rIns="90000" bIns="46800">
            <a:spAutoFit/>
          </a:bodyPr>
          <a:lstStyle/>
          <a:p>
            <a:pPr defTabSz="912813"/>
            <a:r>
              <a:rPr lang="en-GB" sz="1400"/>
              <a:t>Cut &amp; fold flaps</a:t>
            </a:r>
            <a:br>
              <a:rPr lang="en-GB" sz="1400"/>
            </a:br>
            <a:r>
              <a:rPr lang="en-GB" sz="1400"/>
              <a:t>from ½ size sheet</a:t>
            </a:r>
            <a:br>
              <a:rPr lang="en-GB" sz="1400"/>
            </a:br>
            <a:r>
              <a:rPr lang="en-GB" sz="1400"/>
              <a:t>(so less waste material)</a:t>
            </a:r>
          </a:p>
        </p:txBody>
      </p:sp>
      <p:sp>
        <p:nvSpPr>
          <p:cNvPr id="1120270" name="Text Box 14"/>
          <p:cNvSpPr txBox="1">
            <a:spLocks noChangeArrowheads="1"/>
          </p:cNvSpPr>
          <p:nvPr/>
        </p:nvSpPr>
        <p:spPr bwMode="auto">
          <a:xfrm>
            <a:off x="6931025" y="3384550"/>
            <a:ext cx="2089150" cy="1262063"/>
          </a:xfrm>
          <a:prstGeom prst="rect">
            <a:avLst/>
          </a:prstGeom>
          <a:noFill/>
          <a:ln w="12700">
            <a:noFill/>
            <a:miter lim="800000"/>
            <a:headEnd type="none" w="sm" len="lg"/>
            <a:tailEnd/>
          </a:ln>
          <a:effectLst/>
        </p:spPr>
        <p:txBody>
          <a:bodyPr lIns="90000" tIns="46800" rIns="90000" bIns="46800">
            <a:spAutoFit/>
          </a:bodyPr>
          <a:lstStyle/>
          <a:p>
            <a:pPr defTabSz="912813"/>
            <a:r>
              <a:rPr lang="en-GB" sz="1400"/>
              <a:t>Push ‘staples’ of round tube into a square tube</a:t>
            </a:r>
            <a:br>
              <a:rPr lang="en-GB" sz="1400"/>
            </a:br>
            <a:r>
              <a:rPr lang="en-GB" sz="1400"/>
              <a:t>(like standard TV aerial)</a:t>
            </a:r>
          </a:p>
          <a:p>
            <a:pPr defTabSz="912813"/>
            <a:r>
              <a:rPr lang="en-GB" sz="1400" i="1"/>
              <a:t>integrity &amp; durability of electrical connections ?</a:t>
            </a:r>
          </a:p>
        </p:txBody>
      </p:sp>
      <p:sp>
        <p:nvSpPr>
          <p:cNvPr id="1120271" name="Text Box 15"/>
          <p:cNvSpPr txBox="1">
            <a:spLocks noChangeArrowheads="1"/>
          </p:cNvSpPr>
          <p:nvPr/>
        </p:nvSpPr>
        <p:spPr bwMode="auto">
          <a:xfrm>
            <a:off x="4518025" y="1584325"/>
            <a:ext cx="3157538" cy="1803400"/>
          </a:xfrm>
          <a:prstGeom prst="rect">
            <a:avLst/>
          </a:prstGeom>
          <a:noFill/>
          <a:ln w="12700">
            <a:noFill/>
            <a:miter lim="800000"/>
            <a:headEnd type="none" w="sm" len="lg"/>
            <a:tailEnd/>
          </a:ln>
          <a:effectLst/>
        </p:spPr>
        <p:txBody>
          <a:bodyPr wrap="none" lIns="90000" tIns="46800" rIns="90000" bIns="46800">
            <a:spAutoFit/>
          </a:bodyPr>
          <a:lstStyle/>
          <a:p>
            <a:pPr defTabSz="912813"/>
            <a:r>
              <a:rPr lang="en-GB" sz="1600"/>
              <a:t>Must keep parameters:</a:t>
            </a:r>
          </a:p>
          <a:p>
            <a:pPr defTabSz="912813">
              <a:spcBef>
                <a:spcPct val="0"/>
              </a:spcBef>
              <a:buFontTx/>
              <a:buChar char="•"/>
            </a:pPr>
            <a:r>
              <a:rPr lang="en-GB" sz="1600"/>
              <a:t>  Overall dimensions </a:t>
            </a:r>
          </a:p>
          <a:p>
            <a:pPr defTabSz="912813">
              <a:spcBef>
                <a:spcPct val="0"/>
              </a:spcBef>
              <a:buFontTx/>
              <a:buChar char="•"/>
            </a:pPr>
            <a:r>
              <a:rPr lang="en-GB" sz="1600"/>
              <a:t>  Outline of the element sections</a:t>
            </a:r>
          </a:p>
          <a:p>
            <a:pPr defTabSz="912813">
              <a:spcBef>
                <a:spcPct val="0"/>
              </a:spcBef>
              <a:buFontTx/>
              <a:buChar char="•"/>
            </a:pPr>
            <a:r>
              <a:rPr lang="en-GB" sz="1600"/>
              <a:t>  Angle of the pyramid</a:t>
            </a:r>
          </a:p>
          <a:p>
            <a:pPr defTabSz="912813">
              <a:spcBef>
                <a:spcPct val="0"/>
              </a:spcBef>
              <a:buFontTx/>
              <a:buChar char="•"/>
            </a:pPr>
            <a:r>
              <a:rPr lang="en-GB" sz="1600"/>
              <a:t>  Spacing of element sections ?</a:t>
            </a:r>
          </a:p>
          <a:p>
            <a:pPr defTabSz="912813">
              <a:spcBef>
                <a:spcPct val="0"/>
              </a:spcBef>
              <a:buFontTx/>
              <a:buChar char="•"/>
            </a:pPr>
            <a:r>
              <a:rPr lang="en-GB" sz="1600"/>
              <a:t>  Height above the ground ?</a:t>
            </a:r>
          </a:p>
          <a:p>
            <a:pPr defTabSz="912813">
              <a:spcBef>
                <a:spcPct val="0"/>
              </a:spcBef>
              <a:buFontTx/>
              <a:buChar char="•"/>
            </a:pPr>
            <a:r>
              <a:rPr lang="en-GB" sz="1600"/>
              <a:t>  Orientation</a:t>
            </a:r>
          </a:p>
        </p:txBody>
      </p:sp>
      <p:sp>
        <p:nvSpPr>
          <p:cNvPr id="1120272" name="Text Box 16"/>
          <p:cNvSpPr txBox="1">
            <a:spLocks noChangeArrowheads="1"/>
          </p:cNvSpPr>
          <p:nvPr/>
        </p:nvSpPr>
        <p:spPr bwMode="auto">
          <a:xfrm>
            <a:off x="2538413" y="1547813"/>
            <a:ext cx="1547812" cy="366712"/>
          </a:xfrm>
          <a:prstGeom prst="rect">
            <a:avLst/>
          </a:prstGeom>
          <a:noFill/>
          <a:ln w="12700">
            <a:noFill/>
            <a:miter lim="800000"/>
            <a:headEnd type="none" w="sm" len="lg"/>
            <a:tailEnd/>
          </a:ln>
          <a:effectLst/>
        </p:spPr>
        <p:txBody>
          <a:bodyPr lIns="90000" tIns="46800" rIns="90000" bIns="46800">
            <a:spAutoFit/>
          </a:bodyPr>
          <a:lstStyle/>
          <a:p>
            <a:pPr defTabSz="912813"/>
            <a:r>
              <a:rPr lang="en-GB"/>
              <a:t>Starting point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3330" name="Picture 2"/>
          <p:cNvPicPr>
            <a:picLocks noChangeAspect="1" noChangeArrowheads="1"/>
          </p:cNvPicPr>
          <p:nvPr/>
        </p:nvPicPr>
        <p:blipFill>
          <a:blip r:embed="rId2" cstate="print"/>
          <a:srcRect/>
          <a:stretch>
            <a:fillRect/>
          </a:stretch>
        </p:blipFill>
        <p:spPr bwMode="auto">
          <a:xfrm>
            <a:off x="6967538" y="1152525"/>
            <a:ext cx="2339975" cy="1620838"/>
          </a:xfrm>
          <a:prstGeom prst="rect">
            <a:avLst/>
          </a:prstGeom>
          <a:noFill/>
          <a:ln w="12700">
            <a:noFill/>
            <a:miter lim="800000"/>
            <a:headEnd type="none" w="sm" len="lg"/>
            <a:tailEnd/>
          </a:ln>
          <a:effectLst/>
        </p:spPr>
      </p:pic>
      <p:sp>
        <p:nvSpPr>
          <p:cNvPr id="1123331" name="Rectangle 3"/>
          <p:cNvSpPr>
            <a:spLocks noGrp="1" noChangeArrowheads="1"/>
          </p:cNvSpPr>
          <p:nvPr>
            <p:ph type="title"/>
          </p:nvPr>
        </p:nvSpPr>
        <p:spPr/>
        <p:txBody>
          <a:bodyPr/>
          <a:lstStyle/>
          <a:p>
            <a:r>
              <a:rPr lang="en-GB"/>
              <a:t>“Wire” is cheap, stiff and can be formed in bending machines </a:t>
            </a:r>
          </a:p>
        </p:txBody>
      </p:sp>
      <p:sp>
        <p:nvSpPr>
          <p:cNvPr id="1123333" name="Rectangle 5"/>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Element section</a:t>
            </a:r>
          </a:p>
        </p:txBody>
      </p:sp>
      <p:pic>
        <p:nvPicPr>
          <p:cNvPr id="1123334" name="Picture 6"/>
          <p:cNvPicPr>
            <a:picLocks noChangeAspect="1" noChangeArrowheads="1"/>
          </p:cNvPicPr>
          <p:nvPr/>
        </p:nvPicPr>
        <p:blipFill>
          <a:blip r:embed="rId3" cstate="print"/>
          <a:srcRect/>
          <a:stretch>
            <a:fillRect/>
          </a:stretch>
        </p:blipFill>
        <p:spPr bwMode="auto">
          <a:xfrm>
            <a:off x="342900" y="3600450"/>
            <a:ext cx="3654425" cy="1962150"/>
          </a:xfrm>
          <a:prstGeom prst="rect">
            <a:avLst/>
          </a:prstGeom>
          <a:noFill/>
          <a:ln w="12700">
            <a:noFill/>
            <a:miter lim="800000"/>
            <a:headEnd type="none" w="sm" len="lg"/>
            <a:tailEnd/>
          </a:ln>
          <a:effectLst/>
        </p:spPr>
      </p:pic>
      <p:sp>
        <p:nvSpPr>
          <p:cNvPr id="1123335" name="Text Box 7"/>
          <p:cNvSpPr txBox="1">
            <a:spLocks noChangeArrowheads="1"/>
          </p:cNvSpPr>
          <p:nvPr/>
        </p:nvSpPr>
        <p:spPr bwMode="auto">
          <a:xfrm>
            <a:off x="269875" y="5653088"/>
            <a:ext cx="3311525" cy="1049337"/>
          </a:xfrm>
          <a:prstGeom prst="rect">
            <a:avLst/>
          </a:prstGeom>
          <a:noFill/>
          <a:ln w="12700">
            <a:noFill/>
            <a:miter lim="800000"/>
            <a:headEnd type="none" w="sm" len="lg"/>
            <a:tailEnd/>
          </a:ln>
          <a:effectLst/>
        </p:spPr>
        <p:txBody>
          <a:bodyPr lIns="90000" tIns="46800" rIns="90000" bIns="46800">
            <a:spAutoFit/>
          </a:bodyPr>
          <a:lstStyle/>
          <a:p>
            <a:pPr defTabSz="912813"/>
            <a:r>
              <a:rPr lang="en-GB" sz="1400"/>
              <a:t>Form ‘top-hats’ from tube or wire</a:t>
            </a:r>
            <a:br>
              <a:rPr lang="en-GB" sz="1400"/>
            </a:br>
            <a:r>
              <a:rPr lang="en-GB" sz="1400"/>
              <a:t>(of same or different cross-sections ?)</a:t>
            </a:r>
          </a:p>
          <a:p>
            <a:pPr defTabSz="912813"/>
            <a:r>
              <a:rPr lang="en-GB" sz="1400" u="sng"/>
              <a:t>Pairs</a:t>
            </a:r>
            <a:r>
              <a:rPr lang="en-GB" sz="1400"/>
              <a:t> of bends can be made in single operations, but extra joints are needed.</a:t>
            </a:r>
          </a:p>
        </p:txBody>
      </p:sp>
      <p:sp>
        <p:nvSpPr>
          <p:cNvPr id="1123336" name="Text Box 8"/>
          <p:cNvSpPr txBox="1">
            <a:spLocks noChangeArrowheads="1"/>
          </p:cNvSpPr>
          <p:nvPr/>
        </p:nvSpPr>
        <p:spPr bwMode="auto">
          <a:xfrm>
            <a:off x="233363" y="3276600"/>
            <a:ext cx="1438275" cy="730250"/>
          </a:xfrm>
          <a:prstGeom prst="rect">
            <a:avLst/>
          </a:prstGeom>
          <a:noFill/>
          <a:ln w="12700">
            <a:noFill/>
            <a:miter lim="800000"/>
            <a:headEnd type="none" w="sm" len="lg"/>
            <a:tailEnd/>
          </a:ln>
          <a:effectLst/>
        </p:spPr>
        <p:txBody>
          <a:bodyPr lIns="90000" tIns="46800" rIns="90000" bIns="46800">
            <a:spAutoFit/>
          </a:bodyPr>
          <a:lstStyle/>
          <a:p>
            <a:pPr defTabSz="912813"/>
            <a:r>
              <a:rPr lang="en-GB" sz="1400"/>
              <a:t>We presume these gaps</a:t>
            </a:r>
            <a:br>
              <a:rPr lang="en-GB" sz="1400"/>
            </a:br>
            <a:r>
              <a:rPr lang="en-GB" sz="1400"/>
              <a:t>are not OK ?</a:t>
            </a:r>
          </a:p>
        </p:txBody>
      </p:sp>
      <p:sp>
        <p:nvSpPr>
          <p:cNvPr id="1123337" name="Line 9"/>
          <p:cNvSpPr>
            <a:spLocks noChangeShapeType="1"/>
          </p:cNvSpPr>
          <p:nvPr/>
        </p:nvSpPr>
        <p:spPr bwMode="auto">
          <a:xfrm>
            <a:off x="1169988" y="4068763"/>
            <a:ext cx="180975" cy="396875"/>
          </a:xfrm>
          <a:prstGeom prst="line">
            <a:avLst/>
          </a:prstGeom>
          <a:noFill/>
          <a:ln w="12700">
            <a:solidFill>
              <a:schemeClr val="tx1"/>
            </a:solidFill>
            <a:round/>
            <a:headEnd type="none" w="sm" len="lg"/>
            <a:tailEnd type="triangle" w="med" len="med"/>
          </a:ln>
          <a:effectLst/>
        </p:spPr>
        <p:txBody>
          <a:bodyPr lIns="90000" tIns="46800" rIns="90000" bIns="46800" anchor="ctr"/>
          <a:lstStyle/>
          <a:p>
            <a:endParaRPr lang="en-GB"/>
          </a:p>
        </p:txBody>
      </p:sp>
      <p:sp>
        <p:nvSpPr>
          <p:cNvPr id="1123338" name="Text Box 10"/>
          <p:cNvSpPr txBox="1">
            <a:spLocks noChangeArrowheads="1"/>
          </p:cNvSpPr>
          <p:nvPr/>
        </p:nvSpPr>
        <p:spPr bwMode="auto">
          <a:xfrm>
            <a:off x="5922963" y="2844800"/>
            <a:ext cx="3708400" cy="730250"/>
          </a:xfrm>
          <a:prstGeom prst="rect">
            <a:avLst/>
          </a:prstGeom>
          <a:noFill/>
          <a:ln w="12700">
            <a:noFill/>
            <a:miter lim="800000"/>
            <a:headEnd type="none" w="sm" len="lg"/>
            <a:tailEnd/>
          </a:ln>
          <a:effectLst/>
        </p:spPr>
        <p:txBody>
          <a:bodyPr lIns="90000" tIns="46800" rIns="90000" bIns="46800">
            <a:spAutoFit/>
          </a:bodyPr>
          <a:lstStyle/>
          <a:p>
            <a:pPr defTabSz="912813"/>
            <a:r>
              <a:rPr lang="en-GB" sz="1400"/>
              <a:t>LP element shape could even be made from a single piece of wire, with spot or tack welds applied in a jig, after the forming</a:t>
            </a:r>
            <a:endParaRPr lang="en-US" sz="1400">
              <a:cs typeface="Arial" charset="0"/>
            </a:endParaRPr>
          </a:p>
        </p:txBody>
      </p:sp>
      <p:pic>
        <p:nvPicPr>
          <p:cNvPr id="1123340" name="Picture 12"/>
          <p:cNvPicPr>
            <a:picLocks noChangeAspect="1" noChangeArrowheads="1"/>
          </p:cNvPicPr>
          <p:nvPr/>
        </p:nvPicPr>
        <p:blipFill>
          <a:blip r:embed="rId4" cstate="print"/>
          <a:srcRect/>
          <a:stretch>
            <a:fillRect/>
          </a:stretch>
        </p:blipFill>
        <p:spPr bwMode="auto">
          <a:xfrm>
            <a:off x="4375150" y="4140200"/>
            <a:ext cx="3060700" cy="2138363"/>
          </a:xfrm>
          <a:prstGeom prst="rect">
            <a:avLst/>
          </a:prstGeom>
          <a:noFill/>
          <a:ln w="12700">
            <a:noFill/>
            <a:miter lim="800000"/>
            <a:headEnd type="none" w="sm" len="lg"/>
            <a:tailEnd/>
          </a:ln>
          <a:effectLst/>
        </p:spPr>
      </p:pic>
      <p:sp>
        <p:nvSpPr>
          <p:cNvPr id="1123341" name="Freeform 13"/>
          <p:cNvSpPr>
            <a:spLocks/>
          </p:cNvSpPr>
          <p:nvPr/>
        </p:nvSpPr>
        <p:spPr bwMode="auto">
          <a:xfrm>
            <a:off x="6421438" y="4165600"/>
            <a:ext cx="158750" cy="212725"/>
          </a:xfrm>
          <a:custGeom>
            <a:avLst/>
            <a:gdLst/>
            <a:ahLst/>
            <a:cxnLst>
              <a:cxn ang="0">
                <a:pos x="213" y="255"/>
              </a:cxn>
              <a:cxn ang="0">
                <a:pos x="210" y="240"/>
              </a:cxn>
              <a:cxn ang="0">
                <a:pos x="199" y="0"/>
              </a:cxn>
              <a:cxn ang="0">
                <a:pos x="0" y="174"/>
              </a:cxn>
              <a:cxn ang="0">
                <a:pos x="200" y="280"/>
              </a:cxn>
            </a:cxnLst>
            <a:rect l="0" t="0" r="r" b="b"/>
            <a:pathLst>
              <a:path w="213" h="280">
                <a:moveTo>
                  <a:pt x="213" y="255"/>
                </a:moveTo>
                <a:cubicBezTo>
                  <a:pt x="212" y="250"/>
                  <a:pt x="210" y="240"/>
                  <a:pt x="210" y="240"/>
                </a:cubicBezTo>
                <a:lnTo>
                  <a:pt x="199" y="0"/>
                </a:lnTo>
                <a:lnTo>
                  <a:pt x="0" y="174"/>
                </a:lnTo>
                <a:lnTo>
                  <a:pt x="200" y="280"/>
                </a:lnTo>
              </a:path>
            </a:pathLst>
          </a:custGeom>
          <a:solidFill>
            <a:schemeClr val="bg1"/>
          </a:solidFill>
          <a:ln w="12700" cap="flat" cmpd="sng">
            <a:noFill/>
            <a:prstDash val="solid"/>
            <a:round/>
            <a:headEnd type="none" w="sm" len="lg"/>
            <a:tailEnd type="none" w="med" len="med"/>
          </a:ln>
          <a:effectLst/>
        </p:spPr>
        <p:txBody>
          <a:bodyPr lIns="90000" tIns="46800" rIns="90000" bIns="46800" anchor="ctr"/>
          <a:lstStyle/>
          <a:p>
            <a:endParaRPr lang="en-GB"/>
          </a:p>
        </p:txBody>
      </p:sp>
      <p:sp>
        <p:nvSpPr>
          <p:cNvPr id="1123342" name="Text Box 14"/>
          <p:cNvSpPr txBox="1">
            <a:spLocks noChangeArrowheads="1"/>
          </p:cNvSpPr>
          <p:nvPr/>
        </p:nvSpPr>
        <p:spPr bwMode="auto">
          <a:xfrm>
            <a:off x="6462713" y="5113338"/>
            <a:ext cx="3438525" cy="1581150"/>
          </a:xfrm>
          <a:prstGeom prst="rect">
            <a:avLst/>
          </a:prstGeom>
          <a:noFill/>
          <a:ln w="12700">
            <a:noFill/>
            <a:miter lim="800000"/>
            <a:headEnd type="none" w="sm" len="lg"/>
            <a:tailEnd/>
          </a:ln>
          <a:effectLst/>
        </p:spPr>
        <p:txBody>
          <a:bodyPr lIns="90000" tIns="46800" rIns="90000" bIns="46800">
            <a:spAutoFit/>
          </a:bodyPr>
          <a:lstStyle/>
          <a:p>
            <a:pPr defTabSz="912813"/>
            <a:r>
              <a:rPr lang="en-GB" sz="1400"/>
              <a:t>Possible design variants :</a:t>
            </a:r>
            <a:br>
              <a:rPr lang="en-GB" sz="1400"/>
            </a:br>
            <a:r>
              <a:rPr lang="en-GB" sz="1400"/>
              <a:t>- single piece of wire with different bending pattern and straight spine</a:t>
            </a:r>
            <a:br>
              <a:rPr lang="en-GB" sz="1400"/>
            </a:br>
            <a:r>
              <a:rPr lang="en-GB" sz="1400"/>
              <a:t>- top end divided to provide feed into LNA, just before the top loop ?</a:t>
            </a:r>
            <a:br>
              <a:rPr lang="en-GB" sz="1400"/>
            </a:br>
            <a:r>
              <a:rPr lang="en-GB" sz="1400"/>
              <a:t>- solid wire eg. </a:t>
            </a:r>
            <a:r>
              <a:rPr lang="en-US" sz="1400">
                <a:cs typeface="Arial" charset="0"/>
              </a:rPr>
              <a:t>Ø6 mm,</a:t>
            </a:r>
            <a:r>
              <a:rPr lang="en-GB" sz="1400"/>
              <a:t> or small tube; made from aluminium or steel ?</a:t>
            </a:r>
            <a:endParaRPr lang="en-US" sz="1400">
              <a:cs typeface="Arial" charset="0"/>
            </a:endParaRPr>
          </a:p>
        </p:txBody>
      </p:sp>
      <p:sp>
        <p:nvSpPr>
          <p:cNvPr id="1123345" name="Text Box 17"/>
          <p:cNvSpPr txBox="1">
            <a:spLocks noChangeArrowheads="1"/>
          </p:cNvSpPr>
          <p:nvPr/>
        </p:nvSpPr>
        <p:spPr bwMode="auto">
          <a:xfrm>
            <a:off x="7866063" y="3887788"/>
            <a:ext cx="2035175" cy="730250"/>
          </a:xfrm>
          <a:prstGeom prst="rect">
            <a:avLst/>
          </a:prstGeom>
          <a:noFill/>
          <a:ln w="12700">
            <a:noFill/>
            <a:miter lim="800000"/>
            <a:headEnd type="none" w="sm" len="lg"/>
            <a:tailEnd/>
          </a:ln>
          <a:effectLst/>
        </p:spPr>
        <p:txBody>
          <a:bodyPr lIns="90000" tIns="46800" rIns="90000" bIns="46800">
            <a:spAutoFit/>
          </a:bodyPr>
          <a:lstStyle/>
          <a:p>
            <a:pPr defTabSz="912813"/>
            <a:r>
              <a:rPr lang="en-GB" sz="1400"/>
              <a:t>If we split the top end, can add  features to connect to the PCB ?</a:t>
            </a:r>
          </a:p>
        </p:txBody>
      </p:sp>
      <p:sp>
        <p:nvSpPr>
          <p:cNvPr id="1123346" name="Line 18"/>
          <p:cNvSpPr>
            <a:spLocks noChangeShapeType="1"/>
          </p:cNvSpPr>
          <p:nvPr/>
        </p:nvSpPr>
        <p:spPr bwMode="auto">
          <a:xfrm flipH="1">
            <a:off x="7434263" y="4321175"/>
            <a:ext cx="396875" cy="142875"/>
          </a:xfrm>
          <a:prstGeom prst="line">
            <a:avLst/>
          </a:prstGeom>
          <a:noFill/>
          <a:ln w="12700">
            <a:solidFill>
              <a:schemeClr val="tx1"/>
            </a:solidFill>
            <a:round/>
            <a:headEnd type="none" w="sm" len="lg"/>
            <a:tailEnd type="triangle" w="med" len="med"/>
          </a:ln>
          <a:effectLst/>
        </p:spPr>
        <p:txBody>
          <a:bodyPr lIns="90000" tIns="46800" rIns="90000" bIns="46800" anchor="ctr"/>
          <a:lstStyle/>
          <a:p>
            <a:endParaRPr lang="en-GB"/>
          </a:p>
        </p:txBody>
      </p:sp>
      <p:pic>
        <p:nvPicPr>
          <p:cNvPr id="1123348" name="Picture 20" descr="wire_forms_and_wire_forming"/>
          <p:cNvPicPr>
            <a:picLocks noChangeAspect="1" noChangeArrowheads="1"/>
          </p:cNvPicPr>
          <p:nvPr/>
        </p:nvPicPr>
        <p:blipFill>
          <a:blip r:embed="rId5" cstate="print"/>
          <a:srcRect/>
          <a:stretch>
            <a:fillRect/>
          </a:stretch>
        </p:blipFill>
        <p:spPr bwMode="auto">
          <a:xfrm>
            <a:off x="2393950" y="1655763"/>
            <a:ext cx="3386138" cy="1225550"/>
          </a:xfrm>
          <a:prstGeom prst="rect">
            <a:avLst/>
          </a:prstGeom>
          <a:noFill/>
        </p:spPr>
      </p:pic>
      <p:pic>
        <p:nvPicPr>
          <p:cNvPr id="1123350" name="Picture 22" descr="Fastest-Wire-Bending"/>
          <p:cNvPicPr>
            <a:picLocks noChangeAspect="1" noChangeArrowheads="1"/>
          </p:cNvPicPr>
          <p:nvPr/>
        </p:nvPicPr>
        <p:blipFill>
          <a:blip r:embed="rId6" cstate="print"/>
          <a:srcRect/>
          <a:stretch>
            <a:fillRect/>
          </a:stretch>
        </p:blipFill>
        <p:spPr bwMode="auto">
          <a:xfrm>
            <a:off x="306388" y="1692275"/>
            <a:ext cx="2089150" cy="1419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4362" name="Picture 10" descr="LP-Element_Tube_Spine"/>
          <p:cNvPicPr>
            <a:picLocks noChangeAspect="1" noChangeArrowheads="1"/>
          </p:cNvPicPr>
          <p:nvPr/>
        </p:nvPicPr>
        <p:blipFill>
          <a:blip r:embed="rId2" cstate="print"/>
          <a:srcRect/>
          <a:stretch>
            <a:fillRect/>
          </a:stretch>
        </p:blipFill>
        <p:spPr bwMode="auto">
          <a:xfrm>
            <a:off x="6859588" y="4133850"/>
            <a:ext cx="2590800" cy="2460625"/>
          </a:xfrm>
          <a:prstGeom prst="rect">
            <a:avLst/>
          </a:prstGeom>
          <a:noFill/>
        </p:spPr>
      </p:pic>
      <p:sp>
        <p:nvSpPr>
          <p:cNvPr id="1124354" name="Rectangle 2"/>
          <p:cNvSpPr>
            <a:spLocks noGrp="1" noChangeArrowheads="1"/>
          </p:cNvSpPr>
          <p:nvPr>
            <p:ph type="title"/>
          </p:nvPr>
        </p:nvSpPr>
        <p:spPr/>
        <p:txBody>
          <a:bodyPr/>
          <a:lstStyle/>
          <a:p>
            <a:r>
              <a:rPr lang="en-US" sz="1600">
                <a:cs typeface="Arial" charset="0"/>
              </a:rPr>
              <a:t>Analyse in CAD: If the antenna is made from Ø6.0mm wire, it would use ~7.8 m (~1.7 kg Steel, or ~0.6 kg Alu’), and a surface area of 0.147 m</a:t>
            </a:r>
            <a:r>
              <a:rPr lang="en-US" sz="1600" baseline="30000">
                <a:cs typeface="Arial" charset="0"/>
              </a:rPr>
              <a:t>2 </a:t>
            </a:r>
            <a:r>
              <a:rPr lang="en-US" sz="1600">
                <a:cs typeface="Arial" charset="0"/>
              </a:rPr>
              <a:t>(to plate and/or paint)</a:t>
            </a:r>
            <a:endParaRPr lang="en-GB" sz="1600">
              <a:cs typeface="Arial" charset="0"/>
            </a:endParaRPr>
          </a:p>
        </p:txBody>
      </p:sp>
      <p:sp>
        <p:nvSpPr>
          <p:cNvPr id="1124355" name="Rectangle 3"/>
          <p:cNvSpPr>
            <a:spLocks noGrp="1" noChangeArrowheads="1"/>
          </p:cNvSpPr>
          <p:nvPr>
            <p:ph type="body" idx="1"/>
          </p:nvPr>
        </p:nvSpPr>
        <p:spPr/>
        <p:txBody>
          <a:bodyPr/>
          <a:lstStyle/>
          <a:p>
            <a:r>
              <a:rPr lang="en-GB" sz="1600"/>
              <a:t>32 x 90</a:t>
            </a:r>
            <a:r>
              <a:rPr lang="en-US" sz="1600">
                <a:cs typeface="Arial" charset="0"/>
              </a:rPr>
              <a:t>° bends</a:t>
            </a:r>
          </a:p>
          <a:p>
            <a:r>
              <a:rPr lang="en-US" sz="1600">
                <a:cs typeface="Arial" charset="0"/>
              </a:rPr>
              <a:t>15-20 welds</a:t>
            </a:r>
          </a:p>
          <a:p>
            <a:r>
              <a:rPr lang="en-US" sz="1600">
                <a:cs typeface="Arial" charset="0"/>
              </a:rPr>
              <a:t>+ end forms…</a:t>
            </a:r>
          </a:p>
          <a:p>
            <a:endParaRPr lang="en-US" sz="1600">
              <a:cs typeface="Arial" charset="0"/>
            </a:endParaRPr>
          </a:p>
        </p:txBody>
      </p:sp>
      <p:pic>
        <p:nvPicPr>
          <p:cNvPr id="1124356" name="Picture 4" descr="Antenna-Wireform"/>
          <p:cNvPicPr>
            <a:picLocks noChangeAspect="1" noChangeArrowheads="1"/>
          </p:cNvPicPr>
          <p:nvPr/>
        </p:nvPicPr>
        <p:blipFill>
          <a:blip r:embed="rId3" cstate="print"/>
          <a:srcRect/>
          <a:stretch>
            <a:fillRect/>
          </a:stretch>
        </p:blipFill>
        <p:spPr bwMode="auto">
          <a:xfrm>
            <a:off x="377825" y="3600450"/>
            <a:ext cx="3348038" cy="2189163"/>
          </a:xfrm>
          <a:prstGeom prst="rect">
            <a:avLst/>
          </a:prstGeom>
          <a:noFill/>
        </p:spPr>
      </p:pic>
      <p:sp>
        <p:nvSpPr>
          <p:cNvPr id="1124357" name="Rectangle 5"/>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Element section</a:t>
            </a:r>
          </a:p>
        </p:txBody>
      </p:sp>
      <p:sp>
        <p:nvSpPr>
          <p:cNvPr id="1124358" name="Text Box 6"/>
          <p:cNvSpPr txBox="1">
            <a:spLocks noChangeArrowheads="1"/>
          </p:cNvSpPr>
          <p:nvPr/>
        </p:nvSpPr>
        <p:spPr bwMode="auto">
          <a:xfrm>
            <a:off x="4302125" y="2305050"/>
            <a:ext cx="2592388" cy="825500"/>
          </a:xfrm>
          <a:prstGeom prst="rect">
            <a:avLst/>
          </a:prstGeom>
          <a:noFill/>
          <a:ln w="12700">
            <a:noFill/>
            <a:miter lim="800000"/>
            <a:headEnd type="none" w="sm" len="lg"/>
            <a:tailEnd/>
          </a:ln>
          <a:effectLst/>
        </p:spPr>
        <p:txBody>
          <a:bodyPr lIns="90000" tIns="46800" rIns="90000" bIns="46800">
            <a:spAutoFit/>
          </a:bodyPr>
          <a:lstStyle/>
          <a:p>
            <a:pPr defTabSz="912813"/>
            <a:r>
              <a:rPr lang="en-GB" sz="1600"/>
              <a:t>Manufactured a first version - not stiff enough on the central spine</a:t>
            </a:r>
          </a:p>
        </p:txBody>
      </p:sp>
      <p:sp>
        <p:nvSpPr>
          <p:cNvPr id="1124359" name="Text Box 7"/>
          <p:cNvSpPr txBox="1">
            <a:spLocks noChangeArrowheads="1"/>
          </p:cNvSpPr>
          <p:nvPr/>
        </p:nvSpPr>
        <p:spPr bwMode="auto">
          <a:xfrm>
            <a:off x="4159250" y="4032250"/>
            <a:ext cx="2376488" cy="2176463"/>
          </a:xfrm>
          <a:prstGeom prst="rect">
            <a:avLst/>
          </a:prstGeom>
          <a:noFill/>
          <a:ln w="12700">
            <a:noFill/>
            <a:miter lim="800000"/>
            <a:headEnd type="none" w="sm" len="lg"/>
            <a:tailEnd/>
          </a:ln>
          <a:effectLst/>
        </p:spPr>
        <p:txBody>
          <a:bodyPr lIns="90000" tIns="46800" rIns="90000" bIns="46800">
            <a:spAutoFit/>
          </a:bodyPr>
          <a:lstStyle/>
          <a:p>
            <a:pPr defTabSz="912813"/>
            <a:r>
              <a:rPr lang="en-GB" sz="1600"/>
              <a:t>Then with feedback from the manufacturer</a:t>
            </a:r>
          </a:p>
          <a:p>
            <a:pPr defTabSz="912813">
              <a:buFontTx/>
              <a:buChar char="•"/>
            </a:pPr>
            <a:r>
              <a:rPr lang="en-GB" sz="1400"/>
              <a:t>  Tube for central spine</a:t>
            </a:r>
          </a:p>
          <a:p>
            <a:pPr defTabSz="912813">
              <a:buFontTx/>
              <a:buChar char="•"/>
            </a:pPr>
            <a:r>
              <a:rPr lang="en-GB" sz="1400"/>
              <a:t>  Decreasing wire diameter 6, 5, 4, 3mm for arms</a:t>
            </a:r>
          </a:p>
          <a:p>
            <a:pPr defTabSz="912813">
              <a:buFontTx/>
              <a:buChar char="•"/>
            </a:pPr>
            <a:r>
              <a:rPr lang="en-GB" sz="1400"/>
              <a:t>  Flat section at top for connection tabs and fixing point</a:t>
            </a:r>
          </a:p>
        </p:txBody>
      </p:sp>
      <p:pic>
        <p:nvPicPr>
          <p:cNvPr id="1124360" name="Picture 8" descr="First_Wire_prototype"/>
          <p:cNvPicPr>
            <a:picLocks noChangeAspect="1" noChangeArrowheads="1"/>
          </p:cNvPicPr>
          <p:nvPr/>
        </p:nvPicPr>
        <p:blipFill>
          <a:blip r:embed="rId4" cstate="print"/>
          <a:srcRect/>
          <a:stretch>
            <a:fillRect/>
          </a:stretch>
        </p:blipFill>
        <p:spPr bwMode="auto">
          <a:xfrm>
            <a:off x="6859588" y="1979613"/>
            <a:ext cx="2484437" cy="1878012"/>
          </a:xfrm>
          <a:prstGeom prst="rect">
            <a:avLst/>
          </a:prstGeom>
          <a:noFill/>
        </p:spPr>
      </p:pic>
      <p:pic>
        <p:nvPicPr>
          <p:cNvPr id="1124363" name="Picture 11" descr="Feed_Contacts_1a_52square"/>
          <p:cNvPicPr>
            <a:picLocks noChangeAspect="1" noChangeArrowheads="1"/>
          </p:cNvPicPr>
          <p:nvPr/>
        </p:nvPicPr>
        <p:blipFill>
          <a:blip r:embed="rId5" cstate="print"/>
          <a:srcRect/>
          <a:stretch>
            <a:fillRect/>
          </a:stretch>
        </p:blipFill>
        <p:spPr bwMode="auto">
          <a:xfrm rot="-22159178">
            <a:off x="6881813" y="5461000"/>
            <a:ext cx="849312" cy="738188"/>
          </a:xfrm>
          <a:prstGeom prst="rect">
            <a:avLst/>
          </a:prstGeom>
          <a:noFill/>
        </p:spPr>
      </p:pic>
      <p:sp>
        <p:nvSpPr>
          <p:cNvPr id="1124365" name="Oval 13"/>
          <p:cNvSpPr>
            <a:spLocks noChangeArrowheads="1"/>
          </p:cNvSpPr>
          <p:nvPr/>
        </p:nvSpPr>
        <p:spPr bwMode="auto">
          <a:xfrm>
            <a:off x="6678613" y="3960813"/>
            <a:ext cx="647700" cy="576262"/>
          </a:xfrm>
          <a:prstGeom prst="ellipse">
            <a:avLst/>
          </a:prstGeom>
          <a:noFill/>
          <a:ln w="12700">
            <a:solidFill>
              <a:schemeClr val="tx1"/>
            </a:solidFill>
            <a:round/>
            <a:headEnd type="none" w="sm" len="lg"/>
            <a:tailEnd/>
          </a:ln>
          <a:effectLst/>
        </p:spPr>
        <p:txBody>
          <a:bodyPr wrap="none" lIns="90000" tIns="46800" rIns="90000" bIns="46800" anchor="ctr"/>
          <a:lstStyle/>
          <a:p>
            <a:endParaRPr lang="en-GB"/>
          </a:p>
        </p:txBody>
      </p:sp>
      <p:sp>
        <p:nvSpPr>
          <p:cNvPr id="1124366" name="Line 14"/>
          <p:cNvSpPr>
            <a:spLocks noChangeShapeType="1"/>
          </p:cNvSpPr>
          <p:nvPr/>
        </p:nvSpPr>
        <p:spPr bwMode="auto">
          <a:xfrm>
            <a:off x="7002463" y="4572000"/>
            <a:ext cx="215900" cy="792163"/>
          </a:xfrm>
          <a:prstGeom prst="line">
            <a:avLst/>
          </a:prstGeom>
          <a:noFill/>
          <a:ln w="12700">
            <a:solidFill>
              <a:schemeClr val="tx1"/>
            </a:solidFill>
            <a:round/>
            <a:headEnd type="none" w="sm" len="lg"/>
            <a:tailEnd type="triangle" w="med" len="med"/>
          </a:ln>
          <a:effectLst/>
        </p:spPr>
        <p:txBody>
          <a:bodyPr lIns="90000" tIns="46800" rIns="90000" bIns="46800" anchor="ctr"/>
          <a:lstStyle/>
          <a:p>
            <a:endParaRPr lang="en-GB"/>
          </a:p>
        </p:txBody>
      </p:sp>
      <p:sp>
        <p:nvSpPr>
          <p:cNvPr id="1124367" name="Line 15"/>
          <p:cNvSpPr>
            <a:spLocks noChangeShapeType="1"/>
          </p:cNvSpPr>
          <p:nvPr/>
        </p:nvSpPr>
        <p:spPr bwMode="auto">
          <a:xfrm>
            <a:off x="6210300" y="5724525"/>
            <a:ext cx="792163" cy="0"/>
          </a:xfrm>
          <a:prstGeom prst="line">
            <a:avLst/>
          </a:prstGeom>
          <a:noFill/>
          <a:ln w="12700">
            <a:solidFill>
              <a:schemeClr val="tx1"/>
            </a:solidFill>
            <a:round/>
            <a:headEnd type="none" w="sm" len="lg"/>
            <a:tailEnd type="triangle" w="med" len="med"/>
          </a:ln>
          <a:effectLst/>
        </p:spPr>
        <p:txBody>
          <a:bodyPr lIns="90000" tIns="46800" rIns="90000" bIns="46800"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43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43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43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43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43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43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43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4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58" grpId="0"/>
      <p:bldP spid="1124359" grpId="0"/>
      <p:bldP spid="1124365" grpId="0" animBg="1"/>
      <p:bldP spid="1124366" grpId="0" animBg="1"/>
      <p:bldP spid="11243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ChangeArrowheads="1"/>
          </p:cNvSpPr>
          <p:nvPr/>
        </p:nvSpPr>
        <p:spPr bwMode="auto">
          <a:xfrm>
            <a:off x="0" y="790575"/>
            <a:ext cx="9901238" cy="252413"/>
          </a:xfrm>
          <a:prstGeom prst="rect">
            <a:avLst/>
          </a:prstGeom>
          <a:solidFill>
            <a:srgbClr val="000066"/>
          </a:solidFill>
          <a:ln w="9525">
            <a:noFill/>
            <a:miter lim="800000"/>
            <a:headEnd/>
            <a:tailEnd/>
          </a:ln>
          <a:effectLst/>
        </p:spPr>
        <p:txBody>
          <a:bodyPr wrap="none" lIns="630000" anchor="ctr"/>
          <a:lstStyle/>
          <a:p>
            <a:pPr marL="538163" indent="-538163" defTabSz="912813"/>
            <a:r>
              <a:rPr lang="en-GB" sz="1200" b="1">
                <a:solidFill>
                  <a:schemeClr val="bg1"/>
                </a:solidFill>
              </a:rPr>
              <a:t>The AA-Low LPD example – Element section</a:t>
            </a:r>
          </a:p>
        </p:txBody>
      </p:sp>
      <p:sp>
        <p:nvSpPr>
          <p:cNvPr id="1121283" name="Rectangle 3"/>
          <p:cNvSpPr>
            <a:spLocks noGrp="1" noChangeArrowheads="1"/>
          </p:cNvSpPr>
          <p:nvPr>
            <p:ph type="title"/>
          </p:nvPr>
        </p:nvSpPr>
        <p:spPr>
          <a:noFill/>
          <a:ln/>
        </p:spPr>
        <p:txBody>
          <a:bodyPr/>
          <a:lstStyle/>
          <a:p>
            <a:r>
              <a:rPr lang="en-GB"/>
              <a:t>Design and manufacturing iteration – Exploration of design solutions</a:t>
            </a:r>
          </a:p>
        </p:txBody>
      </p:sp>
      <p:pic>
        <p:nvPicPr>
          <p:cNvPr id="1121285" name="Picture 5"/>
          <p:cNvPicPr>
            <a:picLocks noChangeAspect="1" noChangeArrowheads="1"/>
          </p:cNvPicPr>
          <p:nvPr/>
        </p:nvPicPr>
        <p:blipFill>
          <a:blip r:embed="rId2" cstate="print"/>
          <a:srcRect/>
          <a:stretch>
            <a:fillRect/>
          </a:stretch>
        </p:blipFill>
        <p:spPr bwMode="auto">
          <a:xfrm>
            <a:off x="3978275" y="3529013"/>
            <a:ext cx="2622550" cy="1651000"/>
          </a:xfrm>
          <a:prstGeom prst="rect">
            <a:avLst/>
          </a:prstGeom>
          <a:noFill/>
          <a:ln w="12700">
            <a:noFill/>
            <a:miter lim="800000"/>
            <a:headEnd type="none" w="sm" len="lg"/>
            <a:tailEnd/>
          </a:ln>
          <a:effectLst/>
        </p:spPr>
      </p:pic>
      <p:pic>
        <p:nvPicPr>
          <p:cNvPr id="1121286" name="Picture 6"/>
          <p:cNvPicPr>
            <a:picLocks noChangeAspect="1" noChangeArrowheads="1"/>
          </p:cNvPicPr>
          <p:nvPr/>
        </p:nvPicPr>
        <p:blipFill>
          <a:blip r:embed="rId3" cstate="print"/>
          <a:srcRect l="14227" t="23045" r="44652" b="2560"/>
          <a:stretch>
            <a:fillRect/>
          </a:stretch>
        </p:blipFill>
        <p:spPr bwMode="auto">
          <a:xfrm>
            <a:off x="1717675" y="1944688"/>
            <a:ext cx="1828800" cy="1871662"/>
          </a:xfrm>
          <a:prstGeom prst="rect">
            <a:avLst/>
          </a:prstGeom>
          <a:noFill/>
          <a:ln w="9525">
            <a:noFill/>
            <a:miter lim="800000"/>
            <a:headEnd/>
            <a:tailEnd/>
          </a:ln>
        </p:spPr>
      </p:pic>
      <p:pic>
        <p:nvPicPr>
          <p:cNvPr id="1121287" name="Picture 2" descr="C:\Users\Eloy de Lera Acedo\Desktop\angleView_SKALA_ccl5.jpg"/>
          <p:cNvPicPr>
            <a:picLocks noChangeAspect="1" noChangeArrowheads="1"/>
          </p:cNvPicPr>
          <p:nvPr/>
        </p:nvPicPr>
        <p:blipFill>
          <a:blip r:embed="rId4" cstate="print"/>
          <a:srcRect/>
          <a:stretch>
            <a:fillRect/>
          </a:stretch>
        </p:blipFill>
        <p:spPr bwMode="auto">
          <a:xfrm>
            <a:off x="1674813" y="4608513"/>
            <a:ext cx="1400175" cy="1549400"/>
          </a:xfrm>
          <a:prstGeom prst="rect">
            <a:avLst/>
          </a:prstGeom>
          <a:noFill/>
          <a:ln w="9525">
            <a:noFill/>
            <a:miter lim="800000"/>
            <a:headEnd/>
            <a:tailEnd/>
          </a:ln>
        </p:spPr>
      </p:pic>
      <p:pic>
        <p:nvPicPr>
          <p:cNvPr id="1121288" name="Picture 8" descr="Antenna_Element_Channel-Spine"/>
          <p:cNvPicPr>
            <a:picLocks noChangeAspect="1" noChangeArrowheads="1"/>
          </p:cNvPicPr>
          <p:nvPr/>
        </p:nvPicPr>
        <p:blipFill>
          <a:blip r:embed="rId5" cstate="print"/>
          <a:srcRect/>
          <a:stretch>
            <a:fillRect/>
          </a:stretch>
        </p:blipFill>
        <p:spPr bwMode="auto">
          <a:xfrm>
            <a:off x="7434263" y="4500563"/>
            <a:ext cx="1716087" cy="1392237"/>
          </a:xfrm>
          <a:prstGeom prst="rect">
            <a:avLst/>
          </a:prstGeom>
          <a:noFill/>
        </p:spPr>
      </p:pic>
      <p:pic>
        <p:nvPicPr>
          <p:cNvPr id="1121289" name="Picture 9" descr="First_Wire_prototype"/>
          <p:cNvPicPr>
            <a:picLocks noChangeAspect="1" noChangeArrowheads="1"/>
          </p:cNvPicPr>
          <p:nvPr/>
        </p:nvPicPr>
        <p:blipFill>
          <a:blip r:embed="rId6" cstate="print"/>
          <a:srcRect/>
          <a:stretch>
            <a:fillRect/>
          </a:stretch>
        </p:blipFill>
        <p:spPr bwMode="auto">
          <a:xfrm>
            <a:off x="7002463" y="2376488"/>
            <a:ext cx="1728787" cy="1308100"/>
          </a:xfrm>
          <a:prstGeom prst="rect">
            <a:avLst/>
          </a:prstGeom>
          <a:noFill/>
        </p:spPr>
      </p:pic>
      <p:sp>
        <p:nvSpPr>
          <p:cNvPr id="1121292" name="Line 12"/>
          <p:cNvSpPr>
            <a:spLocks noChangeShapeType="1"/>
          </p:cNvSpPr>
          <p:nvPr/>
        </p:nvSpPr>
        <p:spPr bwMode="auto">
          <a:xfrm rot="15115049" flipH="1">
            <a:off x="5503069" y="2553494"/>
            <a:ext cx="431800" cy="360362"/>
          </a:xfrm>
          <a:prstGeom prst="line">
            <a:avLst/>
          </a:prstGeom>
          <a:noFill/>
          <a:ln w="38100">
            <a:solidFill>
              <a:srgbClr val="000066"/>
            </a:solidFill>
            <a:round/>
            <a:headEnd type="triangle" w="med" len="med"/>
            <a:tailEnd type="triangle" w="med" len="med"/>
          </a:ln>
          <a:effectLst/>
        </p:spPr>
        <p:txBody>
          <a:bodyPr lIns="90000" tIns="46800" rIns="90000" bIns="46800" anchor="ctr"/>
          <a:lstStyle/>
          <a:p>
            <a:endParaRPr lang="en-GB"/>
          </a:p>
        </p:txBody>
      </p:sp>
      <p:sp>
        <p:nvSpPr>
          <p:cNvPr id="1121297" name="Text Box 17"/>
          <p:cNvSpPr txBox="1">
            <a:spLocks noChangeArrowheads="1"/>
          </p:cNvSpPr>
          <p:nvPr/>
        </p:nvSpPr>
        <p:spPr bwMode="auto">
          <a:xfrm>
            <a:off x="4338638" y="5508625"/>
            <a:ext cx="1779587" cy="304800"/>
          </a:xfrm>
          <a:prstGeom prst="rect">
            <a:avLst/>
          </a:prstGeom>
          <a:noFill/>
          <a:ln w="12700">
            <a:noFill/>
            <a:miter lim="800000"/>
            <a:headEnd type="none" w="sm" len="lg"/>
            <a:tailEnd/>
          </a:ln>
          <a:effectLst/>
        </p:spPr>
        <p:txBody>
          <a:bodyPr wrap="none" lIns="90000" tIns="46800" rIns="90000" bIns="46800">
            <a:spAutoFit/>
          </a:bodyPr>
          <a:lstStyle/>
          <a:p>
            <a:pPr defTabSz="912813"/>
            <a:r>
              <a:rPr lang="en-GB" sz="1400"/>
              <a:t>3D Mechanical CAD</a:t>
            </a:r>
          </a:p>
        </p:txBody>
      </p:sp>
      <p:sp>
        <p:nvSpPr>
          <p:cNvPr id="1121298" name="Text Box 18"/>
          <p:cNvSpPr txBox="1">
            <a:spLocks noChangeArrowheads="1"/>
          </p:cNvSpPr>
          <p:nvPr/>
        </p:nvSpPr>
        <p:spPr bwMode="auto">
          <a:xfrm>
            <a:off x="7794625" y="5868988"/>
            <a:ext cx="1727200" cy="304800"/>
          </a:xfrm>
          <a:prstGeom prst="rect">
            <a:avLst/>
          </a:prstGeom>
          <a:noFill/>
          <a:ln w="12700">
            <a:noFill/>
            <a:miter lim="800000"/>
            <a:headEnd type="none" w="sm" len="lg"/>
            <a:tailEnd/>
          </a:ln>
          <a:effectLst/>
        </p:spPr>
        <p:txBody>
          <a:bodyPr wrap="none" lIns="90000" tIns="46800" rIns="90000" bIns="46800">
            <a:spAutoFit/>
          </a:bodyPr>
          <a:lstStyle/>
          <a:p>
            <a:pPr defTabSz="912813"/>
            <a:r>
              <a:rPr lang="en-GB" sz="1400"/>
              <a:t>Fabrication drawing</a:t>
            </a:r>
          </a:p>
        </p:txBody>
      </p:sp>
      <p:sp>
        <p:nvSpPr>
          <p:cNvPr id="1121299" name="Text Box 19"/>
          <p:cNvSpPr txBox="1">
            <a:spLocks noChangeArrowheads="1"/>
          </p:cNvSpPr>
          <p:nvPr/>
        </p:nvSpPr>
        <p:spPr bwMode="auto">
          <a:xfrm>
            <a:off x="6931025" y="1944688"/>
            <a:ext cx="1884363" cy="304800"/>
          </a:xfrm>
          <a:prstGeom prst="rect">
            <a:avLst/>
          </a:prstGeom>
          <a:noFill/>
          <a:ln w="12700">
            <a:noFill/>
            <a:miter lim="800000"/>
            <a:headEnd type="none" w="sm" len="lg"/>
            <a:tailEnd/>
          </a:ln>
          <a:effectLst/>
        </p:spPr>
        <p:txBody>
          <a:bodyPr wrap="none" lIns="90000" tIns="46800" rIns="90000" bIns="46800">
            <a:spAutoFit/>
          </a:bodyPr>
          <a:lstStyle/>
          <a:p>
            <a:pPr defTabSz="912813"/>
            <a:r>
              <a:rPr lang="en-GB" sz="1400"/>
              <a:t>Manufactured sample</a:t>
            </a:r>
          </a:p>
        </p:txBody>
      </p:sp>
      <p:sp>
        <p:nvSpPr>
          <p:cNvPr id="1121300" name="Text Box 20"/>
          <p:cNvSpPr txBox="1">
            <a:spLocks noChangeArrowheads="1"/>
          </p:cNvSpPr>
          <p:nvPr/>
        </p:nvSpPr>
        <p:spPr bwMode="auto">
          <a:xfrm>
            <a:off x="954088" y="6372225"/>
            <a:ext cx="2879725" cy="304800"/>
          </a:xfrm>
          <a:prstGeom prst="rect">
            <a:avLst/>
          </a:prstGeom>
          <a:noFill/>
          <a:ln w="12700">
            <a:noFill/>
            <a:miter lim="800000"/>
            <a:headEnd type="none" w="sm" len="lg"/>
            <a:tailEnd/>
          </a:ln>
          <a:effectLst/>
        </p:spPr>
        <p:txBody>
          <a:bodyPr lIns="90000" tIns="46800" rIns="90000" bIns="46800">
            <a:spAutoFit/>
          </a:bodyPr>
          <a:lstStyle/>
          <a:p>
            <a:pPr algn="ctr" defTabSz="912813"/>
            <a:r>
              <a:rPr lang="en-GB" sz="1400"/>
              <a:t>Simplified 3D shape for simulation</a:t>
            </a:r>
          </a:p>
        </p:txBody>
      </p:sp>
      <p:sp>
        <p:nvSpPr>
          <p:cNvPr id="1121301" name="Text Box 21"/>
          <p:cNvSpPr txBox="1">
            <a:spLocks noChangeArrowheads="1"/>
          </p:cNvSpPr>
          <p:nvPr/>
        </p:nvSpPr>
        <p:spPr bwMode="auto">
          <a:xfrm>
            <a:off x="1782763" y="1655763"/>
            <a:ext cx="1871662" cy="304800"/>
          </a:xfrm>
          <a:prstGeom prst="rect">
            <a:avLst/>
          </a:prstGeom>
          <a:noFill/>
          <a:ln w="12700">
            <a:noFill/>
            <a:miter lim="800000"/>
            <a:headEnd type="none" w="sm" len="lg"/>
            <a:tailEnd/>
          </a:ln>
          <a:effectLst/>
        </p:spPr>
        <p:txBody>
          <a:bodyPr lIns="90000" tIns="46800" rIns="90000" bIns="46800">
            <a:spAutoFit/>
          </a:bodyPr>
          <a:lstStyle/>
          <a:p>
            <a:pPr algn="ctr" defTabSz="912813"/>
            <a:r>
              <a:rPr lang="en-GB" sz="1400"/>
              <a:t>Simulation results</a:t>
            </a:r>
          </a:p>
        </p:txBody>
      </p:sp>
      <p:sp>
        <p:nvSpPr>
          <p:cNvPr id="1121304" name="Text Box 24"/>
          <p:cNvSpPr txBox="1">
            <a:spLocks noChangeArrowheads="1"/>
          </p:cNvSpPr>
          <p:nvPr/>
        </p:nvSpPr>
        <p:spPr bwMode="auto">
          <a:xfrm>
            <a:off x="3870325" y="2016125"/>
            <a:ext cx="2574925" cy="517525"/>
          </a:xfrm>
          <a:prstGeom prst="rect">
            <a:avLst/>
          </a:prstGeom>
          <a:noFill/>
          <a:ln w="12700">
            <a:noFill/>
            <a:miter lim="800000"/>
            <a:headEnd type="none" w="sm" len="lg"/>
            <a:tailEnd/>
          </a:ln>
          <a:effectLst/>
        </p:spPr>
        <p:txBody>
          <a:bodyPr lIns="90000" tIns="46800" rIns="90000" bIns="46800">
            <a:spAutoFit/>
          </a:bodyPr>
          <a:lstStyle/>
          <a:p>
            <a:pPr algn="ctr" defTabSz="912813"/>
            <a:r>
              <a:rPr lang="en-GB" sz="1400"/>
              <a:t>Important feedback and discussion of the trade-offs</a:t>
            </a:r>
          </a:p>
        </p:txBody>
      </p:sp>
      <p:sp>
        <p:nvSpPr>
          <p:cNvPr id="1121305" name="AutoShape 25"/>
          <p:cNvSpPr>
            <a:spLocks noChangeArrowheads="1"/>
          </p:cNvSpPr>
          <p:nvPr/>
        </p:nvSpPr>
        <p:spPr bwMode="auto">
          <a:xfrm rot="-13921558">
            <a:off x="3049588" y="4500562"/>
            <a:ext cx="1504950" cy="1158875"/>
          </a:xfrm>
          <a:custGeom>
            <a:avLst/>
            <a:gdLst>
              <a:gd name="G0" fmla="+- -1311868 0 0"/>
              <a:gd name="G1" fmla="+- -7146101 0 0"/>
              <a:gd name="G2" fmla="+- -1311868 0 -7146101"/>
              <a:gd name="G3" fmla="+- 10800 0 0"/>
              <a:gd name="G4" fmla="+- 0 0 -1311868"/>
              <a:gd name="T0" fmla="*/ 360 256 1"/>
              <a:gd name="T1" fmla="*/ 0 256 1"/>
              <a:gd name="G5" fmla="+- G2 T0 T1"/>
              <a:gd name="G6" fmla="?: G2 G2 G5"/>
              <a:gd name="G7" fmla="+- 0 0 G6"/>
              <a:gd name="G8" fmla="+- 6686 0 0"/>
              <a:gd name="G9" fmla="+- 0 0 -7146101"/>
              <a:gd name="G10" fmla="+- 6686 0 2700"/>
              <a:gd name="G11" fmla="cos G10 -1311868"/>
              <a:gd name="G12" fmla="sin G10 -1311868"/>
              <a:gd name="G13" fmla="cos 13500 -1311868"/>
              <a:gd name="G14" fmla="sin 13500 -1311868"/>
              <a:gd name="G15" fmla="+- G11 10800 0"/>
              <a:gd name="G16" fmla="+- G12 10800 0"/>
              <a:gd name="G17" fmla="+- G13 10800 0"/>
              <a:gd name="G18" fmla="+- G14 10800 0"/>
              <a:gd name="G19" fmla="*/ 6686 1 2"/>
              <a:gd name="G20" fmla="+- G19 5400 0"/>
              <a:gd name="G21" fmla="cos G20 -1311868"/>
              <a:gd name="G22" fmla="sin G20 -1311868"/>
              <a:gd name="G23" fmla="+- G21 10800 0"/>
              <a:gd name="G24" fmla="+- G12 G23 G22"/>
              <a:gd name="G25" fmla="+- G22 G23 G11"/>
              <a:gd name="G26" fmla="cos 10800 -1311868"/>
              <a:gd name="G27" fmla="sin 10800 -1311868"/>
              <a:gd name="G28" fmla="cos 6686 -1311868"/>
              <a:gd name="G29" fmla="sin 6686 -1311868"/>
              <a:gd name="G30" fmla="+- G26 10800 0"/>
              <a:gd name="G31" fmla="+- G27 10800 0"/>
              <a:gd name="G32" fmla="+- G28 10800 0"/>
              <a:gd name="G33" fmla="+- G29 10800 0"/>
              <a:gd name="G34" fmla="+- G19 5400 0"/>
              <a:gd name="G35" fmla="cos G34 -7146101"/>
              <a:gd name="G36" fmla="sin G34 -7146101"/>
              <a:gd name="G37" fmla="+/ -7146101 -1311868 2"/>
              <a:gd name="T2" fmla="*/ 180 256 1"/>
              <a:gd name="T3" fmla="*/ 0 256 1"/>
              <a:gd name="G38" fmla="+- G37 T2 T3"/>
              <a:gd name="G39" fmla="?: G2 G37 G38"/>
              <a:gd name="G40" fmla="cos 10800 G39"/>
              <a:gd name="G41" fmla="sin 10800 G39"/>
              <a:gd name="G42" fmla="cos 6686 G39"/>
              <a:gd name="G43" fmla="sin 6686 G39"/>
              <a:gd name="G44" fmla="+- G40 10800 0"/>
              <a:gd name="G45" fmla="+- G41 10800 0"/>
              <a:gd name="G46" fmla="+- G42 10800 0"/>
              <a:gd name="G47" fmla="+- G43 10800 0"/>
              <a:gd name="G48" fmla="+- G35 10800 0"/>
              <a:gd name="G49" fmla="+- G36 10800 0"/>
              <a:gd name="T4" fmla="*/ 15444 w 21600"/>
              <a:gd name="T5" fmla="*/ 1049 h 21600"/>
              <a:gd name="T6" fmla="*/ 7947 w 21600"/>
              <a:gd name="T7" fmla="*/ 2535 h 21600"/>
              <a:gd name="T8" fmla="*/ 13675 w 21600"/>
              <a:gd name="T9" fmla="*/ 4763 h 21600"/>
              <a:gd name="T10" fmla="*/ 23484 w 21600"/>
              <a:gd name="T11" fmla="*/ 6178 h 21600"/>
              <a:gd name="T12" fmla="*/ 20642 w 21600"/>
              <a:gd name="T13" fmla="*/ 12276 h 21600"/>
              <a:gd name="T14" fmla="*/ 14545 w 21600"/>
              <a:gd name="T15" fmla="*/ 943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082" y="8511"/>
                </a:moveTo>
                <a:cubicBezTo>
                  <a:pt x="16120" y="5871"/>
                  <a:pt x="13610" y="4114"/>
                  <a:pt x="10800" y="4114"/>
                </a:cubicBezTo>
                <a:cubicBezTo>
                  <a:pt x="10057" y="4113"/>
                  <a:pt x="9320" y="4237"/>
                  <a:pt x="8618" y="4479"/>
                </a:cubicBezTo>
                <a:lnTo>
                  <a:pt x="7276" y="590"/>
                </a:lnTo>
                <a:cubicBezTo>
                  <a:pt x="8410" y="199"/>
                  <a:pt x="9600" y="-1"/>
                  <a:pt x="10800" y="0"/>
                </a:cubicBezTo>
                <a:cubicBezTo>
                  <a:pt x="15339" y="0"/>
                  <a:pt x="19393" y="2838"/>
                  <a:pt x="20947" y="7103"/>
                </a:cubicBezTo>
                <a:lnTo>
                  <a:pt x="23484" y="6178"/>
                </a:lnTo>
                <a:lnTo>
                  <a:pt x="20642" y="12276"/>
                </a:lnTo>
                <a:lnTo>
                  <a:pt x="14545" y="9435"/>
                </a:lnTo>
                <a:lnTo>
                  <a:pt x="17082" y="8511"/>
                </a:lnTo>
                <a:close/>
              </a:path>
            </a:pathLst>
          </a:custGeom>
          <a:solidFill>
            <a:srgbClr val="FFCC66"/>
          </a:solidFill>
          <a:ln w="12700">
            <a:solidFill>
              <a:schemeClr val="tx1"/>
            </a:solidFill>
            <a:miter lim="800000"/>
            <a:headEnd type="none" w="sm" len="lg"/>
            <a:tailEnd/>
          </a:ln>
          <a:effectLst/>
        </p:spPr>
        <p:txBody>
          <a:bodyPr wrap="none" lIns="90000" tIns="46800" rIns="90000" bIns="46800" anchor="ctr"/>
          <a:lstStyle/>
          <a:p>
            <a:endParaRPr lang="en-GB"/>
          </a:p>
        </p:txBody>
      </p:sp>
      <p:sp>
        <p:nvSpPr>
          <p:cNvPr id="1121306" name="AutoShape 26"/>
          <p:cNvSpPr>
            <a:spLocks noChangeArrowheads="1"/>
          </p:cNvSpPr>
          <p:nvPr/>
        </p:nvSpPr>
        <p:spPr bwMode="auto">
          <a:xfrm rot="-5132599">
            <a:off x="460375" y="3430588"/>
            <a:ext cx="1655763" cy="915987"/>
          </a:xfrm>
          <a:custGeom>
            <a:avLst/>
            <a:gdLst>
              <a:gd name="G0" fmla="+- 0 0 0"/>
              <a:gd name="G1" fmla="+- 11782464 0 0"/>
              <a:gd name="G2" fmla="+- 0 0 11782464"/>
              <a:gd name="G3" fmla="+- 10800 0 0"/>
              <a:gd name="G4" fmla="+- 0 0 0"/>
              <a:gd name="T0" fmla="*/ 360 256 1"/>
              <a:gd name="T1" fmla="*/ 0 256 1"/>
              <a:gd name="G5" fmla="+- G2 T0 T1"/>
              <a:gd name="G6" fmla="?: G2 G2 G5"/>
              <a:gd name="G7" fmla="+- 0 0 G6"/>
              <a:gd name="G8" fmla="+- 5400 0 0"/>
              <a:gd name="G9" fmla="+- 0 0 11782464"/>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82464"/>
              <a:gd name="G36" fmla="sin G34 11782464"/>
              <a:gd name="G37" fmla="+/ 11782464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79 w 21600"/>
              <a:gd name="T5" fmla="*/ 0 h 21600"/>
              <a:gd name="T6" fmla="*/ 2700 w 21600"/>
              <a:gd name="T7" fmla="*/ 10830 h 21600"/>
              <a:gd name="T8" fmla="*/ 1078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0806"/>
                  <a:pt x="5400" y="10813"/>
                  <a:pt x="5400" y="10820"/>
                </a:cubicBezTo>
                <a:lnTo>
                  <a:pt x="0" y="10840"/>
                </a:lnTo>
                <a:cubicBezTo>
                  <a:pt x="0" y="10826"/>
                  <a:pt x="0" y="10813"/>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CC66"/>
          </a:solidFill>
          <a:ln w="12700">
            <a:solidFill>
              <a:schemeClr val="tx1"/>
            </a:solidFill>
            <a:miter lim="800000"/>
            <a:headEnd type="none" w="sm" len="lg"/>
            <a:tailEnd/>
          </a:ln>
          <a:effectLst/>
        </p:spPr>
        <p:txBody>
          <a:bodyPr wrap="none" lIns="90000" tIns="46800" rIns="90000" bIns="46800" anchor="ctr"/>
          <a:lstStyle/>
          <a:p>
            <a:endParaRPr lang="en-GB"/>
          </a:p>
        </p:txBody>
      </p:sp>
      <p:sp>
        <p:nvSpPr>
          <p:cNvPr id="1121307" name="AutoShape 27"/>
          <p:cNvSpPr>
            <a:spLocks noChangeArrowheads="1"/>
          </p:cNvSpPr>
          <p:nvPr/>
        </p:nvSpPr>
        <p:spPr bwMode="auto">
          <a:xfrm rot="-20764080">
            <a:off x="3086100" y="2765425"/>
            <a:ext cx="1504950" cy="1158875"/>
          </a:xfrm>
          <a:custGeom>
            <a:avLst/>
            <a:gdLst>
              <a:gd name="G0" fmla="+- -1311868 0 0"/>
              <a:gd name="G1" fmla="+- -7146101 0 0"/>
              <a:gd name="G2" fmla="+- -1311868 0 -7146101"/>
              <a:gd name="G3" fmla="+- 10800 0 0"/>
              <a:gd name="G4" fmla="+- 0 0 -1311868"/>
              <a:gd name="T0" fmla="*/ 360 256 1"/>
              <a:gd name="T1" fmla="*/ 0 256 1"/>
              <a:gd name="G5" fmla="+- G2 T0 T1"/>
              <a:gd name="G6" fmla="?: G2 G2 G5"/>
              <a:gd name="G7" fmla="+- 0 0 G6"/>
              <a:gd name="G8" fmla="+- 6686 0 0"/>
              <a:gd name="G9" fmla="+- 0 0 -7146101"/>
              <a:gd name="G10" fmla="+- 6686 0 2700"/>
              <a:gd name="G11" fmla="cos G10 -1311868"/>
              <a:gd name="G12" fmla="sin G10 -1311868"/>
              <a:gd name="G13" fmla="cos 13500 -1311868"/>
              <a:gd name="G14" fmla="sin 13500 -1311868"/>
              <a:gd name="G15" fmla="+- G11 10800 0"/>
              <a:gd name="G16" fmla="+- G12 10800 0"/>
              <a:gd name="G17" fmla="+- G13 10800 0"/>
              <a:gd name="G18" fmla="+- G14 10800 0"/>
              <a:gd name="G19" fmla="*/ 6686 1 2"/>
              <a:gd name="G20" fmla="+- G19 5400 0"/>
              <a:gd name="G21" fmla="cos G20 -1311868"/>
              <a:gd name="G22" fmla="sin G20 -1311868"/>
              <a:gd name="G23" fmla="+- G21 10800 0"/>
              <a:gd name="G24" fmla="+- G12 G23 G22"/>
              <a:gd name="G25" fmla="+- G22 G23 G11"/>
              <a:gd name="G26" fmla="cos 10800 -1311868"/>
              <a:gd name="G27" fmla="sin 10800 -1311868"/>
              <a:gd name="G28" fmla="cos 6686 -1311868"/>
              <a:gd name="G29" fmla="sin 6686 -1311868"/>
              <a:gd name="G30" fmla="+- G26 10800 0"/>
              <a:gd name="G31" fmla="+- G27 10800 0"/>
              <a:gd name="G32" fmla="+- G28 10800 0"/>
              <a:gd name="G33" fmla="+- G29 10800 0"/>
              <a:gd name="G34" fmla="+- G19 5400 0"/>
              <a:gd name="G35" fmla="cos G34 -7146101"/>
              <a:gd name="G36" fmla="sin G34 -7146101"/>
              <a:gd name="G37" fmla="+/ -7146101 -1311868 2"/>
              <a:gd name="T2" fmla="*/ 180 256 1"/>
              <a:gd name="T3" fmla="*/ 0 256 1"/>
              <a:gd name="G38" fmla="+- G37 T2 T3"/>
              <a:gd name="G39" fmla="?: G2 G37 G38"/>
              <a:gd name="G40" fmla="cos 10800 G39"/>
              <a:gd name="G41" fmla="sin 10800 G39"/>
              <a:gd name="G42" fmla="cos 6686 G39"/>
              <a:gd name="G43" fmla="sin 6686 G39"/>
              <a:gd name="G44" fmla="+- G40 10800 0"/>
              <a:gd name="G45" fmla="+- G41 10800 0"/>
              <a:gd name="G46" fmla="+- G42 10800 0"/>
              <a:gd name="G47" fmla="+- G43 10800 0"/>
              <a:gd name="G48" fmla="+- G35 10800 0"/>
              <a:gd name="G49" fmla="+- G36 10800 0"/>
              <a:gd name="T4" fmla="*/ 15444 w 21600"/>
              <a:gd name="T5" fmla="*/ 1049 h 21600"/>
              <a:gd name="T6" fmla="*/ 7947 w 21600"/>
              <a:gd name="T7" fmla="*/ 2535 h 21600"/>
              <a:gd name="T8" fmla="*/ 13675 w 21600"/>
              <a:gd name="T9" fmla="*/ 4763 h 21600"/>
              <a:gd name="T10" fmla="*/ 23484 w 21600"/>
              <a:gd name="T11" fmla="*/ 6178 h 21600"/>
              <a:gd name="T12" fmla="*/ 20642 w 21600"/>
              <a:gd name="T13" fmla="*/ 12276 h 21600"/>
              <a:gd name="T14" fmla="*/ 14545 w 21600"/>
              <a:gd name="T15" fmla="*/ 943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082" y="8511"/>
                </a:moveTo>
                <a:cubicBezTo>
                  <a:pt x="16120" y="5871"/>
                  <a:pt x="13610" y="4114"/>
                  <a:pt x="10800" y="4114"/>
                </a:cubicBezTo>
                <a:cubicBezTo>
                  <a:pt x="10057" y="4113"/>
                  <a:pt x="9320" y="4237"/>
                  <a:pt x="8618" y="4479"/>
                </a:cubicBezTo>
                <a:lnTo>
                  <a:pt x="7276" y="590"/>
                </a:lnTo>
                <a:cubicBezTo>
                  <a:pt x="8410" y="199"/>
                  <a:pt x="9600" y="-1"/>
                  <a:pt x="10800" y="0"/>
                </a:cubicBezTo>
                <a:cubicBezTo>
                  <a:pt x="15339" y="0"/>
                  <a:pt x="19393" y="2838"/>
                  <a:pt x="20947" y="7103"/>
                </a:cubicBezTo>
                <a:lnTo>
                  <a:pt x="23484" y="6178"/>
                </a:lnTo>
                <a:lnTo>
                  <a:pt x="20642" y="12276"/>
                </a:lnTo>
                <a:lnTo>
                  <a:pt x="14545" y="9435"/>
                </a:lnTo>
                <a:lnTo>
                  <a:pt x="17082" y="8511"/>
                </a:lnTo>
                <a:close/>
              </a:path>
            </a:pathLst>
          </a:custGeom>
          <a:solidFill>
            <a:srgbClr val="FFCC66"/>
          </a:solidFill>
          <a:ln w="12700">
            <a:solidFill>
              <a:schemeClr val="tx1"/>
            </a:solidFill>
            <a:miter lim="800000"/>
            <a:headEnd type="none" w="sm" len="lg"/>
            <a:tailEnd/>
          </a:ln>
          <a:effectLst/>
        </p:spPr>
        <p:txBody>
          <a:bodyPr wrap="none" lIns="90000" tIns="46800" rIns="90000" bIns="46800" anchor="ctr"/>
          <a:lstStyle/>
          <a:p>
            <a:endParaRPr lang="en-GB"/>
          </a:p>
        </p:txBody>
      </p:sp>
      <p:sp>
        <p:nvSpPr>
          <p:cNvPr id="1121309" name="AutoShape 29"/>
          <p:cNvSpPr>
            <a:spLocks noChangeArrowheads="1"/>
          </p:cNvSpPr>
          <p:nvPr/>
        </p:nvSpPr>
        <p:spPr bwMode="auto">
          <a:xfrm rot="21258743" flipH="1">
            <a:off x="5849938" y="2736850"/>
            <a:ext cx="1504950" cy="1158875"/>
          </a:xfrm>
          <a:custGeom>
            <a:avLst/>
            <a:gdLst>
              <a:gd name="G0" fmla="+- -1311868 0 0"/>
              <a:gd name="G1" fmla="+- -7146101 0 0"/>
              <a:gd name="G2" fmla="+- -1311868 0 -7146101"/>
              <a:gd name="G3" fmla="+- 10800 0 0"/>
              <a:gd name="G4" fmla="+- 0 0 -1311868"/>
              <a:gd name="T0" fmla="*/ 360 256 1"/>
              <a:gd name="T1" fmla="*/ 0 256 1"/>
              <a:gd name="G5" fmla="+- G2 T0 T1"/>
              <a:gd name="G6" fmla="?: G2 G2 G5"/>
              <a:gd name="G7" fmla="+- 0 0 G6"/>
              <a:gd name="G8" fmla="+- 6686 0 0"/>
              <a:gd name="G9" fmla="+- 0 0 -7146101"/>
              <a:gd name="G10" fmla="+- 6686 0 2700"/>
              <a:gd name="G11" fmla="cos G10 -1311868"/>
              <a:gd name="G12" fmla="sin G10 -1311868"/>
              <a:gd name="G13" fmla="cos 13500 -1311868"/>
              <a:gd name="G14" fmla="sin 13500 -1311868"/>
              <a:gd name="G15" fmla="+- G11 10800 0"/>
              <a:gd name="G16" fmla="+- G12 10800 0"/>
              <a:gd name="G17" fmla="+- G13 10800 0"/>
              <a:gd name="G18" fmla="+- G14 10800 0"/>
              <a:gd name="G19" fmla="*/ 6686 1 2"/>
              <a:gd name="G20" fmla="+- G19 5400 0"/>
              <a:gd name="G21" fmla="cos G20 -1311868"/>
              <a:gd name="G22" fmla="sin G20 -1311868"/>
              <a:gd name="G23" fmla="+- G21 10800 0"/>
              <a:gd name="G24" fmla="+- G12 G23 G22"/>
              <a:gd name="G25" fmla="+- G22 G23 G11"/>
              <a:gd name="G26" fmla="cos 10800 -1311868"/>
              <a:gd name="G27" fmla="sin 10800 -1311868"/>
              <a:gd name="G28" fmla="cos 6686 -1311868"/>
              <a:gd name="G29" fmla="sin 6686 -1311868"/>
              <a:gd name="G30" fmla="+- G26 10800 0"/>
              <a:gd name="G31" fmla="+- G27 10800 0"/>
              <a:gd name="G32" fmla="+- G28 10800 0"/>
              <a:gd name="G33" fmla="+- G29 10800 0"/>
              <a:gd name="G34" fmla="+- G19 5400 0"/>
              <a:gd name="G35" fmla="cos G34 -7146101"/>
              <a:gd name="G36" fmla="sin G34 -7146101"/>
              <a:gd name="G37" fmla="+/ -7146101 -1311868 2"/>
              <a:gd name="T2" fmla="*/ 180 256 1"/>
              <a:gd name="T3" fmla="*/ 0 256 1"/>
              <a:gd name="G38" fmla="+- G37 T2 T3"/>
              <a:gd name="G39" fmla="?: G2 G37 G38"/>
              <a:gd name="G40" fmla="cos 10800 G39"/>
              <a:gd name="G41" fmla="sin 10800 G39"/>
              <a:gd name="G42" fmla="cos 6686 G39"/>
              <a:gd name="G43" fmla="sin 6686 G39"/>
              <a:gd name="G44" fmla="+- G40 10800 0"/>
              <a:gd name="G45" fmla="+- G41 10800 0"/>
              <a:gd name="G46" fmla="+- G42 10800 0"/>
              <a:gd name="G47" fmla="+- G43 10800 0"/>
              <a:gd name="G48" fmla="+- G35 10800 0"/>
              <a:gd name="G49" fmla="+- G36 10800 0"/>
              <a:gd name="T4" fmla="*/ 15444 w 21600"/>
              <a:gd name="T5" fmla="*/ 1049 h 21600"/>
              <a:gd name="T6" fmla="*/ 7947 w 21600"/>
              <a:gd name="T7" fmla="*/ 2535 h 21600"/>
              <a:gd name="T8" fmla="*/ 13675 w 21600"/>
              <a:gd name="T9" fmla="*/ 4763 h 21600"/>
              <a:gd name="T10" fmla="*/ 23484 w 21600"/>
              <a:gd name="T11" fmla="*/ 6178 h 21600"/>
              <a:gd name="T12" fmla="*/ 20642 w 21600"/>
              <a:gd name="T13" fmla="*/ 12276 h 21600"/>
              <a:gd name="T14" fmla="*/ 14545 w 21600"/>
              <a:gd name="T15" fmla="*/ 943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082" y="8511"/>
                </a:moveTo>
                <a:cubicBezTo>
                  <a:pt x="16120" y="5871"/>
                  <a:pt x="13610" y="4114"/>
                  <a:pt x="10800" y="4114"/>
                </a:cubicBezTo>
                <a:cubicBezTo>
                  <a:pt x="10057" y="4113"/>
                  <a:pt x="9320" y="4237"/>
                  <a:pt x="8618" y="4479"/>
                </a:cubicBezTo>
                <a:lnTo>
                  <a:pt x="7276" y="590"/>
                </a:lnTo>
                <a:cubicBezTo>
                  <a:pt x="8410" y="199"/>
                  <a:pt x="9600" y="-1"/>
                  <a:pt x="10800" y="0"/>
                </a:cubicBezTo>
                <a:cubicBezTo>
                  <a:pt x="15339" y="0"/>
                  <a:pt x="19393" y="2838"/>
                  <a:pt x="20947" y="7103"/>
                </a:cubicBezTo>
                <a:lnTo>
                  <a:pt x="23484" y="6178"/>
                </a:lnTo>
                <a:lnTo>
                  <a:pt x="20642" y="12276"/>
                </a:lnTo>
                <a:lnTo>
                  <a:pt x="14545" y="9435"/>
                </a:lnTo>
                <a:lnTo>
                  <a:pt x="17082" y="8511"/>
                </a:lnTo>
                <a:close/>
              </a:path>
            </a:pathLst>
          </a:custGeom>
          <a:solidFill>
            <a:srgbClr val="FFCC66"/>
          </a:solidFill>
          <a:ln w="12700">
            <a:solidFill>
              <a:schemeClr val="tx1"/>
            </a:solidFill>
            <a:miter lim="800000"/>
            <a:headEnd type="none" w="sm" len="lg"/>
            <a:tailEnd/>
          </a:ln>
          <a:effectLst/>
        </p:spPr>
        <p:txBody>
          <a:bodyPr wrap="none" lIns="90000" tIns="46800" rIns="90000" bIns="46800" anchor="ctr"/>
          <a:lstStyle/>
          <a:p>
            <a:endParaRPr lang="en-GB"/>
          </a:p>
        </p:txBody>
      </p:sp>
      <p:sp>
        <p:nvSpPr>
          <p:cNvPr id="1121310" name="AutoShape 30"/>
          <p:cNvSpPr>
            <a:spLocks noChangeArrowheads="1"/>
          </p:cNvSpPr>
          <p:nvPr/>
        </p:nvSpPr>
        <p:spPr bwMode="auto">
          <a:xfrm rot="13986372" flipH="1">
            <a:off x="6002338" y="4602162"/>
            <a:ext cx="1504950" cy="1158875"/>
          </a:xfrm>
          <a:custGeom>
            <a:avLst/>
            <a:gdLst>
              <a:gd name="G0" fmla="+- -1311868 0 0"/>
              <a:gd name="G1" fmla="+- -7146101 0 0"/>
              <a:gd name="G2" fmla="+- -1311868 0 -7146101"/>
              <a:gd name="G3" fmla="+- 10800 0 0"/>
              <a:gd name="G4" fmla="+- 0 0 -1311868"/>
              <a:gd name="T0" fmla="*/ 360 256 1"/>
              <a:gd name="T1" fmla="*/ 0 256 1"/>
              <a:gd name="G5" fmla="+- G2 T0 T1"/>
              <a:gd name="G6" fmla="?: G2 G2 G5"/>
              <a:gd name="G7" fmla="+- 0 0 G6"/>
              <a:gd name="G8" fmla="+- 6686 0 0"/>
              <a:gd name="G9" fmla="+- 0 0 -7146101"/>
              <a:gd name="G10" fmla="+- 6686 0 2700"/>
              <a:gd name="G11" fmla="cos G10 -1311868"/>
              <a:gd name="G12" fmla="sin G10 -1311868"/>
              <a:gd name="G13" fmla="cos 13500 -1311868"/>
              <a:gd name="G14" fmla="sin 13500 -1311868"/>
              <a:gd name="G15" fmla="+- G11 10800 0"/>
              <a:gd name="G16" fmla="+- G12 10800 0"/>
              <a:gd name="G17" fmla="+- G13 10800 0"/>
              <a:gd name="G18" fmla="+- G14 10800 0"/>
              <a:gd name="G19" fmla="*/ 6686 1 2"/>
              <a:gd name="G20" fmla="+- G19 5400 0"/>
              <a:gd name="G21" fmla="cos G20 -1311868"/>
              <a:gd name="G22" fmla="sin G20 -1311868"/>
              <a:gd name="G23" fmla="+- G21 10800 0"/>
              <a:gd name="G24" fmla="+- G12 G23 G22"/>
              <a:gd name="G25" fmla="+- G22 G23 G11"/>
              <a:gd name="G26" fmla="cos 10800 -1311868"/>
              <a:gd name="G27" fmla="sin 10800 -1311868"/>
              <a:gd name="G28" fmla="cos 6686 -1311868"/>
              <a:gd name="G29" fmla="sin 6686 -1311868"/>
              <a:gd name="G30" fmla="+- G26 10800 0"/>
              <a:gd name="G31" fmla="+- G27 10800 0"/>
              <a:gd name="G32" fmla="+- G28 10800 0"/>
              <a:gd name="G33" fmla="+- G29 10800 0"/>
              <a:gd name="G34" fmla="+- G19 5400 0"/>
              <a:gd name="G35" fmla="cos G34 -7146101"/>
              <a:gd name="G36" fmla="sin G34 -7146101"/>
              <a:gd name="G37" fmla="+/ -7146101 -1311868 2"/>
              <a:gd name="T2" fmla="*/ 180 256 1"/>
              <a:gd name="T3" fmla="*/ 0 256 1"/>
              <a:gd name="G38" fmla="+- G37 T2 T3"/>
              <a:gd name="G39" fmla="?: G2 G37 G38"/>
              <a:gd name="G40" fmla="cos 10800 G39"/>
              <a:gd name="G41" fmla="sin 10800 G39"/>
              <a:gd name="G42" fmla="cos 6686 G39"/>
              <a:gd name="G43" fmla="sin 6686 G39"/>
              <a:gd name="G44" fmla="+- G40 10800 0"/>
              <a:gd name="G45" fmla="+- G41 10800 0"/>
              <a:gd name="G46" fmla="+- G42 10800 0"/>
              <a:gd name="G47" fmla="+- G43 10800 0"/>
              <a:gd name="G48" fmla="+- G35 10800 0"/>
              <a:gd name="G49" fmla="+- G36 10800 0"/>
              <a:gd name="T4" fmla="*/ 15444 w 21600"/>
              <a:gd name="T5" fmla="*/ 1049 h 21600"/>
              <a:gd name="T6" fmla="*/ 7947 w 21600"/>
              <a:gd name="T7" fmla="*/ 2535 h 21600"/>
              <a:gd name="T8" fmla="*/ 13675 w 21600"/>
              <a:gd name="T9" fmla="*/ 4763 h 21600"/>
              <a:gd name="T10" fmla="*/ 23484 w 21600"/>
              <a:gd name="T11" fmla="*/ 6178 h 21600"/>
              <a:gd name="T12" fmla="*/ 20642 w 21600"/>
              <a:gd name="T13" fmla="*/ 12276 h 21600"/>
              <a:gd name="T14" fmla="*/ 14545 w 21600"/>
              <a:gd name="T15" fmla="*/ 943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082" y="8511"/>
                </a:moveTo>
                <a:cubicBezTo>
                  <a:pt x="16120" y="5871"/>
                  <a:pt x="13610" y="4114"/>
                  <a:pt x="10800" y="4114"/>
                </a:cubicBezTo>
                <a:cubicBezTo>
                  <a:pt x="10057" y="4113"/>
                  <a:pt x="9320" y="4237"/>
                  <a:pt x="8618" y="4479"/>
                </a:cubicBezTo>
                <a:lnTo>
                  <a:pt x="7276" y="590"/>
                </a:lnTo>
                <a:cubicBezTo>
                  <a:pt x="8410" y="199"/>
                  <a:pt x="9600" y="-1"/>
                  <a:pt x="10800" y="0"/>
                </a:cubicBezTo>
                <a:cubicBezTo>
                  <a:pt x="15339" y="0"/>
                  <a:pt x="19393" y="2838"/>
                  <a:pt x="20947" y="7103"/>
                </a:cubicBezTo>
                <a:lnTo>
                  <a:pt x="23484" y="6178"/>
                </a:lnTo>
                <a:lnTo>
                  <a:pt x="20642" y="12276"/>
                </a:lnTo>
                <a:lnTo>
                  <a:pt x="14545" y="9435"/>
                </a:lnTo>
                <a:lnTo>
                  <a:pt x="17082" y="8511"/>
                </a:lnTo>
                <a:close/>
              </a:path>
            </a:pathLst>
          </a:custGeom>
          <a:solidFill>
            <a:srgbClr val="FFCC66"/>
          </a:solidFill>
          <a:ln w="12700">
            <a:solidFill>
              <a:schemeClr val="tx1"/>
            </a:solidFill>
            <a:miter lim="800000"/>
            <a:headEnd type="none" w="sm" len="lg"/>
            <a:tailEnd/>
          </a:ln>
          <a:effectLst/>
        </p:spPr>
        <p:txBody>
          <a:bodyPr wrap="none" lIns="90000" tIns="46800" rIns="90000" bIns="46800" anchor="ctr"/>
          <a:lstStyle/>
          <a:p>
            <a:endParaRPr lang="en-GB"/>
          </a:p>
        </p:txBody>
      </p:sp>
      <p:sp>
        <p:nvSpPr>
          <p:cNvPr id="1121311" name="AutoShape 31"/>
          <p:cNvSpPr>
            <a:spLocks noChangeArrowheads="1"/>
          </p:cNvSpPr>
          <p:nvPr/>
        </p:nvSpPr>
        <p:spPr bwMode="auto">
          <a:xfrm rot="5132599" flipH="1">
            <a:off x="8382001" y="3502025"/>
            <a:ext cx="1655762" cy="915987"/>
          </a:xfrm>
          <a:custGeom>
            <a:avLst/>
            <a:gdLst>
              <a:gd name="G0" fmla="+- 0 0 0"/>
              <a:gd name="G1" fmla="+- 11782464 0 0"/>
              <a:gd name="G2" fmla="+- 0 0 11782464"/>
              <a:gd name="G3" fmla="+- 10800 0 0"/>
              <a:gd name="G4" fmla="+- 0 0 0"/>
              <a:gd name="T0" fmla="*/ 360 256 1"/>
              <a:gd name="T1" fmla="*/ 0 256 1"/>
              <a:gd name="G5" fmla="+- G2 T0 T1"/>
              <a:gd name="G6" fmla="?: G2 G2 G5"/>
              <a:gd name="G7" fmla="+- 0 0 G6"/>
              <a:gd name="G8" fmla="+- 5400 0 0"/>
              <a:gd name="G9" fmla="+- 0 0 11782464"/>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82464"/>
              <a:gd name="G36" fmla="sin G34 11782464"/>
              <a:gd name="G37" fmla="+/ 11782464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79 w 21600"/>
              <a:gd name="T5" fmla="*/ 0 h 21600"/>
              <a:gd name="T6" fmla="*/ 2700 w 21600"/>
              <a:gd name="T7" fmla="*/ 10830 h 21600"/>
              <a:gd name="T8" fmla="*/ 1078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0806"/>
                  <a:pt x="5400" y="10813"/>
                  <a:pt x="5400" y="10820"/>
                </a:cubicBezTo>
                <a:lnTo>
                  <a:pt x="0" y="10840"/>
                </a:lnTo>
                <a:cubicBezTo>
                  <a:pt x="0" y="10826"/>
                  <a:pt x="0" y="10813"/>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CC66"/>
          </a:solidFill>
          <a:ln w="12700">
            <a:solidFill>
              <a:schemeClr val="tx1"/>
            </a:solidFill>
            <a:miter lim="800000"/>
            <a:headEnd type="none" w="sm" len="lg"/>
            <a:tailEnd/>
          </a:ln>
          <a:effectLst/>
        </p:spPr>
        <p:txBody>
          <a:bodyPr wrap="none" lIns="90000" tIns="46800" rIns="90000" bIns="46800" anchor="ctr"/>
          <a:lstStyle/>
          <a:p>
            <a:endParaRPr lang="en-GB"/>
          </a:p>
        </p:txBody>
      </p:sp>
      <p:sp>
        <p:nvSpPr>
          <p:cNvPr id="1121313" name="Line 33"/>
          <p:cNvSpPr>
            <a:spLocks noChangeShapeType="1"/>
          </p:cNvSpPr>
          <p:nvPr/>
        </p:nvSpPr>
        <p:spPr bwMode="auto">
          <a:xfrm rot="15115049">
            <a:off x="4527550" y="2439988"/>
            <a:ext cx="188913" cy="566737"/>
          </a:xfrm>
          <a:prstGeom prst="line">
            <a:avLst/>
          </a:prstGeom>
          <a:noFill/>
          <a:ln w="38100">
            <a:solidFill>
              <a:srgbClr val="000066"/>
            </a:solidFill>
            <a:round/>
            <a:headEnd type="triangle" w="med" len="med"/>
            <a:tailEnd type="triangle" w="med" len="med"/>
          </a:ln>
          <a:effectLst/>
        </p:spPr>
        <p:txBody>
          <a:bodyPr lIns="90000" tIns="46800" rIns="90000" bIns="46800" anchor="ct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C-CONF) v0.14">
  <a:themeElements>
    <a:clrScheme name="TEMPLATE (C-CONF) v0.14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fontScheme name="TEMPLATE (C-CONF) v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C-CONF) v0.14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 (C-CONF)">
  <a:themeElements>
    <a:clrScheme name="STANDARD (C-CONF)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fontScheme name="STANDARD (C-CON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TANDARD (C-CONF)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UALS (PUBLIC)">
  <a:themeElements>
    <a:clrScheme name="QUALS (PUBLIC)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fontScheme name="QUALS (PUBL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lnDef>
  </a:objectDefaults>
  <a:extraClrSchemeLst>
    <a:extraClrScheme>
      <a:clrScheme name="QUALS (PUBLIC)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C-CONF)">
  <a:themeElements>
    <a:clrScheme name="DIVIDER (C-CONF)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fontScheme name="DIVIDER (C-CON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IVIDER (C-CONF)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NOCHROME (C-CONF)">
  <a:themeElements>
    <a:clrScheme name="MONOCHROME (C-CONF)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fontScheme name="MONOCHROME (C-CON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lg"/>
          <a:tailEnd type="none" w="med" len="med"/>
        </a:ln>
        <a:effectLst/>
      </a:spPr>
      <a:bodyPr vert="horz" wrap="square" lIns="90000" tIns="46800" rIns="90000" bIns="46800" numCol="1" anchor="ctr" anchorCtr="0" compatLnSpc="1">
        <a:prstTxWarp prst="textNoShape">
          <a:avLst/>
        </a:prstTxWarp>
      </a:bodyPr>
      <a:lstStyle>
        <a:defPPr marL="0" marR="0" indent="0" algn="l" defTabSz="912813" rtl="0" eaLnBrk="0" fontAlgn="base" latinLnBrk="0" hangingPunct="0">
          <a:lnSpc>
            <a:spcPct val="100000"/>
          </a:lnSpc>
          <a:spcBef>
            <a:spcPct val="50000"/>
          </a:spcBef>
          <a:spcAft>
            <a:spcPct val="0"/>
          </a:spcAft>
          <a:buClrTx/>
          <a:buSzTx/>
          <a:buFontTx/>
          <a:buNone/>
          <a:tabLst/>
          <a:defRPr kumimoji="0" lang="en-GB" altLang="en-GB" sz="1800" b="0" i="0" u="none" strike="noStrike" cap="none" normalizeH="0" baseline="0" smtClean="0">
            <a:ln>
              <a:noFill/>
            </a:ln>
            <a:solidFill>
              <a:schemeClr val="tx1"/>
            </a:solidFill>
            <a:effectLst/>
            <a:latin typeface="Arial" charset="0"/>
          </a:defRPr>
        </a:defPPr>
      </a:lstStyle>
    </a:lnDef>
  </a:objectDefaults>
  <a:extraClrSchemeLst>
    <a:extraClrScheme>
      <a:clrScheme name="MONOCHROME (C-CONF) 1">
        <a:dk1>
          <a:srgbClr val="000000"/>
        </a:dk1>
        <a:lt1>
          <a:srgbClr val="FFFFFF"/>
        </a:lt1>
        <a:dk2>
          <a:srgbClr val="FA8500"/>
        </a:dk2>
        <a:lt2>
          <a:srgbClr val="542187"/>
        </a:lt2>
        <a:accent1>
          <a:srgbClr val="AA260A"/>
        </a:accent1>
        <a:accent2>
          <a:srgbClr val="FDDC51"/>
        </a:accent2>
        <a:accent3>
          <a:srgbClr val="FFFFFF"/>
        </a:accent3>
        <a:accent4>
          <a:srgbClr val="000000"/>
        </a:accent4>
        <a:accent5>
          <a:srgbClr val="D2ACAA"/>
        </a:accent5>
        <a:accent6>
          <a:srgbClr val="E5C749"/>
        </a:accent6>
        <a:hlink>
          <a:srgbClr val="3A75C4"/>
        </a:hlink>
        <a:folHlink>
          <a:srgbClr val="8FD44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(C-CONF) v0.14</Template>
  <TotalTime>10064</TotalTime>
  <Pages>7</Pages>
  <Words>1272</Words>
  <Application>Microsoft Office PowerPoint</Application>
  <PresentationFormat>Custom</PresentationFormat>
  <Paragraphs>277</Paragraphs>
  <Slides>25</Slides>
  <Notes>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25</vt:i4>
      </vt:variant>
    </vt:vector>
  </HeadingPairs>
  <TitlesOfParts>
    <vt:vector size="33" baseType="lpstr">
      <vt:lpstr>Arial</vt:lpstr>
      <vt:lpstr>Wingdings</vt:lpstr>
      <vt:lpstr>Times</vt:lpstr>
      <vt:lpstr>TEMPLATE (C-CONF) v0.14</vt:lpstr>
      <vt:lpstr>STANDARD (C-CONF)</vt:lpstr>
      <vt:lpstr>QUALS (PUBLIC)</vt:lpstr>
      <vt:lpstr>DIVIDER (C-CONF)</vt:lpstr>
      <vt:lpstr>MONOCHROME (C-CONF)</vt:lpstr>
      <vt:lpstr>AA-low LPD Antenna: Design for High Volume Manufacture</vt:lpstr>
      <vt:lpstr>AA-low LPD Antenna: Design for High Volume Manufacture                     Update</vt:lpstr>
      <vt:lpstr>Agenda:</vt:lpstr>
      <vt:lpstr>AA-low manufacturing requirements</vt:lpstr>
      <vt:lpstr>Agenda:</vt:lpstr>
      <vt:lpstr>How can the LP element shape be made with the least material and operations ?</vt:lpstr>
      <vt:lpstr>“Wire” is cheap, stiff and can be formed in bending machines </vt:lpstr>
      <vt:lpstr>Analyse in CAD: If the antenna is made from Ø6.0mm wire, it would use ~7.8 m (~1.7 kg Steel, or ~0.6 kg Alu’), and a surface area of 0.147 m2 (to plate and/or paint)</vt:lpstr>
      <vt:lpstr>Design and manufacturing iteration – Exploration of design solutions</vt:lpstr>
      <vt:lpstr>Agenda:</vt:lpstr>
      <vt:lpstr>Bringing together the complete design – the other main components</vt:lpstr>
      <vt:lpstr>Proposal for construction of internal parts :</vt:lpstr>
      <vt:lpstr>Transport and Assembly</vt:lpstr>
      <vt:lpstr>On site assembly and field installation :</vt:lpstr>
      <vt:lpstr>Agenda:</vt:lpstr>
      <vt:lpstr>The Concept is successful – it WORKS!</vt:lpstr>
      <vt:lpstr>The Concept is successful – it WORKS!  So, starting new evolution, as soon as funding is available (few months)… </vt:lpstr>
      <vt:lpstr>Agenda:</vt:lpstr>
      <vt:lpstr>Conclusions</vt:lpstr>
      <vt:lpstr>Slide 20</vt:lpstr>
      <vt:lpstr>Drivers for low cost Design for Manufacture</vt:lpstr>
      <vt:lpstr>The manufacturing design should not limit choices at this stage in the programme</vt:lpstr>
      <vt:lpstr>The element has been designed for a target cost of 75 Euros in high volume</vt:lpstr>
      <vt:lpstr>Next steps</vt:lpstr>
      <vt:lpstr>Contact details:</vt:lpstr>
    </vt:vector>
  </TitlesOfParts>
  <Manager>&lt;unset&gt;</Manager>
  <Company>Cambridge Consultants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AA-low LPD Antenna: Design for High Volume Manufacture</dc:title>
  <dc:subject>AA-Low Production AAVP2011 Dwingeloo</dc:subject>
  <dc:creator>Updated in DocMan by Richard Williams</dc:creator>
  <cp:keywords>&lt;unset&gt;</cp:keywords>
  <dc:description>Template updated May 2011 (Doc-T-039 v0.14)</dc:description>
  <cp:lastModifiedBy>Andy</cp:lastModifiedBy>
  <cp:revision>201</cp:revision>
  <cp:lastPrinted>2002-08-01T08:56:51Z</cp:lastPrinted>
  <dcterms:created xsi:type="dcterms:W3CDTF">2011-05-10T15:22:36Z</dcterms:created>
  <dcterms:modified xsi:type="dcterms:W3CDTF">2012-10-19T16:39:26Z</dcterms:modified>
  <cp:category>&lt;unset&gt;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Edit Client Name in File Properties Custom</vt:lpwstr>
  </property>
</Properties>
</file>