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1"/>
  </p:notesMasterIdLst>
  <p:sldIdLst>
    <p:sldId id="256" r:id="rId3"/>
    <p:sldId id="281" r:id="rId4"/>
    <p:sldId id="299" r:id="rId5"/>
    <p:sldId id="271" r:id="rId6"/>
    <p:sldId id="273" r:id="rId7"/>
    <p:sldId id="309" r:id="rId8"/>
    <p:sldId id="293" r:id="rId9"/>
    <p:sldId id="272" r:id="rId10"/>
    <p:sldId id="315" r:id="rId11"/>
    <p:sldId id="316" r:id="rId12"/>
    <p:sldId id="305" r:id="rId13"/>
    <p:sldId id="268" r:id="rId14"/>
    <p:sldId id="311" r:id="rId15"/>
    <p:sldId id="310" r:id="rId16"/>
    <p:sldId id="308" r:id="rId17"/>
    <p:sldId id="312" r:id="rId18"/>
    <p:sldId id="313" r:id="rId19"/>
    <p:sldId id="317" r:id="rId20"/>
    <p:sldId id="318" r:id="rId21"/>
    <p:sldId id="307" r:id="rId22"/>
    <p:sldId id="314" r:id="rId23"/>
    <p:sldId id="300" r:id="rId24"/>
    <p:sldId id="301" r:id="rId25"/>
    <p:sldId id="302" r:id="rId26"/>
    <p:sldId id="303" r:id="rId27"/>
    <p:sldId id="280" r:id="rId28"/>
    <p:sldId id="296" r:id="rId29"/>
    <p:sldId id="294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3" autoAdjust="0"/>
    <p:restoredTop sz="97266" autoAdjust="0"/>
  </p:normalViewPr>
  <p:slideViewPr>
    <p:cSldViewPr>
      <p:cViewPr varScale="1">
        <p:scale>
          <a:sx n="90" d="100"/>
          <a:sy n="90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875BCB-7663-45A0-93DA-EA4E409A6A82}" type="datetimeFigureOut">
              <a:rPr lang="en-GB" smtClean="0"/>
              <a:pPr/>
              <a:t>23/10/2012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B80943-DDAD-47EB-B05B-810D258EAFA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6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1E33D-55FA-42D1-BFC0-8EA9D523957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1E33D-55FA-42D1-BFC0-8EA9D5239574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28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98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1295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77507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676400"/>
            <a:ext cx="3775075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50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6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6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94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775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6980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56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304800"/>
            <a:ext cx="2020887" cy="5722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910263" cy="5722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06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34300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76400"/>
            <a:ext cx="3775075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676400"/>
            <a:ext cx="3775075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5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087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34300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62000" y="1676400"/>
            <a:ext cx="3775075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89475" y="1676400"/>
            <a:ext cx="3775075" cy="4351338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9742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450" y="173038"/>
            <a:ext cx="8270875" cy="508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25450" y="1228725"/>
            <a:ext cx="8270875" cy="4454525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54581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34300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62000" y="1676400"/>
            <a:ext cx="7702550" cy="4351338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29453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3373-BD1F-41D0-9369-0813772736CC}" type="datetimeFigureOut">
              <a:rPr lang="en-GB" smtClean="0"/>
              <a:pPr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05D8-5C53-4A79-9C2A-2E042C76307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 descr="sigillo.emf"/>
          <p:cNvPicPr>
            <a:picLocks noChangeAspect="1"/>
          </p:cNvPicPr>
          <p:nvPr/>
        </p:nvPicPr>
        <p:blipFill>
          <a:blip r:embed="rId2" cstate="print">
            <a:lum bright="84000"/>
          </a:blip>
          <a:srcRect/>
          <a:stretch>
            <a:fillRect/>
          </a:stretch>
        </p:blipFill>
        <p:spPr bwMode="auto">
          <a:xfrm>
            <a:off x="1000125" y="0"/>
            <a:ext cx="712787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1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90" y="131762"/>
            <a:ext cx="461001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 userDrawn="1"/>
        </p:nvSpPr>
        <p:spPr bwMode="auto">
          <a:xfrm>
            <a:off x="0" y="1428750"/>
            <a:ext cx="8501063" cy="7143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4000">
                <a:srgbClr val="C0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62000" y="6324600"/>
            <a:ext cx="4495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8" name="Picture 2" descr="http://t0.gstatic.com/images?q=tbn:ANd9GcSbalOPd0tg4_5tCNAhM9nYC0Qa7UKKHOIt_-6H809B2vLNmuri&amp;t=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570"/>
            <a:ext cx="2209800" cy="6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mmScope_Logo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6402"/>
            <a:ext cx="2159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4876800" y="6172200"/>
            <a:ext cx="2438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28600" y="6172200"/>
            <a:ext cx="2133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0" name="Picture 4" descr="http://www.congrexprojects.com/images/12a11/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288003"/>
            <a:ext cx="914400" cy="11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9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3373-BD1F-41D0-9369-0813772736CC}" type="datetimeFigureOut">
              <a:rPr lang="en-GB" smtClean="0"/>
              <a:pPr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05D8-5C53-4A79-9C2A-2E042C76307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734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Fare </a:t>
            </a:r>
            <a:r>
              <a:rPr lang="en-GB" dirty="0" err="1" smtClean="0"/>
              <a:t>clic</a:t>
            </a:r>
            <a:r>
              <a:rPr lang="en-GB" dirty="0" smtClean="0"/>
              <a:t> per </a:t>
            </a:r>
            <a:r>
              <a:rPr lang="en-GB" dirty="0" err="1" smtClean="0"/>
              <a:t>modificare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titolo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schema</a:t>
            </a:r>
          </a:p>
        </p:txBody>
      </p:sp>
      <p:pic>
        <p:nvPicPr>
          <p:cNvPr id="56325" name="Rectangle 103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53300" y="50673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025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Fare </a:t>
            </a:r>
            <a:r>
              <a:rPr lang="en-GB" dirty="0" err="1" smtClean="0"/>
              <a:t>clic</a:t>
            </a:r>
            <a:r>
              <a:rPr lang="en-GB" dirty="0" smtClean="0"/>
              <a:t> per </a:t>
            </a:r>
            <a:r>
              <a:rPr lang="en-GB" dirty="0" err="1" smtClean="0"/>
              <a:t>modificare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stili</a:t>
            </a:r>
            <a:r>
              <a:rPr lang="en-GB" dirty="0" smtClean="0"/>
              <a:t> del </a:t>
            </a:r>
            <a:r>
              <a:rPr lang="en-GB" dirty="0" err="1" smtClean="0"/>
              <a:t>testo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schema</a:t>
            </a:r>
          </a:p>
          <a:p>
            <a:pPr lvl="1"/>
            <a:r>
              <a:rPr lang="en-GB" dirty="0" smtClean="0"/>
              <a:t>Secondo </a:t>
            </a:r>
            <a:r>
              <a:rPr lang="en-GB" dirty="0" err="1" smtClean="0"/>
              <a:t>livello</a:t>
            </a:r>
            <a:endParaRPr lang="en-GB" dirty="0" smtClean="0"/>
          </a:p>
          <a:p>
            <a:pPr lvl="2"/>
            <a:r>
              <a:rPr lang="en-GB" dirty="0" err="1" smtClean="0"/>
              <a:t>Terzo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endParaRPr lang="en-GB" dirty="0" smtClean="0"/>
          </a:p>
          <a:p>
            <a:pPr lvl="3"/>
            <a:r>
              <a:rPr lang="en-GB" dirty="0" smtClean="0"/>
              <a:t>Quarto </a:t>
            </a:r>
            <a:r>
              <a:rPr lang="en-GB" dirty="0" err="1" smtClean="0"/>
              <a:t>Livello</a:t>
            </a:r>
            <a:endParaRPr lang="en-GB" dirty="0" smtClean="0"/>
          </a:p>
          <a:p>
            <a:pPr lvl="4"/>
            <a:r>
              <a:rPr lang="en-GB" dirty="0" err="1" smtClean="0"/>
              <a:t>Quinto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endParaRPr lang="en-GB" dirty="0" smtClean="0"/>
          </a:p>
        </p:txBody>
      </p:sp>
      <p:sp>
        <p:nvSpPr>
          <p:cNvPr id="8" name="Rettangolo 7"/>
          <p:cNvSpPr/>
          <p:nvPr/>
        </p:nvSpPr>
        <p:spPr bwMode="auto">
          <a:xfrm>
            <a:off x="0" y="1428750"/>
            <a:ext cx="8501063" cy="7143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4000">
                <a:srgbClr val="C0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5000"/>
        <a:buFont typeface="Courier New" pitchFamily="49" charset="0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Char char="»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4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7740352" cy="2448272"/>
          </a:xfrm>
        </p:spPr>
        <p:txBody>
          <a:bodyPr/>
          <a:lstStyle/>
          <a:p>
            <a:pPr algn="r"/>
            <a:r>
              <a:rPr lang="it-IT" dirty="0" smtClean="0"/>
              <a:t> </a:t>
            </a:r>
            <a:r>
              <a:rPr lang="en-GB" dirty="0" smtClean="0"/>
              <a:t>RF over fibre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589240"/>
            <a:ext cx="25560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347864" y="55892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Federico Perini</a:t>
            </a:r>
          </a:p>
          <a:p>
            <a:r>
              <a:rPr lang="en-GB" dirty="0">
                <a:solidFill>
                  <a:schemeClr val="bg1"/>
                </a:solidFill>
              </a:rPr>
              <a:t>AA-low Technical Progress </a:t>
            </a:r>
            <a:r>
              <a:rPr lang="en-GB" dirty="0" smtClean="0">
                <a:solidFill>
                  <a:schemeClr val="bg1"/>
                </a:solidFill>
              </a:rPr>
              <a:t>Meeting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Medicina</a:t>
            </a:r>
            <a:r>
              <a:rPr lang="en-GB" dirty="0" smtClean="0">
                <a:solidFill>
                  <a:schemeClr val="bg1"/>
                </a:solidFill>
              </a:rPr>
              <a:t>, 22-23 September 2012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reduction?</a:t>
            </a:r>
            <a:endParaRPr lang="en-GB" dirty="0"/>
          </a:p>
        </p:txBody>
      </p:sp>
      <p:pic>
        <p:nvPicPr>
          <p:cNvPr id="36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1764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34076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1366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sellaDiTesto 31"/>
          <p:cNvSpPr txBox="1"/>
          <p:nvPr/>
        </p:nvSpPr>
        <p:spPr>
          <a:xfrm>
            <a:off x="2195736" y="63813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SFDR</a:t>
            </a:r>
            <a:r>
              <a:rPr lang="it-IT" sz="2400" baseline="-25000" dirty="0" err="1" smtClean="0"/>
              <a:t>DFB_Link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= 118dB/Hz</a:t>
            </a:r>
            <a:r>
              <a:rPr lang="it-IT" sz="2400" baseline="30000" dirty="0" smtClean="0"/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31522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only cost…</a:t>
            </a:r>
            <a:endParaRPr lang="en-GB" dirty="0"/>
          </a:p>
        </p:txBody>
      </p:sp>
      <p:pic>
        <p:nvPicPr>
          <p:cNvPr id="36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05418"/>
              </p:ext>
            </p:extLst>
          </p:nvPr>
        </p:nvGraphicFramePr>
        <p:xfrm>
          <a:off x="806082" y="2060848"/>
          <a:ext cx="2685798" cy="283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266"/>
                <a:gridCol w="895266"/>
                <a:gridCol w="8952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 err="1">
                          <a:effectLst/>
                        </a:rPr>
                        <a:t>Vcc</a:t>
                      </a:r>
                      <a:r>
                        <a:rPr lang="it-IT" sz="1800" u="none" strike="noStrike" dirty="0">
                          <a:effectLst/>
                        </a:rPr>
                        <a:t> (V)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 err="1">
                          <a:effectLst/>
                        </a:rPr>
                        <a:t>If</a:t>
                      </a:r>
                      <a:r>
                        <a:rPr lang="it-IT" sz="1800" u="none" strike="noStrike" dirty="0">
                          <a:effectLst/>
                        </a:rPr>
                        <a:t> (</a:t>
                      </a:r>
                      <a:r>
                        <a:rPr lang="it-IT" sz="1800" u="none" strike="noStrike" dirty="0" err="1">
                          <a:effectLst/>
                        </a:rPr>
                        <a:t>mA</a:t>
                      </a:r>
                      <a:r>
                        <a:rPr lang="it-IT" sz="1800" u="none" strike="noStrike" dirty="0">
                          <a:effectLst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P (</a:t>
                      </a:r>
                      <a:r>
                        <a:rPr lang="it-IT" sz="1800" u="none" strike="noStrike" dirty="0" err="1">
                          <a:effectLst/>
                        </a:rPr>
                        <a:t>mW</a:t>
                      </a:r>
                      <a:r>
                        <a:rPr lang="it-IT" sz="1800" u="none" strike="noStrike" dirty="0">
                          <a:effectLst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30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10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60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15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90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20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120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25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150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30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180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35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210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50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300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683820" y="4323234"/>
            <a:ext cx="178655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683820" y="2912550"/>
            <a:ext cx="1786558" cy="28803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r="23014" b="12493"/>
          <a:stretch/>
        </p:blipFill>
        <p:spPr>
          <a:xfrm>
            <a:off x="4860032" y="3717032"/>
            <a:ext cx="2165714" cy="2441735"/>
          </a:xfrm>
          <a:prstGeom prst="rect">
            <a:avLst/>
          </a:prstGeom>
        </p:spPr>
      </p:pic>
      <p:cxnSp>
        <p:nvCxnSpPr>
          <p:cNvPr id="8" name="Connettore 2 7"/>
          <p:cNvCxnSpPr>
            <a:endCxn id="5" idx="3"/>
          </p:cNvCxnSpPr>
          <p:nvPr/>
        </p:nvCxnSpPr>
        <p:spPr>
          <a:xfrm flipH="1">
            <a:off x="3470378" y="4323234"/>
            <a:ext cx="196571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P1450974.JPG"/>
          <p:cNvPicPr>
            <a:picLocks noChangeAspect="1"/>
          </p:cNvPicPr>
          <p:nvPr/>
        </p:nvPicPr>
        <p:blipFill rotWithShape="1">
          <a:blip r:embed="rId5" cstate="screen"/>
          <a:srcRect t="7246" r="45388" b="16145"/>
          <a:stretch/>
        </p:blipFill>
        <p:spPr>
          <a:xfrm>
            <a:off x="5077087" y="1400939"/>
            <a:ext cx="1948659" cy="2050141"/>
          </a:xfrm>
          <a:prstGeom prst="rect">
            <a:avLst/>
          </a:prstGeom>
        </p:spPr>
      </p:pic>
      <p:cxnSp>
        <p:nvCxnSpPr>
          <p:cNvPr id="11" name="Connettore 2 10"/>
          <p:cNvCxnSpPr>
            <a:stCxn id="10" idx="1"/>
          </p:cNvCxnSpPr>
          <p:nvPr/>
        </p:nvCxnSpPr>
        <p:spPr>
          <a:xfrm flipH="1">
            <a:off x="3470378" y="2426010"/>
            <a:ext cx="1606709" cy="630556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6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VCSEL, VCSEL, VCSEL…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913403"/>
            <a:ext cx="1440160" cy="3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1817703"/>
            <a:ext cx="1575767" cy="3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0392" y="1835337"/>
            <a:ext cx="684584" cy="6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testo 2"/>
          <p:cNvSpPr txBox="1">
            <a:spLocks/>
          </p:cNvSpPr>
          <p:nvPr/>
        </p:nvSpPr>
        <p:spPr>
          <a:xfrm>
            <a:off x="35496" y="1340768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Through the collaboration with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CNR –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IEIIT (Turin):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" name="Immagine 33" descr="P145097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39743" y="2276153"/>
            <a:ext cx="2603781" cy="1952836"/>
          </a:xfrm>
          <a:prstGeom prst="rect">
            <a:avLst/>
          </a:prstGeom>
        </p:spPr>
      </p:pic>
      <p:pic>
        <p:nvPicPr>
          <p:cNvPr id="35" name="Immagine 34" descr="P145097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79512" y="1896786"/>
            <a:ext cx="2398679" cy="2108278"/>
          </a:xfrm>
          <a:prstGeom prst="rect">
            <a:avLst/>
          </a:prstGeom>
        </p:spPr>
      </p:pic>
      <p:pic>
        <p:nvPicPr>
          <p:cNvPr id="36" name="Immagine 9" descr="marchiopersito_colore_estes.gif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86723" y="5692387"/>
            <a:ext cx="2160240" cy="6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375493" y="5635587"/>
            <a:ext cx="1162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egnaposto testo 2"/>
          <p:cNvSpPr txBox="1">
            <a:spLocks/>
          </p:cNvSpPr>
          <p:nvPr/>
        </p:nvSpPr>
        <p:spPr>
          <a:xfrm>
            <a:off x="0" y="5229200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1.25, 2.5, 4.5 and 10Gbps COTS devices: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t="23234" r="10119" b="16984"/>
          <a:stretch/>
        </p:blipFill>
        <p:spPr>
          <a:xfrm>
            <a:off x="6075816" y="3062176"/>
            <a:ext cx="2955928" cy="190304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16" y="2354673"/>
            <a:ext cx="1913982" cy="70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7" t="7612" r="70328" b="83472"/>
          <a:stretch/>
        </p:blipFill>
        <p:spPr bwMode="auto">
          <a:xfrm>
            <a:off x="3354170" y="5692387"/>
            <a:ext cx="771853" cy="7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8695" r="57731" b="83303"/>
          <a:stretch/>
        </p:blipFill>
        <p:spPr bwMode="auto">
          <a:xfrm>
            <a:off x="315780" y="4502723"/>
            <a:ext cx="1601924" cy="41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beamexpress.com/images/vcsel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9243" y="3538479"/>
            <a:ext cx="6572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88956" y="1835337"/>
            <a:ext cx="1224136" cy="6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path</a:t>
            </a:r>
            <a:endParaRPr lang="en-GB" dirty="0"/>
          </a:p>
        </p:txBody>
      </p:sp>
      <p:pic>
        <p:nvPicPr>
          <p:cNvPr id="36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259512" y="1962497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L-I</a:t>
            </a:r>
          </a:p>
          <a:p>
            <a:pPr algn="ctr"/>
            <a:r>
              <a:rPr lang="it-IT" sz="2400" dirty="0" smtClean="0"/>
              <a:t>Curve</a:t>
            </a:r>
            <a:endParaRPr lang="it-IT"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987824" y="1319132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P1dB</a:t>
            </a:r>
            <a:endParaRPr lang="it-IT" sz="2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987824" y="2759292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S</a:t>
            </a:r>
            <a:endParaRPr lang="it-IT" sz="2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787904" y="1962497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NF</a:t>
            </a:r>
            <a:endParaRPr lang="it-IT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156176" y="1962497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IP3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427864" y="3933176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SFDR</a:t>
            </a:r>
            <a:endParaRPr lang="it-IT" dirty="0"/>
          </a:p>
        </p:txBody>
      </p:sp>
      <p:cxnSp>
        <p:nvCxnSpPr>
          <p:cNvPr id="7" name="Connettore 4 6"/>
          <p:cNvCxnSpPr>
            <a:stCxn id="3" idx="3"/>
            <a:endCxn id="21" idx="1"/>
          </p:cNvCxnSpPr>
          <p:nvPr/>
        </p:nvCxnSpPr>
        <p:spPr>
          <a:xfrm flipV="1">
            <a:off x="2339512" y="1859132"/>
            <a:ext cx="648312" cy="6433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>
            <a:stCxn id="3" idx="3"/>
            <a:endCxn id="22" idx="1"/>
          </p:cNvCxnSpPr>
          <p:nvPr/>
        </p:nvCxnSpPr>
        <p:spPr>
          <a:xfrm>
            <a:off x="2339512" y="2502497"/>
            <a:ext cx="648312" cy="79679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4 31"/>
          <p:cNvCxnSpPr>
            <a:stCxn id="21" idx="3"/>
            <a:endCxn id="23" idx="1"/>
          </p:cNvCxnSpPr>
          <p:nvPr/>
        </p:nvCxnSpPr>
        <p:spPr>
          <a:xfrm>
            <a:off x="4067824" y="1859132"/>
            <a:ext cx="720080" cy="6433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4 39"/>
          <p:cNvCxnSpPr>
            <a:stCxn id="22" idx="3"/>
            <a:endCxn id="23" idx="1"/>
          </p:cNvCxnSpPr>
          <p:nvPr/>
        </p:nvCxnSpPr>
        <p:spPr>
          <a:xfrm flipV="1">
            <a:off x="4067824" y="2502497"/>
            <a:ext cx="720080" cy="79679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3" idx="3"/>
            <a:endCxn id="24" idx="1"/>
          </p:cNvCxnSpPr>
          <p:nvPr/>
        </p:nvCxnSpPr>
        <p:spPr>
          <a:xfrm>
            <a:off x="5867904" y="2502497"/>
            <a:ext cx="2882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22" idx="2"/>
            <a:endCxn id="25" idx="1"/>
          </p:cNvCxnSpPr>
          <p:nvPr/>
        </p:nvCxnSpPr>
        <p:spPr>
          <a:xfrm>
            <a:off x="3527824" y="3839292"/>
            <a:ext cx="900040" cy="6338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stCxn id="23" idx="2"/>
            <a:endCxn id="25" idx="0"/>
          </p:cNvCxnSpPr>
          <p:nvPr/>
        </p:nvCxnSpPr>
        <p:spPr>
          <a:xfrm flipH="1">
            <a:off x="4967864" y="3042497"/>
            <a:ext cx="360040" cy="89067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24" idx="2"/>
            <a:endCxn id="25" idx="3"/>
          </p:cNvCxnSpPr>
          <p:nvPr/>
        </p:nvCxnSpPr>
        <p:spPr>
          <a:xfrm flipH="1">
            <a:off x="5507864" y="3042497"/>
            <a:ext cx="1188312" cy="143067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403648" y="5229263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Passive</a:t>
            </a:r>
          </a:p>
          <a:p>
            <a:pPr algn="ctr"/>
            <a:r>
              <a:rPr lang="it-IT" sz="2400" dirty="0" smtClean="0"/>
              <a:t>Match</a:t>
            </a:r>
            <a:endParaRPr lang="it-IT" sz="2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771800" y="5229263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Laser</a:t>
            </a:r>
            <a:endParaRPr lang="it-IT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162069" y="5229263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PD</a:t>
            </a:r>
            <a:endParaRPr lang="it-IT" sz="2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444208" y="5229263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/>
              <a:t>Passive</a:t>
            </a:r>
          </a:p>
          <a:p>
            <a:pPr algn="ctr"/>
            <a:r>
              <a:rPr lang="it-IT" sz="2400" dirty="0"/>
              <a:t>Match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84649" y="5538429"/>
            <a:ext cx="75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dk1"/>
                </a:solidFill>
              </a:rPr>
              <a:t>RFin</a:t>
            </a:r>
            <a:endParaRPr lang="it-IT" sz="2400" dirty="0">
              <a:solidFill>
                <a:schemeClr val="dk1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956376" y="55384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dk1"/>
                </a:solidFill>
              </a:rPr>
              <a:t>RFout</a:t>
            </a:r>
            <a:endParaRPr lang="it-IT" sz="2400" dirty="0">
              <a:solidFill>
                <a:schemeClr val="dk1"/>
              </a:solidFill>
            </a:endParaRPr>
          </a:p>
        </p:txBody>
      </p:sp>
      <p:cxnSp>
        <p:nvCxnSpPr>
          <p:cNvPr id="31" name="Connettore 1 30"/>
          <p:cNvCxnSpPr>
            <a:stCxn id="18" idx="3"/>
            <a:endCxn id="19" idx="1"/>
          </p:cNvCxnSpPr>
          <p:nvPr/>
        </p:nvCxnSpPr>
        <p:spPr>
          <a:xfrm>
            <a:off x="2483648" y="5769263"/>
            <a:ext cx="28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7" idx="3"/>
            <a:endCxn id="18" idx="1"/>
          </p:cNvCxnSpPr>
          <p:nvPr/>
        </p:nvCxnSpPr>
        <p:spPr>
          <a:xfrm>
            <a:off x="1043608" y="5769262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/>
          <p:cNvGrpSpPr/>
          <p:nvPr/>
        </p:nvGrpSpPr>
        <p:grpSpPr>
          <a:xfrm>
            <a:off x="4146864" y="5243869"/>
            <a:ext cx="720140" cy="504056"/>
            <a:chOff x="2555776" y="5589240"/>
            <a:chExt cx="720140" cy="504056"/>
          </a:xfrm>
        </p:grpSpPr>
        <p:sp>
          <p:nvSpPr>
            <p:cNvPr id="35" name="Ovale 34"/>
            <p:cNvSpPr/>
            <p:nvPr/>
          </p:nvSpPr>
          <p:spPr>
            <a:xfrm>
              <a:off x="2555776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2627784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2699792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2771800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1" name="Connettore 1 40"/>
          <p:cNvCxnSpPr>
            <a:stCxn id="19" idx="3"/>
            <a:endCxn id="20" idx="1"/>
          </p:cNvCxnSpPr>
          <p:nvPr/>
        </p:nvCxnSpPr>
        <p:spPr>
          <a:xfrm>
            <a:off x="3851800" y="5769263"/>
            <a:ext cx="1310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20" idx="3"/>
            <a:endCxn id="26" idx="1"/>
          </p:cNvCxnSpPr>
          <p:nvPr/>
        </p:nvCxnSpPr>
        <p:spPr>
          <a:xfrm>
            <a:off x="6242069" y="5769263"/>
            <a:ext cx="202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26" idx="3"/>
            <a:endCxn id="29" idx="1"/>
          </p:cNvCxnSpPr>
          <p:nvPr/>
        </p:nvCxnSpPr>
        <p:spPr>
          <a:xfrm flipV="1">
            <a:off x="7524208" y="5769261"/>
            <a:ext cx="43216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3979922" y="5791811"/>
            <a:ext cx="105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/>
                </a:solidFill>
              </a:rPr>
              <a:t>Optical</a:t>
            </a:r>
          </a:p>
          <a:p>
            <a:pPr algn="ctr"/>
            <a:r>
              <a:rPr lang="it-IT" sz="2000" dirty="0" smtClean="0">
                <a:solidFill>
                  <a:schemeClr val="accent1"/>
                </a:solidFill>
              </a:rPr>
              <a:t>fibre</a:t>
            </a:r>
            <a:endParaRPr lang="it-IT" sz="2000" dirty="0">
              <a:solidFill>
                <a:schemeClr val="accent1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637827" y="5157192"/>
            <a:ext cx="1310089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P1450974.JPG"/>
          <p:cNvPicPr>
            <a:picLocks noChangeAspect="1"/>
          </p:cNvPicPr>
          <p:nvPr/>
        </p:nvPicPr>
        <p:blipFill rotWithShape="1">
          <a:blip r:embed="rId2" cstate="screen"/>
          <a:srcRect t="7246" r="45388" b="16145"/>
          <a:stretch/>
        </p:blipFill>
        <p:spPr>
          <a:xfrm>
            <a:off x="172798" y="1400939"/>
            <a:ext cx="1948659" cy="2050141"/>
          </a:xfrm>
          <a:prstGeom prst="rect">
            <a:avLst/>
          </a:prstGeom>
        </p:spPr>
      </p:pic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648406" cy="2736304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VERTILAS 1300nm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" y="4005064"/>
            <a:ext cx="3600000" cy="203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Federico\Dropbox\Photos\20120802_1643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28991" r="17064" b="18042"/>
          <a:stretch/>
        </p:blipFill>
        <p:spPr bwMode="auto">
          <a:xfrm>
            <a:off x="2174050" y="1628800"/>
            <a:ext cx="3028425" cy="17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784206"/>
            <a:ext cx="4914482" cy="28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VERTILAS 1300nm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697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697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" y="392616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926160"/>
            <a:ext cx="4584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339752" y="636651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SFDR</a:t>
            </a:r>
            <a:r>
              <a:rPr lang="it-IT" sz="2400" baseline="-25000" dirty="0" err="1" smtClean="0"/>
              <a:t>Vertilas_Link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= 110dB/Hz</a:t>
            </a:r>
            <a:r>
              <a:rPr lang="it-IT" sz="2400" baseline="30000" dirty="0" smtClean="0"/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31331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VIS 850nm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6"/>
          <a:stretch/>
        </p:blipFill>
        <p:spPr>
          <a:xfrm>
            <a:off x="4104476" y="1508426"/>
            <a:ext cx="4104476" cy="23147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2" y="1508426"/>
            <a:ext cx="3351958" cy="251396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8576"/>
            <a:ext cx="3600000" cy="20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57" y="3933057"/>
            <a:ext cx="534060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VIS 850nm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" y="1486803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155679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62" y="41148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90124"/>
            <a:ext cx="4429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 rot="19903830">
            <a:off x="2483768" y="3429000"/>
            <a:ext cx="45365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NO OPTOISOLATOR?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err="1" smtClean="0"/>
              <a:t>Optowell</a:t>
            </a:r>
            <a:r>
              <a:rPr lang="en-GB" dirty="0" smtClean="0"/>
              <a:t> 850nm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1" r="10226" b="28218"/>
          <a:stretch/>
        </p:blipFill>
        <p:spPr>
          <a:xfrm rot="16200000">
            <a:off x="-439164" y="2962595"/>
            <a:ext cx="5188810" cy="201622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87" y="1477888"/>
            <a:ext cx="4676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85" y="4077072"/>
            <a:ext cx="4785029" cy="277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err="1"/>
              <a:t>Optowell</a:t>
            </a:r>
            <a:r>
              <a:rPr lang="en-GB" dirty="0"/>
              <a:t> 850nm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32735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1484784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9" y="409203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067944" y="4535930"/>
            <a:ext cx="453650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NO OPTOISOLATOR?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56544" y="1298959"/>
            <a:ext cx="5076056" cy="27781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RoF concept</a:t>
            </a:r>
            <a:endParaRPr lang="it-IT" dirty="0"/>
          </a:p>
        </p:txBody>
      </p:sp>
      <p:pic>
        <p:nvPicPr>
          <p:cNvPr id="7" name="Picture 8" descr="C:\Users\Ahmed\Desktop\Random5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984" y="4077072"/>
            <a:ext cx="1440000" cy="1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Ahmed\Desktop\GRS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352" y="4221088"/>
            <a:ext cx="1440000" cy="13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Ahmed\Desktop\GRS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668504" y="4869160"/>
            <a:ext cx="1440000" cy="13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Ahmed\Desktop\Random5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36" y="4509120"/>
            <a:ext cx="1440000" cy="1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Users\Ahmed\Desktop\Random5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276016" y="5498000"/>
            <a:ext cx="1440000" cy="1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e 27"/>
          <p:cNvSpPr/>
          <p:nvPr/>
        </p:nvSpPr>
        <p:spPr>
          <a:xfrm>
            <a:off x="4140112" y="5229200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619" y="1447573"/>
            <a:ext cx="2771800" cy="3781627"/>
          </a:xfrm>
          <a:prstGeom prst="rect">
            <a:avLst/>
          </a:prstGeom>
          <a:noFill/>
          <a:ln w="9525">
            <a:solidFill>
              <a:srgbClr val="020202"/>
            </a:solidFill>
            <a:miter lim="800000"/>
            <a:headEnd/>
            <a:tailEnd/>
          </a:ln>
        </p:spPr>
      </p:pic>
      <p:pic>
        <p:nvPicPr>
          <p:cNvPr id="17" name="Picture 7" descr="C:\Users\Ahmed\Desktop\GRS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368" y="5461902"/>
            <a:ext cx="1440000" cy="13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e 28"/>
          <p:cNvSpPr/>
          <p:nvPr/>
        </p:nvSpPr>
        <p:spPr>
          <a:xfrm>
            <a:off x="7452480" y="5373216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magine 9" descr="marchiopersito_colore_estes.g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35496" y="5334307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ym typeface="Symbol"/>
              </a:rPr>
              <a:t>STaN</a:t>
            </a:r>
            <a:r>
              <a:rPr lang="en-GB" sz="2400" dirty="0" smtClean="0">
                <a:sym typeface="Symbol"/>
              </a:rPr>
              <a:t> </a:t>
            </a:r>
            <a:r>
              <a:rPr lang="en-GB" sz="2400" dirty="0" err="1" smtClean="0">
                <a:sym typeface="Symbol"/>
              </a:rPr>
              <a:t>CoDR</a:t>
            </a:r>
            <a:r>
              <a:rPr lang="en-GB" sz="2400" dirty="0" smtClean="0">
                <a:sym typeface="Symbol"/>
              </a:rPr>
              <a:t> </a:t>
            </a:r>
            <a:r>
              <a:rPr lang="en-GB" sz="2400" dirty="0" err="1" smtClean="0">
                <a:sym typeface="Symbol"/>
              </a:rPr>
              <a:t>Jodrell</a:t>
            </a:r>
            <a:r>
              <a:rPr lang="en-GB" sz="2400" dirty="0" smtClean="0">
                <a:sym typeface="Symbol"/>
              </a:rPr>
              <a:t> Bank</a:t>
            </a:r>
          </a:p>
          <a:p>
            <a:pPr algn="ctr"/>
            <a:r>
              <a:rPr lang="en-GB" sz="2400" dirty="0"/>
              <a:t>28th‐30th June 2011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VCSEL characterisation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700808"/>
            <a:ext cx="8373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>
                <a:solidFill>
                  <a:srgbClr val="00B050"/>
                </a:solidFill>
              </a:rPr>
              <a:t>Good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</a:rPr>
              <a:t>experience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</a:rPr>
              <a:t>gained</a:t>
            </a:r>
            <a:r>
              <a:rPr lang="it-IT" sz="2400" dirty="0" smtClean="0">
                <a:solidFill>
                  <a:srgbClr val="00B050"/>
                </a:solidFill>
              </a:rPr>
              <a:t> in </a:t>
            </a:r>
            <a:r>
              <a:rPr lang="it-IT" sz="2400" dirty="0" err="1" smtClean="0">
                <a:solidFill>
                  <a:srgbClr val="00B050"/>
                </a:solidFill>
              </a:rPr>
              <a:t>devices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</a:rPr>
              <a:t>characterization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endParaRPr lang="it-IT" sz="2400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Link with UNIBO open (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see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next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slides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it-IT" sz="2400" dirty="0" err="1" smtClean="0">
                <a:solidFill>
                  <a:schemeClr val="accent6"/>
                </a:solidFill>
                <a:sym typeface="Wingdings" pitchFamily="2" charset="2"/>
              </a:rPr>
              <a:t>Found</a:t>
            </a:r>
            <a:r>
              <a:rPr lang="it-IT" sz="2400" dirty="0" smtClean="0">
                <a:solidFill>
                  <a:schemeClr val="accent6"/>
                </a:solidFill>
                <a:sym typeface="Wingdings" pitchFamily="2" charset="2"/>
              </a:rPr>
              <a:t> first </a:t>
            </a:r>
            <a:r>
              <a:rPr lang="it-IT" sz="2400" dirty="0" err="1" smtClean="0">
                <a:solidFill>
                  <a:schemeClr val="accent6"/>
                </a:solidFill>
                <a:sym typeface="Wingdings" pitchFamily="2" charset="2"/>
              </a:rPr>
              <a:t>suitable</a:t>
            </a:r>
            <a:r>
              <a:rPr lang="it-IT" sz="2400" dirty="0" smtClean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  <a:sym typeface="Wingdings" pitchFamily="2" charset="2"/>
              </a:rPr>
              <a:t>device</a:t>
            </a:r>
            <a:r>
              <a:rPr lang="it-IT" sz="2400" dirty="0" smtClean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it-IT" sz="2400" dirty="0" smtClean="0">
                <a:solidFill>
                  <a:schemeClr val="accent6"/>
                </a:solidFill>
                <a:sym typeface="Wingdings" pitchFamily="2" charset="2"/>
              </a:rPr>
              <a:t>(</a:t>
            </a:r>
            <a:r>
              <a:rPr lang="it-IT" sz="2400" dirty="0" err="1" smtClean="0">
                <a:solidFill>
                  <a:schemeClr val="accent6"/>
                </a:solidFill>
                <a:sym typeface="Wingdings" pitchFamily="2" charset="2"/>
              </a:rPr>
              <a:t>Vertilas</a:t>
            </a:r>
            <a:r>
              <a:rPr lang="it-IT" sz="2400" dirty="0" smtClean="0">
                <a:solidFill>
                  <a:schemeClr val="accent6"/>
                </a:solidFill>
                <a:sym typeface="Wingdings" pitchFamily="2" charset="2"/>
              </a:rPr>
              <a:t>)?</a:t>
            </a:r>
          </a:p>
          <a:p>
            <a:pPr lvl="1"/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>
                <a:solidFill>
                  <a:srgbClr val="00B050"/>
                </a:solidFill>
              </a:rPr>
              <a:t>Instrumentation</a:t>
            </a:r>
            <a:r>
              <a:rPr lang="it-IT" sz="2400" dirty="0" smtClean="0">
                <a:solidFill>
                  <a:srgbClr val="00B050"/>
                </a:solidFill>
              </a:rPr>
              <a:t> for 1300nm </a:t>
            </a:r>
            <a:r>
              <a:rPr lang="it-IT" sz="2400" dirty="0" err="1" smtClean="0">
                <a:solidFill>
                  <a:srgbClr val="00B050"/>
                </a:solidFill>
              </a:rPr>
              <a:t>devices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</a:rPr>
              <a:t>quite</a:t>
            </a:r>
            <a:r>
              <a:rPr lang="it-IT" sz="2400" dirty="0" smtClean="0">
                <a:solidFill>
                  <a:srgbClr val="00B050"/>
                </a:solidFill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</a:rPr>
              <a:t>good</a:t>
            </a:r>
            <a:endParaRPr lang="it-IT" sz="2400" dirty="0" smtClean="0">
              <a:solidFill>
                <a:srgbClr val="00B050"/>
              </a:solidFill>
            </a:endParaRPr>
          </a:p>
          <a:p>
            <a:endParaRPr lang="it-IT" sz="24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>
                <a:solidFill>
                  <a:srgbClr val="FF0000"/>
                </a:solidFill>
              </a:rPr>
              <a:t>Lack</a:t>
            </a:r>
            <a:r>
              <a:rPr lang="it-IT" sz="2400" dirty="0" smtClean="0">
                <a:solidFill>
                  <a:srgbClr val="FF0000"/>
                </a:solidFill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</a:rPr>
              <a:t>instrumentation</a:t>
            </a:r>
            <a:r>
              <a:rPr lang="it-IT" sz="2400" dirty="0" smtClean="0">
                <a:solidFill>
                  <a:srgbClr val="FF0000"/>
                </a:solidFill>
              </a:rPr>
              <a:t> and </a:t>
            </a:r>
            <a:r>
              <a:rPr lang="it-IT" sz="2400" dirty="0" err="1" smtClean="0">
                <a:solidFill>
                  <a:srgbClr val="FF0000"/>
                </a:solidFill>
              </a:rPr>
              <a:t>accessories</a:t>
            </a:r>
            <a:r>
              <a:rPr lang="it-IT" sz="2400" dirty="0" smtClean="0">
                <a:solidFill>
                  <a:srgbClr val="FF0000"/>
                </a:solidFill>
              </a:rPr>
              <a:t> for 850nm </a:t>
            </a:r>
            <a:r>
              <a:rPr lang="it-IT" sz="2400" dirty="0" err="1" smtClean="0">
                <a:solidFill>
                  <a:srgbClr val="FF0000"/>
                </a:solidFill>
              </a:rPr>
              <a:t>devices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new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photodetector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acquired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it-IT" sz="2400" dirty="0">
              <a:solidFill>
                <a:srgbClr val="00B05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it-IT" sz="2400" dirty="0">
                <a:solidFill>
                  <a:srgbClr val="00B050"/>
                </a:solidFill>
                <a:sym typeface="Wingdings" pitchFamily="2" charset="2"/>
              </a:rPr>
              <a:t>new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optical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power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meter</a:t>
            </a:r>
            <a:r>
              <a:rPr lang="it-IT" sz="24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00B050"/>
                </a:solidFill>
                <a:sym typeface="Wingdings" pitchFamily="2" charset="2"/>
              </a:rPr>
              <a:t>acquired</a:t>
            </a:r>
            <a:endParaRPr lang="it-IT" sz="2400" dirty="0">
              <a:solidFill>
                <a:srgbClr val="00B05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it-IT" sz="2400" dirty="0" err="1" smtClean="0">
                <a:solidFill>
                  <a:schemeClr val="accent6"/>
                </a:solidFill>
                <a:sym typeface="Wingdings" pitchFamily="2" charset="2"/>
              </a:rPr>
              <a:t>optoisolator</a:t>
            </a:r>
            <a:r>
              <a:rPr lang="it-IT" sz="2400" dirty="0" smtClean="0">
                <a:solidFill>
                  <a:schemeClr val="accent6"/>
                </a:solidFill>
                <a:sym typeface="Wingdings" pitchFamily="2" charset="2"/>
              </a:rPr>
              <a:t> under </a:t>
            </a:r>
            <a:r>
              <a:rPr lang="it-IT" sz="2400" dirty="0" err="1" smtClean="0">
                <a:solidFill>
                  <a:schemeClr val="accent6"/>
                </a:solidFill>
                <a:sym typeface="Wingdings" pitchFamily="2" charset="2"/>
              </a:rPr>
              <a:t>evaluation</a:t>
            </a:r>
            <a:endParaRPr lang="it-IT" sz="2400" dirty="0" smtClean="0">
              <a:solidFill>
                <a:schemeClr val="accent6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95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9" descr="marchiopersito_colore_estes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Current and future work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03648" y="4005184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Passive</a:t>
            </a:r>
          </a:p>
          <a:p>
            <a:pPr algn="ctr"/>
            <a:r>
              <a:rPr lang="it-IT" sz="2400" dirty="0" smtClean="0"/>
              <a:t>Match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71800" y="4005184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Laser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62069" y="4005184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PD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44208" y="4005184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/>
              <a:t>Passive</a:t>
            </a:r>
          </a:p>
          <a:p>
            <a:pPr algn="ctr"/>
            <a:r>
              <a:rPr lang="it-IT" sz="2400" dirty="0"/>
              <a:t>Match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84649" y="4314350"/>
            <a:ext cx="75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dk1"/>
                </a:solidFill>
              </a:rPr>
              <a:t>RFin</a:t>
            </a:r>
            <a:endParaRPr lang="it-IT" sz="2400" dirty="0">
              <a:solidFill>
                <a:schemeClr val="dk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956376" y="431434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dk1"/>
                </a:solidFill>
              </a:rPr>
              <a:t>RFout</a:t>
            </a:r>
            <a:endParaRPr lang="it-IT" sz="2400" dirty="0">
              <a:solidFill>
                <a:schemeClr val="dk1"/>
              </a:solidFill>
            </a:endParaRPr>
          </a:p>
        </p:txBody>
      </p:sp>
      <p:cxnSp>
        <p:nvCxnSpPr>
          <p:cNvPr id="26" name="Connettore 1 25"/>
          <p:cNvCxnSpPr>
            <a:stCxn id="6" idx="3"/>
            <a:endCxn id="7" idx="1"/>
          </p:cNvCxnSpPr>
          <p:nvPr/>
        </p:nvCxnSpPr>
        <p:spPr>
          <a:xfrm>
            <a:off x="2483648" y="4545184"/>
            <a:ext cx="28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3" idx="3"/>
            <a:endCxn id="6" idx="1"/>
          </p:cNvCxnSpPr>
          <p:nvPr/>
        </p:nvCxnSpPr>
        <p:spPr>
          <a:xfrm>
            <a:off x="1043608" y="4545183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uppo 38"/>
          <p:cNvGrpSpPr/>
          <p:nvPr/>
        </p:nvGrpSpPr>
        <p:grpSpPr>
          <a:xfrm>
            <a:off x="4146864" y="4019790"/>
            <a:ext cx="720140" cy="504056"/>
            <a:chOff x="2555776" y="5589240"/>
            <a:chExt cx="720140" cy="504056"/>
          </a:xfrm>
        </p:grpSpPr>
        <p:sp>
          <p:nvSpPr>
            <p:cNvPr id="30" name="Ovale 29"/>
            <p:cNvSpPr/>
            <p:nvPr/>
          </p:nvSpPr>
          <p:spPr>
            <a:xfrm>
              <a:off x="2555776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2627784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2699792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2771800" y="5589240"/>
              <a:ext cx="504116" cy="50405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7" name="Connettore 1 36"/>
          <p:cNvCxnSpPr>
            <a:stCxn id="7" idx="3"/>
            <a:endCxn id="9" idx="1"/>
          </p:cNvCxnSpPr>
          <p:nvPr/>
        </p:nvCxnSpPr>
        <p:spPr>
          <a:xfrm>
            <a:off x="3851800" y="4545184"/>
            <a:ext cx="1310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>
            <a:stCxn id="9" idx="3"/>
            <a:endCxn id="10" idx="1"/>
          </p:cNvCxnSpPr>
          <p:nvPr/>
        </p:nvCxnSpPr>
        <p:spPr>
          <a:xfrm>
            <a:off x="6242069" y="4545184"/>
            <a:ext cx="202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10" idx="3"/>
            <a:endCxn id="25" idx="1"/>
          </p:cNvCxnSpPr>
          <p:nvPr/>
        </p:nvCxnSpPr>
        <p:spPr>
          <a:xfrm flipV="1">
            <a:off x="7524208" y="4545182"/>
            <a:ext cx="43216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3979922" y="4567732"/>
            <a:ext cx="105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/>
                </a:solidFill>
              </a:rPr>
              <a:t>Optical</a:t>
            </a:r>
          </a:p>
          <a:p>
            <a:pPr algn="ctr"/>
            <a:r>
              <a:rPr lang="it-IT" sz="2000" dirty="0" smtClean="0">
                <a:solidFill>
                  <a:schemeClr val="accent1"/>
                </a:solidFill>
              </a:rPr>
              <a:t>fibre</a:t>
            </a:r>
            <a:endParaRPr lang="it-IT" sz="2000" dirty="0">
              <a:solidFill>
                <a:schemeClr val="accent1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637827" y="3933113"/>
            <a:ext cx="1310089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038467" y="3799793"/>
            <a:ext cx="936105" cy="14864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2771800" y="5589360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Laser driver</a:t>
            </a:r>
            <a:endParaRPr lang="it-IT" sz="2400" dirty="0"/>
          </a:p>
        </p:txBody>
      </p:sp>
      <p:cxnSp>
        <p:nvCxnSpPr>
          <p:cNvPr id="27" name="Connettore 2 26"/>
          <p:cNvCxnSpPr>
            <a:stCxn id="24" idx="0"/>
            <a:endCxn id="7" idx="2"/>
          </p:cNvCxnSpPr>
          <p:nvPr/>
        </p:nvCxnSpPr>
        <p:spPr>
          <a:xfrm flipV="1">
            <a:off x="3311800" y="5085184"/>
            <a:ext cx="0" cy="50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804368" y="4941408"/>
            <a:ext cx="1080000" cy="10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sz="2400" dirty="0" smtClean="0"/>
              <a:t>TIA</a:t>
            </a:r>
            <a:endParaRPr lang="it-IT" sz="2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28138" y="1844824"/>
            <a:ext cx="837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lot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of VCSEL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still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to be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tested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Searching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low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cost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DFB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goes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parallel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6019800" y="1600200"/>
            <a:ext cx="2743200" cy="2133600"/>
            <a:chOff x="6019800" y="1524000"/>
            <a:chExt cx="3048000" cy="2362200"/>
          </a:xfrm>
        </p:grpSpPr>
        <p:sp>
          <p:nvSpPr>
            <p:cNvPr id="14" name="Rettangolo 13"/>
            <p:cNvSpPr/>
            <p:nvPr/>
          </p:nvSpPr>
          <p:spPr bwMode="auto">
            <a:xfrm>
              <a:off x="6019800" y="1524000"/>
              <a:ext cx="3048000" cy="23622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3" name="Picture 2" descr="C:\Users\Visani\Desktop\fotola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452" y="1636713"/>
              <a:ext cx="2868148" cy="215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66800"/>
          </a:xfrm>
        </p:spPr>
        <p:txBody>
          <a:bodyPr/>
          <a:lstStyle/>
          <a:p>
            <a:pPr algn="ctr"/>
            <a:r>
              <a:rPr lang="en-US" dirty="0" smtClean="0"/>
              <a:t>Optics Laboratory of DEI – </a:t>
            </a:r>
            <a:r>
              <a:rPr lang="en-US" dirty="0" err="1" smtClean="0"/>
              <a:t>UniBO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Radio over Fiber research activities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4100" y="6438124"/>
            <a:ext cx="648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</a:rPr>
              <a:t>Department of Electrical, Electronic and Information Enginnering (DEI) “Guglielmo Marconi”</a:t>
            </a:r>
            <a:endParaRPr lang="it-IT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6323013"/>
            <a:ext cx="5397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Responsible: Prof. Giovanni Tartarini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u"/>
            </a:pPr>
            <a:r>
              <a:rPr lang="en-US" b="1" dirty="0" smtClean="0"/>
              <a:t>      More than 10 years of experience in the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/>
              <a:t>         Radio over Fiber technology.</a:t>
            </a:r>
          </a:p>
          <a:p>
            <a:pPr marL="0" indent="0" algn="just">
              <a:buFont typeface="Wingdings" pitchFamily="2" charset="2"/>
              <a:buChar char="u"/>
            </a:pPr>
            <a:endParaRPr lang="en-US" b="1" dirty="0" smtClean="0"/>
          </a:p>
          <a:p>
            <a:pPr marL="0" indent="0" algn="just">
              <a:buFont typeface="Wingdings" pitchFamily="2" charset="2"/>
              <a:buChar char="u"/>
            </a:pPr>
            <a:r>
              <a:rPr lang="en-US" b="1" dirty="0" smtClean="0"/>
              <a:t>      Active collaboration with R&amp;D sector of private companies</a:t>
            </a:r>
          </a:p>
          <a:p>
            <a:pPr marL="0" indent="0" algn="just">
              <a:buFont typeface="Wingdings" pitchFamily="2" charset="2"/>
              <a:buChar char="u"/>
            </a:pPr>
            <a:endParaRPr lang="en-US" b="1" dirty="0" smtClean="0"/>
          </a:p>
          <a:p>
            <a:pPr marL="0" indent="0" algn="just">
              <a:buFont typeface="Wingdings" pitchFamily="2" charset="2"/>
              <a:buChar char="u"/>
            </a:pPr>
            <a:r>
              <a:rPr lang="en-US" b="1" dirty="0" smtClean="0"/>
              <a:t>      Participation to National and European Research Projects</a:t>
            </a:r>
          </a:p>
          <a:p>
            <a:pPr marL="800100" lvl="2" indent="0" algn="just">
              <a:buFont typeface="Wingdings" pitchFamily="2" charset="2"/>
              <a:buChar char="v"/>
            </a:pPr>
            <a:r>
              <a:rPr lang="en-US" b="1" dirty="0" smtClean="0"/>
              <a:t>    Integration of Wide Band Services (</a:t>
            </a:r>
            <a:r>
              <a:rPr lang="en-US" b="1" dirty="0" err="1" smtClean="0"/>
              <a:t>InSeBaLa</a:t>
            </a:r>
            <a:r>
              <a:rPr lang="en-US" b="1" dirty="0" smtClean="0"/>
              <a:t>, Italy, 2004-2006)</a:t>
            </a:r>
          </a:p>
          <a:p>
            <a:pPr marL="800100" lvl="2" indent="0" algn="just">
              <a:buFont typeface="Wingdings" pitchFamily="2" charset="2"/>
              <a:buChar char="v"/>
            </a:pPr>
            <a:r>
              <a:rPr lang="en-US" b="1" dirty="0" smtClean="0"/>
              <a:t>    Architectures for Flexible Photonic Home and Access Networks </a:t>
            </a:r>
          </a:p>
          <a:p>
            <a:pPr marL="800100" lvl="2" indent="0" algn="just">
              <a:buNone/>
            </a:pPr>
            <a:r>
              <a:rPr lang="en-US" b="1" dirty="0" smtClean="0"/>
              <a:t>        (ALPHA, EU FP7, 2008-2011)</a:t>
            </a:r>
          </a:p>
          <a:p>
            <a:pPr marL="0" indent="0" algn="just">
              <a:buNone/>
            </a:pPr>
            <a:r>
              <a:rPr lang="en-US" b="1" dirty="0" smtClean="0"/>
              <a:t> </a:t>
            </a:r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25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66800"/>
          </a:xfrm>
        </p:spPr>
        <p:txBody>
          <a:bodyPr/>
          <a:lstStyle/>
          <a:p>
            <a:pPr algn="ctr"/>
            <a:r>
              <a:rPr lang="en-US" dirty="0" smtClean="0"/>
              <a:t>Optics Laboratory of DEI – </a:t>
            </a:r>
            <a:r>
              <a:rPr lang="en-US" dirty="0" err="1" smtClean="0"/>
              <a:t>UniBO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Radio over Fiber research activities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4100" y="6325411"/>
            <a:ext cx="6489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smtClean="0">
                <a:solidFill>
                  <a:srgbClr val="000000"/>
                </a:solidFill>
                <a:latin typeface="Arial" pitchFamily="34" charset="0"/>
              </a:rPr>
              <a:t>Department of Electrical, Electronic and Information Enginnering (DEI) “Guglielmo Marconi”</a:t>
            </a:r>
            <a:endParaRPr lang="it-IT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6210300"/>
            <a:ext cx="5397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152400" y="1752600"/>
            <a:ext cx="8591550" cy="26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Char char="»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en-US" b="1" dirty="0" smtClean="0">
                <a:solidFill>
                  <a:srgbClr val="000000"/>
                </a:solidFill>
              </a:rPr>
              <a:t>Theoretical Analysis and </a:t>
            </a:r>
            <a:r>
              <a:rPr lang="en-US" b="1" dirty="0" err="1" smtClean="0">
                <a:solidFill>
                  <a:srgbClr val="000000"/>
                </a:solidFill>
              </a:rPr>
              <a:t>Modelling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</a:rPr>
              <a:t> Locally developed software (MATLAB</a:t>
            </a:r>
            <a:r>
              <a:rPr lang="en-US" sz="2400" baseline="30000" dirty="0" smtClean="0">
                <a:solidFill>
                  <a:srgbClr val="000000"/>
                </a:solidFill>
                <a:sym typeface="Symbol"/>
              </a:rPr>
              <a:t> 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Simulink</a:t>
            </a:r>
            <a:r>
              <a:rPr lang="en-US" sz="2400" dirty="0" smtClean="0">
                <a:solidFill>
                  <a:srgbClr val="000000"/>
                </a:solidFill>
              </a:rPr>
              <a:t>®, ….)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</a:rPr>
              <a:t> Commercial tools (</a:t>
            </a:r>
            <a:r>
              <a:rPr lang="en-US" sz="2400" dirty="0" err="1" smtClean="0">
                <a:solidFill>
                  <a:srgbClr val="000000"/>
                </a:solidFill>
              </a:rPr>
              <a:t>OptSim</a:t>
            </a:r>
            <a:r>
              <a:rPr lang="en-US" sz="2400" baseline="30000" dirty="0" smtClean="0">
                <a:solidFill>
                  <a:srgbClr val="000000"/>
                </a:solidFill>
                <a:sym typeface="Symbol"/>
              </a:rPr>
              <a:t>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Comsol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Multiphysics</a:t>
            </a:r>
            <a:r>
              <a:rPr lang="en-US" sz="2400" dirty="0" smtClean="0">
                <a:solidFill>
                  <a:srgbClr val="000000"/>
                </a:solidFill>
              </a:rPr>
              <a:t>,…) </a:t>
            </a:r>
          </a:p>
          <a:p>
            <a:pPr>
              <a:buFont typeface="Wingdings" pitchFamily="2" charset="2"/>
              <a:buChar char="u"/>
            </a:pPr>
            <a:r>
              <a:rPr lang="en-US" b="1" dirty="0" smtClean="0">
                <a:solidFill>
                  <a:srgbClr val="000000"/>
                </a:solidFill>
              </a:rPr>
              <a:t> Experimental investigations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</a:rPr>
              <a:t> Automated measurement benches (</a:t>
            </a:r>
            <a:r>
              <a:rPr lang="en-US" sz="2400" dirty="0" err="1" smtClean="0">
                <a:solidFill>
                  <a:srgbClr val="000000"/>
                </a:solidFill>
              </a:rPr>
              <a:t>LabVIEW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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</a:rPr>
              <a:t> State-of-the-art equipment, which include: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Three-port Vector Network Analyzer (10 MHz-9 GHz)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</a:rPr>
              <a:t>Optical Spectrum Analyzer (600 - 1750 nm, 62.5/125 input, Res. 70 pm)</a:t>
            </a:r>
            <a:endParaRPr lang="en-US" dirty="0" smtClean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Vector Signal Analyzer (9 kHz-6 GHz, Analysis band 31.25 MHz)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Vector signal generator (9 kHz-6 GHz, Modulation band 120 MHz)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Laser driver (200/500mA source current range)</a:t>
            </a:r>
          </a:p>
          <a:p>
            <a:pPr marL="0" indent="0">
              <a:buFont typeface="Courier New" pitchFamily="49" charset="0"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it-IT" dirty="0" err="1" smtClean="0">
                <a:ea typeface="ＭＳ Ｐゴシック" pitchFamily="34" charset="-128"/>
              </a:rPr>
              <a:t>List</a:t>
            </a:r>
            <a:r>
              <a:rPr lang="it-IT" dirty="0" smtClean="0">
                <a:ea typeface="ＭＳ Ｐゴシック" pitchFamily="34" charset="-128"/>
              </a:rPr>
              <a:t> </a:t>
            </a:r>
            <a:r>
              <a:rPr lang="it-IT" dirty="0" err="1" smtClean="0">
                <a:ea typeface="ＭＳ Ｐゴシック" pitchFamily="34" charset="-128"/>
              </a:rPr>
              <a:t>of</a:t>
            </a:r>
            <a:r>
              <a:rPr lang="it-IT" dirty="0" smtClean="0">
                <a:ea typeface="ＭＳ Ｐゴシック" pitchFamily="34" charset="-128"/>
              </a:rPr>
              <a:t> Journal </a:t>
            </a:r>
            <a:r>
              <a:rPr lang="it-IT" dirty="0" err="1" smtClean="0">
                <a:ea typeface="ＭＳ Ｐゴシック" pitchFamily="34" charset="-128"/>
              </a:rPr>
              <a:t>papers</a:t>
            </a:r>
            <a:r>
              <a:rPr lang="it-IT" dirty="0" smtClean="0">
                <a:ea typeface="ＭＳ Ｐゴシック" pitchFamily="34" charset="-128"/>
              </a:rPr>
              <a:t> on the </a:t>
            </a:r>
            <a:r>
              <a:rPr lang="it-IT" dirty="0" err="1" smtClean="0">
                <a:ea typeface="ＭＳ Ｐゴシック" pitchFamily="34" charset="-128"/>
              </a:rPr>
              <a:t>topic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 bwMode="auto">
          <a:xfrm>
            <a:off x="0" y="1639888"/>
            <a:ext cx="9144000" cy="5141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smtClean="0">
                <a:ea typeface="ＭＳ Ｐゴシック" pitchFamily="34" charset="-128"/>
              </a:rPr>
              <a:t>D. </a:t>
            </a:r>
            <a:r>
              <a:rPr lang="it-IT" altLang="ja-JP" sz="1100" dirty="0" err="1" smtClean="0">
                <a:ea typeface="ＭＳ Ｐゴシック" pitchFamily="34" charset="-128"/>
              </a:rPr>
              <a:t>Visani</a:t>
            </a:r>
            <a:r>
              <a:rPr lang="it-IT" altLang="ja-JP" sz="1100" dirty="0" smtClean="0">
                <a:ea typeface="ＭＳ Ｐゴシック" pitchFamily="34" charset="-128"/>
              </a:rPr>
              <a:t>, M. N. </a:t>
            </a:r>
            <a:r>
              <a:rPr lang="it-IT" altLang="ja-JP" sz="1100" dirty="0" err="1" smtClean="0">
                <a:ea typeface="ＭＳ Ｐゴシック" pitchFamily="34" charset="-128"/>
              </a:rPr>
              <a:t>Petersen</a:t>
            </a:r>
            <a:r>
              <a:rPr lang="it-IT" altLang="ja-JP" sz="1100" dirty="0" smtClean="0">
                <a:ea typeface="ＭＳ Ｐゴシック" pitchFamily="34" charset="-128"/>
              </a:rPr>
              <a:t>, F. Sorci,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G. Tartarini,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100" dirty="0" smtClean="0">
                <a:ea typeface="ＭＳ Ｐゴシック" pitchFamily="34" charset="-128"/>
              </a:rPr>
              <a:t>            “</a:t>
            </a:r>
            <a:r>
              <a:rPr lang="en-US" altLang="ja-JP" sz="1100" b="1" dirty="0" smtClean="0">
                <a:ea typeface="ＭＳ Ｐゴシック" pitchFamily="34" charset="-128"/>
              </a:rPr>
              <a:t>In-building Wireless Distribution in legacy Multimode Fiber with an improved </a:t>
            </a:r>
            <a:r>
              <a:rPr lang="en-US" altLang="ja-JP" sz="1100" b="1" dirty="0" err="1" smtClean="0">
                <a:ea typeface="ＭＳ Ｐゴシック" pitchFamily="34" charset="-128"/>
              </a:rPr>
              <a:t>RoMMF</a:t>
            </a:r>
            <a:r>
              <a:rPr lang="en-US" altLang="ja-JP" sz="1100" b="1" dirty="0" smtClean="0">
                <a:ea typeface="ＭＳ Ｐゴシック" pitchFamily="34" charset="-128"/>
              </a:rPr>
              <a:t>  system</a:t>
            </a:r>
            <a:r>
              <a:rPr lang="it-IT" altLang="ja-JP" sz="1100" dirty="0" smtClean="0">
                <a:ea typeface="ＭＳ Ｐゴシック" pitchFamily="34" charset="-128"/>
              </a:rPr>
              <a:t>,</a:t>
            </a:r>
            <a:r>
              <a:rPr lang="it-IT" altLang="it-IT" sz="1100" dirty="0" smtClean="0">
                <a:ea typeface="ＭＳ Ｐゴシック" pitchFamily="34" charset="-128"/>
              </a:rPr>
              <a:t>”</a:t>
            </a:r>
            <a:r>
              <a:rPr lang="it-IT" altLang="ja-JP" sz="1100" dirty="0" smtClean="0">
                <a:ea typeface="ＭＳ Ｐゴシック" pitchFamily="34" charset="-128"/>
              </a:rPr>
              <a:t> </a:t>
            </a:r>
          </a:p>
          <a:p>
            <a:pPr marL="228600" indent="-228600"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100" i="1" dirty="0" smtClean="0">
                <a:ea typeface="ＭＳ Ｐゴシック" pitchFamily="34" charset="-128"/>
              </a:rPr>
              <a:t>            IEEE </a:t>
            </a:r>
            <a:r>
              <a:rPr lang="it-IT" altLang="ja-JP" sz="11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100" i="1" dirty="0" smtClean="0">
                <a:ea typeface="ＭＳ Ｐゴシック" pitchFamily="34" charset="-128"/>
              </a:rPr>
              <a:t> and Wireless </a:t>
            </a:r>
            <a:r>
              <a:rPr lang="it-IT" altLang="ja-JP" sz="1100" i="1" dirty="0" err="1" smtClean="0">
                <a:ea typeface="ＭＳ Ｐゴシック" pitchFamily="34" charset="-128"/>
              </a:rPr>
              <a:t>Components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Letters</a:t>
            </a:r>
            <a:r>
              <a:rPr lang="it-IT" altLang="ja-JP" sz="1100" dirty="0" smtClean="0">
                <a:ea typeface="ＭＳ Ｐゴシック" pitchFamily="34" charset="-128"/>
              </a:rPr>
              <a:t>, </a:t>
            </a:r>
            <a:r>
              <a:rPr lang="it-IT" altLang="ja-JP" sz="1100" dirty="0" err="1" smtClean="0">
                <a:ea typeface="ＭＳ Ｐゴシック" pitchFamily="34" charset="-128"/>
              </a:rPr>
              <a:t>article</a:t>
            </a:r>
            <a:r>
              <a:rPr lang="it-IT" altLang="ja-JP" sz="1100" dirty="0" smtClean="0">
                <a:ea typeface="ＭＳ Ｐゴシック" pitchFamily="34" charset="-128"/>
              </a:rPr>
              <a:t> in press</a:t>
            </a:r>
            <a:r>
              <a:rPr lang="it-IT" altLang="ja-JP" sz="1100" b="1" dirty="0" smtClean="0">
                <a:ea typeface="ＭＳ Ｐゴシック" pitchFamily="34" charset="-128"/>
              </a:rPr>
              <a:t>, </a:t>
            </a:r>
            <a:r>
              <a:rPr lang="it-IT" altLang="ja-JP" sz="1100" b="1" u="sng" dirty="0" smtClean="0">
                <a:ea typeface="ＭＳ Ｐゴシック" pitchFamily="34" charset="-128"/>
              </a:rPr>
              <a:t>2012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smtClean="0">
                <a:ea typeface="ＭＳ Ｐゴシック" pitchFamily="34" charset="-128"/>
              </a:rPr>
              <a:t>G. </a:t>
            </a:r>
            <a:r>
              <a:rPr lang="it-IT" altLang="ja-JP" sz="1100" dirty="0" err="1" smtClean="0">
                <a:ea typeface="ＭＳ Ｐゴシック" pitchFamily="34" charset="-128"/>
              </a:rPr>
              <a:t>Alcaro</a:t>
            </a:r>
            <a:r>
              <a:rPr lang="it-IT" altLang="ja-JP" sz="1100" dirty="0" smtClean="0">
                <a:ea typeface="ＭＳ Ｐゴシック" pitchFamily="34" charset="-128"/>
              </a:rPr>
              <a:t>, D. </a:t>
            </a:r>
            <a:r>
              <a:rPr lang="it-IT" altLang="ja-JP" sz="1100" dirty="0" err="1" smtClean="0">
                <a:ea typeface="ＭＳ Ｐゴシック" pitchFamily="34" charset="-128"/>
              </a:rPr>
              <a:t>Visani</a:t>
            </a:r>
            <a:r>
              <a:rPr lang="it-IT" altLang="ja-JP" sz="1100" dirty="0" smtClean="0">
                <a:ea typeface="ＭＳ Ｐゴシック" pitchFamily="34" charset="-128"/>
              </a:rPr>
              <a:t>, L. </a:t>
            </a:r>
            <a:r>
              <a:rPr lang="it-IT" altLang="ja-JP" sz="1100" dirty="0" err="1" smtClean="0">
                <a:ea typeface="ＭＳ Ｐゴシック" pitchFamily="34" charset="-128"/>
              </a:rPr>
              <a:t>Tarlazzi</a:t>
            </a:r>
            <a:r>
              <a:rPr lang="it-IT" altLang="ja-JP" sz="1100" dirty="0" smtClean="0">
                <a:ea typeface="ＭＳ Ｐゴシック" pitchFamily="34" charset="-128"/>
              </a:rPr>
              <a:t>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G. Tartarini,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100" dirty="0" smtClean="0">
                <a:ea typeface="ＭＳ Ｐゴシック" pitchFamily="34" charset="-128"/>
              </a:rPr>
              <a:t>           “</a:t>
            </a:r>
            <a:r>
              <a:rPr lang="it-IT" altLang="ja-JP" sz="1100" b="1" dirty="0" err="1" smtClean="0">
                <a:ea typeface="ＭＳ Ｐゴシック" pitchFamily="34" charset="-128"/>
              </a:rPr>
              <a:t>Distortion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Mechanisms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Originating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from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Modal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Noise</a:t>
            </a:r>
            <a:r>
              <a:rPr lang="it-IT" altLang="ja-JP" sz="1100" b="1" dirty="0" smtClean="0">
                <a:ea typeface="ＭＳ Ｐゴシック" pitchFamily="34" charset="-128"/>
              </a:rPr>
              <a:t> in Radio </a:t>
            </a:r>
            <a:r>
              <a:rPr lang="it-IT" altLang="ja-JP" sz="1100" b="1" dirty="0" err="1" smtClean="0">
                <a:ea typeface="ＭＳ Ｐゴシック" pitchFamily="34" charset="-128"/>
              </a:rPr>
              <a:t>over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Multimode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Fiber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Links</a:t>
            </a:r>
            <a:r>
              <a:rPr lang="it-IT" altLang="ja-JP" sz="1100" dirty="0" smtClean="0">
                <a:ea typeface="ＭＳ Ｐゴシック" pitchFamily="34" charset="-128"/>
              </a:rPr>
              <a:t>,</a:t>
            </a:r>
            <a:r>
              <a:rPr lang="it-IT" altLang="it-IT" sz="1100" dirty="0" smtClean="0">
                <a:ea typeface="ＭＳ Ｐゴシック" pitchFamily="34" charset="-128"/>
              </a:rPr>
              <a:t>”</a:t>
            </a:r>
            <a:r>
              <a:rPr lang="it-IT" altLang="ja-JP" sz="110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100" dirty="0" smtClean="0">
                <a:ea typeface="ＭＳ Ｐゴシック" pitchFamily="34" charset="-128"/>
              </a:rPr>
              <a:t>           </a:t>
            </a:r>
            <a:r>
              <a:rPr lang="it-IT" altLang="ja-JP" sz="1100" i="1" dirty="0" smtClean="0">
                <a:ea typeface="ＭＳ Ｐゴシック" pitchFamily="34" charset="-128"/>
              </a:rPr>
              <a:t>IEEE </a:t>
            </a:r>
            <a:r>
              <a:rPr lang="it-IT" altLang="ja-JP" sz="1100" i="1" dirty="0" err="1" smtClean="0">
                <a:ea typeface="ＭＳ Ｐゴシック" pitchFamily="34" charset="-128"/>
              </a:rPr>
              <a:t>Transactions</a:t>
            </a:r>
            <a:r>
              <a:rPr lang="it-IT" altLang="ja-JP" sz="1100" i="1" dirty="0" smtClean="0">
                <a:ea typeface="ＭＳ Ｐゴシック" pitchFamily="34" charset="-128"/>
              </a:rPr>
              <a:t> on </a:t>
            </a:r>
            <a:r>
              <a:rPr lang="it-IT" altLang="ja-JP" sz="11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Theory</a:t>
            </a:r>
            <a:r>
              <a:rPr lang="it-IT" altLang="ja-JP" sz="1100" i="1" dirty="0" smtClean="0">
                <a:ea typeface="ＭＳ Ｐゴシック" pitchFamily="34" charset="-128"/>
              </a:rPr>
              <a:t> and </a:t>
            </a:r>
            <a:r>
              <a:rPr lang="it-IT" altLang="ja-JP" sz="1100" i="1" dirty="0" err="1" smtClean="0">
                <a:ea typeface="ＭＳ Ｐゴシック" pitchFamily="34" charset="-128"/>
              </a:rPr>
              <a:t>Techniques</a:t>
            </a:r>
            <a:r>
              <a:rPr lang="it-IT" altLang="ja-JP" sz="1100" dirty="0" smtClean="0">
                <a:ea typeface="ＭＳ Ｐゴシック" pitchFamily="34" charset="-128"/>
              </a:rPr>
              <a:t>, vol. 60, no. 1, pp. 185-194, Jan. </a:t>
            </a:r>
            <a:r>
              <a:rPr lang="it-IT" altLang="ja-JP" sz="1100" b="1" u="sng" dirty="0" smtClean="0">
                <a:ea typeface="ＭＳ Ｐゴシック" pitchFamily="34" charset="-128"/>
              </a:rPr>
              <a:t>2012</a:t>
            </a:r>
            <a:r>
              <a:rPr lang="it-IT" altLang="ja-JP" sz="1100" b="1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smtClean="0">
                <a:ea typeface="ＭＳ Ｐゴシック" pitchFamily="34" charset="-128"/>
              </a:rPr>
              <a:t>D. </a:t>
            </a:r>
            <a:r>
              <a:rPr lang="it-IT" altLang="ja-JP" sz="1100" dirty="0" err="1" smtClean="0">
                <a:ea typeface="ＭＳ Ｐゴシック" pitchFamily="34" charset="-128"/>
              </a:rPr>
              <a:t>Visani</a:t>
            </a:r>
            <a:r>
              <a:rPr lang="it-IT" altLang="ja-JP" sz="1100" dirty="0" smtClean="0">
                <a:ea typeface="ＭＳ Ｐゴシック" pitchFamily="34" charset="-128"/>
              </a:rPr>
              <a:t>, G. Tartarini,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L. </a:t>
            </a:r>
            <a:r>
              <a:rPr lang="it-IT" altLang="ja-JP" sz="1100" dirty="0" err="1" smtClean="0">
                <a:ea typeface="ＭＳ Ｐゴシック" pitchFamily="34" charset="-128"/>
              </a:rPr>
              <a:t>Tarlazzi</a:t>
            </a:r>
            <a:r>
              <a:rPr lang="it-IT" altLang="ja-JP" sz="11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100" dirty="0" smtClean="0">
                <a:ea typeface="ＭＳ Ｐゴシック" pitchFamily="34" charset="-128"/>
              </a:rPr>
              <a:t>           “</a:t>
            </a:r>
            <a:r>
              <a:rPr lang="it-IT" altLang="ja-JP" sz="1100" b="1" dirty="0" err="1" smtClean="0">
                <a:ea typeface="ＭＳ Ｐゴシック" pitchFamily="34" charset="-128"/>
              </a:rPr>
              <a:t>Cost-effective</a:t>
            </a:r>
            <a:r>
              <a:rPr lang="it-IT" altLang="ja-JP" sz="1100" b="1" dirty="0" smtClean="0">
                <a:ea typeface="ＭＳ Ｐゴシック" pitchFamily="34" charset="-128"/>
              </a:rPr>
              <a:t> radio </a:t>
            </a:r>
            <a:r>
              <a:rPr lang="it-IT" altLang="ja-JP" sz="1100" b="1" dirty="0" err="1" smtClean="0">
                <a:ea typeface="ＭＳ Ｐゴシック" pitchFamily="34" charset="-128"/>
              </a:rPr>
              <a:t>over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fiber</a:t>
            </a:r>
            <a:r>
              <a:rPr lang="it-IT" altLang="ja-JP" sz="1100" b="1" dirty="0" smtClean="0">
                <a:ea typeface="ＭＳ Ｐゴシック" pitchFamily="34" charset="-128"/>
              </a:rPr>
              <a:t> system </a:t>
            </a:r>
            <a:r>
              <a:rPr lang="it-IT" altLang="ja-JP" sz="1100" b="1" dirty="0" err="1" smtClean="0">
                <a:ea typeface="ＭＳ Ｐゴシック" pitchFamily="34" charset="-128"/>
              </a:rPr>
              <a:t>for</a:t>
            </a:r>
            <a:r>
              <a:rPr lang="it-IT" altLang="ja-JP" sz="1100" b="1" dirty="0" smtClean="0">
                <a:ea typeface="ＭＳ Ｐゴシック" pitchFamily="34" charset="-128"/>
              </a:rPr>
              <a:t> multi service wireless </a:t>
            </a:r>
            <a:r>
              <a:rPr lang="it-IT" altLang="ja-JP" sz="1100" b="1" dirty="0" err="1" smtClean="0">
                <a:ea typeface="ＭＳ Ｐゴシック" pitchFamily="34" charset="-128"/>
              </a:rPr>
              <a:t>signal</a:t>
            </a:r>
            <a:r>
              <a:rPr lang="it-IT" altLang="ja-JP" sz="1100" b="1" dirty="0" smtClean="0">
                <a:ea typeface="ＭＳ Ｐゴシック" pitchFamily="34" charset="-128"/>
              </a:rPr>
              <a:t>,</a:t>
            </a:r>
            <a:r>
              <a:rPr lang="it-IT" altLang="it-IT" sz="1100" b="1" dirty="0" smtClean="0">
                <a:ea typeface="ＭＳ Ｐゴシック" pitchFamily="34" charset="-128"/>
              </a:rPr>
              <a:t>”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100" b="1" dirty="0" smtClean="0">
                <a:ea typeface="ＭＳ Ｐゴシック" pitchFamily="34" charset="-128"/>
              </a:rPr>
              <a:t>           </a:t>
            </a:r>
            <a:r>
              <a:rPr lang="it-IT" altLang="ja-JP" sz="1100" i="1" dirty="0" err="1" smtClean="0">
                <a:ea typeface="ＭＳ Ｐゴシック" pitchFamily="34" charset="-128"/>
              </a:rPr>
              <a:t>Optics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Communications</a:t>
            </a:r>
            <a:r>
              <a:rPr lang="it-IT" altLang="ja-JP" sz="1100" i="1" dirty="0" smtClean="0">
                <a:ea typeface="ＭＳ Ｐゴシック" pitchFamily="34" charset="-128"/>
              </a:rPr>
              <a:t>, </a:t>
            </a:r>
            <a:r>
              <a:rPr lang="it-IT" altLang="ja-JP" sz="1100" dirty="0" smtClean="0">
                <a:ea typeface="ＭＳ Ｐゴシック" pitchFamily="34" charset="-128"/>
              </a:rPr>
              <a:t>vol. 284, no. 12, pp. 2751-2754, </a:t>
            </a:r>
            <a:r>
              <a:rPr lang="it-IT" altLang="ja-JP" sz="1100" dirty="0" err="1" smtClean="0">
                <a:ea typeface="ＭＳ Ｐゴシック" pitchFamily="34" charset="-128"/>
              </a:rPr>
              <a:t>June</a:t>
            </a:r>
            <a:r>
              <a:rPr lang="it-IT" altLang="ja-JP" sz="1100" dirty="0" smtClean="0">
                <a:ea typeface="ＭＳ Ｐゴシック" pitchFamily="34" charset="-128"/>
              </a:rPr>
              <a:t> </a:t>
            </a:r>
            <a:r>
              <a:rPr lang="it-IT" altLang="ja-JP" sz="1100" b="1" u="sng" dirty="0" smtClean="0">
                <a:ea typeface="ＭＳ Ｐゴシック" pitchFamily="34" charset="-128"/>
              </a:rPr>
              <a:t>2011</a:t>
            </a:r>
            <a:r>
              <a:rPr lang="it-IT" altLang="ja-JP" sz="1100" b="1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smtClean="0">
                <a:ea typeface="ＭＳ Ｐゴシック" pitchFamily="34" charset="-128"/>
              </a:rPr>
              <a:t>M. N. </a:t>
            </a:r>
            <a:r>
              <a:rPr lang="it-IT" altLang="ja-JP" sz="1100" dirty="0" err="1" smtClean="0">
                <a:ea typeface="ＭＳ Ｐゴシック" pitchFamily="34" charset="-128"/>
              </a:rPr>
              <a:t>Petersen</a:t>
            </a:r>
            <a:r>
              <a:rPr lang="it-IT" altLang="ja-JP" sz="1100" dirty="0" smtClean="0">
                <a:ea typeface="ＭＳ Ｐゴシック" pitchFamily="34" charset="-128"/>
              </a:rPr>
              <a:t>, G. Tartarini, D. </a:t>
            </a:r>
            <a:r>
              <a:rPr lang="it-IT" altLang="ja-JP" sz="1100" dirty="0" err="1" smtClean="0">
                <a:ea typeface="ＭＳ Ｐゴシック" pitchFamily="34" charset="-128"/>
              </a:rPr>
              <a:t>Visani</a:t>
            </a:r>
            <a:r>
              <a:rPr lang="it-IT" altLang="ja-JP" sz="1100" dirty="0" smtClean="0">
                <a:ea typeface="ＭＳ Ｐゴシック" pitchFamily="34" charset="-128"/>
              </a:rPr>
              <a:t>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L. </a:t>
            </a:r>
            <a:r>
              <a:rPr lang="it-IT" altLang="ja-JP" sz="1100" dirty="0" err="1" smtClean="0">
                <a:ea typeface="ＭＳ Ｐゴシック" pitchFamily="34" charset="-128"/>
              </a:rPr>
              <a:t>Tarlazzi</a:t>
            </a:r>
            <a:r>
              <a:rPr lang="it-IT" altLang="ja-JP" sz="11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100" dirty="0" smtClean="0">
                <a:ea typeface="ＭＳ Ｐゴシック" pitchFamily="34" charset="-128"/>
              </a:rPr>
              <a:t>           “</a:t>
            </a:r>
            <a:r>
              <a:rPr lang="it-IT" altLang="ja-JP" sz="1100" b="1" dirty="0" err="1" smtClean="0">
                <a:ea typeface="ＭＳ Ｐゴシック" pitchFamily="34" charset="-128"/>
              </a:rPr>
              <a:t>Influence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of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transmitter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chirp</a:t>
            </a:r>
            <a:r>
              <a:rPr lang="it-IT" altLang="ja-JP" sz="1100" b="1" dirty="0" smtClean="0">
                <a:ea typeface="ＭＳ Ｐゴシック" pitchFamily="34" charset="-128"/>
              </a:rPr>
              <a:t> and </a:t>
            </a:r>
            <a:r>
              <a:rPr lang="it-IT" altLang="ja-JP" sz="1100" b="1" dirty="0" err="1" smtClean="0">
                <a:ea typeface="ＭＳ Ｐゴシック" pitchFamily="34" charset="-128"/>
              </a:rPr>
              <a:t>receiver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imperfections</a:t>
            </a:r>
            <a:r>
              <a:rPr lang="it-IT" altLang="ja-JP" sz="1100" b="1" dirty="0" smtClean="0">
                <a:ea typeface="ＭＳ Ｐゴシック" pitchFamily="34" charset="-128"/>
              </a:rPr>
              <a:t> on RF </a:t>
            </a:r>
            <a:r>
              <a:rPr lang="it-IT" altLang="ja-JP" sz="1100" b="1" dirty="0" err="1" smtClean="0">
                <a:ea typeface="ＭＳ Ｐゴシック" pitchFamily="34" charset="-128"/>
              </a:rPr>
              <a:t>gain</a:t>
            </a:r>
            <a:r>
              <a:rPr lang="it-IT" altLang="ja-JP" sz="1100" b="1" dirty="0" smtClean="0">
                <a:ea typeface="ＭＳ Ｐゴシック" pitchFamily="34" charset="-128"/>
              </a:rPr>
              <a:t> in </a:t>
            </a:r>
            <a:r>
              <a:rPr lang="it-IT" altLang="ja-JP" sz="1100" b="1" dirty="0" err="1" smtClean="0">
                <a:ea typeface="ＭＳ Ｐゴシック" pitchFamily="34" charset="-128"/>
              </a:rPr>
              <a:t>short-range</a:t>
            </a:r>
            <a:r>
              <a:rPr lang="it-IT" altLang="ja-JP" sz="1100" b="1" dirty="0" smtClean="0">
                <a:ea typeface="ＭＳ Ｐゴシック" pitchFamily="34" charset="-128"/>
              </a:rPr>
              <a:t> ROMMF </a:t>
            </a:r>
            <a:r>
              <a:rPr lang="it-IT" altLang="ja-JP" sz="1100" b="1" dirty="0" err="1" smtClean="0">
                <a:ea typeface="ＭＳ Ｐゴシック" pitchFamily="34" charset="-128"/>
              </a:rPr>
              <a:t>systems</a:t>
            </a:r>
            <a:r>
              <a:rPr lang="it-IT" altLang="ja-JP" sz="1100" dirty="0" smtClean="0">
                <a:ea typeface="ＭＳ Ｐゴシック" pitchFamily="34" charset="-128"/>
              </a:rPr>
              <a:t>,</a:t>
            </a:r>
            <a:r>
              <a:rPr lang="it-IT" altLang="it-IT" sz="1100" dirty="0" smtClean="0">
                <a:ea typeface="ＭＳ Ｐゴシック" pitchFamily="34" charset="-128"/>
              </a:rPr>
              <a:t>”</a:t>
            </a:r>
            <a:r>
              <a:rPr lang="it-IT" altLang="ja-JP" sz="110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100" i="1" dirty="0" smtClean="0">
                <a:ea typeface="ＭＳ Ｐゴシック" pitchFamily="34" charset="-128"/>
              </a:rPr>
              <a:t>            </a:t>
            </a:r>
            <a:r>
              <a:rPr lang="it-IT" altLang="ja-JP" sz="11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100" i="1" dirty="0" smtClean="0">
                <a:ea typeface="ＭＳ Ｐゴシック" pitchFamily="34" charset="-128"/>
              </a:rPr>
              <a:t> and </a:t>
            </a:r>
            <a:r>
              <a:rPr lang="it-IT" altLang="ja-JP" sz="1100" i="1" dirty="0" err="1" smtClean="0">
                <a:ea typeface="ＭＳ Ｐゴシック" pitchFamily="34" charset="-128"/>
              </a:rPr>
              <a:t>Optical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Technology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Letters</a:t>
            </a:r>
            <a:r>
              <a:rPr lang="it-IT" altLang="ja-JP" sz="1100" dirty="0" smtClean="0">
                <a:ea typeface="ＭＳ Ｐゴシック" pitchFamily="34" charset="-128"/>
              </a:rPr>
              <a:t>, vol. 53, no. 4, pp. 822-824, Apr. </a:t>
            </a:r>
            <a:r>
              <a:rPr lang="it-IT" altLang="ja-JP" sz="1100" b="1" u="sng" dirty="0" smtClean="0">
                <a:ea typeface="ＭＳ Ｐゴシック" pitchFamily="34" charset="-128"/>
              </a:rPr>
              <a:t>2011</a:t>
            </a:r>
            <a:r>
              <a:rPr lang="it-IT" altLang="ja-JP" sz="1100" b="1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smtClean="0">
                <a:ea typeface="ＭＳ Ｐゴシック" pitchFamily="34" charset="-128"/>
              </a:rPr>
              <a:t>D. </a:t>
            </a:r>
            <a:r>
              <a:rPr lang="it-IT" altLang="ja-JP" sz="1100" dirty="0" err="1" smtClean="0">
                <a:ea typeface="ＭＳ Ｐゴシック" pitchFamily="34" charset="-128"/>
              </a:rPr>
              <a:t>Visani</a:t>
            </a:r>
            <a:r>
              <a:rPr lang="it-IT" altLang="ja-JP" sz="1100" dirty="0" smtClean="0">
                <a:ea typeface="ＭＳ Ｐゴシック" pitchFamily="34" charset="-128"/>
              </a:rPr>
              <a:t>, G. Tartarini, M. N. </a:t>
            </a:r>
            <a:r>
              <a:rPr lang="it-IT" altLang="ja-JP" sz="1100" dirty="0" err="1" smtClean="0">
                <a:ea typeface="ＭＳ Ｐゴシック" pitchFamily="34" charset="-128"/>
              </a:rPr>
              <a:t>Petersen</a:t>
            </a:r>
            <a:r>
              <a:rPr lang="it-IT" altLang="ja-JP" sz="1100" dirty="0" smtClean="0">
                <a:ea typeface="ＭＳ Ｐゴシック" pitchFamily="34" charset="-128"/>
              </a:rPr>
              <a:t>, L. </a:t>
            </a:r>
            <a:r>
              <a:rPr lang="it-IT" altLang="ja-JP" sz="1100" dirty="0" err="1" smtClean="0">
                <a:ea typeface="ＭＳ Ｐゴシック" pitchFamily="34" charset="-128"/>
              </a:rPr>
              <a:t>Tarlazzi</a:t>
            </a:r>
            <a:r>
              <a:rPr lang="it-IT" altLang="ja-JP" sz="1100" dirty="0" smtClean="0">
                <a:ea typeface="ＭＳ Ｐゴシック" pitchFamily="34" charset="-128"/>
              </a:rPr>
              <a:t>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100" dirty="0" smtClean="0">
                <a:ea typeface="ＭＳ Ｐゴシック" pitchFamily="34" charset="-128"/>
              </a:rPr>
              <a:t>           “</a:t>
            </a:r>
            <a:r>
              <a:rPr lang="it-IT" altLang="ja-JP" sz="1100" b="1" dirty="0" smtClean="0">
                <a:ea typeface="ＭＳ Ｐゴシック" pitchFamily="34" charset="-128"/>
              </a:rPr>
              <a:t>Link Design </a:t>
            </a:r>
            <a:r>
              <a:rPr lang="it-IT" altLang="ja-JP" sz="1100" b="1" dirty="0" err="1" smtClean="0">
                <a:ea typeface="ＭＳ Ｐゴシック" pitchFamily="34" charset="-128"/>
              </a:rPr>
              <a:t>Rules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for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Cost-Effective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Short-Range</a:t>
            </a:r>
            <a:r>
              <a:rPr lang="it-IT" altLang="ja-JP" sz="1100" b="1" dirty="0" smtClean="0">
                <a:ea typeface="ＭＳ Ｐゴシック" pitchFamily="34" charset="-128"/>
              </a:rPr>
              <a:t> Radio </a:t>
            </a:r>
            <a:r>
              <a:rPr lang="it-IT" altLang="ja-JP" sz="1100" b="1" dirty="0" err="1" smtClean="0">
                <a:ea typeface="ＭＳ Ｐゴシック" pitchFamily="34" charset="-128"/>
              </a:rPr>
              <a:t>Over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Multimode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Fiber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Systems</a:t>
            </a:r>
            <a:r>
              <a:rPr lang="it-IT" altLang="ja-JP" sz="1100" dirty="0" smtClean="0">
                <a:ea typeface="ＭＳ Ｐゴシック" pitchFamily="34" charset="-128"/>
              </a:rPr>
              <a:t>,</a:t>
            </a:r>
            <a:r>
              <a:rPr lang="it-IT" altLang="it-IT" sz="1100" dirty="0" smtClean="0">
                <a:ea typeface="ＭＳ Ｐゴシック" pitchFamily="34" charset="-128"/>
              </a:rPr>
              <a:t>”</a:t>
            </a:r>
            <a:r>
              <a:rPr lang="it-IT" altLang="ja-JP" sz="110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100" dirty="0" smtClean="0">
                <a:ea typeface="ＭＳ Ｐゴシック" pitchFamily="34" charset="-128"/>
              </a:rPr>
              <a:t>           </a:t>
            </a:r>
            <a:r>
              <a:rPr lang="it-IT" altLang="ja-JP" sz="1100" i="1" dirty="0" smtClean="0">
                <a:ea typeface="ＭＳ Ｐゴシック" pitchFamily="34" charset="-128"/>
              </a:rPr>
              <a:t>IEEE </a:t>
            </a:r>
            <a:r>
              <a:rPr lang="it-IT" altLang="ja-JP" sz="1100" i="1" dirty="0" err="1" smtClean="0">
                <a:ea typeface="ＭＳ Ｐゴシック" pitchFamily="34" charset="-128"/>
              </a:rPr>
              <a:t>Transactions</a:t>
            </a:r>
            <a:r>
              <a:rPr lang="it-IT" altLang="ja-JP" sz="1100" i="1" dirty="0" smtClean="0">
                <a:ea typeface="ＭＳ Ｐゴシック" pitchFamily="34" charset="-128"/>
              </a:rPr>
              <a:t> on </a:t>
            </a:r>
            <a:r>
              <a:rPr lang="it-IT" altLang="ja-JP" sz="11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Theory</a:t>
            </a:r>
            <a:r>
              <a:rPr lang="it-IT" altLang="ja-JP" sz="1100" i="1" dirty="0" smtClean="0">
                <a:ea typeface="ＭＳ Ｐゴシック" pitchFamily="34" charset="-128"/>
              </a:rPr>
              <a:t> and </a:t>
            </a:r>
            <a:r>
              <a:rPr lang="it-IT" altLang="ja-JP" sz="1100" i="1" dirty="0" err="1" smtClean="0">
                <a:ea typeface="ＭＳ Ｐゴシック" pitchFamily="34" charset="-128"/>
              </a:rPr>
              <a:t>Technique</a:t>
            </a:r>
            <a:r>
              <a:rPr lang="it-IT" altLang="ja-JP" sz="1100" dirty="0" err="1" smtClean="0">
                <a:ea typeface="ＭＳ Ｐゴシック" pitchFamily="34" charset="-128"/>
              </a:rPr>
              <a:t>s</a:t>
            </a:r>
            <a:r>
              <a:rPr lang="it-IT" altLang="ja-JP" sz="1100" dirty="0" smtClean="0">
                <a:ea typeface="ＭＳ Ｐゴシック" pitchFamily="34" charset="-128"/>
              </a:rPr>
              <a:t>, vol. 58, no. 11, pp. 3144-3153, Nov. </a:t>
            </a:r>
            <a:r>
              <a:rPr lang="it-IT" altLang="ja-JP" sz="1100" b="1" u="sng" dirty="0" smtClean="0">
                <a:ea typeface="ＭＳ Ｐゴシック" pitchFamily="34" charset="-128"/>
              </a:rPr>
              <a:t>2010</a:t>
            </a:r>
            <a:r>
              <a:rPr lang="it-IT" altLang="ja-JP" sz="1100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smtClean="0">
                <a:ea typeface="ＭＳ Ｐゴシック" pitchFamily="34" charset="-128"/>
              </a:rPr>
              <a:t>D. </a:t>
            </a:r>
            <a:r>
              <a:rPr lang="it-IT" altLang="ja-JP" sz="1100" dirty="0" err="1" smtClean="0">
                <a:ea typeface="ＭＳ Ｐゴシック" pitchFamily="34" charset="-128"/>
              </a:rPr>
              <a:t>Visani</a:t>
            </a:r>
            <a:r>
              <a:rPr lang="it-IT" altLang="ja-JP" sz="1100" dirty="0" smtClean="0">
                <a:ea typeface="ＭＳ Ｐゴシック" pitchFamily="34" charset="-128"/>
              </a:rPr>
              <a:t>, G. Tartarini, M. N. </a:t>
            </a:r>
            <a:r>
              <a:rPr lang="it-IT" altLang="ja-JP" sz="1100" dirty="0" err="1" smtClean="0">
                <a:ea typeface="ＭＳ Ｐゴシック" pitchFamily="34" charset="-128"/>
              </a:rPr>
              <a:t>Petersen</a:t>
            </a:r>
            <a:r>
              <a:rPr lang="it-IT" altLang="ja-JP" sz="1100" dirty="0" smtClean="0">
                <a:ea typeface="ＭＳ Ｐゴシック" pitchFamily="34" charset="-128"/>
              </a:rPr>
              <a:t>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L. </a:t>
            </a:r>
            <a:r>
              <a:rPr lang="it-IT" altLang="ja-JP" sz="1100" dirty="0" err="1" smtClean="0">
                <a:ea typeface="ＭＳ Ｐゴシック" pitchFamily="34" charset="-128"/>
              </a:rPr>
              <a:t>Tarlazzi</a:t>
            </a:r>
            <a:r>
              <a:rPr lang="it-IT" altLang="ja-JP" sz="11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100" dirty="0" smtClean="0">
                <a:ea typeface="ＭＳ Ｐゴシック" pitchFamily="34" charset="-128"/>
              </a:rPr>
              <a:t>           “</a:t>
            </a:r>
            <a:r>
              <a:rPr lang="it-IT" altLang="ja-JP" sz="1100" b="1" dirty="0" err="1" smtClean="0">
                <a:ea typeface="ＭＳ Ｐゴシック" pitchFamily="34" charset="-128"/>
              </a:rPr>
              <a:t>Effects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of</a:t>
            </a:r>
            <a:r>
              <a:rPr lang="it-IT" altLang="ja-JP" sz="1100" b="1" dirty="0" smtClean="0">
                <a:ea typeface="ＭＳ Ｐゴシック" pitchFamily="34" charset="-128"/>
              </a:rPr>
              <a:t> laser </a:t>
            </a:r>
            <a:r>
              <a:rPr lang="it-IT" altLang="ja-JP" sz="1100" b="1" dirty="0" err="1" smtClean="0">
                <a:ea typeface="ＭＳ Ｐゴシック" pitchFamily="34" charset="-128"/>
              </a:rPr>
              <a:t>frequency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chirp</a:t>
            </a:r>
            <a:r>
              <a:rPr lang="it-IT" altLang="ja-JP" sz="1100" b="1" dirty="0" smtClean="0">
                <a:ea typeface="ＭＳ Ｐゴシック" pitchFamily="34" charset="-128"/>
              </a:rPr>
              <a:t> on </a:t>
            </a:r>
            <a:r>
              <a:rPr lang="it-IT" altLang="ja-JP" sz="1100" b="1" dirty="0" err="1" smtClean="0">
                <a:ea typeface="ＭＳ Ｐゴシック" pitchFamily="34" charset="-128"/>
              </a:rPr>
              <a:t>modal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noise</a:t>
            </a:r>
            <a:r>
              <a:rPr lang="it-IT" altLang="ja-JP" sz="1100" b="1" dirty="0" smtClean="0">
                <a:ea typeface="ＭＳ Ｐゴシック" pitchFamily="34" charset="-128"/>
              </a:rPr>
              <a:t> in </a:t>
            </a:r>
            <a:r>
              <a:rPr lang="it-IT" altLang="ja-JP" sz="1100" b="1" dirty="0" err="1" smtClean="0">
                <a:ea typeface="ＭＳ Ｐゴシック" pitchFamily="34" charset="-128"/>
              </a:rPr>
              <a:t>short-range</a:t>
            </a:r>
            <a:r>
              <a:rPr lang="it-IT" altLang="ja-JP" sz="1100" b="1" dirty="0" smtClean="0">
                <a:ea typeface="ＭＳ Ｐゴシック" pitchFamily="34" charset="-128"/>
              </a:rPr>
              <a:t> radio </a:t>
            </a:r>
            <a:r>
              <a:rPr lang="it-IT" altLang="ja-JP" sz="1100" b="1" dirty="0" err="1" smtClean="0">
                <a:ea typeface="ＭＳ Ｐゴシック" pitchFamily="34" charset="-128"/>
              </a:rPr>
              <a:t>over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multimode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fiber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links</a:t>
            </a:r>
            <a:r>
              <a:rPr lang="it-IT" altLang="ja-JP" sz="1100" dirty="0" smtClean="0">
                <a:ea typeface="ＭＳ Ｐゴシック" pitchFamily="34" charset="-128"/>
              </a:rPr>
              <a:t>,</a:t>
            </a:r>
            <a:r>
              <a:rPr lang="it-IT" altLang="it-IT" sz="1100" dirty="0" smtClean="0">
                <a:ea typeface="ＭＳ Ｐゴシック" pitchFamily="34" charset="-128"/>
              </a:rPr>
              <a:t>”</a:t>
            </a:r>
            <a:r>
              <a:rPr lang="it-IT" altLang="ja-JP" sz="110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100" i="1" dirty="0" smtClean="0">
                <a:ea typeface="ＭＳ Ｐゴシック" pitchFamily="34" charset="-128"/>
              </a:rPr>
              <a:t>           OSA </a:t>
            </a:r>
            <a:r>
              <a:rPr lang="it-IT" altLang="ja-JP" sz="1100" i="1" dirty="0" err="1" smtClean="0">
                <a:ea typeface="ＭＳ Ｐゴシック" pitchFamily="34" charset="-128"/>
              </a:rPr>
              <a:t>Applied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Optics</a:t>
            </a:r>
            <a:r>
              <a:rPr lang="it-IT" altLang="ja-JP" sz="1100" i="1" dirty="0" smtClean="0">
                <a:ea typeface="ＭＳ Ｐゴシック" pitchFamily="34" charset="-128"/>
              </a:rPr>
              <a:t>, </a:t>
            </a:r>
            <a:r>
              <a:rPr lang="it-IT" altLang="ja-JP" sz="1100" dirty="0" smtClean="0">
                <a:ea typeface="ＭＳ Ｐゴシック" pitchFamily="34" charset="-128"/>
              </a:rPr>
              <a:t>vol. 49, no. 6, pp. 1032-1040, Feb. </a:t>
            </a:r>
            <a:r>
              <a:rPr lang="it-IT" altLang="ja-JP" sz="1100" b="1" u="sng" dirty="0" smtClean="0">
                <a:ea typeface="ＭＳ Ｐゴシック" pitchFamily="34" charset="-128"/>
              </a:rPr>
              <a:t>2010</a:t>
            </a:r>
            <a:r>
              <a:rPr lang="it-IT" altLang="ja-JP" sz="1100" b="1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smtClean="0">
                <a:ea typeface="ＭＳ Ｐゴシック" pitchFamily="34" charset="-128"/>
              </a:rPr>
              <a:t>D. </a:t>
            </a:r>
            <a:r>
              <a:rPr lang="it-IT" altLang="ja-JP" sz="1100" dirty="0" err="1" smtClean="0">
                <a:ea typeface="ＭＳ Ｐゴシック" pitchFamily="34" charset="-128"/>
              </a:rPr>
              <a:t>Visani</a:t>
            </a:r>
            <a:r>
              <a:rPr lang="it-IT" altLang="ja-JP" sz="1100" dirty="0" smtClean="0">
                <a:ea typeface="ＭＳ Ｐゴシック" pitchFamily="34" charset="-128"/>
              </a:rPr>
              <a:t>, G. Tartarini, L. </a:t>
            </a:r>
            <a:r>
              <a:rPr lang="it-IT" altLang="ja-JP" sz="1100" dirty="0" err="1" smtClean="0">
                <a:ea typeface="ＭＳ Ｐゴシック" pitchFamily="34" charset="-128"/>
              </a:rPr>
              <a:t>Tarlazzi</a:t>
            </a:r>
            <a:r>
              <a:rPr lang="it-IT" altLang="ja-JP" sz="1100" dirty="0" smtClean="0">
                <a:ea typeface="ＭＳ Ｐゴシック" pitchFamily="34" charset="-128"/>
              </a:rPr>
              <a:t>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100" dirty="0" smtClean="0">
                <a:ea typeface="ＭＳ Ｐゴシック" pitchFamily="34" charset="-128"/>
              </a:rPr>
              <a:t>           “</a:t>
            </a:r>
            <a:r>
              <a:rPr lang="it-IT" altLang="ja-JP" sz="1100" b="1" dirty="0" err="1" smtClean="0">
                <a:ea typeface="ＭＳ Ｐゴシック" pitchFamily="34" charset="-128"/>
              </a:rPr>
              <a:t>Transmission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of</a:t>
            </a:r>
            <a:r>
              <a:rPr lang="it-IT" altLang="ja-JP" sz="1100" b="1" dirty="0" smtClean="0">
                <a:ea typeface="ＭＳ Ｐゴシック" pitchFamily="34" charset="-128"/>
              </a:rPr>
              <a:t> UMTS and WIMAX </a:t>
            </a:r>
            <a:r>
              <a:rPr lang="it-IT" altLang="ja-JP" sz="1100" b="1" dirty="0" err="1" smtClean="0">
                <a:ea typeface="ＭＳ Ｐゴシック" pitchFamily="34" charset="-128"/>
              </a:rPr>
              <a:t>Signals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Over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Cost-Effective</a:t>
            </a:r>
            <a:r>
              <a:rPr lang="it-IT" altLang="ja-JP" sz="1100" b="1" dirty="0" smtClean="0">
                <a:ea typeface="ＭＳ Ｐゴシック" pitchFamily="34" charset="-128"/>
              </a:rPr>
              <a:t> Radio </a:t>
            </a:r>
            <a:r>
              <a:rPr lang="it-IT" altLang="ja-JP" sz="1100" b="1" dirty="0" err="1" smtClean="0">
                <a:ea typeface="ＭＳ Ｐゴシック" pitchFamily="34" charset="-128"/>
              </a:rPr>
              <a:t>Over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Fiber</a:t>
            </a:r>
            <a:r>
              <a:rPr lang="it-IT" altLang="ja-JP" sz="1100" b="1" dirty="0" smtClean="0">
                <a:ea typeface="ＭＳ Ｐゴシック" pitchFamily="34" charset="-128"/>
              </a:rPr>
              <a:t> </a:t>
            </a:r>
            <a:r>
              <a:rPr lang="it-IT" altLang="ja-JP" sz="1100" b="1" dirty="0" err="1" smtClean="0">
                <a:ea typeface="ＭＳ Ｐゴシック" pitchFamily="34" charset="-128"/>
              </a:rPr>
              <a:t>Systems</a:t>
            </a:r>
            <a:r>
              <a:rPr lang="it-IT" altLang="ja-JP" sz="1100" dirty="0" smtClean="0">
                <a:ea typeface="ＭＳ Ｐゴシック" pitchFamily="34" charset="-128"/>
              </a:rPr>
              <a:t>,</a:t>
            </a:r>
            <a:r>
              <a:rPr lang="it-IT" altLang="it-IT" sz="1100" dirty="0" smtClean="0">
                <a:ea typeface="ＭＳ Ｐゴシック" pitchFamily="34" charset="-128"/>
              </a:rPr>
              <a:t>”</a:t>
            </a:r>
            <a:r>
              <a:rPr lang="it-IT" altLang="ja-JP" sz="110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100" dirty="0" smtClean="0">
                <a:ea typeface="ＭＳ Ｐゴシック" pitchFamily="34" charset="-128"/>
              </a:rPr>
              <a:t>           </a:t>
            </a:r>
            <a:r>
              <a:rPr lang="it-IT" altLang="ja-JP" sz="1100" i="1" dirty="0" smtClean="0">
                <a:ea typeface="ＭＳ Ｐゴシック" pitchFamily="34" charset="-128"/>
              </a:rPr>
              <a:t>IEEE </a:t>
            </a:r>
            <a:r>
              <a:rPr lang="it-IT" altLang="ja-JP" sz="11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100" i="1" dirty="0" smtClean="0">
                <a:ea typeface="ＭＳ Ｐゴシック" pitchFamily="34" charset="-128"/>
              </a:rPr>
              <a:t> and Wireless </a:t>
            </a:r>
            <a:r>
              <a:rPr lang="it-IT" altLang="ja-JP" sz="1100" i="1" dirty="0" err="1" smtClean="0">
                <a:ea typeface="ＭＳ Ｐゴシック" pitchFamily="34" charset="-128"/>
              </a:rPr>
              <a:t>Components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Letters</a:t>
            </a:r>
            <a:r>
              <a:rPr lang="it-IT" altLang="ja-JP" sz="1100" dirty="0" smtClean="0">
                <a:ea typeface="ＭＳ Ｐゴシック" pitchFamily="34" charset="-128"/>
              </a:rPr>
              <a:t>, vol. 19, no. 12, pp. 831-833, </a:t>
            </a:r>
            <a:r>
              <a:rPr lang="it-IT" altLang="ja-JP" sz="1100" dirty="0" err="1" smtClean="0">
                <a:ea typeface="ＭＳ Ｐゴシック" pitchFamily="34" charset="-128"/>
              </a:rPr>
              <a:t>Dec</a:t>
            </a:r>
            <a:r>
              <a:rPr lang="it-IT" altLang="ja-JP" sz="1100" dirty="0" smtClean="0">
                <a:ea typeface="ＭＳ Ｐゴシック" pitchFamily="34" charset="-128"/>
              </a:rPr>
              <a:t>. </a:t>
            </a:r>
            <a:r>
              <a:rPr lang="it-IT" altLang="ja-JP" sz="1100" b="1" u="sng" dirty="0" smtClean="0">
                <a:ea typeface="ＭＳ Ｐゴシック" pitchFamily="34" charset="-128"/>
              </a:rPr>
              <a:t>2009</a:t>
            </a:r>
            <a:r>
              <a:rPr lang="it-IT" altLang="ja-JP" sz="1100" b="1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100" dirty="0" err="1" smtClean="0">
                <a:ea typeface="ＭＳ Ｐゴシック" pitchFamily="34" charset="-128"/>
              </a:rPr>
              <a:t>G.Tartarini</a:t>
            </a:r>
            <a:r>
              <a:rPr lang="it-IT" altLang="ja-JP" sz="1100" dirty="0" smtClean="0">
                <a:ea typeface="ＭＳ Ｐゴシック" pitchFamily="34" charset="-128"/>
              </a:rPr>
              <a:t>, </a:t>
            </a:r>
            <a:r>
              <a:rPr lang="it-IT" altLang="ja-JP" sz="1100" dirty="0" err="1" smtClean="0">
                <a:ea typeface="ＭＳ Ｐゴシック" pitchFamily="34" charset="-128"/>
              </a:rPr>
              <a:t>A.Lena</a:t>
            </a:r>
            <a:r>
              <a:rPr lang="it-IT" altLang="ja-JP" sz="1100" dirty="0" smtClean="0">
                <a:ea typeface="ＭＳ Ｐゴシック" pitchFamily="34" charset="-128"/>
              </a:rPr>
              <a:t>, D. </a:t>
            </a:r>
            <a:r>
              <a:rPr lang="it-IT" altLang="ja-JP" sz="1100" dirty="0" err="1" smtClean="0">
                <a:ea typeface="ＭＳ Ｐゴシック" pitchFamily="34" charset="-128"/>
              </a:rPr>
              <a:t>Passaro</a:t>
            </a:r>
            <a:r>
              <a:rPr lang="it-IT" altLang="ja-JP" sz="1100" dirty="0" smtClean="0">
                <a:ea typeface="ＭＳ Ｐゴシック" pitchFamily="34" charset="-128"/>
              </a:rPr>
              <a:t>, L. Rosa, S. </a:t>
            </a:r>
            <a:r>
              <a:rPr lang="it-IT" altLang="ja-JP" sz="1100" dirty="0" err="1" smtClean="0">
                <a:ea typeface="ＭＳ Ｐゴシック" pitchFamily="34" charset="-128"/>
              </a:rPr>
              <a:t>Selleri</a:t>
            </a:r>
            <a:r>
              <a:rPr lang="it-IT" altLang="ja-JP" sz="1100" dirty="0" smtClean="0">
                <a:ea typeface="ＭＳ Ｐゴシック" pitchFamily="34" charset="-128"/>
              </a:rPr>
              <a:t>, P. </a:t>
            </a:r>
            <a:r>
              <a:rPr lang="it-IT" altLang="ja-JP" sz="1100" dirty="0" err="1" smtClean="0">
                <a:ea typeface="ＭＳ Ｐゴシック" pitchFamily="34" charset="-128"/>
              </a:rPr>
              <a:t>Faccin</a:t>
            </a:r>
            <a:r>
              <a:rPr lang="it-IT" altLang="ja-JP" sz="1100" dirty="0" smtClean="0">
                <a:ea typeface="ＭＳ Ｐゴシック" pitchFamily="34" charset="-128"/>
              </a:rPr>
              <a:t>, E. Fabbri.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ja-JP" sz="1100" dirty="0" smtClean="0">
                <a:ea typeface="ＭＳ Ｐゴシック" pitchFamily="34" charset="-128"/>
              </a:rPr>
              <a:t>           “</a:t>
            </a:r>
            <a:r>
              <a:rPr lang="en-US" altLang="ja-JP" sz="1100" b="1" dirty="0" smtClean="0">
                <a:ea typeface="ＭＳ Ｐゴシック" pitchFamily="34" charset="-128"/>
              </a:rPr>
              <a:t>Harmonic and </a:t>
            </a:r>
            <a:r>
              <a:rPr lang="en-US" altLang="ja-JP" sz="1100" b="1" dirty="0" err="1" smtClean="0">
                <a:ea typeface="ＭＳ Ｐゴシック" pitchFamily="34" charset="-128"/>
              </a:rPr>
              <a:t>Intermodulation</a:t>
            </a:r>
            <a:r>
              <a:rPr lang="en-US" altLang="ja-JP" sz="1100" b="1" dirty="0" smtClean="0">
                <a:ea typeface="ＭＳ Ｐゴシック" pitchFamily="34" charset="-128"/>
              </a:rPr>
              <a:t> Distortion Modeling in IM-DD Multi-Band Radio over Fiber Links exploiting Injection Locked Lasers</a:t>
            </a:r>
            <a:r>
              <a:rPr lang="en-US" altLang="ja-JP" sz="1100" dirty="0" smtClean="0">
                <a:ea typeface="ＭＳ Ｐゴシック" pitchFamily="34" charset="-128"/>
              </a:rPr>
              <a:t>” . 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en-US" altLang="ja-JP" sz="1100" dirty="0" smtClean="0">
                <a:ea typeface="ＭＳ Ｐゴシック" pitchFamily="34" charset="-128"/>
              </a:rPr>
              <a:t>           </a:t>
            </a:r>
            <a:r>
              <a:rPr lang="en-US" altLang="ja-JP" sz="1100" i="1" dirty="0" smtClean="0">
                <a:ea typeface="ＭＳ Ｐゴシック" pitchFamily="34" charset="-128"/>
              </a:rPr>
              <a:t>Optical and Quantum Electronics </a:t>
            </a:r>
            <a:r>
              <a:rPr lang="en-US" altLang="ja-JP" sz="1100" dirty="0" smtClean="0">
                <a:ea typeface="ＭＳ Ｐゴシック" pitchFamily="34" charset="-128"/>
              </a:rPr>
              <a:t>vol. 38, pp. 869 - 876., </a:t>
            </a:r>
            <a:r>
              <a:rPr lang="en-US" altLang="ja-JP" sz="1100" b="1" u="sng" dirty="0" smtClean="0">
                <a:ea typeface="ＭＳ Ｐゴシック" pitchFamily="34" charset="-128"/>
              </a:rPr>
              <a:t>2006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en-US" altLang="ja-JP" sz="1100" dirty="0" smtClean="0">
                <a:ea typeface="ＭＳ Ｐゴシック" pitchFamily="34" charset="-128"/>
              </a:rPr>
              <a:t>G. Tartarini, P. </a:t>
            </a:r>
            <a:r>
              <a:rPr lang="en-US" altLang="ja-JP" sz="1100" dirty="0" err="1" smtClean="0">
                <a:ea typeface="ＭＳ Ｐゴシック" pitchFamily="34" charset="-128"/>
              </a:rPr>
              <a:t>Faccin</a:t>
            </a:r>
            <a:r>
              <a:rPr lang="en-US" altLang="ja-JP" sz="11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en-US" altLang="ja-JP" sz="1100" dirty="0" smtClean="0">
                <a:ea typeface="ＭＳ Ｐゴシック" pitchFamily="34" charset="-128"/>
              </a:rPr>
              <a:t>           “</a:t>
            </a:r>
            <a:r>
              <a:rPr lang="en-US" altLang="ja-JP" sz="1100" b="1" dirty="0" smtClean="0">
                <a:ea typeface="ＭＳ Ｐゴシック" pitchFamily="34" charset="-128"/>
              </a:rPr>
              <a:t>Efficient characterization of harmonic and </a:t>
            </a:r>
            <a:r>
              <a:rPr lang="en-US" altLang="ja-JP" sz="1100" b="1" dirty="0" err="1" smtClean="0">
                <a:ea typeface="ＭＳ Ｐゴシック" pitchFamily="34" charset="-128"/>
              </a:rPr>
              <a:t>intermodulation</a:t>
            </a:r>
            <a:r>
              <a:rPr lang="en-US" altLang="ja-JP" sz="1100" b="1" dirty="0" smtClean="0">
                <a:ea typeface="ＭＳ Ｐゴシック" pitchFamily="34" charset="-128"/>
              </a:rPr>
              <a:t> distortion effects in dispersive radio over fiber systems with direct laser modulation,</a:t>
            </a:r>
            <a:r>
              <a:rPr lang="en-US" altLang="ja-JP" sz="1100" dirty="0" smtClean="0">
                <a:ea typeface="ＭＳ Ｐゴシック" pitchFamily="34" charset="-128"/>
              </a:rPr>
              <a:t>”  </a:t>
            </a:r>
          </a:p>
          <a:p>
            <a:pPr>
              <a:spcBef>
                <a:spcPts val="0"/>
              </a:spcBef>
              <a:buSzPct val="125000"/>
              <a:buNone/>
            </a:pPr>
            <a:r>
              <a:rPr lang="it-IT" altLang="ja-JP" sz="1100" i="1" dirty="0" smtClean="0">
                <a:ea typeface="ＭＳ Ｐゴシック" pitchFamily="34" charset="-128"/>
              </a:rPr>
              <a:t>           </a:t>
            </a:r>
            <a:r>
              <a:rPr lang="it-IT" altLang="ja-JP" sz="11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100" i="1" dirty="0" smtClean="0">
                <a:ea typeface="ＭＳ Ｐゴシック" pitchFamily="34" charset="-128"/>
              </a:rPr>
              <a:t> and </a:t>
            </a:r>
            <a:r>
              <a:rPr lang="it-IT" altLang="ja-JP" sz="1100" i="1" dirty="0" err="1" smtClean="0">
                <a:ea typeface="ＭＳ Ｐゴシック" pitchFamily="34" charset="-128"/>
              </a:rPr>
              <a:t>Optical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Technology</a:t>
            </a:r>
            <a:r>
              <a:rPr lang="it-IT" altLang="ja-JP" sz="1100" i="1" dirty="0" smtClean="0">
                <a:ea typeface="ＭＳ Ｐゴシック" pitchFamily="34" charset="-128"/>
              </a:rPr>
              <a:t> </a:t>
            </a:r>
            <a:r>
              <a:rPr lang="it-IT" altLang="ja-JP" sz="1100" i="1" dirty="0" err="1" smtClean="0">
                <a:ea typeface="ＭＳ Ｐゴシック" pitchFamily="34" charset="-128"/>
              </a:rPr>
              <a:t>Letters</a:t>
            </a:r>
            <a:r>
              <a:rPr lang="it-IT" altLang="ja-JP" sz="1100" dirty="0" smtClean="0">
                <a:ea typeface="ＭＳ Ｐゴシック" pitchFamily="34" charset="-128"/>
              </a:rPr>
              <a:t>, vol. </a:t>
            </a:r>
            <a:r>
              <a:rPr lang="en-US" altLang="ja-JP" sz="1100" dirty="0" smtClean="0">
                <a:ea typeface="ＭＳ Ｐゴシック" pitchFamily="34" charset="-128"/>
              </a:rPr>
              <a:t>46, pp. 114 – 117</a:t>
            </a:r>
            <a:r>
              <a:rPr lang="en-US" altLang="ja-JP" sz="1100" dirty="0" smtClean="0"/>
              <a:t>, </a:t>
            </a:r>
            <a:r>
              <a:rPr lang="en-US" altLang="ja-JP" sz="1100" b="1" u="sng" dirty="0" smtClean="0"/>
              <a:t>2005</a:t>
            </a:r>
            <a:r>
              <a:rPr lang="en-US" altLang="ja-JP" sz="1100" b="1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it-IT" sz="1100" dirty="0" smtClean="0"/>
          </a:p>
          <a:p>
            <a:pPr algn="just">
              <a:spcBef>
                <a:spcPts val="0"/>
              </a:spcBef>
              <a:buSzPct val="125000"/>
              <a:buNone/>
            </a:pPr>
            <a:endParaRPr lang="it-IT" altLang="ja-JP" sz="11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  <a:p>
            <a:pPr marL="228600" indent="-228600" algn="just">
              <a:buNone/>
            </a:pPr>
            <a:endParaRPr lang="it-IT" altLang="ja-JP" sz="1100" dirty="0" smtClean="0">
              <a:ea typeface="ＭＳ Ｐゴシック" pitchFamily="34" charset="-128"/>
            </a:endParaRPr>
          </a:p>
          <a:p>
            <a:pPr marL="228600" indent="-228600" algn="just">
              <a:buNone/>
            </a:pPr>
            <a:endParaRPr lang="it-IT" altLang="ja-JP" sz="1100" b="1" dirty="0" smtClean="0">
              <a:ea typeface="ＭＳ Ｐゴシック" pitchFamily="34" charset="-128"/>
            </a:endParaRPr>
          </a:p>
          <a:p>
            <a:pPr marL="228600" indent="-228600" algn="just">
              <a:buNone/>
            </a:pPr>
            <a:endParaRPr lang="it-IT" altLang="ja-JP" sz="1100" b="1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it-IT" dirty="0" err="1" smtClean="0">
                <a:ea typeface="ＭＳ Ｐゴシック" pitchFamily="34" charset="-128"/>
              </a:rPr>
              <a:t>List</a:t>
            </a:r>
            <a:r>
              <a:rPr lang="it-IT" dirty="0" smtClean="0">
                <a:ea typeface="ＭＳ Ｐゴシック" pitchFamily="34" charset="-128"/>
              </a:rPr>
              <a:t> </a:t>
            </a:r>
            <a:r>
              <a:rPr lang="it-IT" dirty="0" err="1" smtClean="0">
                <a:ea typeface="ＭＳ Ｐゴシック" pitchFamily="34" charset="-128"/>
              </a:rPr>
              <a:t>of</a:t>
            </a:r>
            <a:r>
              <a:rPr lang="it-IT" dirty="0" smtClean="0">
                <a:ea typeface="ＭＳ Ｐゴシック" pitchFamily="34" charset="-128"/>
              </a:rPr>
              <a:t> </a:t>
            </a:r>
            <a:r>
              <a:rPr lang="it-IT" dirty="0" err="1" smtClean="0">
                <a:ea typeface="ＭＳ Ｐゴシック" pitchFamily="34" charset="-128"/>
              </a:rPr>
              <a:t>Conference</a:t>
            </a:r>
            <a:r>
              <a:rPr lang="it-IT" dirty="0" smtClean="0">
                <a:ea typeface="ＭＳ Ｐゴシック" pitchFamily="34" charset="-128"/>
              </a:rPr>
              <a:t> </a:t>
            </a:r>
            <a:r>
              <a:rPr lang="it-IT" dirty="0" err="1" smtClean="0">
                <a:ea typeface="ＭＳ Ｐゴシック" pitchFamily="34" charset="-128"/>
              </a:rPr>
              <a:t>Papers</a:t>
            </a:r>
            <a:r>
              <a:rPr lang="it-IT" dirty="0" smtClean="0">
                <a:ea typeface="ＭＳ Ｐゴシック" pitchFamily="34" charset="-128"/>
              </a:rPr>
              <a:t> on the </a:t>
            </a:r>
            <a:r>
              <a:rPr lang="it-IT" dirty="0" err="1" smtClean="0">
                <a:ea typeface="ＭＳ Ｐゴシック" pitchFamily="34" charset="-128"/>
              </a:rPr>
              <a:t>topic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 bwMode="auto">
          <a:xfrm>
            <a:off x="0" y="1563688"/>
            <a:ext cx="9144000" cy="5141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buNone/>
            </a:pPr>
            <a:endParaRPr lang="it-IT" altLang="ja-JP" sz="1100" b="1" dirty="0" smtClean="0">
              <a:ea typeface="ＭＳ Ｐゴシック" pitchFamily="34" charset="-128"/>
            </a:endParaRP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200" dirty="0" smtClean="0">
                <a:ea typeface="ＭＳ Ｐゴシック" pitchFamily="34" charset="-128"/>
              </a:rPr>
              <a:t>D. </a:t>
            </a:r>
            <a:r>
              <a:rPr lang="it-IT" altLang="ja-JP" sz="1200" dirty="0" err="1" smtClean="0">
                <a:ea typeface="ＭＳ Ｐゴシック" pitchFamily="34" charset="-128"/>
              </a:rPr>
              <a:t>Visani</a:t>
            </a:r>
            <a:r>
              <a:rPr lang="it-IT" altLang="ja-JP" sz="1200" dirty="0" smtClean="0">
                <a:ea typeface="ＭＳ Ｐゴシック" pitchFamily="34" charset="-128"/>
              </a:rPr>
              <a:t>, F. Sorci, P. </a:t>
            </a:r>
            <a:r>
              <a:rPr lang="it-IT" altLang="ja-JP" sz="1200" dirty="0" err="1" smtClean="0">
                <a:ea typeface="ＭＳ Ｐゴシック" pitchFamily="34" charset="-128"/>
              </a:rPr>
              <a:t>Faccin</a:t>
            </a:r>
            <a:r>
              <a:rPr lang="it-IT" altLang="ja-JP" sz="1200" dirty="0" smtClean="0">
                <a:ea typeface="ＭＳ Ｐゴシック" pitchFamily="34" charset="-128"/>
              </a:rPr>
              <a:t>, G. Tartarini,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200" dirty="0" smtClean="0">
                <a:ea typeface="ＭＳ Ｐゴシック" pitchFamily="34" charset="-128"/>
              </a:rPr>
              <a:t>          “</a:t>
            </a:r>
            <a:r>
              <a:rPr lang="en-US" altLang="ja-JP" sz="1200" b="1" dirty="0" smtClean="0">
                <a:ea typeface="ＭＳ Ｐゴシック" pitchFamily="34" charset="-128"/>
              </a:rPr>
              <a:t>Comeback of </a:t>
            </a:r>
            <a:r>
              <a:rPr lang="en-US" altLang="ja-JP" sz="1200" b="1" dirty="0" err="1" smtClean="0">
                <a:ea typeface="ＭＳ Ｐゴシック" pitchFamily="34" charset="-128"/>
              </a:rPr>
              <a:t>Fabry</a:t>
            </a:r>
            <a:r>
              <a:rPr lang="en-US" altLang="ja-JP" sz="1200" b="1" dirty="0" smtClean="0">
                <a:ea typeface="ＭＳ Ｐゴシック" pitchFamily="34" charset="-128"/>
              </a:rPr>
              <a:t>-Perot </a:t>
            </a:r>
            <a:r>
              <a:rPr lang="en-US" altLang="ja-JP" sz="1200" b="1" dirty="0" err="1" smtClean="0">
                <a:ea typeface="ＭＳ Ｐゴシック" pitchFamily="34" charset="-128"/>
              </a:rPr>
              <a:t>RoMMF</a:t>
            </a:r>
            <a:r>
              <a:rPr lang="en-US" altLang="ja-JP" sz="1200" b="1" dirty="0" smtClean="0">
                <a:ea typeface="ＭＳ Ｐゴシック" pitchFamily="34" charset="-128"/>
              </a:rPr>
              <a:t> Transmitters for Improve LTE Signal Distribution</a:t>
            </a:r>
            <a:r>
              <a:rPr lang="en-US" altLang="ja-JP" sz="1200" dirty="0" smtClean="0">
                <a:ea typeface="ＭＳ Ｐゴシック" pitchFamily="34" charset="-128"/>
              </a:rPr>
              <a:t>”,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en-US" altLang="ja-JP" sz="1200" dirty="0" smtClean="0">
                <a:ea typeface="ＭＳ Ｐゴシック" pitchFamily="34" charset="-128"/>
              </a:rPr>
              <a:t>          </a:t>
            </a:r>
            <a:r>
              <a:rPr lang="it-IT" altLang="ja-JP" sz="1200" i="1" dirty="0" smtClean="0">
                <a:ea typeface="ＭＳ Ｐゴシック" pitchFamily="34" charset="-128"/>
              </a:rPr>
              <a:t>IEEE International </a:t>
            </a:r>
            <a:r>
              <a:rPr lang="it-IT" altLang="ja-JP" sz="1200" i="1" dirty="0" err="1" smtClean="0">
                <a:ea typeface="ＭＳ Ｐゴシック" pitchFamily="34" charset="-128"/>
              </a:rPr>
              <a:t>Topical</a:t>
            </a:r>
            <a:r>
              <a:rPr lang="it-IT" altLang="ja-JP" sz="1200" i="1" dirty="0" smtClean="0">
                <a:ea typeface="ＭＳ Ｐゴシック" pitchFamily="34" charset="-128"/>
              </a:rPr>
              <a:t> Meeting on </a:t>
            </a:r>
            <a:r>
              <a:rPr lang="it-IT" altLang="ja-JP" sz="12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200" i="1" dirty="0" smtClean="0">
                <a:ea typeface="ＭＳ Ｐゴシック" pitchFamily="34" charset="-128"/>
              </a:rPr>
              <a:t> </a:t>
            </a:r>
            <a:r>
              <a:rPr lang="it-IT" altLang="ja-JP" sz="1200" i="1" dirty="0" err="1" smtClean="0">
                <a:ea typeface="ＭＳ Ｐゴシック" pitchFamily="34" charset="-128"/>
              </a:rPr>
              <a:t>Photonics</a:t>
            </a:r>
            <a:r>
              <a:rPr lang="it-IT" altLang="ja-JP" sz="1200" i="1" dirty="0" smtClean="0">
                <a:ea typeface="ＭＳ Ｐゴシック" pitchFamily="34" charset="-128"/>
              </a:rPr>
              <a:t> </a:t>
            </a:r>
            <a:r>
              <a:rPr lang="it-IT" altLang="ja-JP" sz="1200" dirty="0" smtClean="0">
                <a:ea typeface="ＭＳ Ｐゴシック" pitchFamily="34" charset="-128"/>
              </a:rPr>
              <a:t>(MWP) </a:t>
            </a:r>
            <a:r>
              <a:rPr lang="it-IT" altLang="ja-JP" sz="1200" b="1" dirty="0" smtClean="0">
                <a:ea typeface="ＭＳ Ｐゴシック" pitchFamily="34" charset="-128"/>
              </a:rPr>
              <a:t>2012</a:t>
            </a:r>
            <a:r>
              <a:rPr lang="it-IT" altLang="ja-JP" sz="1200" dirty="0" smtClean="0">
                <a:ea typeface="ＭＳ Ｐゴシック" pitchFamily="34" charset="-128"/>
              </a:rPr>
              <a:t> , </a:t>
            </a:r>
            <a:r>
              <a:rPr lang="it-IT" altLang="ja-JP" sz="1200" dirty="0" err="1" smtClean="0">
                <a:ea typeface="ＭＳ Ｐゴシック" pitchFamily="34" charset="-128"/>
              </a:rPr>
              <a:t>Norwijk</a:t>
            </a:r>
            <a:r>
              <a:rPr lang="it-IT" altLang="ja-JP" sz="1200" dirty="0" smtClean="0">
                <a:ea typeface="ＭＳ Ｐゴシック" pitchFamily="34" charset="-128"/>
              </a:rPr>
              <a:t>, The </a:t>
            </a:r>
            <a:r>
              <a:rPr lang="it-IT" altLang="ja-JP" sz="1200" dirty="0" err="1" smtClean="0">
                <a:ea typeface="ＭＳ Ｐゴシック" pitchFamily="34" charset="-128"/>
              </a:rPr>
              <a:t>Netherlands</a:t>
            </a:r>
            <a:r>
              <a:rPr lang="it-IT" altLang="ja-JP" sz="1200" dirty="0" smtClean="0">
                <a:ea typeface="ＭＳ Ｐゴシック" pitchFamily="34" charset="-128"/>
              </a:rPr>
              <a:t>, </a:t>
            </a:r>
            <a:r>
              <a:rPr lang="it-IT" altLang="ja-JP" sz="1200" dirty="0" err="1" smtClean="0">
                <a:ea typeface="ＭＳ Ｐゴシック" pitchFamily="34" charset="-128"/>
              </a:rPr>
              <a:t>paper</a:t>
            </a:r>
            <a:r>
              <a:rPr lang="it-IT" altLang="ja-JP" sz="1200" dirty="0" smtClean="0">
                <a:ea typeface="ＭＳ Ｐゴシック" pitchFamily="34" charset="-128"/>
              </a:rPr>
              <a:t> Th5.5, 11-14 </a:t>
            </a:r>
            <a:r>
              <a:rPr lang="it-IT" altLang="ja-JP" sz="1200" dirty="0" err="1" smtClean="0">
                <a:ea typeface="ＭＳ Ｐゴシック" pitchFamily="34" charset="-128"/>
              </a:rPr>
              <a:t>Sep</a:t>
            </a:r>
            <a:r>
              <a:rPr lang="it-IT" altLang="ja-JP" sz="1200" dirty="0" smtClean="0">
                <a:ea typeface="ＭＳ Ｐゴシック" pitchFamily="34" charset="-128"/>
              </a:rPr>
              <a:t>. </a:t>
            </a:r>
            <a:r>
              <a:rPr lang="it-IT" altLang="ja-JP" sz="1200" b="1" u="sng" dirty="0" smtClean="0">
                <a:ea typeface="ＭＳ Ｐゴシック" pitchFamily="34" charset="-128"/>
              </a:rPr>
              <a:t>2012</a:t>
            </a:r>
            <a:r>
              <a:rPr lang="it-IT" altLang="ja-JP" sz="1200" dirty="0" smtClean="0">
                <a:ea typeface="ＭＳ Ｐゴシック" pitchFamily="34" charset="-128"/>
              </a:rPr>
              <a:t>. 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200" dirty="0" smtClean="0">
                <a:ea typeface="ＭＳ Ｐゴシック" pitchFamily="34" charset="-128"/>
              </a:rPr>
              <a:t>G. </a:t>
            </a:r>
            <a:r>
              <a:rPr lang="it-IT" altLang="ja-JP" sz="1200" dirty="0" err="1" smtClean="0">
                <a:ea typeface="ＭＳ Ｐゴシック" pitchFamily="34" charset="-128"/>
              </a:rPr>
              <a:t>Alcaro</a:t>
            </a:r>
            <a:r>
              <a:rPr lang="it-IT" altLang="ja-JP" sz="1200" dirty="0" smtClean="0">
                <a:ea typeface="ＭＳ Ｐゴシック" pitchFamily="34" charset="-128"/>
              </a:rPr>
              <a:t>, D. </a:t>
            </a:r>
            <a:r>
              <a:rPr lang="it-IT" altLang="ja-JP" sz="1200" dirty="0" err="1" smtClean="0">
                <a:ea typeface="ＭＳ Ｐゴシック" pitchFamily="34" charset="-128"/>
              </a:rPr>
              <a:t>Visani</a:t>
            </a:r>
            <a:r>
              <a:rPr lang="it-IT" altLang="ja-JP" sz="1200" dirty="0" smtClean="0">
                <a:ea typeface="ＭＳ Ｐゴシック" pitchFamily="34" charset="-128"/>
              </a:rPr>
              <a:t>, G. Tartarini, L. </a:t>
            </a:r>
            <a:r>
              <a:rPr lang="it-IT" altLang="ja-JP" sz="1200" dirty="0" err="1" smtClean="0">
                <a:ea typeface="ＭＳ Ｐゴシック" pitchFamily="34" charset="-128"/>
              </a:rPr>
              <a:t>Tarlazzi</a:t>
            </a:r>
            <a:r>
              <a:rPr lang="it-IT" altLang="ja-JP" sz="1200" dirty="0" smtClean="0">
                <a:ea typeface="ＭＳ Ｐゴシック" pitchFamily="34" charset="-128"/>
              </a:rPr>
              <a:t>, P. </a:t>
            </a:r>
            <a:r>
              <a:rPr lang="it-IT" altLang="ja-JP" sz="1200" dirty="0" err="1" smtClean="0">
                <a:ea typeface="ＭＳ Ｐゴシック" pitchFamily="34" charset="-128"/>
              </a:rPr>
              <a:t>Faccin</a:t>
            </a:r>
            <a:r>
              <a:rPr lang="it-IT" altLang="ja-JP" sz="12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200" dirty="0" smtClean="0">
                <a:ea typeface="ＭＳ Ｐゴシック" pitchFamily="34" charset="-128"/>
              </a:rPr>
              <a:t>          “</a:t>
            </a:r>
            <a:r>
              <a:rPr lang="it-IT" altLang="ja-JP" sz="1200" b="1" dirty="0" err="1" smtClean="0">
                <a:ea typeface="ＭＳ Ｐゴシック" pitchFamily="34" charset="-128"/>
              </a:rPr>
              <a:t>Controlling</a:t>
            </a:r>
            <a:r>
              <a:rPr lang="it-IT" altLang="ja-JP" sz="1200" b="1" dirty="0" smtClean="0">
                <a:ea typeface="ＭＳ Ｐゴシック" pitchFamily="34" charset="-128"/>
              </a:rPr>
              <a:t> the impact </a:t>
            </a:r>
            <a:r>
              <a:rPr lang="it-IT" altLang="ja-JP" sz="1200" b="1" dirty="0" err="1" smtClean="0">
                <a:ea typeface="ＭＳ Ｐゴシック" pitchFamily="34" charset="-128"/>
              </a:rPr>
              <a:t>of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Modal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Noise</a:t>
            </a:r>
            <a:r>
              <a:rPr lang="it-IT" altLang="ja-JP" sz="1200" b="1" dirty="0" smtClean="0">
                <a:ea typeface="ＭＳ Ｐゴシック" pitchFamily="34" charset="-128"/>
              </a:rPr>
              <a:t> on </a:t>
            </a:r>
            <a:r>
              <a:rPr lang="it-IT" altLang="ja-JP" sz="1200" b="1" dirty="0" err="1" smtClean="0">
                <a:ea typeface="ＭＳ Ｐゴシック" pitchFamily="34" charset="-128"/>
              </a:rPr>
              <a:t>Harmonic</a:t>
            </a:r>
            <a:r>
              <a:rPr lang="it-IT" altLang="ja-JP" sz="1200" b="1" dirty="0" smtClean="0">
                <a:ea typeface="ＭＳ Ｐゴシック" pitchFamily="34" charset="-128"/>
              </a:rPr>
              <a:t> and </a:t>
            </a:r>
            <a:r>
              <a:rPr lang="it-IT" altLang="ja-JP" sz="1200" b="1" dirty="0" err="1" smtClean="0">
                <a:ea typeface="ＭＳ Ｐゴシック" pitchFamily="34" charset="-128"/>
              </a:rPr>
              <a:t>Intermodulation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distortions</a:t>
            </a:r>
            <a:r>
              <a:rPr lang="it-IT" altLang="ja-JP" sz="1200" b="1" dirty="0" smtClean="0">
                <a:ea typeface="ＭＳ Ｐゴシック" pitchFamily="34" charset="-128"/>
              </a:rPr>
              <a:t> in Radio </a:t>
            </a:r>
            <a:r>
              <a:rPr lang="it-IT" altLang="ja-JP" sz="1200" b="1" dirty="0" err="1" smtClean="0">
                <a:ea typeface="ＭＳ Ｐゴシック" pitchFamily="34" charset="-128"/>
              </a:rPr>
              <a:t>over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Multimode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Fiber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links</a:t>
            </a:r>
            <a:r>
              <a:rPr lang="it-IT" altLang="ja-JP" sz="1200" b="1" dirty="0" smtClean="0">
                <a:ea typeface="ＭＳ Ｐゴシック" pitchFamily="34" charset="-128"/>
              </a:rPr>
              <a:t>,</a:t>
            </a:r>
            <a:r>
              <a:rPr lang="it-IT" altLang="it-IT" sz="1200" dirty="0" smtClean="0">
                <a:ea typeface="ＭＳ Ｐゴシック" pitchFamily="34" charset="-128"/>
              </a:rPr>
              <a:t>”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200" dirty="0" smtClean="0">
                <a:ea typeface="ＭＳ Ｐゴシック" pitchFamily="34" charset="-128"/>
              </a:rPr>
              <a:t>           36th </a:t>
            </a:r>
            <a:r>
              <a:rPr lang="it-IT" altLang="ja-JP" sz="1200" dirty="0" err="1" smtClean="0">
                <a:ea typeface="ＭＳ Ｐゴシック" pitchFamily="34" charset="-128"/>
              </a:rPr>
              <a:t>European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Conference</a:t>
            </a:r>
            <a:r>
              <a:rPr lang="it-IT" altLang="ja-JP" sz="1200" dirty="0" smtClean="0">
                <a:ea typeface="ＭＳ Ｐゴシック" pitchFamily="34" charset="-128"/>
              </a:rPr>
              <a:t> and </a:t>
            </a:r>
            <a:r>
              <a:rPr lang="it-IT" altLang="ja-JP" sz="1200" dirty="0" err="1" smtClean="0">
                <a:ea typeface="ＭＳ Ｐゴシック" pitchFamily="34" charset="-128"/>
              </a:rPr>
              <a:t>Exhibition</a:t>
            </a:r>
            <a:r>
              <a:rPr lang="it-IT" altLang="ja-JP" sz="1200" dirty="0" smtClean="0">
                <a:ea typeface="ＭＳ Ｐゴシック" pitchFamily="34" charset="-128"/>
              </a:rPr>
              <a:t> on </a:t>
            </a:r>
            <a:r>
              <a:rPr lang="it-IT" altLang="ja-JP" sz="1200" dirty="0" err="1" smtClean="0">
                <a:ea typeface="ＭＳ Ｐゴシック" pitchFamily="34" charset="-128"/>
              </a:rPr>
              <a:t>Optical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Communication</a:t>
            </a:r>
            <a:r>
              <a:rPr lang="it-IT" altLang="ja-JP" sz="1200" dirty="0" smtClean="0">
                <a:ea typeface="ＭＳ Ｐゴシック" pitchFamily="34" charset="-128"/>
              </a:rPr>
              <a:t> (ECOC) 2010 , Torino, Italy, </a:t>
            </a:r>
            <a:r>
              <a:rPr lang="it-IT" altLang="ja-JP" sz="1200" dirty="0" err="1" smtClean="0">
                <a:ea typeface="ＭＳ Ｐゴシック" pitchFamily="34" charset="-128"/>
              </a:rPr>
              <a:t>paper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We</a:t>
            </a:r>
            <a:r>
              <a:rPr lang="it-IT" altLang="ja-JP" sz="1200" dirty="0" smtClean="0">
                <a:ea typeface="ＭＳ Ｐゴシック" pitchFamily="34" charset="-128"/>
              </a:rPr>
              <a:t>.7.B.5, 19-23 </a:t>
            </a:r>
            <a:r>
              <a:rPr lang="it-IT" altLang="ja-JP" sz="1200" dirty="0" err="1" smtClean="0">
                <a:ea typeface="ＭＳ Ｐゴシック" pitchFamily="34" charset="-128"/>
              </a:rPr>
              <a:t>Sep</a:t>
            </a:r>
            <a:r>
              <a:rPr lang="it-IT" altLang="ja-JP" sz="1200" dirty="0" smtClean="0">
                <a:ea typeface="ＭＳ Ｐゴシック" pitchFamily="34" charset="-128"/>
              </a:rPr>
              <a:t>. </a:t>
            </a:r>
            <a:r>
              <a:rPr lang="it-IT" altLang="ja-JP" sz="1200" b="1" u="sng" dirty="0" smtClean="0">
                <a:ea typeface="ＭＳ Ｐゴシック" pitchFamily="34" charset="-128"/>
              </a:rPr>
              <a:t>2010</a:t>
            </a:r>
            <a:r>
              <a:rPr lang="it-IT" altLang="ja-JP" sz="1200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200" dirty="0" smtClean="0">
                <a:ea typeface="ＭＳ Ｐゴシック" pitchFamily="34" charset="-128"/>
              </a:rPr>
              <a:t>D. </a:t>
            </a:r>
            <a:r>
              <a:rPr lang="it-IT" altLang="ja-JP" sz="1200" dirty="0" err="1" smtClean="0">
                <a:ea typeface="ＭＳ Ｐゴシック" pitchFamily="34" charset="-128"/>
              </a:rPr>
              <a:t>Visani</a:t>
            </a:r>
            <a:r>
              <a:rPr lang="it-IT" altLang="ja-JP" sz="1200" dirty="0" smtClean="0">
                <a:ea typeface="ＭＳ Ｐゴシック" pitchFamily="34" charset="-128"/>
              </a:rPr>
              <a:t>, G. Tartarini, M. N. </a:t>
            </a:r>
            <a:r>
              <a:rPr lang="it-IT" altLang="ja-JP" sz="1200" dirty="0" err="1" smtClean="0">
                <a:ea typeface="ＭＳ Ｐゴシック" pitchFamily="34" charset="-128"/>
              </a:rPr>
              <a:t>Petersen</a:t>
            </a:r>
            <a:r>
              <a:rPr lang="it-IT" altLang="ja-JP" sz="1200" dirty="0" smtClean="0">
                <a:ea typeface="ＭＳ Ｐゴシック" pitchFamily="34" charset="-128"/>
              </a:rPr>
              <a:t>, L. </a:t>
            </a:r>
            <a:r>
              <a:rPr lang="it-IT" altLang="ja-JP" sz="1200" dirty="0" err="1" smtClean="0">
                <a:ea typeface="ＭＳ Ｐゴシック" pitchFamily="34" charset="-128"/>
              </a:rPr>
              <a:t>Tarlazzi</a:t>
            </a:r>
            <a:r>
              <a:rPr lang="it-IT" altLang="ja-JP" sz="1200" dirty="0" smtClean="0">
                <a:ea typeface="ＭＳ Ｐゴシック" pitchFamily="34" charset="-128"/>
              </a:rPr>
              <a:t>, P. </a:t>
            </a:r>
            <a:r>
              <a:rPr lang="it-IT" altLang="ja-JP" sz="1200" dirty="0" err="1" smtClean="0">
                <a:ea typeface="ＭＳ Ｐゴシック" pitchFamily="34" charset="-128"/>
              </a:rPr>
              <a:t>Faccin</a:t>
            </a:r>
            <a:r>
              <a:rPr lang="it-IT" altLang="ja-JP" sz="12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200" dirty="0" smtClean="0">
                <a:ea typeface="ＭＳ Ｐゴシック" pitchFamily="34" charset="-128"/>
              </a:rPr>
              <a:t>          “</a:t>
            </a:r>
            <a:r>
              <a:rPr lang="it-IT" altLang="ja-JP" sz="1200" b="1" dirty="0" err="1" smtClean="0">
                <a:ea typeface="ＭＳ Ｐゴシック" pitchFamily="34" charset="-128"/>
              </a:rPr>
              <a:t>Reducing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Modal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Noise</a:t>
            </a:r>
            <a:r>
              <a:rPr lang="it-IT" altLang="ja-JP" sz="1200" b="1" dirty="0" smtClean="0">
                <a:ea typeface="ＭＳ Ｐゴシック" pitchFamily="34" charset="-128"/>
              </a:rPr>
              <a:t> in </a:t>
            </a:r>
            <a:r>
              <a:rPr lang="it-IT" altLang="ja-JP" sz="1200" b="1" dirty="0" err="1" smtClean="0">
                <a:ea typeface="ＭＳ Ｐゴシック" pitchFamily="34" charset="-128"/>
              </a:rPr>
              <a:t>Short-Range</a:t>
            </a:r>
            <a:r>
              <a:rPr lang="it-IT" altLang="ja-JP" sz="1200" b="1" dirty="0" smtClean="0">
                <a:ea typeface="ＭＳ Ｐゴシック" pitchFamily="34" charset="-128"/>
              </a:rPr>
              <a:t> Radio </a:t>
            </a:r>
            <a:r>
              <a:rPr lang="it-IT" altLang="ja-JP" sz="1200" b="1" dirty="0" err="1" smtClean="0">
                <a:ea typeface="ＭＳ Ｐゴシック" pitchFamily="34" charset="-128"/>
              </a:rPr>
              <a:t>over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Multimode</a:t>
            </a:r>
            <a:r>
              <a:rPr lang="it-IT" altLang="ja-JP" sz="1200" b="1" dirty="0" smtClean="0">
                <a:ea typeface="ＭＳ Ｐゴシック" pitchFamily="34" charset="-128"/>
              </a:rPr>
              <a:t> Fibre </a:t>
            </a:r>
            <a:r>
              <a:rPr lang="it-IT" altLang="ja-JP" sz="1200" b="1" dirty="0" err="1" smtClean="0">
                <a:ea typeface="ＭＳ Ｐゴシック" pitchFamily="34" charset="-128"/>
              </a:rPr>
              <a:t>Links</a:t>
            </a:r>
            <a:r>
              <a:rPr lang="it-IT" altLang="ja-JP" sz="1200" b="1" dirty="0" smtClean="0">
                <a:ea typeface="ＭＳ Ｐゴシック" pitchFamily="34" charset="-128"/>
              </a:rPr>
              <a:t>,</a:t>
            </a:r>
            <a:r>
              <a:rPr lang="it-IT" altLang="it-IT" sz="1200" b="1" dirty="0" smtClean="0">
                <a:ea typeface="ＭＳ Ｐゴシック" pitchFamily="34" charset="-128"/>
              </a:rPr>
              <a:t>”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200" dirty="0" smtClean="0">
                <a:ea typeface="ＭＳ Ｐゴシック" pitchFamily="34" charset="-128"/>
              </a:rPr>
              <a:t>          OSA </a:t>
            </a:r>
            <a:r>
              <a:rPr lang="it-IT" altLang="ja-JP" sz="1200" dirty="0" err="1" smtClean="0">
                <a:ea typeface="ＭＳ Ｐゴシック" pitchFamily="34" charset="-128"/>
              </a:rPr>
              <a:t>Optical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Fiber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Communication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Conference</a:t>
            </a:r>
            <a:r>
              <a:rPr lang="it-IT" altLang="ja-JP" sz="1200" dirty="0" smtClean="0">
                <a:ea typeface="ＭＳ Ｐゴシック" pitchFamily="34" charset="-128"/>
              </a:rPr>
              <a:t> (OFC) 2010 , San Diego, CA, USA, </a:t>
            </a:r>
            <a:r>
              <a:rPr lang="it-IT" altLang="ja-JP" sz="1200" dirty="0" err="1" smtClean="0">
                <a:ea typeface="ＭＳ Ｐゴシック" pitchFamily="34" charset="-128"/>
              </a:rPr>
              <a:t>paper</a:t>
            </a:r>
            <a:r>
              <a:rPr lang="it-IT" altLang="ja-JP" sz="1200" dirty="0" smtClean="0">
                <a:ea typeface="ＭＳ Ｐゴシック" pitchFamily="34" charset="-128"/>
              </a:rPr>
              <a:t> JWA56, 21-15 Mar. </a:t>
            </a:r>
            <a:r>
              <a:rPr lang="it-IT" altLang="ja-JP" sz="1200" b="1" u="sng" dirty="0" smtClean="0">
                <a:ea typeface="ＭＳ Ｐゴシック" pitchFamily="34" charset="-128"/>
              </a:rPr>
              <a:t>2010</a:t>
            </a:r>
            <a:r>
              <a:rPr lang="it-IT" altLang="ja-JP" sz="1200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200" dirty="0" smtClean="0">
                <a:ea typeface="ＭＳ Ｐゴシック" pitchFamily="34" charset="-128"/>
              </a:rPr>
              <a:t>D. </a:t>
            </a:r>
            <a:r>
              <a:rPr lang="it-IT" altLang="ja-JP" sz="1200" dirty="0" err="1" smtClean="0">
                <a:ea typeface="ＭＳ Ｐゴシック" pitchFamily="34" charset="-128"/>
              </a:rPr>
              <a:t>Visani</a:t>
            </a:r>
            <a:r>
              <a:rPr lang="it-IT" altLang="ja-JP" sz="1200" dirty="0" smtClean="0">
                <a:ea typeface="ＭＳ Ｐゴシック" pitchFamily="34" charset="-128"/>
              </a:rPr>
              <a:t>, G. Tartarini, L. </a:t>
            </a:r>
            <a:r>
              <a:rPr lang="it-IT" altLang="ja-JP" sz="1200" dirty="0" err="1" smtClean="0">
                <a:ea typeface="ＭＳ Ｐゴシック" pitchFamily="34" charset="-128"/>
              </a:rPr>
              <a:t>Tarlazzi</a:t>
            </a:r>
            <a:r>
              <a:rPr lang="it-IT" altLang="ja-JP" sz="1200" dirty="0" smtClean="0">
                <a:ea typeface="ＭＳ Ｐゴシック" pitchFamily="34" charset="-128"/>
              </a:rPr>
              <a:t>, P. </a:t>
            </a:r>
            <a:r>
              <a:rPr lang="it-IT" altLang="ja-JP" sz="1200" dirty="0" err="1" smtClean="0">
                <a:ea typeface="ＭＳ Ｐゴシック" pitchFamily="34" charset="-128"/>
              </a:rPr>
              <a:t>Faccin</a:t>
            </a:r>
            <a:r>
              <a:rPr lang="it-IT" altLang="ja-JP" sz="1200" dirty="0" smtClean="0">
                <a:ea typeface="ＭＳ Ｐゴシック" pitchFamily="34" charset="-128"/>
              </a:rPr>
              <a:t>, 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it-IT" sz="1200" dirty="0" smtClean="0">
                <a:ea typeface="ＭＳ Ｐゴシック" pitchFamily="34" charset="-128"/>
              </a:rPr>
              <a:t>          “</a:t>
            </a:r>
            <a:r>
              <a:rPr lang="it-IT" altLang="ja-JP" sz="1200" b="1" dirty="0" smtClean="0">
                <a:ea typeface="ＭＳ Ｐゴシック" pitchFamily="34" charset="-128"/>
              </a:rPr>
              <a:t>Accurate and </a:t>
            </a:r>
            <a:r>
              <a:rPr lang="it-IT" altLang="ja-JP" sz="1200" b="1" dirty="0" err="1" smtClean="0">
                <a:ea typeface="ＭＳ Ｐゴシック" pitchFamily="34" charset="-128"/>
              </a:rPr>
              <a:t>efficient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transmission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evaluation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of</a:t>
            </a:r>
            <a:r>
              <a:rPr lang="it-IT" altLang="ja-JP" sz="1200" b="1" dirty="0" smtClean="0">
                <a:ea typeface="ＭＳ Ｐゴシック" pitchFamily="34" charset="-128"/>
              </a:rPr>
              <a:t> wireless </a:t>
            </a:r>
            <a:r>
              <a:rPr lang="it-IT" altLang="ja-JP" sz="1200" b="1" dirty="0" err="1" smtClean="0">
                <a:ea typeface="ＭＳ Ｐゴシック" pitchFamily="34" charset="-128"/>
              </a:rPr>
              <a:t>signals</a:t>
            </a:r>
            <a:r>
              <a:rPr lang="it-IT" altLang="ja-JP" sz="1200" b="1" dirty="0" smtClean="0">
                <a:ea typeface="ＭＳ Ｐゴシック" pitchFamily="34" charset="-128"/>
              </a:rPr>
              <a:t> on radio </a:t>
            </a:r>
            <a:r>
              <a:rPr lang="it-IT" altLang="ja-JP" sz="1200" b="1" dirty="0" err="1" smtClean="0">
                <a:ea typeface="ＭＳ Ｐゴシック" pitchFamily="34" charset="-128"/>
              </a:rPr>
              <a:t>over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fiber</a:t>
            </a:r>
            <a:r>
              <a:rPr lang="it-IT" altLang="ja-JP" sz="1200" b="1" dirty="0" smtClean="0">
                <a:ea typeface="ＭＳ Ｐゴシック" pitchFamily="34" charset="-128"/>
              </a:rPr>
              <a:t> </a:t>
            </a:r>
            <a:r>
              <a:rPr lang="it-IT" altLang="ja-JP" sz="1200" b="1" dirty="0" err="1" smtClean="0">
                <a:ea typeface="ＭＳ Ｐゴシック" pitchFamily="34" charset="-128"/>
              </a:rPr>
              <a:t>links</a:t>
            </a:r>
            <a:r>
              <a:rPr lang="it-IT" altLang="ja-JP" sz="1200" b="1" dirty="0" smtClean="0">
                <a:ea typeface="ＭＳ Ｐゴシック" pitchFamily="34" charset="-128"/>
              </a:rPr>
              <a:t>,</a:t>
            </a:r>
            <a:r>
              <a:rPr lang="it-IT" altLang="it-IT" sz="1200" dirty="0" smtClean="0">
                <a:ea typeface="ＭＳ Ｐゴシック" pitchFamily="34" charset="-128"/>
              </a:rPr>
              <a:t>”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200" dirty="0" smtClean="0">
                <a:ea typeface="ＭＳ Ｐゴシック" pitchFamily="34" charset="-128"/>
              </a:rPr>
              <a:t>          IEEE International </a:t>
            </a:r>
            <a:r>
              <a:rPr lang="it-IT" altLang="ja-JP" sz="1200" dirty="0" err="1" smtClean="0">
                <a:ea typeface="ＭＳ Ｐゴシック" pitchFamily="34" charset="-128"/>
              </a:rPr>
              <a:t>Topical</a:t>
            </a:r>
            <a:r>
              <a:rPr lang="it-IT" altLang="ja-JP" sz="1200" dirty="0" smtClean="0">
                <a:ea typeface="ＭＳ Ｐゴシック" pitchFamily="34" charset="-128"/>
              </a:rPr>
              <a:t> Meeting on </a:t>
            </a:r>
            <a:r>
              <a:rPr lang="it-IT" altLang="ja-JP" sz="1200" dirty="0" err="1" smtClean="0">
                <a:ea typeface="ＭＳ Ｐゴシック" pitchFamily="34" charset="-128"/>
              </a:rPr>
              <a:t>Microwave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Photonics</a:t>
            </a:r>
            <a:r>
              <a:rPr lang="it-IT" altLang="ja-JP" sz="1200" dirty="0" smtClean="0">
                <a:ea typeface="ＭＳ Ｐゴシック" pitchFamily="34" charset="-128"/>
              </a:rPr>
              <a:t> (MWP) 2009, Valencia, </a:t>
            </a:r>
            <a:r>
              <a:rPr lang="it-IT" altLang="ja-JP" sz="1200" dirty="0" err="1" smtClean="0">
                <a:ea typeface="ＭＳ Ｐゴシック" pitchFamily="34" charset="-128"/>
              </a:rPr>
              <a:t>Spain</a:t>
            </a:r>
            <a:r>
              <a:rPr lang="it-IT" altLang="ja-JP" sz="1200" dirty="0" smtClean="0">
                <a:ea typeface="ＭＳ Ｐゴシック" pitchFamily="34" charset="-128"/>
              </a:rPr>
              <a:t>, </a:t>
            </a:r>
            <a:r>
              <a:rPr lang="it-IT" altLang="ja-JP" sz="1200" dirty="0" err="1" smtClean="0">
                <a:ea typeface="ＭＳ Ｐゴシック" pitchFamily="34" charset="-128"/>
              </a:rPr>
              <a:t>paper</a:t>
            </a:r>
            <a:r>
              <a:rPr lang="it-IT" altLang="ja-JP" sz="1200" dirty="0" smtClean="0">
                <a:ea typeface="ＭＳ Ｐゴシック" pitchFamily="34" charset="-128"/>
              </a:rPr>
              <a:t> Th4.17, 14-16 </a:t>
            </a:r>
            <a:r>
              <a:rPr lang="it-IT" altLang="ja-JP" sz="1200" dirty="0" err="1" smtClean="0">
                <a:ea typeface="ＭＳ Ｐゴシック" pitchFamily="34" charset="-128"/>
              </a:rPr>
              <a:t>Sep</a:t>
            </a:r>
            <a:r>
              <a:rPr lang="it-IT" altLang="ja-JP" sz="1200" dirty="0" smtClean="0">
                <a:ea typeface="ＭＳ Ｐゴシック" pitchFamily="34" charset="-128"/>
              </a:rPr>
              <a:t>. </a:t>
            </a:r>
            <a:r>
              <a:rPr lang="it-IT" altLang="ja-JP" sz="1200" b="1" u="sng" dirty="0" smtClean="0">
                <a:ea typeface="ＭＳ Ｐゴシック" pitchFamily="34" charset="-128"/>
              </a:rPr>
              <a:t>2009</a:t>
            </a:r>
            <a:r>
              <a:rPr lang="it-IT" altLang="ja-JP" sz="1200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200" dirty="0" smtClean="0">
                <a:ea typeface="ＭＳ Ｐゴシック" pitchFamily="34" charset="-128"/>
              </a:rPr>
              <a:t>L. Rosa, D. </a:t>
            </a:r>
            <a:r>
              <a:rPr lang="it-IT" altLang="ja-JP" sz="1200" dirty="0" err="1" smtClean="0">
                <a:ea typeface="ＭＳ Ｐゴシック" pitchFamily="34" charset="-128"/>
              </a:rPr>
              <a:t>Passaro</a:t>
            </a:r>
            <a:r>
              <a:rPr lang="it-IT" altLang="ja-JP" sz="1200" dirty="0" smtClean="0">
                <a:ea typeface="ＭＳ Ｐゴシック" pitchFamily="34" charset="-128"/>
              </a:rPr>
              <a:t>, S. </a:t>
            </a:r>
            <a:r>
              <a:rPr lang="it-IT" altLang="ja-JP" sz="1200" dirty="0" err="1" smtClean="0">
                <a:ea typeface="ＭＳ Ｐゴシック" pitchFamily="34" charset="-128"/>
              </a:rPr>
              <a:t>Selleri</a:t>
            </a:r>
            <a:r>
              <a:rPr lang="it-IT" altLang="ja-JP" sz="1200" dirty="0" smtClean="0">
                <a:ea typeface="ＭＳ Ｐゴシック" pitchFamily="34" charset="-128"/>
              </a:rPr>
              <a:t>, G. Tartarini, P. </a:t>
            </a:r>
            <a:r>
              <a:rPr lang="it-IT" altLang="ja-JP" sz="1200" dirty="0" err="1" smtClean="0">
                <a:ea typeface="ＭＳ Ｐゴシック" pitchFamily="34" charset="-128"/>
              </a:rPr>
              <a:t>Faccin</a:t>
            </a:r>
            <a:r>
              <a:rPr lang="it-IT" altLang="ja-JP" sz="1200" dirty="0" smtClean="0">
                <a:ea typeface="ＭＳ Ｐゴシック" pitchFamily="34" charset="-128"/>
              </a:rPr>
              <a:t>, </a:t>
            </a:r>
            <a:r>
              <a:rPr lang="it-IT" altLang="ja-JP" sz="1200" dirty="0" err="1" smtClean="0">
                <a:ea typeface="ＭＳ Ｐゴシック" pitchFamily="34" charset="-128"/>
              </a:rPr>
              <a:t>E.M.</a:t>
            </a:r>
            <a:r>
              <a:rPr lang="it-IT" altLang="ja-JP" sz="1200" dirty="0" smtClean="0">
                <a:ea typeface="ＭＳ Ｐゴシック" pitchFamily="34" charset="-128"/>
              </a:rPr>
              <a:t> Fabbri,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ja-JP" sz="1200" dirty="0" smtClean="0">
                <a:ea typeface="ＭＳ Ｐゴシック" pitchFamily="34" charset="-128"/>
              </a:rPr>
              <a:t>          “</a:t>
            </a:r>
            <a:r>
              <a:rPr lang="en-US" altLang="ja-JP" sz="1200" b="1" dirty="0" smtClean="0">
                <a:ea typeface="ＭＳ Ｐゴシック" pitchFamily="34" charset="-128"/>
              </a:rPr>
              <a:t>Simulation and Measurement of </a:t>
            </a:r>
            <a:r>
              <a:rPr lang="en-US" altLang="ja-JP" sz="1200" b="1" dirty="0" err="1" smtClean="0">
                <a:ea typeface="ＭＳ Ｐゴシック" pitchFamily="34" charset="-128"/>
              </a:rPr>
              <a:t>Intermodulation</a:t>
            </a:r>
            <a:r>
              <a:rPr lang="en-US" altLang="ja-JP" sz="1200" b="1" dirty="0" smtClean="0">
                <a:ea typeface="ＭＳ Ｐゴシック" pitchFamily="34" charset="-128"/>
              </a:rPr>
              <a:t> Induced by Chirp-Dispersion Interaction in Radio-over-Fiber Systems</a:t>
            </a:r>
            <a:r>
              <a:rPr lang="en-US" altLang="ja-JP" sz="1200" dirty="0" smtClean="0">
                <a:ea typeface="ＭＳ Ｐゴシック" pitchFamily="34" charset="-128"/>
              </a:rPr>
              <a:t>”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en-US" altLang="ja-JP" sz="1200" dirty="0" smtClean="0">
                <a:ea typeface="ＭＳ Ｐゴシック" pitchFamily="34" charset="-128"/>
              </a:rPr>
              <a:t>          IASTED International Conference on Antennas, Radar and Wave Propagation ARP 2007. </a:t>
            </a:r>
            <a:r>
              <a:rPr lang="it-IT" altLang="ja-JP" sz="1200" dirty="0" smtClean="0">
                <a:ea typeface="ＭＳ Ｐゴシック" pitchFamily="34" charset="-128"/>
              </a:rPr>
              <a:t>Montreal, Canada. May 30 - </a:t>
            </a:r>
            <a:r>
              <a:rPr lang="it-IT" altLang="ja-JP" sz="1200" dirty="0" err="1" smtClean="0">
                <a:ea typeface="ＭＳ Ｐゴシック" pitchFamily="34" charset="-128"/>
              </a:rPr>
              <a:t>June</a:t>
            </a:r>
            <a:r>
              <a:rPr lang="it-IT" altLang="ja-JP" sz="1200" dirty="0" smtClean="0">
                <a:ea typeface="ＭＳ Ｐゴシック" pitchFamily="34" charset="-128"/>
              </a:rPr>
              <a:t> 1, </a:t>
            </a:r>
            <a:r>
              <a:rPr lang="it-IT" altLang="ja-JP" sz="1200" b="1" u="sng" dirty="0" smtClean="0">
                <a:ea typeface="ＭＳ Ｐゴシック" pitchFamily="34" charset="-128"/>
              </a:rPr>
              <a:t>2007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200" dirty="0" smtClean="0">
                <a:ea typeface="ＭＳ Ｐゴシック" pitchFamily="34" charset="-128"/>
              </a:rPr>
              <a:t>L. Rosa, S. </a:t>
            </a:r>
            <a:r>
              <a:rPr lang="it-IT" altLang="ja-JP" sz="1200" dirty="0" err="1" smtClean="0">
                <a:ea typeface="ＭＳ Ｐゴシック" pitchFamily="34" charset="-128"/>
              </a:rPr>
              <a:t>Selleri</a:t>
            </a:r>
            <a:r>
              <a:rPr lang="it-IT" altLang="ja-JP" sz="1200" dirty="0" smtClean="0">
                <a:ea typeface="ＭＳ Ｐゴシック" pitchFamily="34" charset="-128"/>
              </a:rPr>
              <a:t>, G. Tartarini, E. M. Fabbri, P. </a:t>
            </a:r>
            <a:r>
              <a:rPr lang="it-IT" altLang="ja-JP" sz="1200" dirty="0" err="1" smtClean="0">
                <a:ea typeface="ＭＳ Ｐゴシック" pitchFamily="34" charset="-128"/>
              </a:rPr>
              <a:t>Faccin</a:t>
            </a:r>
            <a:r>
              <a:rPr lang="it-IT" altLang="ja-JP" sz="1200" dirty="0" smtClean="0">
                <a:ea typeface="ＭＳ Ｐゴシック" pitchFamily="34" charset="-128"/>
              </a:rPr>
              <a:t>,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ja-JP" sz="1200" dirty="0" smtClean="0">
                <a:ea typeface="ＭＳ Ｐゴシック" pitchFamily="34" charset="-128"/>
              </a:rPr>
              <a:t>          “</a:t>
            </a:r>
            <a:r>
              <a:rPr lang="en-US" altLang="ja-JP" sz="1200" b="1" dirty="0" err="1" smtClean="0">
                <a:ea typeface="ＭＳ Ｐゴシック" pitchFamily="34" charset="-128"/>
              </a:rPr>
              <a:t>Intermodulation</a:t>
            </a:r>
            <a:r>
              <a:rPr lang="en-US" altLang="ja-JP" sz="1200" b="1" dirty="0" smtClean="0">
                <a:ea typeface="ＭＳ Ｐゴシック" pitchFamily="34" charset="-128"/>
              </a:rPr>
              <a:t> Distortion </a:t>
            </a:r>
            <a:r>
              <a:rPr lang="en-US" altLang="ja-JP" sz="1200" b="1" dirty="0" err="1" smtClean="0">
                <a:ea typeface="ＭＳ Ｐゴシック" pitchFamily="34" charset="-128"/>
              </a:rPr>
              <a:t>Modelling</a:t>
            </a:r>
            <a:r>
              <a:rPr lang="en-US" altLang="ja-JP" sz="1200" b="1" dirty="0" smtClean="0">
                <a:ea typeface="ＭＳ Ｐゴシック" pitchFamily="34" charset="-128"/>
              </a:rPr>
              <a:t> in IM-DD Multi-Band Radio over </a:t>
            </a:r>
            <a:r>
              <a:rPr lang="en-US" altLang="ja-JP" sz="1200" b="1" dirty="0" err="1" smtClean="0">
                <a:ea typeface="ＭＳ Ｐゴシック" pitchFamily="34" charset="-128"/>
              </a:rPr>
              <a:t>Fibre</a:t>
            </a:r>
            <a:r>
              <a:rPr lang="en-US" altLang="ja-JP" sz="1200" b="1" dirty="0" smtClean="0">
                <a:ea typeface="ＭＳ Ｐゴシック" pitchFamily="34" charset="-128"/>
              </a:rPr>
              <a:t> Links</a:t>
            </a:r>
            <a:r>
              <a:rPr lang="en-US" altLang="ja-JP" sz="1200" dirty="0" smtClean="0">
                <a:ea typeface="ＭＳ Ｐゴシック" pitchFamily="34" charset="-128"/>
              </a:rPr>
              <a:t>”.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en-US" altLang="ja-JP" sz="1200" dirty="0" smtClean="0">
                <a:ea typeface="ＭＳ Ｐゴシック" pitchFamily="34" charset="-128"/>
              </a:rPr>
              <a:t>           International Topical Meeting on Microwave Photonics (MWP 2006). Grenoble (F). 3-6 October </a:t>
            </a:r>
            <a:r>
              <a:rPr lang="en-US" altLang="ja-JP" sz="1200" b="1" u="sng" dirty="0" smtClean="0">
                <a:ea typeface="ＭＳ Ｐゴシック" pitchFamily="34" charset="-128"/>
              </a:rPr>
              <a:t>2006</a:t>
            </a:r>
            <a:r>
              <a:rPr lang="en-US" altLang="ja-JP" sz="1200" dirty="0" smtClean="0">
                <a:ea typeface="ＭＳ Ｐゴシック" pitchFamily="34" charset="-128"/>
              </a:rPr>
              <a:t>. </a:t>
            </a:r>
          </a:p>
          <a:p>
            <a:pPr algn="just"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altLang="ja-JP" sz="1200" dirty="0" smtClean="0">
                <a:ea typeface="ＭＳ Ｐゴシック" pitchFamily="34" charset="-128"/>
              </a:rPr>
              <a:t>S. </a:t>
            </a:r>
            <a:r>
              <a:rPr lang="it-IT" altLang="ja-JP" sz="1200" dirty="0" err="1" smtClean="0">
                <a:ea typeface="ＭＳ Ｐゴシック" pitchFamily="34" charset="-128"/>
              </a:rPr>
              <a:t>Selleri</a:t>
            </a:r>
            <a:r>
              <a:rPr lang="it-IT" altLang="ja-JP" sz="1200" dirty="0" smtClean="0">
                <a:ea typeface="ＭＳ Ｐゴシック" pitchFamily="34" charset="-128"/>
              </a:rPr>
              <a:t>, L. Rosa, G. Tartarini, P. </a:t>
            </a:r>
            <a:r>
              <a:rPr lang="it-IT" altLang="ja-JP" sz="1200" dirty="0" err="1" smtClean="0">
                <a:ea typeface="ＭＳ Ｐゴシック" pitchFamily="34" charset="-128"/>
              </a:rPr>
              <a:t>Faccin</a:t>
            </a:r>
            <a:r>
              <a:rPr lang="it-IT" altLang="ja-JP" sz="1200" dirty="0" smtClean="0">
                <a:ea typeface="ＭＳ Ｐゴシック" pitchFamily="34" charset="-128"/>
              </a:rPr>
              <a:t>, E. Fabbri,</a:t>
            </a:r>
          </a:p>
          <a:p>
            <a:pPr algn="just">
              <a:spcBef>
                <a:spcPts val="0"/>
              </a:spcBef>
              <a:buSzPct val="125000"/>
              <a:buNone/>
            </a:pPr>
            <a:r>
              <a:rPr lang="it-IT" altLang="ja-JP" sz="1200" dirty="0" smtClean="0">
                <a:ea typeface="ＭＳ Ｐゴシック" pitchFamily="34" charset="-128"/>
              </a:rPr>
              <a:t>          “</a:t>
            </a:r>
            <a:r>
              <a:rPr lang="en-US" altLang="ja-JP" sz="1200" b="1" dirty="0" smtClean="0">
                <a:ea typeface="ＭＳ Ｐゴシック" pitchFamily="34" charset="-128"/>
              </a:rPr>
              <a:t>Distortion Performance Prediction in Multi-band Radio over Fiber Systems Exploiting Direct Laser Modulation</a:t>
            </a:r>
            <a:r>
              <a:rPr lang="en-US" altLang="ja-JP" sz="1200" dirty="0" smtClean="0">
                <a:ea typeface="ＭＳ Ｐゴシック" pitchFamily="34" charset="-128"/>
              </a:rPr>
              <a:t>”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SzPct val="125000"/>
              <a:buNone/>
            </a:pPr>
            <a:r>
              <a:rPr lang="it-IT" altLang="ja-JP" sz="1200" dirty="0" smtClean="0">
                <a:ea typeface="ＭＳ Ｐゴシック" pitchFamily="34" charset="-128"/>
              </a:rPr>
              <a:t>          </a:t>
            </a:r>
            <a:r>
              <a:rPr lang="it-IT" altLang="ja-JP" sz="1200" dirty="0" err="1" smtClean="0">
                <a:ea typeface="ＭＳ Ｐゴシック" pitchFamily="34" charset="-128"/>
              </a:rPr>
              <a:t>European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dirty="0" err="1" smtClean="0">
                <a:ea typeface="ＭＳ Ｐゴシック" pitchFamily="34" charset="-128"/>
              </a:rPr>
              <a:t>Microwave</a:t>
            </a:r>
            <a:r>
              <a:rPr lang="it-IT" altLang="ja-JP" sz="1200" dirty="0" smtClean="0">
                <a:ea typeface="ＭＳ Ｐゴシック" pitchFamily="34" charset="-128"/>
              </a:rPr>
              <a:t> Week 2006. Manchester (U.K.). 10-15 </a:t>
            </a:r>
            <a:r>
              <a:rPr lang="it-IT" altLang="ja-JP" sz="1200" dirty="0" err="1" smtClean="0">
                <a:ea typeface="ＭＳ Ｐゴシック" pitchFamily="34" charset="-128"/>
              </a:rPr>
              <a:t>September</a:t>
            </a:r>
            <a:r>
              <a:rPr lang="it-IT" altLang="ja-JP" sz="1200" dirty="0" smtClean="0">
                <a:ea typeface="ＭＳ Ｐゴシック" pitchFamily="34" charset="-128"/>
              </a:rPr>
              <a:t> </a:t>
            </a:r>
            <a:r>
              <a:rPr lang="it-IT" altLang="ja-JP" sz="1200" b="1" u="sng" dirty="0" smtClean="0">
                <a:ea typeface="ＭＳ Ｐゴシック" pitchFamily="34" charset="-128"/>
              </a:rPr>
              <a:t>2006</a:t>
            </a:r>
            <a:r>
              <a:rPr lang="it-IT" altLang="ja-JP" sz="1200" dirty="0" smtClean="0">
                <a:ea typeface="ＭＳ Ｐゴシック" pitchFamily="34" charset="-128"/>
              </a:rPr>
              <a:t>. </a:t>
            </a:r>
          </a:p>
          <a:p>
            <a:pPr>
              <a:spcBef>
                <a:spcPts val="0"/>
              </a:spcBef>
              <a:buSzPct val="125000"/>
              <a:buFont typeface="Wingdings" pitchFamily="2" charset="2"/>
              <a:buChar char="u"/>
            </a:pPr>
            <a:r>
              <a:rPr lang="it-IT" sz="1200" dirty="0" smtClean="0"/>
              <a:t>A. </a:t>
            </a:r>
            <a:r>
              <a:rPr lang="it-IT" sz="1200" dirty="0" err="1" smtClean="0"/>
              <a:t>Faniuolo</a:t>
            </a:r>
            <a:r>
              <a:rPr lang="it-IT" sz="1200" dirty="0" smtClean="0"/>
              <a:t>, G. Tartarini,  P. Bassi,  P. </a:t>
            </a:r>
            <a:r>
              <a:rPr lang="it-IT" sz="1200" dirty="0" err="1" smtClean="0"/>
              <a:t>Faccin</a:t>
            </a:r>
            <a:r>
              <a:rPr lang="it-IT" sz="1200" dirty="0" smtClean="0"/>
              <a:t>, A. Casini,</a:t>
            </a:r>
          </a:p>
          <a:p>
            <a:pPr>
              <a:spcBef>
                <a:spcPts val="0"/>
              </a:spcBef>
              <a:buSzPct val="125000"/>
              <a:buNone/>
            </a:pPr>
            <a:r>
              <a:rPr lang="it-IT" sz="1200" dirty="0" smtClean="0"/>
              <a:t>          “</a:t>
            </a:r>
            <a:r>
              <a:rPr lang="it-IT" sz="1200" b="1" dirty="0" err="1" smtClean="0"/>
              <a:t>Effects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of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directly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modulated</a:t>
            </a:r>
            <a:r>
              <a:rPr lang="it-IT" sz="1200" b="1" dirty="0" smtClean="0"/>
              <a:t> laser </a:t>
            </a:r>
            <a:r>
              <a:rPr lang="it-IT" sz="1200" b="1" dirty="0" err="1" smtClean="0"/>
              <a:t>chirp</a:t>
            </a:r>
            <a:r>
              <a:rPr lang="it-IT" sz="1200" b="1" dirty="0" smtClean="0"/>
              <a:t> on the </a:t>
            </a:r>
            <a:r>
              <a:rPr lang="it-IT" sz="1200" b="1" dirty="0" err="1" smtClean="0"/>
              <a:t>performances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of</a:t>
            </a:r>
            <a:r>
              <a:rPr lang="it-IT" sz="1200" b="1" dirty="0" smtClean="0"/>
              <a:t> radio </a:t>
            </a:r>
            <a:r>
              <a:rPr lang="it-IT" sz="1200" b="1" dirty="0" err="1" smtClean="0"/>
              <a:t>over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fiber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systems</a:t>
            </a:r>
            <a:r>
              <a:rPr lang="it-IT" sz="1200" dirty="0" smtClean="0"/>
              <a:t>”</a:t>
            </a:r>
          </a:p>
          <a:p>
            <a:pPr>
              <a:spcBef>
                <a:spcPts val="0"/>
              </a:spcBef>
              <a:buNone/>
            </a:pPr>
            <a:r>
              <a:rPr lang="it-IT" altLang="ja-JP" sz="1200" i="1" dirty="0" smtClean="0">
                <a:ea typeface="ＭＳ Ｐゴシック" pitchFamily="34" charset="-128"/>
              </a:rPr>
              <a:t>           IEEE International </a:t>
            </a:r>
            <a:r>
              <a:rPr lang="it-IT" altLang="ja-JP" sz="1200" i="1" dirty="0" err="1" smtClean="0">
                <a:ea typeface="ＭＳ Ｐゴシック" pitchFamily="34" charset="-128"/>
              </a:rPr>
              <a:t>Topical</a:t>
            </a:r>
            <a:r>
              <a:rPr lang="it-IT" altLang="ja-JP" sz="1200" i="1" dirty="0" smtClean="0">
                <a:ea typeface="ＭＳ Ｐゴシック" pitchFamily="34" charset="-128"/>
              </a:rPr>
              <a:t> Meeting on </a:t>
            </a:r>
            <a:r>
              <a:rPr lang="it-IT" altLang="ja-JP" sz="1200" i="1" dirty="0" err="1" smtClean="0">
                <a:ea typeface="ＭＳ Ｐゴシック" pitchFamily="34" charset="-128"/>
              </a:rPr>
              <a:t>Microwave</a:t>
            </a:r>
            <a:r>
              <a:rPr lang="it-IT" altLang="ja-JP" sz="1200" i="1" dirty="0" smtClean="0">
                <a:ea typeface="ＭＳ Ｐゴシック" pitchFamily="34" charset="-128"/>
              </a:rPr>
              <a:t> </a:t>
            </a:r>
            <a:r>
              <a:rPr lang="it-IT" altLang="ja-JP" sz="1200" i="1" dirty="0" err="1" smtClean="0">
                <a:ea typeface="ＭＳ Ｐゴシック" pitchFamily="34" charset="-128"/>
              </a:rPr>
              <a:t>Photonics</a:t>
            </a:r>
            <a:r>
              <a:rPr lang="it-IT" altLang="ja-JP" sz="1200" i="1" dirty="0" smtClean="0">
                <a:ea typeface="ＭＳ Ｐゴシック" pitchFamily="34" charset="-128"/>
              </a:rPr>
              <a:t> </a:t>
            </a:r>
            <a:r>
              <a:rPr lang="it-IT" altLang="ja-JP" sz="1200" dirty="0" smtClean="0">
                <a:ea typeface="ＭＳ Ｐゴシック" pitchFamily="34" charset="-128"/>
              </a:rPr>
              <a:t>(MWP) </a:t>
            </a:r>
            <a:r>
              <a:rPr lang="it-IT" altLang="ja-JP" sz="1200" b="1" dirty="0" smtClean="0">
                <a:ea typeface="ＭＳ Ｐゴシック" pitchFamily="34" charset="-128"/>
              </a:rPr>
              <a:t>2003</a:t>
            </a:r>
            <a:r>
              <a:rPr lang="it-IT" altLang="ja-JP" sz="1200" dirty="0" smtClean="0">
                <a:ea typeface="ＭＳ Ｐゴシック" pitchFamily="34" charset="-128"/>
              </a:rPr>
              <a:t> , Budapest, </a:t>
            </a:r>
            <a:r>
              <a:rPr lang="it-IT" altLang="ja-JP" sz="1200" dirty="0" err="1" smtClean="0">
                <a:ea typeface="ＭＳ Ｐゴシック" pitchFamily="34" charset="-128"/>
              </a:rPr>
              <a:t>Hungary</a:t>
            </a:r>
            <a:r>
              <a:rPr lang="it-IT" altLang="ja-JP" sz="1200" dirty="0" smtClean="0">
                <a:ea typeface="ＭＳ Ｐゴシック" pitchFamily="34" charset="-128"/>
              </a:rPr>
              <a:t>, pp. 283-286, </a:t>
            </a:r>
            <a:r>
              <a:rPr lang="it-IT" altLang="ja-JP" sz="1200" b="1" u="sng" dirty="0" smtClean="0">
                <a:ea typeface="ＭＳ Ｐゴシック" pitchFamily="34" charset="-128"/>
              </a:rPr>
              <a:t>2003</a:t>
            </a:r>
            <a:r>
              <a:rPr lang="it-IT" altLang="ja-JP" sz="1200" dirty="0" smtClean="0">
                <a:ea typeface="ＭＳ Ｐゴシック" pitchFamily="34" charset="-128"/>
              </a:rPr>
              <a:t>.</a:t>
            </a:r>
            <a:endParaRPr lang="it-IT" altLang="ja-JP" sz="1600" dirty="0" smtClean="0">
              <a:ea typeface="ＭＳ Ｐゴシック" pitchFamily="34" charset="-128"/>
            </a:endParaRPr>
          </a:p>
          <a:p>
            <a:pPr algn="just">
              <a:buClr>
                <a:srgbClr val="0099CC"/>
              </a:buClr>
              <a:buNone/>
            </a:pPr>
            <a:endParaRPr lang="it-IT" sz="1100" dirty="0" smtClean="0"/>
          </a:p>
          <a:p>
            <a:pPr marL="0" indent="0" algn="just">
              <a:buNone/>
            </a:pPr>
            <a:endParaRPr lang="it-IT" sz="11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4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sz="5400" dirty="0" smtClean="0"/>
          </a:p>
          <a:p>
            <a:pPr algn="ctr">
              <a:buNone/>
            </a:pPr>
            <a:r>
              <a:rPr lang="it-IT" sz="5400" dirty="0" err="1" smtClean="0"/>
              <a:t>Thanks</a:t>
            </a:r>
            <a:r>
              <a:rPr lang="it-IT" sz="5400" dirty="0" smtClean="0"/>
              <a:t>!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RoF link based on VCSEL</a:t>
            </a:r>
            <a:endParaRPr lang="en-GB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284984"/>
            <a:ext cx="5831075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" name="Immagine 91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1412776"/>
            <a:ext cx="5760000" cy="1381095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 rot="5400000">
            <a:off x="1403648" y="270892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 rot="16200000" flipH="1">
            <a:off x="5076056" y="2780928"/>
            <a:ext cx="936104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ttore 1 98"/>
          <p:cNvCxnSpPr/>
          <p:nvPr/>
        </p:nvCxnSpPr>
        <p:spPr>
          <a:xfrm rot="5400000">
            <a:off x="4031940" y="2600908"/>
            <a:ext cx="936104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572000" y="6027003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SFDR</a:t>
            </a:r>
            <a:r>
              <a:rPr lang="it-IT" sz="2400" baseline="-25000" dirty="0" err="1" smtClean="0"/>
              <a:t>RXchain</a:t>
            </a:r>
            <a:r>
              <a:rPr lang="it-IT" sz="2400" baseline="-25000" dirty="0" smtClean="0"/>
              <a:t> DFB </a:t>
            </a:r>
            <a:r>
              <a:rPr lang="it-IT" sz="2400" dirty="0" smtClean="0"/>
              <a:t>= 91dB/Hz</a:t>
            </a:r>
            <a:r>
              <a:rPr lang="it-IT" sz="2400" baseline="30000" dirty="0" smtClean="0"/>
              <a:t>2/3</a:t>
            </a:r>
          </a:p>
          <a:p>
            <a:pPr algn="ctr"/>
            <a:r>
              <a:rPr lang="it-IT" sz="2400" dirty="0" err="1" smtClean="0"/>
              <a:t>SFDR</a:t>
            </a:r>
            <a:r>
              <a:rPr lang="it-IT" sz="2400" baseline="-25000" dirty="0" err="1" smtClean="0"/>
              <a:t>RXchain</a:t>
            </a:r>
            <a:r>
              <a:rPr lang="it-IT" sz="2400" baseline="-25000" dirty="0" smtClean="0"/>
              <a:t> </a:t>
            </a:r>
            <a:r>
              <a:rPr lang="it-IT" sz="2400" baseline="-25000" dirty="0" err="1" smtClean="0"/>
              <a:t>Copper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=91.6dB/Hz</a:t>
            </a:r>
            <a:r>
              <a:rPr lang="it-IT" sz="2400" baseline="30000" dirty="0" smtClean="0"/>
              <a:t>2/3</a:t>
            </a:r>
            <a:endParaRPr lang="en-GB" sz="2400" baseline="30000" dirty="0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3491909" y="2780901"/>
            <a:ext cx="1008114" cy="288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rot="5400000">
            <a:off x="1907704" y="2564904"/>
            <a:ext cx="1008112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rot="16200000" flipH="1">
            <a:off x="2951820" y="2888940"/>
            <a:ext cx="1008112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magine 9" descr="marchiopersito_colore_estes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251520" y="544522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SFDR</a:t>
            </a:r>
            <a:r>
              <a:rPr lang="it-IT" sz="2400" baseline="-25000" dirty="0" err="1" smtClean="0"/>
              <a:t>RXchain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= 90dB/Hz</a:t>
            </a:r>
            <a:r>
              <a:rPr lang="it-IT" sz="2400" baseline="30000" dirty="0" smtClean="0"/>
              <a:t>2/3</a:t>
            </a:r>
          </a:p>
          <a:p>
            <a:pPr algn="ctr"/>
            <a:r>
              <a:rPr lang="it-IT" sz="2400" dirty="0" smtClean="0"/>
              <a:t>(</a:t>
            </a:r>
            <a:r>
              <a:rPr lang="it-IT" sz="2400" dirty="0" err="1" smtClean="0"/>
              <a:t>SFDR</a:t>
            </a:r>
            <a:r>
              <a:rPr lang="it-IT" sz="2400" baseline="-25000" dirty="0" err="1" smtClean="0"/>
              <a:t>Link</a:t>
            </a:r>
            <a:r>
              <a:rPr lang="it-IT" sz="2400" baseline="-25000" dirty="0" smtClean="0"/>
              <a:t>(VCSEL)</a:t>
            </a:r>
            <a:r>
              <a:rPr lang="it-IT" sz="2400" dirty="0" smtClean="0"/>
              <a:t>=104dB/Hz</a:t>
            </a:r>
            <a:r>
              <a:rPr lang="it-IT" sz="2400" baseline="30000" dirty="0" smtClean="0"/>
              <a:t>2/3</a:t>
            </a:r>
            <a:r>
              <a:rPr lang="it-IT" sz="2400" dirty="0" smtClean="0"/>
              <a:t>)</a:t>
            </a:r>
            <a:endParaRPr lang="en-GB" sz="2400" baseline="30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551712" y="5589240"/>
            <a:ext cx="259228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500m link on MMF</a:t>
            </a:r>
            <a:endParaRPr lang="en-GB" sz="2400" dirty="0"/>
          </a:p>
        </p:txBody>
      </p:sp>
      <p:graphicFrame>
        <p:nvGraphicFramePr>
          <p:cNvPr id="25" name="Tabella 24"/>
          <p:cNvGraphicFramePr>
            <a:graphicFrameLocks noGrp="1"/>
          </p:cNvGraphicFramePr>
          <p:nvPr/>
        </p:nvGraphicFramePr>
        <p:xfrm>
          <a:off x="6516216" y="3933056"/>
          <a:ext cx="2448272" cy="1626661"/>
        </p:xfrm>
        <a:graphic>
          <a:graphicData uri="http://schemas.openxmlformats.org/drawingml/2006/table">
            <a:tbl>
              <a:tblPr bandRow="1">
                <a:tableStyleId>{18603FDC-E32A-4AB5-989C-0864C3EAD2B8}</a:tableStyleId>
              </a:tblPr>
              <a:tblGrid>
                <a:gridCol w="1731626"/>
                <a:gridCol w="716646"/>
              </a:tblGrid>
              <a:tr h="529381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/>
                        <a:t>SFDR (</a:t>
                      </a:r>
                      <a:r>
                        <a:rPr lang="it-IT" sz="1800" b="0" dirty="0" err="1" smtClean="0"/>
                        <a:t>dB</a:t>
                      </a:r>
                      <a:r>
                        <a:rPr lang="it-IT" sz="1800" b="0" dirty="0" smtClean="0"/>
                        <a:t>/Hz</a:t>
                      </a:r>
                      <a:r>
                        <a:rPr lang="it-IT" sz="1800" b="0" baseline="30000" dirty="0" smtClean="0"/>
                        <a:t>2/3</a:t>
                      </a:r>
                      <a:r>
                        <a:rPr lang="it-IT" sz="1800" b="0" dirty="0" smtClean="0"/>
                        <a:t>)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/>
                        <a:t>104</a:t>
                      </a:r>
                      <a:endParaRPr lang="it-IT" sz="1800" b="0" dirty="0"/>
                    </a:p>
                  </a:txBody>
                  <a:tcPr anchor="ctr"/>
                </a:tc>
              </a:tr>
              <a:tr h="351598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err="1" smtClean="0"/>
                        <a:t>Gain</a:t>
                      </a:r>
                      <a:r>
                        <a:rPr lang="it-IT" sz="1800" b="0" dirty="0" smtClean="0"/>
                        <a:t> (</a:t>
                      </a:r>
                      <a:r>
                        <a:rPr lang="it-IT" sz="1800" b="0" dirty="0" err="1" smtClean="0"/>
                        <a:t>dB</a:t>
                      </a:r>
                      <a:r>
                        <a:rPr lang="it-IT" sz="1800" b="0" dirty="0" smtClean="0"/>
                        <a:t>)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/>
                        <a:t>-29</a:t>
                      </a:r>
                      <a:endParaRPr lang="it-IT" sz="1800" b="0" dirty="0"/>
                    </a:p>
                  </a:txBody>
                  <a:tcPr anchor="ctr"/>
                </a:tc>
              </a:tr>
              <a:tr h="351598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/>
                        <a:t>NF (</a:t>
                      </a:r>
                      <a:r>
                        <a:rPr lang="it-IT" sz="1800" b="0" dirty="0" err="1" smtClean="0"/>
                        <a:t>dB</a:t>
                      </a:r>
                      <a:r>
                        <a:rPr lang="it-IT" sz="1800" b="0" dirty="0" smtClean="0"/>
                        <a:t>)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/>
                        <a:t>39</a:t>
                      </a:r>
                      <a:endParaRPr lang="it-IT" sz="1800" b="0" dirty="0"/>
                    </a:p>
                  </a:txBody>
                  <a:tcPr anchor="ctr"/>
                </a:tc>
              </a:tr>
              <a:tr h="351598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/>
                        <a:t>OIP3</a:t>
                      </a:r>
                      <a:r>
                        <a:rPr lang="it-IT" sz="1800" b="0" baseline="0" dirty="0" smtClean="0"/>
                        <a:t> (</a:t>
                      </a:r>
                      <a:r>
                        <a:rPr lang="it-IT" sz="1800" b="0" baseline="0" dirty="0" err="1" smtClean="0"/>
                        <a:t>dBm</a:t>
                      </a:r>
                      <a:r>
                        <a:rPr lang="it-IT" sz="1800" b="0" baseline="0" dirty="0" smtClean="0"/>
                        <a:t>)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/>
                        <a:t>-8</a:t>
                      </a:r>
                      <a:endParaRPr lang="it-IT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7020272" y="1484784"/>
            <a:ext cx="19442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RF Transmission Over Multimode </a:t>
            </a:r>
            <a:r>
              <a:rPr lang="en-GB" sz="1400" i="1" dirty="0" err="1" smtClean="0"/>
              <a:t>Fibers</a:t>
            </a:r>
            <a:r>
              <a:rPr lang="en-GB" sz="1400" i="1" dirty="0" smtClean="0"/>
              <a:t> Using </a:t>
            </a:r>
            <a:r>
              <a:rPr lang="en-GB" sz="1400" i="1" dirty="0" err="1" smtClean="0"/>
              <a:t>VCSELs</a:t>
            </a:r>
            <a:r>
              <a:rPr lang="en-GB" sz="1400" i="1" dirty="0" smtClean="0"/>
              <a:t> - Comparing Standard and High-Bandwidth Multimode </a:t>
            </a:r>
            <a:r>
              <a:rPr lang="en-GB" sz="1400" i="1" dirty="0" err="1" smtClean="0"/>
              <a:t>Fibers</a:t>
            </a:r>
            <a:r>
              <a:rPr lang="en-GB" sz="1400" i="1" dirty="0" smtClean="0"/>
              <a:t>. </a:t>
            </a:r>
          </a:p>
          <a:p>
            <a:r>
              <a:rPr lang="en-GB" sz="1400" dirty="0" smtClean="0"/>
              <a:t>C. </a:t>
            </a:r>
            <a:r>
              <a:rPr lang="en-GB" sz="1400" dirty="0" err="1" smtClean="0"/>
              <a:t>Carlsson</a:t>
            </a:r>
            <a:r>
              <a:rPr lang="en-GB" sz="1400" dirty="0" smtClean="0"/>
              <a:t> , A. Larsson, A. </a:t>
            </a:r>
            <a:r>
              <a:rPr lang="en-GB" sz="1400" dirty="0" err="1" smtClean="0"/>
              <a:t>Apling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IEEE Journal of </a:t>
            </a:r>
            <a:r>
              <a:rPr lang="en-GB" sz="1400" dirty="0" err="1" smtClean="0"/>
              <a:t>Lightwave</a:t>
            </a:r>
            <a:r>
              <a:rPr lang="en-GB" sz="1400" dirty="0" smtClean="0"/>
              <a:t> Technology, 2004.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4" grpId="0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and future work</a:t>
            </a:r>
            <a:endParaRPr lang="en-GB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5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gnaposto testo 2"/>
          <p:cNvSpPr txBox="1">
            <a:spLocks/>
          </p:cNvSpPr>
          <p:nvPr/>
        </p:nvSpPr>
        <p:spPr>
          <a:xfrm>
            <a:off x="72008" y="3312368"/>
            <a:ext cx="88924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Comparison of VCSEL/MMF&amp;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SMF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with DFB/SMF using: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-BEST2: 32 elem. 2D, A</a:t>
            </a:r>
            <a:r>
              <a:rPr kumimoji="0" lang="en-GB" sz="1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=1400m</a:t>
            </a:r>
            <a:r>
              <a:rPr kumimoji="0" lang="en-GB" sz="1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-BEST3-lo: 16 elem. 1D, A</a:t>
            </a:r>
            <a:r>
              <a:rPr kumimoji="0" lang="en-GB" sz="1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=800m</a:t>
            </a:r>
            <a:r>
              <a:rPr kumimoji="0" lang="en-GB" sz="1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screen"/>
          <a:srcRect t="1138" r="1512"/>
          <a:stretch>
            <a:fillRect/>
          </a:stretch>
        </p:blipFill>
        <p:spPr bwMode="auto">
          <a:xfrm>
            <a:off x="4837033" y="3744416"/>
            <a:ext cx="4271472" cy="285293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Immagine 37" descr="DSCN93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63687" y="4509120"/>
            <a:ext cx="3206501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Freccia angolare in su 25"/>
          <p:cNvSpPr/>
          <p:nvPr/>
        </p:nvSpPr>
        <p:spPr>
          <a:xfrm rot="5400000">
            <a:off x="805272" y="4675448"/>
            <a:ext cx="1124744" cy="64807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>
            <a:off x="4269110" y="3797374"/>
            <a:ext cx="590922" cy="279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aposto testo 2"/>
          <p:cNvSpPr txBox="1">
            <a:spLocks/>
          </p:cNvSpPr>
          <p:nvPr/>
        </p:nvSpPr>
        <p:spPr>
          <a:xfrm>
            <a:off x="44970" y="1484784"/>
            <a:ext cx="8748464" cy="49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VCSEL links for AAVS0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936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0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60232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9904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8032" y="1988840"/>
            <a:ext cx="614987" cy="7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6" grpId="0" animBg="1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Core2.gif"/>
          <p:cNvPicPr>
            <a:picLocks noChangeAspect="1"/>
          </p:cNvPicPr>
          <p:nvPr/>
        </p:nvPicPr>
        <p:blipFill>
          <a:blip r:embed="rId3" cstate="screen"/>
          <a:srcRect l="43700" t="5901" b="13250"/>
          <a:stretch>
            <a:fillRect/>
          </a:stretch>
        </p:blipFill>
        <p:spPr>
          <a:xfrm>
            <a:off x="5652120" y="1550620"/>
            <a:ext cx="2916326" cy="31409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RoF concept</a:t>
            </a:r>
            <a:endParaRPr lang="it-IT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628800"/>
            <a:ext cx="5112568" cy="28499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CasellaDiTesto 15"/>
          <p:cNvSpPr txBox="1"/>
          <p:nvPr/>
        </p:nvSpPr>
        <p:spPr>
          <a:xfrm>
            <a:off x="3131840" y="4725144"/>
            <a:ext cx="2952328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200-500m link length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Immagine 9" descr="marchiopersito_colore_estes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sys AAlow"/>
          <p:cNvPicPr>
            <a:picLocks noChangeAspect="1" noChangeArrowheads="1"/>
          </p:cNvPicPr>
          <p:nvPr/>
        </p:nvPicPr>
        <p:blipFill rotWithShape="1">
          <a:blip r:embed="rId3" cstate="screen"/>
          <a:srcRect l="9055" t="6449" r="7941"/>
          <a:stretch/>
        </p:blipFill>
        <p:spPr bwMode="auto">
          <a:xfrm>
            <a:off x="-1" y="1329070"/>
            <a:ext cx="4709713" cy="296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Signal Transportation &amp; RX chain</a:t>
            </a:r>
            <a:endParaRPr lang="en-GB" dirty="0"/>
          </a:p>
        </p:txBody>
      </p:sp>
      <p:cxnSp>
        <p:nvCxnSpPr>
          <p:cNvPr id="6" name="Connettore 2 5"/>
          <p:cNvCxnSpPr>
            <a:stCxn id="12" idx="2"/>
            <a:endCxn id="97" idx="0"/>
          </p:cNvCxnSpPr>
          <p:nvPr/>
        </p:nvCxnSpPr>
        <p:spPr>
          <a:xfrm flipH="1">
            <a:off x="6660176" y="3208913"/>
            <a:ext cx="72064" cy="1146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572000" y="1700808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ym typeface="Symbol"/>
              </a:rPr>
              <a:t> -100dBm Input Power</a:t>
            </a:r>
          </a:p>
          <a:p>
            <a:pPr algn="ctr"/>
            <a:r>
              <a:rPr lang="en-GB" sz="2800" dirty="0" smtClean="0"/>
              <a:t>(noise at the antenna level) </a:t>
            </a:r>
            <a:r>
              <a:rPr lang="en-GB" sz="3200" dirty="0" smtClean="0">
                <a:sym typeface="Wingdings" pitchFamily="2" charset="2"/>
              </a:rPr>
              <a:t> </a:t>
            </a:r>
            <a:r>
              <a:rPr lang="en-GB" sz="3200" dirty="0" smtClean="0">
                <a:solidFill>
                  <a:schemeClr val="accent6"/>
                </a:solidFill>
                <a:sym typeface="Wingdings" pitchFamily="2" charset="2"/>
              </a:rPr>
              <a:t>70dB min Gain</a:t>
            </a:r>
            <a:endParaRPr lang="en-GB" sz="3200" dirty="0" smtClean="0">
              <a:solidFill>
                <a:schemeClr val="accent6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7" name="Immagine 9" descr="marchiopersito_colore_estes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ttangolo 91"/>
          <p:cNvSpPr/>
          <p:nvPr/>
        </p:nvSpPr>
        <p:spPr>
          <a:xfrm>
            <a:off x="1691680" y="4355812"/>
            <a:ext cx="1008000" cy="864096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LNA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Connettore 4 92"/>
          <p:cNvCxnSpPr>
            <a:stCxn id="92" idx="3"/>
            <a:endCxn id="101" idx="1"/>
          </p:cNvCxnSpPr>
          <p:nvPr/>
        </p:nvCxnSpPr>
        <p:spPr>
          <a:xfrm>
            <a:off x="2699680" y="4787860"/>
            <a:ext cx="504168" cy="158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Connettore 4 93"/>
          <p:cNvCxnSpPr/>
          <p:nvPr/>
        </p:nvCxnSpPr>
        <p:spPr>
          <a:xfrm>
            <a:off x="5724128" y="4787860"/>
            <a:ext cx="432048" cy="158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5" name="Connettore 4 94"/>
          <p:cNvCxnSpPr/>
          <p:nvPr/>
        </p:nvCxnSpPr>
        <p:spPr>
          <a:xfrm>
            <a:off x="1259632" y="4787860"/>
            <a:ext cx="432048" cy="158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6" name="Connettore 4 95"/>
          <p:cNvCxnSpPr>
            <a:stCxn id="97" idx="3"/>
            <a:endCxn id="102" idx="1"/>
          </p:cNvCxnSpPr>
          <p:nvPr/>
        </p:nvCxnSpPr>
        <p:spPr>
          <a:xfrm>
            <a:off x="7164176" y="4787860"/>
            <a:ext cx="432160" cy="158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7" name="Rettangolo 96"/>
          <p:cNvSpPr/>
          <p:nvPr/>
        </p:nvSpPr>
        <p:spPr>
          <a:xfrm>
            <a:off x="6156176" y="4355812"/>
            <a:ext cx="1008000" cy="864096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4716016" y="4355812"/>
            <a:ext cx="1008112" cy="86409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Copper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RoF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link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ttangolo 98"/>
          <p:cNvSpPr/>
          <p:nvPr/>
        </p:nvSpPr>
        <p:spPr>
          <a:xfrm>
            <a:off x="251520" y="4355812"/>
            <a:ext cx="1008112" cy="86409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Antenna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Connettore 4 99"/>
          <p:cNvCxnSpPr>
            <a:stCxn id="101" idx="3"/>
          </p:cNvCxnSpPr>
          <p:nvPr/>
        </p:nvCxnSpPr>
        <p:spPr>
          <a:xfrm>
            <a:off x="4211848" y="4787860"/>
            <a:ext cx="504168" cy="1588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01" name="Rettangolo 100"/>
          <p:cNvSpPr/>
          <p:nvPr/>
        </p:nvSpPr>
        <p:spPr>
          <a:xfrm>
            <a:off x="3203848" y="4355812"/>
            <a:ext cx="1008000" cy="864096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ttangolo 101"/>
          <p:cNvSpPr/>
          <p:nvPr/>
        </p:nvSpPr>
        <p:spPr>
          <a:xfrm>
            <a:off x="7596336" y="4355812"/>
            <a:ext cx="1008000" cy="86409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ADC</a:t>
            </a:r>
          </a:p>
        </p:txBody>
      </p:sp>
      <p:cxnSp>
        <p:nvCxnSpPr>
          <p:cNvPr id="104" name="Connettore 4 103"/>
          <p:cNvCxnSpPr/>
          <p:nvPr/>
        </p:nvCxnSpPr>
        <p:spPr>
          <a:xfrm>
            <a:off x="1403648" y="4293096"/>
            <a:ext cx="432048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5" name="Connettore 4 104"/>
          <p:cNvCxnSpPr/>
          <p:nvPr/>
        </p:nvCxnSpPr>
        <p:spPr>
          <a:xfrm>
            <a:off x="1396539" y="5363924"/>
            <a:ext cx="432048" cy="158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06" name="CasellaDiTesto 105"/>
          <p:cNvSpPr txBox="1"/>
          <p:nvPr/>
        </p:nvSpPr>
        <p:spPr>
          <a:xfrm>
            <a:off x="1781778" y="53639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Receiver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Connettore 2 6"/>
          <p:cNvCxnSpPr>
            <a:endCxn id="101" idx="0"/>
          </p:cNvCxnSpPr>
          <p:nvPr/>
        </p:nvCxnSpPr>
        <p:spPr>
          <a:xfrm>
            <a:off x="1259632" y="3396078"/>
            <a:ext cx="2448216" cy="959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CasellaDiTesto 117"/>
          <p:cNvSpPr txBox="1"/>
          <p:nvPr/>
        </p:nvSpPr>
        <p:spPr>
          <a:xfrm>
            <a:off x="2699792" y="2322600"/>
            <a:ext cx="1584176" cy="52322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</a:rPr>
              <a:t>Tsys</a:t>
            </a:r>
            <a:r>
              <a:rPr lang="en-GB" sz="2800" dirty="0" smtClean="0">
                <a:solidFill>
                  <a:srgbClr val="FF0000"/>
                </a:solidFill>
              </a:rPr>
              <a:t> AAlo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3524802" y="2996952"/>
            <a:ext cx="927720" cy="52322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20202"/>
                </a:solidFill>
              </a:rPr>
              <a:t>Tsky</a:t>
            </a:r>
            <a:endParaRPr lang="en-GB" sz="1100" dirty="0">
              <a:solidFill>
                <a:srgbClr val="020202"/>
              </a:solidFill>
            </a:endParaRPr>
          </a:p>
        </p:txBody>
      </p:sp>
      <p:sp>
        <p:nvSpPr>
          <p:cNvPr id="120" name="CasellaDiTesto 119"/>
          <p:cNvSpPr txBox="1"/>
          <p:nvPr/>
        </p:nvSpPr>
        <p:spPr>
          <a:xfrm>
            <a:off x="467544" y="2852936"/>
            <a:ext cx="1584176" cy="52322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FF00"/>
                </a:solidFill>
              </a:rPr>
              <a:t>Trec</a:t>
            </a:r>
            <a:r>
              <a:rPr lang="en-GB" sz="2800" dirty="0" smtClean="0">
                <a:solidFill>
                  <a:srgbClr val="00FF00"/>
                </a:solidFill>
              </a:rPr>
              <a:t> AAlo</a:t>
            </a:r>
            <a:endParaRPr lang="en-GB" sz="1100" dirty="0">
              <a:solidFill>
                <a:srgbClr val="00FF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54242" y="5808166"/>
            <a:ext cx="8100391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SFDR</a:t>
            </a:r>
            <a:r>
              <a:rPr lang="it-IT" sz="3200" baseline="-25000" dirty="0" err="1" smtClean="0"/>
              <a:t>RXchain</a:t>
            </a:r>
            <a:r>
              <a:rPr lang="it-IT" sz="3200" dirty="0" smtClean="0"/>
              <a:t>=(OIP3-</a:t>
            </a:r>
            <a:r>
              <a:rPr lang="it-IT" sz="3200" dirty="0" smtClean="0">
                <a:solidFill>
                  <a:schemeClr val="accent6"/>
                </a:solidFill>
              </a:rPr>
              <a:t>G</a:t>
            </a:r>
            <a:r>
              <a:rPr lang="it-IT" sz="3200" dirty="0" smtClean="0"/>
              <a:t>+KT-</a:t>
            </a:r>
            <a:r>
              <a:rPr lang="it-IT" sz="3200" dirty="0" smtClean="0">
                <a:solidFill>
                  <a:srgbClr val="00FF00"/>
                </a:solidFill>
              </a:rPr>
              <a:t>NF</a:t>
            </a:r>
            <a:r>
              <a:rPr lang="it-IT" sz="3200" dirty="0" smtClean="0"/>
              <a:t>)=(35-</a:t>
            </a:r>
            <a:r>
              <a:rPr lang="it-IT" sz="3200" dirty="0" smtClean="0">
                <a:solidFill>
                  <a:schemeClr val="accent6"/>
                </a:solidFill>
              </a:rPr>
              <a:t>71</a:t>
            </a:r>
            <a:r>
              <a:rPr lang="it-IT" sz="3200" dirty="0" smtClean="0"/>
              <a:t>+174-</a:t>
            </a:r>
            <a:r>
              <a:rPr lang="it-IT" sz="3200" dirty="0" smtClean="0">
                <a:solidFill>
                  <a:srgbClr val="00FF00"/>
                </a:solidFill>
              </a:rPr>
              <a:t>0.5</a:t>
            </a:r>
            <a:r>
              <a:rPr lang="it-IT" sz="3200" dirty="0" smtClean="0"/>
              <a:t>)= =91.7dB/Hz</a:t>
            </a:r>
            <a:r>
              <a:rPr lang="it-IT" sz="3200" baseline="30000" dirty="0" smtClean="0"/>
              <a:t>2/3</a:t>
            </a:r>
            <a:endParaRPr lang="it-IT" sz="3200" dirty="0" smtClean="0"/>
          </a:p>
        </p:txBody>
      </p:sp>
      <p:cxnSp>
        <p:nvCxnSpPr>
          <p:cNvPr id="103" name="Connettore 1 102"/>
          <p:cNvCxnSpPr/>
          <p:nvPr/>
        </p:nvCxnSpPr>
        <p:spPr>
          <a:xfrm>
            <a:off x="1403648" y="4293096"/>
            <a:ext cx="0" cy="107082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Copper link</a:t>
            </a:r>
            <a:endParaRPr lang="en-GB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85974"/>
              </p:ext>
            </p:extLst>
          </p:nvPr>
        </p:nvGraphicFramePr>
        <p:xfrm>
          <a:off x="179512" y="2132856"/>
          <a:ext cx="4680520" cy="1892808"/>
        </p:xfrm>
        <a:graphic>
          <a:graphicData uri="http://schemas.openxmlformats.org/drawingml/2006/table">
            <a:tbl>
              <a:tblPr/>
              <a:tblGrid>
                <a:gridCol w="825974"/>
                <a:gridCol w="810678"/>
                <a:gridCol w="760967"/>
                <a:gridCol w="760967"/>
                <a:gridCol w="760967"/>
                <a:gridCol w="760967"/>
              </a:tblGrid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Freq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Att.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Attenuation </a:t>
                      </a:r>
                      <a:r>
                        <a:rPr lang="en-GB" sz="1800" dirty="0" err="1">
                          <a:latin typeface="Calibri"/>
                          <a:ea typeface="Calibri"/>
                          <a:cs typeface="Times New Roman"/>
                        </a:rPr>
                        <a:t>vs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 Length[dB]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[MHz]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[dB/m]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50m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100m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200m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500m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0.041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2.05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8.2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20.5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0.056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0.082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8.2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16.4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latin typeface="Calibri"/>
                          <a:ea typeface="Calibri"/>
                          <a:cs typeface="Times New Roman"/>
                        </a:rPr>
                        <a:t>0.118</a:t>
                      </a:r>
                      <a:endParaRPr lang="it-IT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11.8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23.6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endParaRPr lang="it-IT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9512" y="4725144"/>
          <a:ext cx="4680520" cy="946404"/>
        </p:xfrm>
        <a:graphic>
          <a:graphicData uri="http://schemas.openxmlformats.org/drawingml/2006/table">
            <a:tbl>
              <a:tblPr/>
              <a:tblGrid>
                <a:gridCol w="838681"/>
                <a:gridCol w="817503"/>
                <a:gridCol w="778321"/>
                <a:gridCol w="772674"/>
                <a:gridCol w="772674"/>
                <a:gridCol w="700667"/>
              </a:tblGrid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Freq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Att.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Attenuation vs Length[dB]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[MHz]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dB/m]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50m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100m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200m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500m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0.45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22.5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347864" y="2441380"/>
            <a:ext cx="1512168" cy="1584176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07504" y="153762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LOFAR </a:t>
            </a:r>
            <a:r>
              <a:rPr lang="it-IT" sz="2800" dirty="0" err="1" smtClean="0"/>
              <a:t>Coax</a:t>
            </a:r>
            <a:r>
              <a:rPr lang="it-IT" sz="2800" dirty="0" smtClean="0"/>
              <a:t> </a:t>
            </a:r>
            <a:r>
              <a:rPr lang="it-IT" sz="2800" dirty="0" err="1" smtClean="0"/>
              <a:t>Cable</a:t>
            </a:r>
            <a:r>
              <a:rPr lang="it-IT" sz="2800" dirty="0" smtClean="0"/>
              <a:t> (75Ohm/TV)</a:t>
            </a:r>
            <a:endParaRPr lang="en-GB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41490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2-PAD </a:t>
            </a:r>
            <a:r>
              <a:rPr lang="it-IT" sz="2800" dirty="0" err="1" smtClean="0"/>
              <a:t>Twisted</a:t>
            </a:r>
            <a:r>
              <a:rPr lang="it-IT" sz="2800" dirty="0" smtClean="0"/>
              <a:t> </a:t>
            </a:r>
            <a:r>
              <a:rPr lang="it-IT" sz="2800" dirty="0" err="1" smtClean="0"/>
              <a:t>Cable</a:t>
            </a:r>
            <a:r>
              <a:rPr lang="it-IT" sz="2800" dirty="0" smtClean="0"/>
              <a:t> (CAT-7)</a:t>
            </a:r>
            <a:endParaRPr lang="en-GB" sz="28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4139952" y="2492896"/>
            <a:ext cx="720080" cy="1512168"/>
            <a:chOff x="4355976" y="2492896"/>
            <a:chExt cx="720080" cy="1512168"/>
          </a:xfrm>
        </p:grpSpPr>
        <p:cxnSp>
          <p:nvCxnSpPr>
            <p:cNvPr id="10" name="Connettore 1 9"/>
            <p:cNvCxnSpPr/>
            <p:nvPr/>
          </p:nvCxnSpPr>
          <p:spPr>
            <a:xfrm rot="16200000" flipH="1">
              <a:off x="3959932" y="2888940"/>
              <a:ext cx="1512168" cy="72008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>
              <a:off x="3959932" y="2888940"/>
              <a:ext cx="1512168" cy="72008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tangolo 16"/>
          <p:cNvSpPr/>
          <p:nvPr/>
        </p:nvSpPr>
        <p:spPr>
          <a:xfrm>
            <a:off x="3419872" y="5013176"/>
            <a:ext cx="1440160" cy="648072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3419872" y="5013176"/>
            <a:ext cx="1440160" cy="648072"/>
            <a:chOff x="4355976" y="2492896"/>
            <a:chExt cx="720080" cy="1512168"/>
          </a:xfrm>
        </p:grpSpPr>
        <p:cxnSp>
          <p:nvCxnSpPr>
            <p:cNvPr id="19" name="Connettore 1 18"/>
            <p:cNvCxnSpPr/>
            <p:nvPr/>
          </p:nvCxnSpPr>
          <p:spPr>
            <a:xfrm rot="16200000" flipH="1">
              <a:off x="3959932" y="2888940"/>
              <a:ext cx="1512168" cy="72008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5400000">
              <a:off x="3959932" y="2888940"/>
              <a:ext cx="1512168" cy="72008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3347864" y="2780928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347864" y="3717032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835696" y="5373216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49177" y="3068960"/>
            <a:ext cx="391531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4860032" y="5148481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SFDR</a:t>
            </a:r>
            <a:r>
              <a:rPr lang="it-IT" sz="3200" baseline="-25000" dirty="0" smtClean="0"/>
              <a:t>RXchain</a:t>
            </a:r>
            <a:r>
              <a:rPr lang="it-IT" sz="3200" dirty="0" smtClean="0"/>
              <a:t>=91.6dB/Hz</a:t>
            </a:r>
            <a:r>
              <a:rPr lang="it-IT" sz="3200" baseline="30000" dirty="0" smtClean="0"/>
              <a:t>2/3</a:t>
            </a:r>
            <a:endParaRPr lang="it-IT" sz="3200" dirty="0" smtClean="0"/>
          </a:p>
        </p:txBody>
      </p:sp>
      <p:cxnSp>
        <p:nvCxnSpPr>
          <p:cNvPr id="30" name="Connettore 4 29"/>
          <p:cNvCxnSpPr/>
          <p:nvPr/>
        </p:nvCxnSpPr>
        <p:spPr>
          <a:xfrm rot="5400000" flipH="1" flipV="1">
            <a:off x="4439267" y="2625629"/>
            <a:ext cx="720080" cy="4775093"/>
          </a:xfrm>
          <a:prstGeom prst="bentConnector3">
            <a:avLst>
              <a:gd name="adj1" fmla="val 6609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/>
          <p:nvPr/>
        </p:nvCxnSpPr>
        <p:spPr>
          <a:xfrm rot="16200000" flipH="1">
            <a:off x="5105340" y="2679637"/>
            <a:ext cx="648072" cy="3298929"/>
          </a:xfrm>
          <a:prstGeom prst="bentConnector3">
            <a:avLst>
              <a:gd name="adj1" fmla="val 12931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6804248" y="3068960"/>
            <a:ext cx="576064" cy="1584176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9" descr="marchiopersito_colore_estes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1" grpId="0" animBg="1"/>
      <p:bldP spid="22" grpId="0" animBg="1"/>
      <p:bldP spid="23" grpId="0" animBg="1"/>
      <p:bldP spid="25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6360" r="46055" b="65872"/>
          <a:stretch/>
        </p:blipFill>
        <p:spPr>
          <a:xfrm>
            <a:off x="5045993" y="3082096"/>
            <a:ext cx="4002670" cy="164304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Copper link</a:t>
            </a:r>
            <a:endParaRPr lang="en-GB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97409"/>
              </p:ext>
            </p:extLst>
          </p:nvPr>
        </p:nvGraphicFramePr>
        <p:xfrm>
          <a:off x="179512" y="2132856"/>
          <a:ext cx="4680520" cy="1900800"/>
        </p:xfrm>
        <a:graphic>
          <a:graphicData uri="http://schemas.openxmlformats.org/drawingml/2006/table">
            <a:tbl>
              <a:tblPr/>
              <a:tblGrid>
                <a:gridCol w="825974"/>
                <a:gridCol w="810678"/>
                <a:gridCol w="760967"/>
                <a:gridCol w="760967"/>
                <a:gridCol w="760967"/>
                <a:gridCol w="760967"/>
              </a:tblGrid>
              <a:tr h="31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Freq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Att.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Attenuation </a:t>
                      </a:r>
                      <a:r>
                        <a:rPr lang="en-GB" sz="1800" dirty="0" err="1">
                          <a:latin typeface="Calibri"/>
                          <a:ea typeface="Calibri"/>
                          <a:cs typeface="Times New Roman"/>
                        </a:rPr>
                        <a:t>vs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 Length[dB]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[MHz]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[dB/m]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50m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100m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200m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500m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347864" y="2441380"/>
            <a:ext cx="1512168" cy="1584176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496" y="1537628"/>
            <a:ext cx="532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HDF400 </a:t>
            </a:r>
            <a:r>
              <a:rPr lang="it-IT" sz="2800" dirty="0" err="1" smtClean="0"/>
              <a:t>Coax</a:t>
            </a:r>
            <a:r>
              <a:rPr lang="it-IT" sz="2800" dirty="0" smtClean="0"/>
              <a:t> Cable  (50Ohm/</a:t>
            </a:r>
            <a:r>
              <a:rPr lang="it-IT" sz="2800" dirty="0" err="1" smtClean="0"/>
              <a:t>WiFi</a:t>
            </a:r>
            <a:r>
              <a:rPr lang="it-IT" sz="2800" dirty="0" smtClean="0"/>
              <a:t>)</a:t>
            </a:r>
            <a:endParaRPr lang="en-GB" sz="28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4139952" y="2492896"/>
            <a:ext cx="720080" cy="1512168"/>
            <a:chOff x="4355976" y="2492896"/>
            <a:chExt cx="720080" cy="1512168"/>
          </a:xfrm>
        </p:grpSpPr>
        <p:cxnSp>
          <p:nvCxnSpPr>
            <p:cNvPr id="10" name="Connettore 1 9"/>
            <p:cNvCxnSpPr/>
            <p:nvPr/>
          </p:nvCxnSpPr>
          <p:spPr>
            <a:xfrm rot="16200000" flipH="1">
              <a:off x="3959932" y="2888940"/>
              <a:ext cx="1512168" cy="72008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>
              <a:off x="3959932" y="2888940"/>
              <a:ext cx="1512168" cy="72008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3347864" y="2780928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347864" y="3717032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788024" y="501317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SFDR</a:t>
            </a:r>
            <a:r>
              <a:rPr lang="it-IT" sz="3200" baseline="-25000" dirty="0" smtClean="0"/>
              <a:t>RXchain</a:t>
            </a:r>
            <a:r>
              <a:rPr lang="it-IT" sz="3200" dirty="0" smtClean="0"/>
              <a:t>=91.6dB/Hz</a:t>
            </a:r>
            <a:r>
              <a:rPr lang="it-IT" sz="3200" baseline="30000" dirty="0" smtClean="0"/>
              <a:t>2/3</a:t>
            </a:r>
            <a:endParaRPr lang="it-IT" sz="3200" dirty="0" smtClean="0"/>
          </a:p>
        </p:txBody>
      </p:sp>
      <p:cxnSp>
        <p:nvCxnSpPr>
          <p:cNvPr id="34" name="Connettore 4 33"/>
          <p:cNvCxnSpPr/>
          <p:nvPr/>
        </p:nvCxnSpPr>
        <p:spPr>
          <a:xfrm rot="16200000" flipH="1">
            <a:off x="5105340" y="2679637"/>
            <a:ext cx="648072" cy="3298929"/>
          </a:xfrm>
          <a:prstGeom prst="bentConnector3">
            <a:avLst>
              <a:gd name="adj1" fmla="val 12931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6804248" y="3068960"/>
            <a:ext cx="576064" cy="1584176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9" descr="marchiopersito_colore_estes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4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5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RoF link (BEST-2)</a:t>
            </a:r>
            <a:endParaRPr lang="en-GB" dirty="0"/>
          </a:p>
        </p:txBody>
      </p:sp>
      <p:pic>
        <p:nvPicPr>
          <p:cNvPr id="25" name="Immagine 24" descr="P14509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1340768"/>
            <a:ext cx="8532440" cy="5349810"/>
          </a:xfrm>
          <a:prstGeom prst="rect">
            <a:avLst/>
          </a:prstGeom>
        </p:spPr>
      </p:pic>
      <p:pic>
        <p:nvPicPr>
          <p:cNvPr id="26" name="Immagine 25" descr="ANDREW Passivo 3GHz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412776"/>
            <a:ext cx="3595192" cy="269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99362"/>
              </p:ext>
            </p:extLst>
          </p:nvPr>
        </p:nvGraphicFramePr>
        <p:xfrm>
          <a:off x="1259632" y="1628800"/>
          <a:ext cx="2448000" cy="187220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12000"/>
                <a:gridCol w="936000"/>
              </a:tblGrid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Gain (dB)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-25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Gain Flatness (dB)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+/-0.75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IRL (dB)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&gt;15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ORL (dB)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&gt;20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IIP3 (</a:t>
                      </a:r>
                      <a:r>
                        <a:rPr lang="en-GB" sz="1400" dirty="0" err="1">
                          <a:solidFill>
                            <a:srgbClr val="020202"/>
                          </a:solidFill>
                        </a:rPr>
                        <a:t>dBm</a:t>
                      </a: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)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+33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NF (dB)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20202"/>
                          </a:solidFill>
                        </a:rPr>
                        <a:t>36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20202"/>
                          </a:solidFill>
                        </a:rPr>
                        <a:t>SFDR (dB/Hz</a:t>
                      </a:r>
                      <a:r>
                        <a:rPr lang="en-GB" sz="1400" baseline="30000">
                          <a:solidFill>
                            <a:srgbClr val="020202"/>
                          </a:solidFill>
                        </a:rPr>
                        <a:t>2/3</a:t>
                      </a:r>
                      <a:r>
                        <a:rPr lang="en-GB" sz="1400">
                          <a:solidFill>
                            <a:srgbClr val="020202"/>
                          </a:solidFill>
                        </a:rPr>
                        <a:t>)</a:t>
                      </a:r>
                      <a:endParaRPr lang="it-IT" sz="140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20202"/>
                          </a:solidFill>
                        </a:rPr>
                        <a:t>120</a:t>
                      </a:r>
                      <a:endParaRPr lang="it-IT" sz="1400" dirty="0">
                        <a:solidFill>
                          <a:srgbClr val="02020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043608" y="5859581"/>
            <a:ext cx="28804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1"/>
                </a:solidFill>
                <a:sym typeface="Symbol"/>
              </a:rPr>
              <a:t>1.3um DFB SLT4260</a:t>
            </a:r>
          </a:p>
          <a:p>
            <a:pPr algn="ctr"/>
            <a:r>
              <a:rPr lang="en-GB" sz="2400" b="1" dirty="0" smtClean="0">
                <a:solidFill>
                  <a:schemeClr val="accent1"/>
                </a:solidFill>
                <a:sym typeface="Symbol"/>
              </a:rPr>
              <a:t>from Sumitomo</a:t>
            </a:r>
            <a:endParaRPr lang="en-GB" sz="24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3501008"/>
            <a:ext cx="5652120" cy="1991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RoF link (BEST-2)</a:t>
            </a:r>
            <a:endParaRPr lang="en-GB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2" name="Immagine 91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1412776"/>
            <a:ext cx="5760000" cy="1381095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 rot="16200000" flipH="1">
            <a:off x="1511660" y="296094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 rot="16200000" flipH="1">
            <a:off x="5076056" y="2780928"/>
            <a:ext cx="1152128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ttore 1 98"/>
          <p:cNvCxnSpPr/>
          <p:nvPr/>
        </p:nvCxnSpPr>
        <p:spPr>
          <a:xfrm rot="5400000">
            <a:off x="4139952" y="2852936"/>
            <a:ext cx="108012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331640" y="55892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SFDR</a:t>
            </a:r>
            <a:r>
              <a:rPr lang="it-IT" sz="2400" baseline="-25000" dirty="0" err="1" smtClean="0"/>
              <a:t>RXchain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= 91dB/Hz</a:t>
            </a:r>
            <a:r>
              <a:rPr lang="it-IT" sz="2400" baseline="30000" dirty="0" smtClean="0"/>
              <a:t>2/3</a:t>
            </a:r>
          </a:p>
        </p:txBody>
      </p:sp>
      <p:cxnSp>
        <p:nvCxnSpPr>
          <p:cNvPr id="6" name="Connettore 2 5"/>
          <p:cNvCxnSpPr/>
          <p:nvPr/>
        </p:nvCxnSpPr>
        <p:spPr>
          <a:xfrm rot="16200000" flipH="1">
            <a:off x="3599922" y="2960977"/>
            <a:ext cx="1152127" cy="71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rot="5400000">
            <a:off x="2087724" y="2816932"/>
            <a:ext cx="108012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rot="16200000" flipH="1">
            <a:off x="3023828" y="2816932"/>
            <a:ext cx="1224136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magine 9" descr="marchiopersito_colore_estes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reduction?</a:t>
            </a:r>
            <a:endParaRPr lang="en-GB" dirty="0"/>
          </a:p>
        </p:txBody>
      </p:sp>
      <p:pic>
        <p:nvPicPr>
          <p:cNvPr id="36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r="23014" b="12493"/>
          <a:stretch/>
        </p:blipFill>
        <p:spPr>
          <a:xfrm>
            <a:off x="2483768" y="1592805"/>
            <a:ext cx="3289194" cy="3708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967801" y="1682488"/>
            <a:ext cx="288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1.3um DFB SLT4260</a:t>
            </a:r>
          </a:p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from Sumitomo</a:t>
            </a:r>
            <a:endParaRPr lang="en-GB" sz="2400" dirty="0" smtClean="0">
              <a:solidFill>
                <a:schemeClr val="accent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4260795" y="2160840"/>
            <a:ext cx="2016223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965143" y="5631631"/>
            <a:ext cx="155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sym typeface="Symbol"/>
              </a:rPr>
              <a:t>SMA </a:t>
            </a:r>
            <a:r>
              <a:rPr lang="en-GB" sz="2400" dirty="0" err="1">
                <a:solidFill>
                  <a:schemeClr val="accent1"/>
                </a:solidFill>
                <a:sym typeface="Symbol"/>
              </a:rPr>
              <a:t>RFin</a:t>
            </a:r>
            <a:endParaRPr lang="en-GB" sz="2400" dirty="0">
              <a:solidFill>
                <a:schemeClr val="accent1"/>
              </a:solidFill>
            </a:endParaRPr>
          </a:p>
        </p:txBody>
      </p:sp>
      <p:cxnSp>
        <p:nvCxnSpPr>
          <p:cNvPr id="15" name="Connettore 2 14"/>
          <p:cNvCxnSpPr>
            <a:stCxn id="12" idx="0"/>
          </p:cNvCxnSpPr>
          <p:nvPr/>
        </p:nvCxnSpPr>
        <p:spPr>
          <a:xfrm flipV="1">
            <a:off x="3743179" y="5185176"/>
            <a:ext cx="0" cy="4464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377487" y="5325910"/>
            <a:ext cx="155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PCB fixture</a:t>
            </a:r>
            <a:endParaRPr lang="en-GB" sz="2400" dirty="0" smtClean="0">
              <a:solidFill>
                <a:schemeClr val="accent1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4377487" y="4537105"/>
            <a:ext cx="315355" cy="8712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948264" y="3293753"/>
            <a:ext cx="1556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SMB for DC power</a:t>
            </a:r>
          </a:p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(to Laser Driver)</a:t>
            </a:r>
          </a:p>
        </p:txBody>
      </p:sp>
      <p:cxnSp>
        <p:nvCxnSpPr>
          <p:cNvPr id="23" name="Connettore 2 22"/>
          <p:cNvCxnSpPr>
            <a:stCxn id="22" idx="1"/>
          </p:cNvCxnSpPr>
          <p:nvPr/>
        </p:nvCxnSpPr>
        <p:spPr>
          <a:xfrm flipH="1" flipV="1">
            <a:off x="5810124" y="3973302"/>
            <a:ext cx="1138140" cy="1052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3468707" y="4013601"/>
            <a:ext cx="576064" cy="523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369092" y="3820695"/>
            <a:ext cx="155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Passive</a:t>
            </a:r>
          </a:p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Matching Network</a:t>
            </a:r>
            <a:endParaRPr lang="en-GB" sz="2400" dirty="0" smtClean="0">
              <a:solidFill>
                <a:schemeClr val="accent1"/>
              </a:solidFill>
            </a:endParaRPr>
          </a:p>
        </p:txBody>
      </p:sp>
      <p:cxnSp>
        <p:nvCxnSpPr>
          <p:cNvPr id="27" name="Connettore 2 26"/>
          <p:cNvCxnSpPr>
            <a:stCxn id="26" idx="3"/>
            <a:endCxn id="24" idx="1"/>
          </p:cNvCxnSpPr>
          <p:nvPr/>
        </p:nvCxnSpPr>
        <p:spPr>
          <a:xfrm flipV="1">
            <a:off x="1925164" y="4275353"/>
            <a:ext cx="1543543" cy="1455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69092" y="2431707"/>
            <a:ext cx="155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RF choke</a:t>
            </a:r>
            <a:endParaRPr lang="en-GB" sz="2400" dirty="0" smtClean="0">
              <a:solidFill>
                <a:schemeClr val="accent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711996" y="2735293"/>
            <a:ext cx="2031183" cy="10854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resentation_templat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ucidoColLogo2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FFB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FFB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iscol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scol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scol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scol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scol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scol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scol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SKA_presentation_template</Template>
  <TotalTime>4408</TotalTime>
  <Words>1815</Words>
  <Application>Microsoft Office PowerPoint</Application>
  <PresentationFormat>Presentazione su schermo (4:3)</PresentationFormat>
  <Paragraphs>358</Paragraphs>
  <Slides>28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SKA_presentation_template</vt:lpstr>
      <vt:lpstr>1_LucidoColLogo2</vt:lpstr>
      <vt:lpstr> RF over fibre</vt:lpstr>
      <vt:lpstr>RoF concept</vt:lpstr>
      <vt:lpstr>RoF concept</vt:lpstr>
      <vt:lpstr>Signal Transportation &amp; RX chain</vt:lpstr>
      <vt:lpstr>Copper link</vt:lpstr>
      <vt:lpstr>Copper link</vt:lpstr>
      <vt:lpstr>RoF link (BEST-2)</vt:lpstr>
      <vt:lpstr>RoF link (BEST-2)</vt:lpstr>
      <vt:lpstr>Cost reduction?</vt:lpstr>
      <vt:lpstr>Cost reduction?</vt:lpstr>
      <vt:lpstr>Not only cost…</vt:lpstr>
      <vt:lpstr>VCSEL, VCSEL, VCSEL…</vt:lpstr>
      <vt:lpstr>Measurement path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Optics Laboratory of DEI – UniBO Radio over Fiber research activities</vt:lpstr>
      <vt:lpstr>Optics Laboratory of DEI – UniBO Radio over Fiber research activities</vt:lpstr>
      <vt:lpstr>List of Journal papers on the topic</vt:lpstr>
      <vt:lpstr>List of Conference Papers on the topic</vt:lpstr>
      <vt:lpstr>Presentazione standard di PowerPoint</vt:lpstr>
      <vt:lpstr>RoF link based on VCSEL</vt:lpstr>
      <vt:lpstr>Current and future work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rmccool</dc:creator>
  <cp:lastModifiedBy>Federico</cp:lastModifiedBy>
  <cp:revision>153</cp:revision>
  <dcterms:created xsi:type="dcterms:W3CDTF">2011-06-23T12:37:37Z</dcterms:created>
  <dcterms:modified xsi:type="dcterms:W3CDTF">2012-10-23T10:26:40Z</dcterms:modified>
</cp:coreProperties>
</file>