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8"/>
  </p:notesMasterIdLst>
  <p:sldIdLst>
    <p:sldId id="272" r:id="rId2"/>
    <p:sldId id="277" r:id="rId3"/>
    <p:sldId id="259" r:id="rId4"/>
    <p:sldId id="261" r:id="rId5"/>
    <p:sldId id="262" r:id="rId6"/>
    <p:sldId id="257" r:id="rId7"/>
    <p:sldId id="269" r:id="rId8"/>
    <p:sldId id="265" r:id="rId9"/>
    <p:sldId id="264" r:id="rId10"/>
    <p:sldId id="278" r:id="rId11"/>
    <p:sldId id="268" r:id="rId12"/>
    <p:sldId id="267" r:id="rId13"/>
    <p:sldId id="273" r:id="rId14"/>
    <p:sldId id="274" r:id="rId15"/>
    <p:sldId id="275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5" d="100"/>
          <a:sy n="125" d="100"/>
        </p:scale>
        <p:origin x="-19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1F89-3F46-4A4B-9AFA-8BA5814DFDD0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D9E8D-2B92-FA43-AC36-02973E0F3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2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80943-DDAD-47EB-B05B-810D258EAFAE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it-IT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438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KA PP-Fron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030"/>
            <a:ext cx="9152759" cy="69069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0" y="3717032"/>
            <a:ext cx="4572000" cy="114300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67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39750" y="1557338"/>
            <a:ext cx="8064500" cy="4608512"/>
          </a:xfrm>
        </p:spPr>
        <p:txBody>
          <a:bodyPr/>
          <a:lstStyle/>
          <a:p>
            <a:r>
              <a:rPr lang="it-IT" smtClean="0"/>
              <a:t>Drag picture to placeholder or click icon to add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"/>
            <a:ext cx="7772400" cy="1340768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32058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6" y="1"/>
            <a:ext cx="5868144" cy="1196752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9388" y="1700808"/>
            <a:ext cx="8569325" cy="4032448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9750" y="1628775"/>
            <a:ext cx="8064500" cy="4464050"/>
          </a:xfrm>
        </p:spPr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79E3E-2F06-6E4E-817B-CC6C62F14C9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51A8-F103-C04C-93EE-B4A4218EA7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79E3E-2F06-6E4E-817B-CC6C62F14C9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51A8-F103-C04C-93EE-B4A4218EA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3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79E3E-2F06-6E4E-817B-CC6C62F14C9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351A8-F103-C04C-93EE-B4A4218EA7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3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A PP-Inside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3816"/>
            <a:ext cx="9162994" cy="69091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79E3E-2F06-6E4E-817B-CC6C62F14C92}" type="datetimeFigureOut">
              <a:rPr lang="en-US" smtClean="0"/>
              <a:t>22/10/12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351A8-F103-C04C-93EE-B4A4218EA7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942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12.png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771" y="0"/>
            <a:ext cx="275922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31" y="-43290"/>
            <a:ext cx="6399202" cy="196980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 Box 2053"/>
          <p:cNvSpPr txBox="1">
            <a:spLocks noChangeArrowheads="1"/>
          </p:cNvSpPr>
          <p:nvPr/>
        </p:nvSpPr>
        <p:spPr bwMode="auto">
          <a:xfrm>
            <a:off x="36051" y="4864288"/>
            <a:ext cx="6616051" cy="2031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lvl="5" eaLnBrk="0" hangingPunct="0"/>
            <a:r>
              <a:rPr lang="it-IT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Presented</a:t>
            </a: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 by Monari </a:t>
            </a: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Jader </a:t>
            </a:r>
            <a:b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</a:b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INAF-IRA</a:t>
            </a:r>
            <a:b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</a:br>
            <a:r>
              <a:rPr lang="it-IT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Radiotelescopio </a:t>
            </a:r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Croce del Nord </a:t>
            </a:r>
          </a:p>
          <a:p>
            <a:pPr lvl="5" eaLnBrk="0" hangingPunct="0"/>
            <a:r>
              <a:rPr lang="it-I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Email : j.monari@ira. </a:t>
            </a:r>
            <a:r>
              <a:rPr lang="it-IT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rostile Extended" pitchFamily="2" charset="0"/>
              </a:rPr>
              <a:t>inaf.it</a:t>
            </a:r>
            <a:endParaRPr lang="it-IT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 Extended" pitchFamily="2" charset="0"/>
            </a:endParaRPr>
          </a:p>
          <a:p>
            <a:pPr lvl="5"/>
            <a:r>
              <a:rPr lang="en-GB" dirty="0">
                <a:solidFill>
                  <a:schemeClr val="bg1"/>
                </a:solidFill>
              </a:rPr>
              <a:t>AA-low Technical Progress </a:t>
            </a:r>
            <a:r>
              <a:rPr lang="en-GB" dirty="0" smtClean="0">
                <a:solidFill>
                  <a:schemeClr val="bg1"/>
                </a:solidFill>
              </a:rPr>
              <a:t>Meeting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err="1" smtClean="0">
                <a:solidFill>
                  <a:schemeClr val="bg1"/>
                </a:solidFill>
              </a:rPr>
              <a:t>Medicina</a:t>
            </a:r>
            <a:r>
              <a:rPr lang="en-GB" dirty="0">
                <a:solidFill>
                  <a:schemeClr val="bg1"/>
                </a:solidFill>
              </a:rPr>
              <a:t>, 22-23 September 2012</a:t>
            </a:r>
          </a:p>
          <a:p>
            <a:pPr lvl="5" eaLnBrk="0" hangingPunct="0"/>
            <a:endParaRPr lang="it-IT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Eurostile Extended" pitchFamily="2" charset="0"/>
            </a:endParaRPr>
          </a:p>
        </p:txBody>
      </p:sp>
      <p:pic>
        <p:nvPicPr>
          <p:cNvPr id="6" name="Picture 5" descr="inaf circ colore.ps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425" y="4992884"/>
            <a:ext cx="1298812" cy="1315573"/>
          </a:xfrm>
          <a:prstGeom prst="rect">
            <a:avLst/>
          </a:prstGeom>
        </p:spPr>
      </p:pic>
      <p:sp>
        <p:nvSpPr>
          <p:cNvPr id="7" name="Text Box 2053"/>
          <p:cNvSpPr txBox="1">
            <a:spLocks noChangeArrowheads="1"/>
          </p:cNvSpPr>
          <p:nvPr/>
        </p:nvSpPr>
        <p:spPr bwMode="auto">
          <a:xfrm>
            <a:off x="519518" y="3238203"/>
            <a:ext cx="5483875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urostile Extended" pitchFamily="2" charset="0"/>
              </a:rPr>
              <a:t>Receiver</a:t>
            </a: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urostile Extended" pitchFamily="2" charset="0"/>
              </a:rPr>
              <a:t> work</a:t>
            </a:r>
            <a:endParaRPr lang="it-I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Eurostile Extend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7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Control Software</a:t>
            </a:r>
            <a:endParaRPr lang="en-GB" dirty="0"/>
          </a:p>
        </p:txBody>
      </p:sp>
      <p:pic>
        <p:nvPicPr>
          <p:cNvPr id="92" name="Picture 6" descr="FRANK_2"/>
          <p:cNvPicPr>
            <a:picLocks noChangeAspect="1" noChangeArrowheads="1"/>
          </p:cNvPicPr>
          <p:nvPr/>
        </p:nvPicPr>
        <p:blipFill rotWithShape="1">
          <a:blip r:embed="rId3" cstate="screen"/>
          <a:srcRect l="1517" b="3020"/>
          <a:stretch/>
        </p:blipFill>
        <p:spPr bwMode="auto">
          <a:xfrm>
            <a:off x="155503" y="1621008"/>
            <a:ext cx="6732109" cy="4255594"/>
          </a:xfrm>
          <a:prstGeom prst="rect">
            <a:avLst/>
          </a:prstGeom>
          <a:noFill/>
        </p:spPr>
      </p:pic>
      <p:pic>
        <p:nvPicPr>
          <p:cNvPr id="91" name="Picture 4" descr="FRANK_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09752" y="1621008"/>
            <a:ext cx="1842934" cy="4329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563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731" y="1665776"/>
            <a:ext cx="2536535" cy="484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3277" y="1529040"/>
            <a:ext cx="3609252" cy="2189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20" descr="DSCN9561.JPG"/>
          <p:cNvPicPr/>
          <p:nvPr/>
        </p:nvPicPr>
        <p:blipFill>
          <a:blip r:embed="rId4" cstate="print"/>
          <a:srcRect l="8075" t="4614" r="13484" b="13868"/>
          <a:stretch>
            <a:fillRect/>
          </a:stretch>
        </p:blipFill>
        <p:spPr>
          <a:xfrm>
            <a:off x="4453277" y="3837578"/>
            <a:ext cx="3609252" cy="2811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Mechanics Assembly</a:t>
            </a:r>
          </a:p>
        </p:txBody>
      </p:sp>
    </p:spTree>
    <p:extLst>
      <p:ext uri="{BB962C8B-B14F-4D97-AF65-F5344CB8AC3E}">
        <p14:creationId xmlns:p14="http://schemas.microsoft.com/office/powerpoint/2010/main" val="2045752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28" y="1328539"/>
            <a:ext cx="3663655" cy="5111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172" y="4582972"/>
            <a:ext cx="2857500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286" y="1604129"/>
            <a:ext cx="4597400" cy="2755900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Costs for 16 receiving systems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Based on Carrier + VCSELs </a:t>
            </a:r>
          </a:p>
        </p:txBody>
      </p:sp>
    </p:spTree>
    <p:extLst>
      <p:ext uri="{BB962C8B-B14F-4D97-AF65-F5344CB8AC3E}">
        <p14:creationId xmlns:p14="http://schemas.microsoft.com/office/powerpoint/2010/main" val="1811914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462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12" y="465632"/>
            <a:ext cx="8524362" cy="56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96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29" y="283568"/>
            <a:ext cx="9009514" cy="58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72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777" y="258909"/>
            <a:ext cx="9224071" cy="65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5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Foreword……..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8162" y="2604550"/>
            <a:ext cx="68655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The receiver design is on hold</a:t>
            </a:r>
          </a:p>
          <a:p>
            <a:pPr algn="ctr"/>
            <a:r>
              <a:rPr lang="en-US" sz="3600" dirty="0" smtClean="0"/>
              <a:t>in order to achieve the AAVS0 goals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768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5400000">
            <a:off x="1335036" y="3312460"/>
            <a:ext cx="792088" cy="93610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LNA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1180" y="3419932"/>
            <a:ext cx="1584176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Front End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(FE+OTX)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1540" y="3419932"/>
            <a:ext cx="1728192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Receiver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(ORX+RX)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7404" y="3419932"/>
            <a:ext cx="927720" cy="7200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Link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>
            <a:stCxn id="4" idx="0"/>
            <a:endCxn id="5" idx="1"/>
          </p:cNvCxnSpPr>
          <p:nvPr/>
        </p:nvCxnSpPr>
        <p:spPr>
          <a:xfrm flipV="1">
            <a:off x="2199132" y="3779972"/>
            <a:ext cx="432048" cy="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3"/>
            <a:endCxn id="7" idx="1"/>
          </p:cNvCxnSpPr>
          <p:nvPr/>
        </p:nvCxnSpPr>
        <p:spPr>
          <a:xfrm>
            <a:off x="4215356" y="3779972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3"/>
            <a:endCxn id="6" idx="1"/>
          </p:cNvCxnSpPr>
          <p:nvPr/>
        </p:nvCxnSpPr>
        <p:spPr>
          <a:xfrm>
            <a:off x="5575124" y="3779972"/>
            <a:ext cx="2964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</p:cNvCxnSpPr>
          <p:nvPr/>
        </p:nvCxnSpPr>
        <p:spPr>
          <a:xfrm>
            <a:off x="7599732" y="3779972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4" idx="3"/>
          </p:cNvCxnSpPr>
          <p:nvPr/>
        </p:nvCxnSpPr>
        <p:spPr>
          <a:xfrm>
            <a:off x="614956" y="3779972"/>
            <a:ext cx="648072" cy="5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2908" y="2906584"/>
            <a:ext cx="320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Antenna (30? 70-450MHz)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43748" y="2987884"/>
            <a:ext cx="131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Back End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89756" y="3510314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Outputs 30-450MHz</a:t>
            </a:r>
            <a:endParaRPr lang="en-US" sz="1200" dirty="0"/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Distributed Receiver Architecture</a:t>
            </a:r>
            <a:r>
              <a:rPr lang="en-GB" sz="2000" dirty="0" smtClean="0">
                <a:solidFill>
                  <a:srgbClr val="FFFFFF"/>
                </a:solidFill>
              </a:rPr>
              <a:t/>
            </a:r>
            <a:br>
              <a:rPr lang="en-GB" sz="2000" dirty="0" smtClean="0">
                <a:solidFill>
                  <a:srgbClr val="FFFFFF"/>
                </a:solidFill>
              </a:rPr>
            </a:br>
            <a:r>
              <a:rPr lang="en-GB" sz="1400" dirty="0" smtClean="0">
                <a:solidFill>
                  <a:srgbClr val="FFFFFF"/>
                </a:solidFill>
              </a:rPr>
              <a:t>(* Monari et al. </a:t>
            </a:r>
            <a:r>
              <a:rPr lang="en-GB" sz="1400" dirty="0" err="1" smtClean="0">
                <a:solidFill>
                  <a:srgbClr val="FFFFFF"/>
                </a:solidFill>
              </a:rPr>
              <a:t>Medicina</a:t>
            </a:r>
            <a:r>
              <a:rPr lang="en-GB" sz="1400" dirty="0" smtClean="0">
                <a:solidFill>
                  <a:srgbClr val="FFFFFF"/>
                </a:solidFill>
              </a:rPr>
              <a:t> 2012)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1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Users\Virone\SKA\AAlo\simulazioniCST\Vivaldi50Ohm_versione2\immagine_v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3"/>
          <a:stretch/>
        </p:blipFill>
        <p:spPr bwMode="auto">
          <a:xfrm>
            <a:off x="251520" y="1282838"/>
            <a:ext cx="3167336" cy="441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sosceles Triangle 2"/>
          <p:cNvSpPr/>
          <p:nvPr/>
        </p:nvSpPr>
        <p:spPr>
          <a:xfrm rot="5400000">
            <a:off x="1943708" y="4257092"/>
            <a:ext cx="504056" cy="57606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LNA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 rot="5400000" flipH="1" flipV="1">
            <a:off x="711188" y="4248708"/>
            <a:ext cx="504056" cy="576064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900" dirty="0" smtClean="0">
                <a:solidFill>
                  <a:srgbClr val="000000"/>
                </a:solidFill>
              </a:rPr>
              <a:t>LNA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5696" y="5085184"/>
            <a:ext cx="720080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00"/>
                </a:solidFill>
              </a:rPr>
              <a:t>Front End</a:t>
            </a:r>
          </a:p>
          <a:p>
            <a:pPr algn="ctr"/>
            <a:r>
              <a:rPr lang="en-US" sz="1050" dirty="0" smtClean="0">
                <a:solidFill>
                  <a:srgbClr val="000000"/>
                </a:solidFill>
              </a:rPr>
              <a:t>+OPT TX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0152" y="3765368"/>
            <a:ext cx="1080120" cy="4729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Receiver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(RX)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48583"/>
          <a:stretch/>
        </p:blipFill>
        <p:spPr>
          <a:xfrm>
            <a:off x="7308304" y="3789040"/>
            <a:ext cx="1547063" cy="2505182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7020272" y="4001824"/>
            <a:ext cx="648072" cy="3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7020272" y="4509120"/>
            <a:ext cx="648072" cy="20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80112" y="2996952"/>
            <a:ext cx="1872237" cy="36930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dirty="0" smtClean="0"/>
              <a:t>RECEIVERS ROOM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3848" y="4293096"/>
            <a:ext cx="1600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400mt Optical fiber</a:t>
            </a:r>
            <a:endParaRPr lang="en-US" sz="1400" dirty="0"/>
          </a:p>
        </p:txBody>
      </p:sp>
      <p:cxnSp>
        <p:nvCxnSpPr>
          <p:cNvPr id="17" name="Elbow Connector 16"/>
          <p:cNvCxnSpPr>
            <a:stCxn id="4" idx="0"/>
            <a:endCxn id="5" idx="1"/>
          </p:cNvCxnSpPr>
          <p:nvPr/>
        </p:nvCxnSpPr>
        <p:spPr>
          <a:xfrm rot="10800000" flipV="1">
            <a:off x="603176" y="4536740"/>
            <a:ext cx="72008" cy="756084"/>
          </a:xfrm>
          <a:prstGeom prst="bentConnector3">
            <a:avLst>
              <a:gd name="adj1" fmla="val 41746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3" idx="0"/>
            <a:endCxn id="6" idx="3"/>
          </p:cNvCxnSpPr>
          <p:nvPr/>
        </p:nvCxnSpPr>
        <p:spPr>
          <a:xfrm>
            <a:off x="2483768" y="4545124"/>
            <a:ext cx="72008" cy="756084"/>
          </a:xfrm>
          <a:prstGeom prst="bentConnector3">
            <a:avLst>
              <a:gd name="adj1" fmla="val 41746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944574" y="4498216"/>
            <a:ext cx="5062205" cy="1928748"/>
          </a:xfrm>
          <a:custGeom>
            <a:avLst/>
            <a:gdLst>
              <a:gd name="connsiteX0" fmla="*/ 0 w 5062205"/>
              <a:gd name="connsiteY0" fmla="*/ 991333 h 1928748"/>
              <a:gd name="connsiteX1" fmla="*/ 335848 w 5062205"/>
              <a:gd name="connsiteY1" fmla="*/ 1757561 h 1928748"/>
              <a:gd name="connsiteX2" fmla="*/ 1931129 w 5062205"/>
              <a:gd name="connsiteY2" fmla="*/ 1852027 h 1928748"/>
              <a:gd name="connsiteX3" fmla="*/ 3368980 w 5062205"/>
              <a:gd name="connsiteY3" fmla="*/ 823393 h 1928748"/>
              <a:gd name="connsiteX4" fmla="*/ 4009191 w 5062205"/>
              <a:gd name="connsiteY4" fmla="*/ 162128 h 1928748"/>
              <a:gd name="connsiteX5" fmla="*/ 4995746 w 5062205"/>
              <a:gd name="connsiteY5" fmla="*/ 15180 h 1928748"/>
              <a:gd name="connsiteX6" fmla="*/ 4974756 w 5062205"/>
              <a:gd name="connsiteY6" fmla="*/ 4684 h 1928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62205" h="1928748">
                <a:moveTo>
                  <a:pt x="0" y="991333"/>
                </a:moveTo>
                <a:cubicBezTo>
                  <a:pt x="6996" y="1302722"/>
                  <a:pt x="13993" y="1614112"/>
                  <a:pt x="335848" y="1757561"/>
                </a:cubicBezTo>
                <a:cubicBezTo>
                  <a:pt x="657703" y="1901010"/>
                  <a:pt x="1425607" y="2007722"/>
                  <a:pt x="1931129" y="1852027"/>
                </a:cubicBezTo>
                <a:cubicBezTo>
                  <a:pt x="2436651" y="1696332"/>
                  <a:pt x="3022636" y="1105043"/>
                  <a:pt x="3368980" y="823393"/>
                </a:cubicBezTo>
                <a:cubicBezTo>
                  <a:pt x="3715324" y="541743"/>
                  <a:pt x="3738063" y="296830"/>
                  <a:pt x="4009191" y="162128"/>
                </a:cubicBezTo>
                <a:cubicBezTo>
                  <a:pt x="4280319" y="27426"/>
                  <a:pt x="4834819" y="41421"/>
                  <a:pt x="4995746" y="15180"/>
                </a:cubicBezTo>
                <a:cubicBezTo>
                  <a:pt x="5156674" y="-11061"/>
                  <a:pt x="4974756" y="4684"/>
                  <a:pt x="4974756" y="4684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115966" y="3956338"/>
            <a:ext cx="3813859" cy="2185449"/>
          </a:xfrm>
          <a:custGeom>
            <a:avLst/>
            <a:gdLst>
              <a:gd name="connsiteX0" fmla="*/ 56554 w 3813859"/>
              <a:gd name="connsiteY0" fmla="*/ 1575196 h 2185449"/>
              <a:gd name="connsiteX1" fmla="*/ 56554 w 3813859"/>
              <a:gd name="connsiteY1" fmla="*/ 1984550 h 2185449"/>
              <a:gd name="connsiteX2" fmla="*/ 644289 w 3813859"/>
              <a:gd name="connsiteY2" fmla="*/ 2183980 h 2185449"/>
              <a:gd name="connsiteX3" fmla="*/ 1336976 w 3813859"/>
              <a:gd name="connsiteY3" fmla="*/ 1890084 h 2185449"/>
              <a:gd name="connsiteX4" fmla="*/ 2302541 w 3813859"/>
              <a:gd name="connsiteY4" fmla="*/ 934924 h 2185449"/>
              <a:gd name="connsiteX5" fmla="*/ 3152657 w 3813859"/>
              <a:gd name="connsiteY5" fmla="*/ 137207 h 2185449"/>
              <a:gd name="connsiteX6" fmla="*/ 3813859 w 3813859"/>
              <a:gd name="connsiteY6" fmla="*/ 756 h 2185449"/>
              <a:gd name="connsiteX7" fmla="*/ 3813859 w 3813859"/>
              <a:gd name="connsiteY7" fmla="*/ 756 h 218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13859" h="2185449">
                <a:moveTo>
                  <a:pt x="56554" y="1575196"/>
                </a:moveTo>
                <a:cubicBezTo>
                  <a:pt x="7576" y="1729141"/>
                  <a:pt x="-41402" y="1883086"/>
                  <a:pt x="56554" y="1984550"/>
                </a:cubicBezTo>
                <a:cubicBezTo>
                  <a:pt x="154510" y="2086014"/>
                  <a:pt x="430885" y="2199724"/>
                  <a:pt x="644289" y="2183980"/>
                </a:cubicBezTo>
                <a:cubicBezTo>
                  <a:pt x="857693" y="2168236"/>
                  <a:pt x="1060601" y="2098260"/>
                  <a:pt x="1336976" y="1890084"/>
                </a:cubicBezTo>
                <a:cubicBezTo>
                  <a:pt x="1613351" y="1681908"/>
                  <a:pt x="1999928" y="1227070"/>
                  <a:pt x="2302541" y="934924"/>
                </a:cubicBezTo>
                <a:cubicBezTo>
                  <a:pt x="2605154" y="642778"/>
                  <a:pt x="2900771" y="292902"/>
                  <a:pt x="3152657" y="137207"/>
                </a:cubicBezTo>
                <a:cubicBezTo>
                  <a:pt x="3404543" y="-18488"/>
                  <a:pt x="3813859" y="756"/>
                  <a:pt x="3813859" y="756"/>
                </a:cubicBezTo>
                <a:lnTo>
                  <a:pt x="3813859" y="756"/>
                </a:ln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40152" y="4293096"/>
            <a:ext cx="1080120" cy="4729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Receiver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(RX)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2" name="Snip Single Corner Rectangle 21"/>
          <p:cNvSpPr/>
          <p:nvPr/>
        </p:nvSpPr>
        <p:spPr>
          <a:xfrm>
            <a:off x="5580112" y="3046064"/>
            <a:ext cx="3384376" cy="3672408"/>
          </a:xfrm>
          <a:prstGeom prst="snip1Rect">
            <a:avLst/>
          </a:prstGeom>
          <a:solidFill>
            <a:schemeClr val="accent6">
              <a:alpha val="1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14" tIns="45708" rIns="91414" bIns="45708" rtlCol="0" anchor="ctr"/>
          <a:lstStyle/>
          <a:p>
            <a:pPr algn="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08304" y="6309320"/>
            <a:ext cx="1146415" cy="369308"/>
          </a:xfrm>
          <a:prstGeom prst="rect">
            <a:avLst/>
          </a:prstGeom>
          <a:noFill/>
        </p:spPr>
        <p:txBody>
          <a:bodyPr wrap="none" lIns="91414" tIns="45708" rIns="91414" bIns="45708" rtlCol="0">
            <a:spAutoFit/>
          </a:bodyPr>
          <a:lstStyle/>
          <a:p>
            <a:r>
              <a:rPr lang="en-US" dirty="0" smtClean="0"/>
              <a:t>BACK END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3176" y="5076800"/>
            <a:ext cx="720080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rgbClr val="000000"/>
                </a:solidFill>
              </a:rPr>
              <a:t>Front End</a:t>
            </a:r>
          </a:p>
          <a:p>
            <a:pPr algn="ctr"/>
            <a:r>
              <a:rPr lang="en-US" sz="1050" dirty="0" smtClean="0">
                <a:solidFill>
                  <a:srgbClr val="000000"/>
                </a:solidFill>
              </a:rPr>
              <a:t>+OPT TX</a:t>
            </a:r>
            <a:endParaRPr lang="en-US" sz="1050" dirty="0">
              <a:solidFill>
                <a:srgbClr val="000000"/>
              </a:solidFill>
            </a:endParaRPr>
          </a:p>
        </p:txBody>
      </p:sp>
      <p:pic>
        <p:nvPicPr>
          <p:cNvPr id="9" name="Picture 8" descr="f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27868" y="509138"/>
            <a:ext cx="2751970" cy="2063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/>
          <p:cNvCxnSpPr/>
          <p:nvPr/>
        </p:nvCxnSpPr>
        <p:spPr>
          <a:xfrm flipH="1">
            <a:off x="1650750" y="258909"/>
            <a:ext cx="2236867" cy="397937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74178" y="2824835"/>
            <a:ext cx="2927661" cy="28687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650750" y="4232969"/>
            <a:ext cx="1123428" cy="1455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9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6" descr="DSCN89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22" y="5830381"/>
            <a:ext cx="3191033" cy="1007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/>
          <p:cNvCxnSpPr/>
          <p:nvPr/>
        </p:nvCxnSpPr>
        <p:spPr>
          <a:xfrm flipH="1">
            <a:off x="4222326" y="3765368"/>
            <a:ext cx="1706699" cy="20650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020272" y="4797152"/>
            <a:ext cx="149952" cy="112463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45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40" y="1418472"/>
            <a:ext cx="6261100" cy="490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580" y="2626996"/>
            <a:ext cx="6261100" cy="2006600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Receiver Specifications</a:t>
            </a:r>
            <a:r>
              <a:rPr lang="en-GB" sz="2000" dirty="0" smtClean="0">
                <a:solidFill>
                  <a:srgbClr val="FFFFFF"/>
                </a:solidFill>
              </a:rPr>
              <a:t/>
            </a:r>
            <a:br>
              <a:rPr lang="en-GB" sz="2000" dirty="0" smtClean="0">
                <a:solidFill>
                  <a:srgbClr val="FFFFFF"/>
                </a:solidFill>
              </a:rPr>
            </a:br>
            <a:endParaRPr lang="en-GB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53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Receiver’s Blocks  </a:t>
            </a:r>
          </a:p>
        </p:txBody>
      </p:sp>
      <p:grpSp>
        <p:nvGrpSpPr>
          <p:cNvPr id="442" name="Group 441"/>
          <p:cNvGrpSpPr/>
          <p:nvPr/>
        </p:nvGrpSpPr>
        <p:grpSpPr>
          <a:xfrm>
            <a:off x="1217044" y="2634853"/>
            <a:ext cx="7071272" cy="1476635"/>
            <a:chOff x="-4125790" y="1531260"/>
            <a:chExt cx="7071272" cy="1476635"/>
          </a:xfrm>
        </p:grpSpPr>
        <p:grpSp>
          <p:nvGrpSpPr>
            <p:cNvPr id="436" name="Group 435"/>
            <p:cNvGrpSpPr/>
            <p:nvPr/>
          </p:nvGrpSpPr>
          <p:grpSpPr>
            <a:xfrm>
              <a:off x="-4125790" y="1531260"/>
              <a:ext cx="7071272" cy="1476635"/>
              <a:chOff x="336927" y="1291000"/>
              <a:chExt cx="7071272" cy="1476635"/>
            </a:xfrm>
          </p:grpSpPr>
          <p:sp>
            <p:nvSpPr>
              <p:cNvPr id="435" name="Rounded Rectangle 434"/>
              <p:cNvSpPr/>
              <p:nvPr/>
            </p:nvSpPr>
            <p:spPr>
              <a:xfrm>
                <a:off x="336927" y="1308474"/>
                <a:ext cx="7071272" cy="1459161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" name="Group 2"/>
              <p:cNvGrpSpPr/>
              <p:nvPr/>
            </p:nvGrpSpPr>
            <p:grpSpPr>
              <a:xfrm>
                <a:off x="428116" y="1291000"/>
                <a:ext cx="6980083" cy="1120190"/>
                <a:chOff x="904285" y="908720"/>
                <a:chExt cx="6980083" cy="1120190"/>
              </a:xfrm>
            </p:grpSpPr>
            <p:cxnSp>
              <p:nvCxnSpPr>
                <p:cNvPr id="4" name="Straight Connector 3"/>
                <p:cNvCxnSpPr>
                  <a:endCxn id="18" idx="1"/>
                </p:cNvCxnSpPr>
                <p:nvPr/>
              </p:nvCxnSpPr>
              <p:spPr>
                <a:xfrm>
                  <a:off x="1768381" y="1430250"/>
                  <a:ext cx="288032" cy="873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Connettore 2 9"/>
                <p:cNvCxnSpPr>
                  <a:endCxn id="6" idx="3"/>
                </p:cNvCxnSpPr>
                <p:nvPr/>
              </p:nvCxnSpPr>
              <p:spPr>
                <a:xfrm flipV="1">
                  <a:off x="4261524" y="1438982"/>
                  <a:ext cx="450093" cy="6249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riangolo isoscele 10"/>
                <p:cNvSpPr/>
                <p:nvPr/>
              </p:nvSpPr>
              <p:spPr>
                <a:xfrm rot="5400000">
                  <a:off x="4675087" y="1187479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 flipV="1">
                  <a:off x="2853194" y="1472234"/>
                  <a:ext cx="0" cy="288032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" name="Group 7"/>
                <p:cNvGrpSpPr/>
                <p:nvPr/>
              </p:nvGrpSpPr>
              <p:grpSpPr>
                <a:xfrm>
                  <a:off x="2709178" y="1266706"/>
                  <a:ext cx="720080" cy="360040"/>
                  <a:chOff x="4355976" y="2564904"/>
                  <a:chExt cx="720080" cy="360040"/>
                </a:xfrm>
              </p:grpSpPr>
              <p:sp>
                <p:nvSpPr>
                  <p:cNvPr id="9" name="Rettangolo 7"/>
                  <p:cNvSpPr/>
                  <p:nvPr/>
                </p:nvSpPr>
                <p:spPr>
                  <a:xfrm>
                    <a:off x="4355976" y="2564904"/>
                    <a:ext cx="720080" cy="36004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4427984" y="2708920"/>
                    <a:ext cx="576064" cy="0"/>
                  </a:xfrm>
                  <a:prstGeom prst="line">
                    <a:avLst/>
                  </a:prstGeom>
                  <a:ln w="5715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/>
                </p:nvCxnSpPr>
                <p:spPr>
                  <a:xfrm>
                    <a:off x="4427984" y="2780928"/>
                    <a:ext cx="432048" cy="0"/>
                  </a:xfrm>
                  <a:prstGeom prst="line">
                    <a:avLst/>
                  </a:prstGeom>
                  <a:ln w="5715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Straight Connector 11"/>
                <p:cNvCxnSpPr>
                  <a:stCxn id="18" idx="2"/>
                </p:cNvCxnSpPr>
                <p:nvPr/>
              </p:nvCxnSpPr>
              <p:spPr>
                <a:xfrm flipH="1">
                  <a:off x="2267744" y="1582997"/>
                  <a:ext cx="4693" cy="43604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Triangolo isoscele 10"/>
                <p:cNvSpPr/>
                <p:nvPr/>
              </p:nvSpPr>
              <p:spPr>
                <a:xfrm rot="5400000">
                  <a:off x="6430646" y="1158990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cxnSp>
              <p:nvCxnSpPr>
                <p:cNvPr id="14" name="Connettore 2 13"/>
                <p:cNvCxnSpPr>
                  <a:stCxn id="13" idx="0"/>
                  <a:endCxn id="16" idx="2"/>
                </p:cNvCxnSpPr>
                <p:nvPr/>
              </p:nvCxnSpPr>
              <p:spPr>
                <a:xfrm>
                  <a:off x="6970181" y="1410493"/>
                  <a:ext cx="310986" cy="1755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2 13"/>
                <p:cNvCxnSpPr>
                  <a:stCxn id="57" idx="3"/>
                  <a:endCxn id="13" idx="3"/>
                </p:cNvCxnSpPr>
                <p:nvPr/>
              </p:nvCxnSpPr>
              <p:spPr>
                <a:xfrm flipV="1">
                  <a:off x="6057031" y="1410493"/>
                  <a:ext cx="410145" cy="15973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rapezoid 15"/>
                <p:cNvSpPr/>
                <p:nvPr/>
              </p:nvSpPr>
              <p:spPr>
                <a:xfrm rot="5400000">
                  <a:off x="7245163" y="1214226"/>
                  <a:ext cx="468052" cy="396044"/>
                </a:xfrm>
                <a:prstGeom prst="trapezoi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600"/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2056413" y="1294965"/>
                  <a:ext cx="432048" cy="288032"/>
                  <a:chOff x="3491880" y="4797152"/>
                  <a:chExt cx="1008112" cy="576064"/>
                </a:xfrm>
              </p:grpSpPr>
              <p:sp>
                <p:nvSpPr>
                  <p:cNvPr id="18" name="Rettangolo 7"/>
                  <p:cNvSpPr/>
                  <p:nvPr/>
                </p:nvSpPr>
                <p:spPr>
                  <a:xfrm>
                    <a:off x="3491880" y="4797152"/>
                    <a:ext cx="1008112" cy="57606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cxnSp>
                <p:nvCxnSpPr>
                  <p:cNvPr id="19" name="Straight Connector 18"/>
                  <p:cNvCxnSpPr>
                    <a:stCxn id="18" idx="1"/>
                    <a:endCxn id="18" idx="3"/>
                  </p:cNvCxnSpPr>
                  <p:nvPr/>
                </p:nvCxnSpPr>
                <p:spPr>
                  <a:xfrm>
                    <a:off x="3491880" y="5085184"/>
                    <a:ext cx="1008112" cy="0"/>
                  </a:xfrm>
                  <a:prstGeom prst="line">
                    <a:avLst/>
                  </a:prstGeom>
                  <a:ln w="57150" cmpd="sng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V="1">
                    <a:off x="3995936" y="5085184"/>
                    <a:ext cx="0" cy="287784"/>
                  </a:xfrm>
                  <a:prstGeom prst="line">
                    <a:avLst/>
                  </a:prstGeom>
                  <a:ln w="57150" cmpd="sng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TextBox 20"/>
                <p:cNvSpPr txBox="1"/>
                <p:nvPr/>
              </p:nvSpPr>
              <p:spPr>
                <a:xfrm>
                  <a:off x="2565162" y="1070210"/>
                  <a:ext cx="104387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ADC-10-1R</a:t>
                  </a:r>
                  <a:endParaRPr lang="en-US" sz="1000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4365362" y="926194"/>
                  <a:ext cx="8771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52</a:t>
                  </a:r>
                  <a:endParaRPr lang="en-US" sz="1000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6291818" y="1646274"/>
                  <a:ext cx="8771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52</a:t>
                  </a:r>
                  <a:endParaRPr lang="en-US" sz="10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733784" y="1070210"/>
                  <a:ext cx="97070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TCBT-14+</a:t>
                  </a:r>
                  <a:endParaRPr lang="en-US" sz="1000" dirty="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7096973" y="926194"/>
                  <a:ext cx="787395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OPTICAL TX</a:t>
                  </a:r>
                  <a:endParaRPr lang="en-US" sz="1000" dirty="0"/>
                </a:p>
              </p:txBody>
            </p:sp>
            <p:cxnSp>
              <p:nvCxnSpPr>
                <p:cNvPr id="26" name="Straight Connector 25"/>
                <p:cNvCxnSpPr>
                  <a:stCxn id="6" idx="0"/>
                </p:cNvCxnSpPr>
                <p:nvPr/>
              </p:nvCxnSpPr>
              <p:spPr>
                <a:xfrm flipV="1">
                  <a:off x="5214622" y="1438846"/>
                  <a:ext cx="302868" cy="1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904285" y="1546469"/>
                  <a:ext cx="13901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FM STOP</a:t>
                  </a:r>
                </a:p>
                <a:p>
                  <a:r>
                    <a:rPr lang="en-US" sz="1000" dirty="0" smtClean="0"/>
                    <a:t>MNC ZX75BS-88108-S+</a:t>
                  </a:r>
                  <a:endParaRPr lang="en-US" sz="1000" dirty="0"/>
                </a:p>
              </p:txBody>
            </p:sp>
            <p:cxnSp>
              <p:nvCxnSpPr>
                <p:cNvPr id="28" name="Straight Connector 27"/>
                <p:cNvCxnSpPr>
                  <a:endCxn id="9" idx="3"/>
                </p:cNvCxnSpPr>
                <p:nvPr/>
              </p:nvCxnSpPr>
              <p:spPr>
                <a:xfrm flipH="1">
                  <a:off x="3429258" y="1445231"/>
                  <a:ext cx="288032" cy="149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>
                  <a:stCxn id="18" idx="3"/>
                  <a:endCxn id="9" idx="1"/>
                </p:cNvCxnSpPr>
                <p:nvPr/>
              </p:nvCxnSpPr>
              <p:spPr>
                <a:xfrm>
                  <a:off x="2488461" y="1438981"/>
                  <a:ext cx="220717" cy="774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955303" y="1402453"/>
                  <a:ext cx="288032" cy="873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1241878" y="1226949"/>
                  <a:ext cx="544234" cy="378041"/>
                  <a:chOff x="2699792" y="3429000"/>
                  <a:chExt cx="544234" cy="378041"/>
                </a:xfrm>
              </p:grpSpPr>
              <p:sp>
                <p:nvSpPr>
                  <p:cNvPr id="32" name="Rettangolo 7"/>
                  <p:cNvSpPr/>
                  <p:nvPr/>
                </p:nvSpPr>
                <p:spPr>
                  <a:xfrm>
                    <a:off x="2699792" y="3429000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2783321" y="3473600"/>
                    <a:ext cx="348519" cy="288032"/>
                    <a:chOff x="611560" y="4437112"/>
                    <a:chExt cx="1584176" cy="1259600"/>
                  </a:xfrm>
                </p:grpSpPr>
                <p:grpSp>
                  <p:nvGrpSpPr>
                    <p:cNvPr id="34" name="Group 33"/>
                    <p:cNvGrpSpPr/>
                    <p:nvPr/>
                  </p:nvGrpSpPr>
                  <p:grpSpPr>
                    <a:xfrm>
                      <a:off x="611560" y="443711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50" name="Group 49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54" name="Arc 5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5" name="Arc 5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51" name="Group 50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52" name="Arc 5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53" name="Arc 5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5" name="Group 34"/>
                    <p:cNvGrpSpPr/>
                    <p:nvPr/>
                  </p:nvGrpSpPr>
                  <p:grpSpPr>
                    <a:xfrm>
                      <a:off x="611560" y="483369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44" name="Group 43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8" name="Arc 4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9" name="Arc 4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5" name="Group 44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6" name="Arc 4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7" name="Arc 4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6" name="Group 35"/>
                    <p:cNvGrpSpPr/>
                    <p:nvPr/>
                  </p:nvGrpSpPr>
                  <p:grpSpPr>
                    <a:xfrm>
                      <a:off x="611560" y="5229200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38" name="Group 37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2" name="Arc 4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3" name="Arc 4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39" name="Group 38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0" name="Arc 3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" name="Arc 4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 flipH="1">
                      <a:off x="1331640" y="4869160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5512797" y="1237445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57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59" name="Group 58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76" name="Group 75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80" name="Arc 7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81" name="Arc 8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77" name="Group 76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78" name="Arc 7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9" name="Arc 7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60" name="Group 59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70" name="Group 69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74" name="Arc 7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5" name="Arc 7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71" name="Group 70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72" name="Arc 7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73" name="Arc 7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61" name="Group 60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64" name="Group 63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68" name="Arc 6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9" name="Arc 6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65" name="Group 64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66" name="Arc 6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67" name="Arc 6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82" name="Rectangle 81"/>
                <p:cNvSpPr/>
                <p:nvPr/>
              </p:nvSpPr>
              <p:spPr>
                <a:xfrm>
                  <a:off x="5148064" y="908720"/>
                  <a:ext cx="16722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A-INFO JXWBLB-S-BP-50-450</a:t>
                  </a:r>
                  <a:endParaRPr lang="en-US" sz="1000" dirty="0"/>
                </a:p>
              </p:txBody>
            </p:sp>
            <p:grpSp>
              <p:nvGrpSpPr>
                <p:cNvPr id="83" name="Group 82"/>
                <p:cNvGrpSpPr/>
                <p:nvPr/>
              </p:nvGrpSpPr>
              <p:grpSpPr>
                <a:xfrm>
                  <a:off x="3712597" y="1226949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84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86" name="Group 85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03" name="Group 102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07" name="Arc 106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8" name="Arc 107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04" name="Group 103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05" name="Arc 10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6" name="Arc 10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7" name="Group 86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97" name="Group 96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01" name="Arc 100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2" name="Arc 101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98" name="Group 97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99" name="Arc 9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00" name="Arc 9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88" name="Group 87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91" name="Group 90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95" name="Arc 9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6" name="Arc 9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92" name="Group 91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93" name="Arc 92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94" name="Arc 93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89" name="Straight Connector 88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Straight Connector 89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09" name="TextBox 108"/>
                <p:cNvSpPr txBox="1"/>
                <p:nvPr/>
              </p:nvSpPr>
              <p:spPr>
                <a:xfrm>
                  <a:off x="3564474" y="1628800"/>
                  <a:ext cx="122355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TV STOP</a:t>
                  </a:r>
                </a:p>
                <a:p>
                  <a:r>
                    <a:rPr lang="en-US" sz="1000" dirty="0" smtClean="0"/>
                    <a:t>MNC BSF-C174223+</a:t>
                  </a:r>
                  <a:endParaRPr lang="en-US" sz="1000" dirty="0"/>
                </a:p>
              </p:txBody>
            </p:sp>
          </p:grpSp>
        </p:grpSp>
        <p:sp>
          <p:nvSpPr>
            <p:cNvPr id="441" name="TextBox 440"/>
            <p:cNvSpPr txBox="1"/>
            <p:nvPr/>
          </p:nvSpPr>
          <p:spPr>
            <a:xfrm>
              <a:off x="1237665" y="2638563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FRONT END</a:t>
              </a:r>
              <a:endParaRPr lang="en-US" dirty="0"/>
            </a:p>
          </p:txBody>
        </p:sp>
      </p:grpSp>
      <p:grpSp>
        <p:nvGrpSpPr>
          <p:cNvPr id="444" name="Group 443"/>
          <p:cNvGrpSpPr/>
          <p:nvPr/>
        </p:nvGrpSpPr>
        <p:grpSpPr>
          <a:xfrm>
            <a:off x="95318" y="1801107"/>
            <a:ext cx="10163333" cy="2941053"/>
            <a:chOff x="-2826109" y="685788"/>
            <a:chExt cx="10163333" cy="2941053"/>
          </a:xfrm>
        </p:grpSpPr>
        <p:grpSp>
          <p:nvGrpSpPr>
            <p:cNvPr id="438" name="Group 437"/>
            <p:cNvGrpSpPr/>
            <p:nvPr/>
          </p:nvGrpSpPr>
          <p:grpSpPr>
            <a:xfrm>
              <a:off x="-2826109" y="685788"/>
              <a:ext cx="10163333" cy="2941053"/>
              <a:chOff x="-39665" y="2072105"/>
              <a:chExt cx="10163333" cy="2941053"/>
            </a:xfrm>
          </p:grpSpPr>
          <p:sp>
            <p:nvSpPr>
              <p:cNvPr id="437" name="Rounded Rectangle 436"/>
              <p:cNvSpPr/>
              <p:nvPr/>
            </p:nvSpPr>
            <p:spPr>
              <a:xfrm>
                <a:off x="65004" y="2072105"/>
                <a:ext cx="8748339" cy="2941053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1" name="Group 230"/>
              <p:cNvGrpSpPr/>
              <p:nvPr/>
            </p:nvGrpSpPr>
            <p:grpSpPr>
              <a:xfrm>
                <a:off x="-39665" y="2383573"/>
                <a:ext cx="10163333" cy="2520280"/>
                <a:chOff x="2835" y="3573016"/>
                <a:chExt cx="10163333" cy="2520280"/>
              </a:xfrm>
            </p:grpSpPr>
            <p:grpSp>
              <p:nvGrpSpPr>
                <p:cNvPr id="233" name="Group 232"/>
                <p:cNvGrpSpPr/>
                <p:nvPr/>
              </p:nvGrpSpPr>
              <p:grpSpPr>
                <a:xfrm>
                  <a:off x="7884368" y="5284016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234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35" name="Group 234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236" name="Group 235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53" name="Group 252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57" name="Arc 256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8" name="Arc 257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54" name="Group 253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55" name="Arc 25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6" name="Arc 25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7" name="Group 236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47" name="Group 246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51" name="Arc 250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2" name="Arc 251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48" name="Group 247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49" name="Arc 24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50" name="Arc 24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38" name="Group 237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41" name="Group 240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45" name="Arc 24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6" name="Arc 24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42" name="Group 241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43" name="Arc 242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44" name="Arc 243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239" name="Straight Connector 238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0" name="Straight Connector 239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59" name="Summing Junction 258"/>
                <p:cNvSpPr/>
                <p:nvPr/>
              </p:nvSpPr>
              <p:spPr>
                <a:xfrm>
                  <a:off x="6519810" y="3888456"/>
                  <a:ext cx="432048" cy="432048"/>
                </a:xfrm>
                <a:prstGeom prst="flowChartSummingJunction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260" name="Group 259"/>
                <p:cNvGrpSpPr/>
                <p:nvPr/>
              </p:nvGrpSpPr>
              <p:grpSpPr>
                <a:xfrm>
                  <a:off x="4211960" y="4446248"/>
                  <a:ext cx="576064" cy="504056"/>
                  <a:chOff x="3419872" y="4509120"/>
                  <a:chExt cx="792088" cy="504056"/>
                </a:xfrm>
              </p:grpSpPr>
              <p:grpSp>
                <p:nvGrpSpPr>
                  <p:cNvPr id="261" name="Group 260"/>
                  <p:cNvGrpSpPr/>
                  <p:nvPr/>
                </p:nvGrpSpPr>
                <p:grpSpPr>
                  <a:xfrm>
                    <a:off x="3419872" y="4653136"/>
                    <a:ext cx="764677" cy="288032"/>
                    <a:chOff x="4815435" y="2780928"/>
                    <a:chExt cx="1080120" cy="432048"/>
                  </a:xfrm>
                </p:grpSpPr>
                <p:sp>
                  <p:nvSpPr>
                    <p:cNvPr id="263" name="Rettangolo 7"/>
                    <p:cNvSpPr/>
                    <p:nvPr/>
                  </p:nvSpPr>
                  <p:spPr>
                    <a:xfrm>
                      <a:off x="4815435" y="2780928"/>
                      <a:ext cx="1080120" cy="43204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14" tIns="45708" rIns="91414" bIns="45708" anchor="ctr"/>
                    <a:lstStyle/>
                    <a:p>
                      <a:pPr algn="ctr">
                        <a:defRPr/>
                      </a:pPr>
                      <a:endParaRPr lang="en-US" sz="1600"/>
                    </a:p>
                  </p:txBody>
                </p:sp>
                <p:grpSp>
                  <p:nvGrpSpPr>
                    <p:cNvPr id="264" name="Group 263"/>
                    <p:cNvGrpSpPr/>
                    <p:nvPr/>
                  </p:nvGrpSpPr>
                  <p:grpSpPr>
                    <a:xfrm>
                      <a:off x="4932040" y="2852936"/>
                      <a:ext cx="864096" cy="288032"/>
                      <a:chOff x="4932040" y="2564904"/>
                      <a:chExt cx="1728192" cy="720080"/>
                    </a:xfrm>
                  </p:grpSpPr>
                  <p:cxnSp>
                    <p:nvCxnSpPr>
                      <p:cNvPr id="265" name="Straight Connector 264"/>
                      <p:cNvCxnSpPr/>
                      <p:nvPr/>
                    </p:nvCxnSpPr>
                    <p:spPr>
                      <a:xfrm flipV="1">
                        <a:off x="4932040" y="2564904"/>
                        <a:ext cx="216024" cy="432048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6" name="Straight Connector 265"/>
                      <p:cNvCxnSpPr/>
                      <p:nvPr/>
                    </p:nvCxnSpPr>
                    <p:spPr>
                      <a:xfrm>
                        <a:off x="5148064" y="2564904"/>
                        <a:ext cx="216024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7" name="Straight Connector 266"/>
                      <p:cNvCxnSpPr/>
                      <p:nvPr/>
                    </p:nvCxnSpPr>
                    <p:spPr>
                      <a:xfrm flipV="1">
                        <a:off x="5364088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8" name="Straight Connector 267"/>
                      <p:cNvCxnSpPr/>
                      <p:nvPr/>
                    </p:nvCxnSpPr>
                    <p:spPr>
                      <a:xfrm>
                        <a:off x="5652120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69" name="Straight Connector 268"/>
                      <p:cNvCxnSpPr/>
                      <p:nvPr/>
                    </p:nvCxnSpPr>
                    <p:spPr>
                      <a:xfrm flipV="1">
                        <a:off x="5940152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0" name="Straight Connector 269"/>
                      <p:cNvCxnSpPr/>
                      <p:nvPr/>
                    </p:nvCxnSpPr>
                    <p:spPr>
                      <a:xfrm>
                        <a:off x="6228184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71" name="Straight Connector 270"/>
                      <p:cNvCxnSpPr/>
                      <p:nvPr/>
                    </p:nvCxnSpPr>
                    <p:spPr>
                      <a:xfrm flipV="1">
                        <a:off x="6516216" y="2924944"/>
                        <a:ext cx="144016" cy="36004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262" name="Straight Arrow Connector 261"/>
                  <p:cNvCxnSpPr/>
                  <p:nvPr/>
                </p:nvCxnSpPr>
                <p:spPr>
                  <a:xfrm flipV="1">
                    <a:off x="3419872" y="4509120"/>
                    <a:ext cx="792088" cy="50405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72" name="Or 271"/>
                <p:cNvSpPr/>
                <p:nvPr/>
              </p:nvSpPr>
              <p:spPr>
                <a:xfrm>
                  <a:off x="5796136" y="4518256"/>
                  <a:ext cx="432048" cy="432048"/>
                </a:xfrm>
                <a:prstGeom prst="flowChartOr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2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Trapezoid 272"/>
                <p:cNvSpPr/>
                <p:nvPr/>
              </p:nvSpPr>
              <p:spPr>
                <a:xfrm rot="5400000">
                  <a:off x="143508" y="4477182"/>
                  <a:ext cx="468052" cy="396044"/>
                </a:xfrm>
                <a:prstGeom prst="trapezoi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600"/>
                </a:p>
              </p:txBody>
            </p:sp>
            <p:grpSp>
              <p:nvGrpSpPr>
                <p:cNvPr id="274" name="Group 273"/>
                <p:cNvGrpSpPr/>
                <p:nvPr/>
              </p:nvGrpSpPr>
              <p:grpSpPr>
                <a:xfrm>
                  <a:off x="755576" y="4477182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275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76" name="Group 275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277" name="Group 276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94" name="Group 293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98" name="Arc 29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9" name="Arc 29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95" name="Group 294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96" name="Arc 29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7" name="Arc 29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78" name="Group 277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88" name="Group 287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92" name="Arc 29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3" name="Arc 29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89" name="Group 288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90" name="Arc 28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91" name="Arc 29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79" name="Group 278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282" name="Group 281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86" name="Arc 28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87" name="Arc 28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283" name="Group 282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284" name="Arc 28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285" name="Arc 28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280" name="Straight Connector 279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Straight Connector 280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00" name="Triangolo isoscele 10"/>
                <p:cNvSpPr/>
                <p:nvPr/>
              </p:nvSpPr>
              <p:spPr>
                <a:xfrm rot="5400000">
                  <a:off x="2519246" y="4473642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grpSp>
              <p:nvGrpSpPr>
                <p:cNvPr id="301" name="Group 300"/>
                <p:cNvGrpSpPr/>
                <p:nvPr/>
              </p:nvGrpSpPr>
              <p:grpSpPr>
                <a:xfrm>
                  <a:off x="3347864" y="4509120"/>
                  <a:ext cx="576064" cy="432048"/>
                  <a:chOff x="2699792" y="3573016"/>
                  <a:chExt cx="1008112" cy="720080"/>
                </a:xfrm>
              </p:grpSpPr>
              <p:sp>
                <p:nvSpPr>
                  <p:cNvPr id="302" name="Rettangolo 7"/>
                  <p:cNvSpPr/>
                  <p:nvPr/>
                </p:nvSpPr>
                <p:spPr>
                  <a:xfrm>
                    <a:off x="2699792" y="3573016"/>
                    <a:ext cx="1008112" cy="72008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03" name="Group 302"/>
                  <p:cNvGrpSpPr/>
                  <p:nvPr/>
                </p:nvGrpSpPr>
                <p:grpSpPr>
                  <a:xfrm>
                    <a:off x="2771800" y="3789040"/>
                    <a:ext cx="864096" cy="288032"/>
                    <a:chOff x="2771800" y="3789040"/>
                    <a:chExt cx="1872208" cy="288032"/>
                  </a:xfrm>
                </p:grpSpPr>
                <p:cxnSp>
                  <p:nvCxnSpPr>
                    <p:cNvPr id="304" name="Straight Connector 303"/>
                    <p:cNvCxnSpPr/>
                    <p:nvPr/>
                  </p:nvCxnSpPr>
                  <p:spPr>
                    <a:xfrm>
                      <a:off x="2771800" y="4077072"/>
                      <a:ext cx="432048" cy="0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5" name="Straight Connector 304"/>
                    <p:cNvCxnSpPr/>
                    <p:nvPr/>
                  </p:nvCxnSpPr>
                  <p:spPr>
                    <a:xfrm flipV="1">
                      <a:off x="3203848" y="3789040"/>
                      <a:ext cx="1008112" cy="288032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06" name="Straight Connector 305"/>
                    <p:cNvCxnSpPr/>
                    <p:nvPr/>
                  </p:nvCxnSpPr>
                  <p:spPr>
                    <a:xfrm>
                      <a:off x="4211960" y="3789040"/>
                      <a:ext cx="432048" cy="0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7" name="Group 306"/>
                <p:cNvGrpSpPr/>
                <p:nvPr/>
              </p:nvGrpSpPr>
              <p:grpSpPr>
                <a:xfrm>
                  <a:off x="4932040" y="4448408"/>
                  <a:ext cx="576064" cy="504056"/>
                  <a:chOff x="3419872" y="4509120"/>
                  <a:chExt cx="792088" cy="504056"/>
                </a:xfrm>
              </p:grpSpPr>
              <p:grpSp>
                <p:nvGrpSpPr>
                  <p:cNvPr id="308" name="Group 307"/>
                  <p:cNvGrpSpPr/>
                  <p:nvPr/>
                </p:nvGrpSpPr>
                <p:grpSpPr>
                  <a:xfrm>
                    <a:off x="3419872" y="4653136"/>
                    <a:ext cx="764677" cy="288032"/>
                    <a:chOff x="4815435" y="2780928"/>
                    <a:chExt cx="1080120" cy="432048"/>
                  </a:xfrm>
                </p:grpSpPr>
                <p:sp>
                  <p:nvSpPr>
                    <p:cNvPr id="310" name="Rettangolo 7"/>
                    <p:cNvSpPr/>
                    <p:nvPr/>
                  </p:nvSpPr>
                  <p:spPr>
                    <a:xfrm>
                      <a:off x="4815435" y="2780928"/>
                      <a:ext cx="1080120" cy="43204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14" tIns="45708" rIns="91414" bIns="45708" anchor="ctr"/>
                    <a:lstStyle/>
                    <a:p>
                      <a:pPr algn="ctr">
                        <a:defRPr/>
                      </a:pPr>
                      <a:endParaRPr lang="en-US" sz="1600"/>
                    </a:p>
                  </p:txBody>
                </p:sp>
                <p:grpSp>
                  <p:nvGrpSpPr>
                    <p:cNvPr id="311" name="Group 310"/>
                    <p:cNvGrpSpPr/>
                    <p:nvPr/>
                  </p:nvGrpSpPr>
                  <p:grpSpPr>
                    <a:xfrm>
                      <a:off x="4932040" y="2852936"/>
                      <a:ext cx="864096" cy="288032"/>
                      <a:chOff x="4932040" y="2564904"/>
                      <a:chExt cx="1728192" cy="720080"/>
                    </a:xfrm>
                  </p:grpSpPr>
                  <p:cxnSp>
                    <p:nvCxnSpPr>
                      <p:cNvPr id="312" name="Straight Connector 311"/>
                      <p:cNvCxnSpPr/>
                      <p:nvPr/>
                    </p:nvCxnSpPr>
                    <p:spPr>
                      <a:xfrm flipV="1">
                        <a:off x="4932040" y="2564904"/>
                        <a:ext cx="216024" cy="432048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3" name="Straight Connector 312"/>
                      <p:cNvCxnSpPr/>
                      <p:nvPr/>
                    </p:nvCxnSpPr>
                    <p:spPr>
                      <a:xfrm>
                        <a:off x="5148064" y="2564904"/>
                        <a:ext cx="216024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4" name="Straight Connector 313"/>
                      <p:cNvCxnSpPr/>
                      <p:nvPr/>
                    </p:nvCxnSpPr>
                    <p:spPr>
                      <a:xfrm flipV="1">
                        <a:off x="5364088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5" name="Straight Connector 314"/>
                      <p:cNvCxnSpPr/>
                      <p:nvPr/>
                    </p:nvCxnSpPr>
                    <p:spPr>
                      <a:xfrm>
                        <a:off x="5652120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6" name="Straight Connector 315"/>
                      <p:cNvCxnSpPr/>
                      <p:nvPr/>
                    </p:nvCxnSpPr>
                    <p:spPr>
                      <a:xfrm flipV="1">
                        <a:off x="5940152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7" name="Straight Connector 316"/>
                      <p:cNvCxnSpPr/>
                      <p:nvPr/>
                    </p:nvCxnSpPr>
                    <p:spPr>
                      <a:xfrm>
                        <a:off x="6228184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8" name="Straight Connector 317"/>
                      <p:cNvCxnSpPr/>
                      <p:nvPr/>
                    </p:nvCxnSpPr>
                    <p:spPr>
                      <a:xfrm flipV="1">
                        <a:off x="6516216" y="2924944"/>
                        <a:ext cx="144016" cy="36004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309" name="Straight Arrow Connector 308"/>
                  <p:cNvCxnSpPr/>
                  <p:nvPr/>
                </p:nvCxnSpPr>
                <p:spPr>
                  <a:xfrm flipV="1">
                    <a:off x="3419872" y="4509120"/>
                    <a:ext cx="792088" cy="50405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19" name="Group 318"/>
                <p:cNvGrpSpPr/>
                <p:nvPr/>
              </p:nvGrpSpPr>
              <p:grpSpPr>
                <a:xfrm>
                  <a:off x="6444208" y="5256608"/>
                  <a:ext cx="576064" cy="432048"/>
                  <a:chOff x="3203848" y="5157192"/>
                  <a:chExt cx="576064" cy="432048"/>
                </a:xfrm>
              </p:grpSpPr>
              <p:sp>
                <p:nvSpPr>
                  <p:cNvPr id="320" name="Rettangolo 7"/>
                  <p:cNvSpPr/>
                  <p:nvPr/>
                </p:nvSpPr>
                <p:spPr>
                  <a:xfrm>
                    <a:off x="3203848" y="5157192"/>
                    <a:ext cx="576064" cy="43204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1" name="Freeform 320"/>
                  <p:cNvSpPr/>
                  <p:nvPr/>
                </p:nvSpPr>
                <p:spPr>
                  <a:xfrm>
                    <a:off x="3231259" y="5247472"/>
                    <a:ext cx="504056" cy="273403"/>
                  </a:xfrm>
                  <a:custGeom>
                    <a:avLst/>
                    <a:gdLst>
                      <a:gd name="connsiteX0" fmla="*/ 0 w 1973624"/>
                      <a:gd name="connsiteY0" fmla="*/ 807724 h 807724"/>
                      <a:gd name="connsiteX1" fmla="*/ 1142144 w 1973624"/>
                      <a:gd name="connsiteY1" fmla="*/ 104222 h 807724"/>
                      <a:gd name="connsiteX2" fmla="*/ 1973624 w 1973624"/>
                      <a:gd name="connsiteY2" fmla="*/ 3722 h 807724"/>
                      <a:gd name="connsiteX3" fmla="*/ 1973624 w 1973624"/>
                      <a:gd name="connsiteY3" fmla="*/ 3722 h 807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3624" h="807724">
                        <a:moveTo>
                          <a:pt x="0" y="807724"/>
                        </a:moveTo>
                        <a:cubicBezTo>
                          <a:pt x="406603" y="522973"/>
                          <a:pt x="813207" y="238222"/>
                          <a:pt x="1142144" y="104222"/>
                        </a:cubicBezTo>
                        <a:cubicBezTo>
                          <a:pt x="1471081" y="-29778"/>
                          <a:pt x="1973624" y="3722"/>
                          <a:pt x="1973624" y="3722"/>
                        </a:cubicBezTo>
                        <a:lnTo>
                          <a:pt x="1973624" y="3722"/>
                        </a:lnTo>
                      </a:path>
                    </a:pathLst>
                  </a:cu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2" name="Triangolo isoscele 10"/>
                <p:cNvSpPr/>
                <p:nvPr/>
              </p:nvSpPr>
              <p:spPr>
                <a:xfrm rot="5400000">
                  <a:off x="7199767" y="5221129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cxnSp>
              <p:nvCxnSpPr>
                <p:cNvPr id="323" name="Straight Connector 322"/>
                <p:cNvCxnSpPr>
                  <a:endCxn id="275" idx="1"/>
                </p:cNvCxnSpPr>
                <p:nvPr/>
              </p:nvCxnSpPr>
              <p:spPr>
                <a:xfrm>
                  <a:off x="575556" y="4666068"/>
                  <a:ext cx="180020" cy="13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>
                  <a:stCxn id="300" idx="0"/>
                  <a:endCxn id="302" idx="1"/>
                </p:cNvCxnSpPr>
                <p:nvPr/>
              </p:nvCxnSpPr>
              <p:spPr>
                <a:xfrm flipV="1">
                  <a:off x="3058781" y="4725144"/>
                  <a:ext cx="289083" cy="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>
                  <a:stCxn id="302" idx="3"/>
                  <a:endCxn id="263" idx="1"/>
                </p:cNvCxnSpPr>
                <p:nvPr/>
              </p:nvCxnSpPr>
              <p:spPr>
                <a:xfrm>
                  <a:off x="3923928" y="4725144"/>
                  <a:ext cx="288032" cy="91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>
                  <a:stCxn id="310" idx="1"/>
                  <a:endCxn id="263" idx="3"/>
                </p:cNvCxnSpPr>
                <p:nvPr/>
              </p:nvCxnSpPr>
              <p:spPr>
                <a:xfrm flipH="1" flipV="1">
                  <a:off x="4768089" y="4734280"/>
                  <a:ext cx="163951" cy="2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>
                  <a:stCxn id="310" idx="3"/>
                  <a:endCxn id="272" idx="2"/>
                </p:cNvCxnSpPr>
                <p:nvPr/>
              </p:nvCxnSpPr>
              <p:spPr>
                <a:xfrm flipV="1">
                  <a:off x="5488169" y="4734280"/>
                  <a:ext cx="307967" cy="2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Elbow Connector 327"/>
                <p:cNvCxnSpPr>
                  <a:stCxn id="272" idx="4"/>
                  <a:endCxn id="320" idx="1"/>
                </p:cNvCxnSpPr>
                <p:nvPr/>
              </p:nvCxnSpPr>
              <p:spPr>
                <a:xfrm rot="16200000" flipH="1">
                  <a:off x="5967020" y="4995444"/>
                  <a:ext cx="522328" cy="432048"/>
                </a:xfrm>
                <a:prstGeom prst="bentConnector2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Elbow Connector 328"/>
                <p:cNvCxnSpPr>
                  <a:stCxn id="259" idx="7"/>
                </p:cNvCxnSpPr>
                <p:nvPr/>
              </p:nvCxnSpPr>
              <p:spPr>
                <a:xfrm rot="5400000" flipH="1" flipV="1">
                  <a:off x="7055105" y="3622927"/>
                  <a:ext cx="162283" cy="495320"/>
                </a:xfrm>
                <a:prstGeom prst="bentConnector2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Elbow Connector 329"/>
                <p:cNvCxnSpPr>
                  <a:stCxn id="259" idx="5"/>
                </p:cNvCxnSpPr>
                <p:nvPr/>
              </p:nvCxnSpPr>
              <p:spPr>
                <a:xfrm rot="16200000" flipH="1">
                  <a:off x="7082108" y="4063710"/>
                  <a:ext cx="108277" cy="495320"/>
                </a:xfrm>
                <a:prstGeom prst="bentConnector2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Arrow Connector 330"/>
                <p:cNvCxnSpPr>
                  <a:endCxn id="259" idx="4"/>
                </p:cNvCxnSpPr>
                <p:nvPr/>
              </p:nvCxnSpPr>
              <p:spPr>
                <a:xfrm flipV="1">
                  <a:off x="6735834" y="4320504"/>
                  <a:ext cx="0" cy="4320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2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8820472" y="4221088"/>
                  <a:ext cx="223386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I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33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8855843" y="3645024"/>
                  <a:ext cx="288157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Q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34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3203848" y="4248496"/>
                  <a:ext cx="756810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Equalizer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35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6228184" y="4968576"/>
                  <a:ext cx="106518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Pre-whitening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cxnSp>
              <p:nvCxnSpPr>
                <p:cNvPr id="336" name="Straight Connector 335"/>
                <p:cNvCxnSpPr>
                  <a:stCxn id="320" idx="3"/>
                  <a:endCxn id="322" idx="3"/>
                </p:cNvCxnSpPr>
                <p:nvPr/>
              </p:nvCxnSpPr>
              <p:spPr>
                <a:xfrm>
                  <a:off x="7020272" y="5472632"/>
                  <a:ext cx="21602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Connettore 2 13"/>
                <p:cNvCxnSpPr>
                  <a:stCxn id="355" idx="0"/>
                </p:cNvCxnSpPr>
                <p:nvPr/>
              </p:nvCxnSpPr>
              <p:spPr>
                <a:xfrm flipV="1">
                  <a:off x="7743128" y="3789040"/>
                  <a:ext cx="285256" cy="1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Connettore 2 13"/>
                <p:cNvCxnSpPr>
                  <a:stCxn id="372" idx="0"/>
                </p:cNvCxnSpPr>
                <p:nvPr/>
              </p:nvCxnSpPr>
              <p:spPr>
                <a:xfrm flipV="1">
                  <a:off x="7743128" y="4365104"/>
                  <a:ext cx="285256" cy="1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Connettore 2 13"/>
                <p:cNvCxnSpPr/>
                <p:nvPr/>
              </p:nvCxnSpPr>
              <p:spPr>
                <a:xfrm>
                  <a:off x="8437478" y="5470877"/>
                  <a:ext cx="310986" cy="1755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>
                  <a:stCxn id="234" idx="1"/>
                  <a:endCxn id="322" idx="0"/>
                </p:cNvCxnSpPr>
                <p:nvPr/>
              </p:nvCxnSpPr>
              <p:spPr>
                <a:xfrm flipH="1" flipV="1">
                  <a:off x="7739302" y="5472632"/>
                  <a:ext cx="145066" cy="40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1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8532440" y="3933056"/>
                  <a:ext cx="153233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NB outputs 0-16MHz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42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8532440" y="5112592"/>
                  <a:ext cx="163372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WB output 70-450MHz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43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6669072" y="4536528"/>
                  <a:ext cx="351200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LO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344" name="TextBox 343"/>
                <p:cNvSpPr txBox="1"/>
                <p:nvPr/>
              </p:nvSpPr>
              <p:spPr>
                <a:xfrm>
                  <a:off x="2411760" y="4190891"/>
                  <a:ext cx="8130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6</a:t>
                  </a:r>
                  <a:endParaRPr lang="en-US" sz="1000" dirty="0"/>
                </a:p>
              </p:txBody>
            </p:sp>
            <p:sp>
              <p:nvSpPr>
                <p:cNvPr id="345" name="TextBox 344"/>
                <p:cNvSpPr txBox="1"/>
                <p:nvPr/>
              </p:nvSpPr>
              <p:spPr>
                <a:xfrm>
                  <a:off x="6948264" y="5819691"/>
                  <a:ext cx="8771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84</a:t>
                  </a:r>
                  <a:endParaRPr lang="en-US" sz="1000" dirty="0"/>
                </a:p>
              </p:txBody>
            </p:sp>
            <p:sp>
              <p:nvSpPr>
                <p:cNvPr id="346" name="TextBox 345"/>
                <p:cNvSpPr txBox="1"/>
                <p:nvPr/>
              </p:nvSpPr>
              <p:spPr>
                <a:xfrm>
                  <a:off x="6021789" y="4176488"/>
                  <a:ext cx="71045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</a:t>
                  </a:r>
                </a:p>
                <a:p>
                  <a:r>
                    <a:rPr lang="en-US" sz="1000" dirty="0" smtClean="0"/>
                    <a:t>SBTC 2-10</a:t>
                  </a:r>
                  <a:endParaRPr lang="en-US" sz="1000" dirty="0"/>
                </a:p>
              </p:txBody>
            </p:sp>
            <p:sp>
              <p:nvSpPr>
                <p:cNvPr id="347" name="TextBox 346"/>
                <p:cNvSpPr txBox="1"/>
                <p:nvPr/>
              </p:nvSpPr>
              <p:spPr>
                <a:xfrm>
                  <a:off x="3995936" y="4928506"/>
                  <a:ext cx="8258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COARSE</a:t>
                  </a:r>
                </a:p>
                <a:p>
                  <a:r>
                    <a:rPr lang="en-US" sz="1000" dirty="0" smtClean="0"/>
                    <a:t>HMC800LP3</a:t>
                  </a:r>
                  <a:endParaRPr lang="en-US" sz="1000" dirty="0"/>
                </a:p>
              </p:txBody>
            </p:sp>
            <p:sp>
              <p:nvSpPr>
                <p:cNvPr id="348" name="TextBox 347"/>
                <p:cNvSpPr txBox="1"/>
                <p:nvPr/>
              </p:nvSpPr>
              <p:spPr>
                <a:xfrm>
                  <a:off x="4826253" y="4928506"/>
                  <a:ext cx="8258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FINE</a:t>
                  </a:r>
                </a:p>
                <a:p>
                  <a:r>
                    <a:rPr lang="en-US" sz="1000" dirty="0" smtClean="0"/>
                    <a:t>HMC472LP4</a:t>
                  </a:r>
                  <a:endParaRPr lang="en-US" sz="1000" dirty="0"/>
                </a:p>
              </p:txBody>
            </p:sp>
            <p:sp>
              <p:nvSpPr>
                <p:cNvPr id="349" name="TextBox 348"/>
                <p:cNvSpPr txBox="1"/>
                <p:nvPr/>
              </p:nvSpPr>
              <p:spPr>
                <a:xfrm>
                  <a:off x="6228184" y="3642235"/>
                  <a:ext cx="65166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ADL5387 </a:t>
                  </a:r>
                  <a:endParaRPr lang="en-US" sz="1000" dirty="0"/>
                </a:p>
              </p:txBody>
            </p:sp>
            <p:sp>
              <p:nvSpPr>
                <p:cNvPr id="350" name="TextBox 349"/>
                <p:cNvSpPr txBox="1"/>
                <p:nvPr/>
              </p:nvSpPr>
              <p:spPr>
                <a:xfrm>
                  <a:off x="2835" y="4149080"/>
                  <a:ext cx="79230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OPTICAL RX</a:t>
                  </a:r>
                  <a:endParaRPr lang="en-US" sz="1000" dirty="0"/>
                </a:p>
              </p:txBody>
            </p:sp>
            <p:cxnSp>
              <p:nvCxnSpPr>
                <p:cNvPr id="351" name="Connettore 2 13"/>
                <p:cNvCxnSpPr>
                  <a:endCxn id="366" idx="5"/>
                </p:cNvCxnSpPr>
                <p:nvPr/>
              </p:nvCxnSpPr>
              <p:spPr>
                <a:xfrm flipV="1">
                  <a:off x="1835696" y="4858214"/>
                  <a:ext cx="280897" cy="1220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Connettore 2 9"/>
                <p:cNvCxnSpPr/>
                <p:nvPr/>
              </p:nvCxnSpPr>
              <p:spPr>
                <a:xfrm>
                  <a:off x="1835696" y="4550408"/>
                  <a:ext cx="255358" cy="6597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3" name="TextBox 352"/>
                <p:cNvSpPr txBox="1"/>
                <p:nvPr/>
              </p:nvSpPr>
              <p:spPr>
                <a:xfrm>
                  <a:off x="1907704" y="4941168"/>
                  <a:ext cx="63757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HMC849</a:t>
                  </a:r>
                  <a:endParaRPr lang="en-US" sz="1000" dirty="0"/>
                </a:p>
              </p:txBody>
            </p:sp>
            <p:grpSp>
              <p:nvGrpSpPr>
                <p:cNvPr id="354" name="Group 353"/>
                <p:cNvGrpSpPr/>
                <p:nvPr/>
              </p:nvGrpSpPr>
              <p:grpSpPr>
                <a:xfrm>
                  <a:off x="7239890" y="3573016"/>
                  <a:ext cx="504056" cy="432048"/>
                  <a:chOff x="6588224" y="3933056"/>
                  <a:chExt cx="648072" cy="576065"/>
                </a:xfrm>
              </p:grpSpPr>
              <p:sp>
                <p:nvSpPr>
                  <p:cNvPr id="355" name="Triangolo isoscele 10"/>
                  <p:cNvSpPr/>
                  <p:nvPr/>
                </p:nvSpPr>
                <p:spPr>
                  <a:xfrm rot="5400000">
                    <a:off x="6695710" y="3969586"/>
                    <a:ext cx="576064" cy="503005"/>
                  </a:xfrm>
                  <a:prstGeom prst="triangl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cxnSp>
                <p:nvCxnSpPr>
                  <p:cNvPr id="356" name="Straight Arrow Connector 355"/>
                  <p:cNvCxnSpPr/>
                  <p:nvPr/>
                </p:nvCxnSpPr>
                <p:spPr>
                  <a:xfrm flipV="1">
                    <a:off x="6588224" y="3933056"/>
                    <a:ext cx="648072" cy="504056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7" name="Group 356"/>
                <p:cNvGrpSpPr/>
                <p:nvPr/>
              </p:nvGrpSpPr>
              <p:grpSpPr>
                <a:xfrm>
                  <a:off x="1547664" y="4416888"/>
                  <a:ext cx="288032" cy="504056"/>
                  <a:chOff x="3275856" y="4149080"/>
                  <a:chExt cx="288032" cy="504056"/>
                </a:xfrm>
              </p:grpSpPr>
              <p:sp>
                <p:nvSpPr>
                  <p:cNvPr id="358" name="Rectangle 357"/>
                  <p:cNvSpPr/>
                  <p:nvPr/>
                </p:nvSpPr>
                <p:spPr>
                  <a:xfrm>
                    <a:off x="3275856" y="4149080"/>
                    <a:ext cx="288032" cy="504056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/>
                    <a:endParaRPr 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59" name="CasellaDiTesto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5856" y="4149080"/>
                    <a:ext cx="256110" cy="2615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14" tIns="45708" rIns="91414" bIns="45708">
                    <a:spAutoFit/>
                  </a:bodyPr>
                  <a:lstStyle/>
                  <a:p>
                    <a:r>
                      <a:rPr lang="en-US" sz="1100" dirty="0" smtClean="0">
                        <a:latin typeface="Calibri" pitchFamily="34" charset="0"/>
                      </a:rPr>
                      <a:t>0</a:t>
                    </a:r>
                    <a:endParaRPr lang="en-US" sz="1100" dirty="0">
                      <a:latin typeface="Calibri" pitchFamily="34" charset="0"/>
                    </a:endParaRPr>
                  </a:p>
                </p:txBody>
              </p:sp>
              <p:sp>
                <p:nvSpPr>
                  <p:cNvPr id="360" name="CasellaDiTesto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5856" y="4365104"/>
                    <a:ext cx="262584" cy="2615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14" tIns="45708" rIns="91414" bIns="45708">
                    <a:spAutoFit/>
                  </a:bodyPr>
                  <a:lstStyle/>
                  <a:p>
                    <a:r>
                      <a:rPr lang="en-US" sz="1100" dirty="0" smtClean="0">
                        <a:latin typeface="Calibri" pitchFamily="34" charset="0"/>
                      </a:rPr>
                      <a:t>π</a:t>
                    </a:r>
                    <a:endParaRPr lang="en-US" sz="1100" dirty="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361" name="Group 360"/>
                <p:cNvGrpSpPr/>
                <p:nvPr/>
              </p:nvGrpSpPr>
              <p:grpSpPr>
                <a:xfrm>
                  <a:off x="2051720" y="4499392"/>
                  <a:ext cx="360040" cy="432048"/>
                  <a:chOff x="7812360" y="3284984"/>
                  <a:chExt cx="720080" cy="648072"/>
                </a:xfrm>
              </p:grpSpPr>
              <p:sp>
                <p:nvSpPr>
                  <p:cNvPr id="362" name="Rettangolo 7"/>
                  <p:cNvSpPr/>
                  <p:nvPr/>
                </p:nvSpPr>
                <p:spPr>
                  <a:xfrm>
                    <a:off x="7812360" y="3284984"/>
                    <a:ext cx="720080" cy="64807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63" name="Group 362"/>
                  <p:cNvGrpSpPr/>
                  <p:nvPr/>
                </p:nvGrpSpPr>
                <p:grpSpPr>
                  <a:xfrm rot="10800000" flipV="1">
                    <a:off x="7930053" y="3402672"/>
                    <a:ext cx="432048" cy="432048"/>
                    <a:chOff x="1187624" y="4653136"/>
                    <a:chExt cx="1512168" cy="1584176"/>
                  </a:xfrm>
                </p:grpSpPr>
                <p:sp>
                  <p:nvSpPr>
                    <p:cNvPr id="364" name="Oval 363"/>
                    <p:cNvSpPr/>
                    <p:nvPr/>
                  </p:nvSpPr>
                  <p:spPr>
                    <a:xfrm>
                      <a:off x="1187624" y="5301208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5" name="Oval 364"/>
                    <p:cNvSpPr/>
                    <p:nvPr/>
                  </p:nvSpPr>
                  <p:spPr>
                    <a:xfrm>
                      <a:off x="2411760" y="4653136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6" name="Oval 365"/>
                    <p:cNvSpPr/>
                    <p:nvPr/>
                  </p:nvSpPr>
                  <p:spPr>
                    <a:xfrm>
                      <a:off x="2411760" y="5949280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67" name="Straight Connector 366"/>
                    <p:cNvCxnSpPr/>
                    <p:nvPr/>
                  </p:nvCxnSpPr>
                  <p:spPr>
                    <a:xfrm flipV="1">
                      <a:off x="1331639" y="4797152"/>
                      <a:ext cx="1224136" cy="648072"/>
                    </a:xfrm>
                    <a:prstGeom prst="line">
                      <a:avLst/>
                    </a:prstGeom>
                    <a:ln w="19050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68" name="Straight Connector 367"/>
                <p:cNvCxnSpPr>
                  <a:stCxn id="275" idx="3"/>
                  <a:endCxn id="358" idx="1"/>
                </p:cNvCxnSpPr>
                <p:nvPr/>
              </p:nvCxnSpPr>
              <p:spPr>
                <a:xfrm>
                  <a:off x="1299810" y="4666203"/>
                  <a:ext cx="247854" cy="271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>
                  <a:stCxn id="362" idx="3"/>
                  <a:endCxn id="300" idx="3"/>
                </p:cNvCxnSpPr>
                <p:nvPr/>
              </p:nvCxnSpPr>
              <p:spPr>
                <a:xfrm>
                  <a:off x="2411760" y="4715416"/>
                  <a:ext cx="144016" cy="972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0" name="TextBox 369"/>
                <p:cNvSpPr txBox="1"/>
                <p:nvPr/>
              </p:nvSpPr>
              <p:spPr>
                <a:xfrm>
                  <a:off x="1259632" y="4149080"/>
                  <a:ext cx="9932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SBTCJ-1W</a:t>
                  </a:r>
                  <a:endParaRPr lang="en-US" sz="1000" dirty="0"/>
                </a:p>
              </p:txBody>
            </p:sp>
            <p:grpSp>
              <p:nvGrpSpPr>
                <p:cNvPr id="371" name="Group 370"/>
                <p:cNvGrpSpPr/>
                <p:nvPr/>
              </p:nvGrpSpPr>
              <p:grpSpPr>
                <a:xfrm>
                  <a:off x="7239890" y="4149080"/>
                  <a:ext cx="504056" cy="432048"/>
                  <a:chOff x="6588224" y="3933056"/>
                  <a:chExt cx="648072" cy="576065"/>
                </a:xfrm>
              </p:grpSpPr>
              <p:sp>
                <p:nvSpPr>
                  <p:cNvPr id="372" name="Triangolo isoscele 10"/>
                  <p:cNvSpPr/>
                  <p:nvPr/>
                </p:nvSpPr>
                <p:spPr>
                  <a:xfrm rot="5400000">
                    <a:off x="6695710" y="3969586"/>
                    <a:ext cx="576064" cy="503005"/>
                  </a:xfrm>
                  <a:prstGeom prst="triangle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600"/>
                  </a:p>
                </p:txBody>
              </p:sp>
              <p:cxnSp>
                <p:nvCxnSpPr>
                  <p:cNvPr id="373" name="Straight Arrow Connector 372"/>
                  <p:cNvCxnSpPr/>
                  <p:nvPr/>
                </p:nvCxnSpPr>
                <p:spPr>
                  <a:xfrm flipV="1">
                    <a:off x="6588224" y="3933056"/>
                    <a:ext cx="648072" cy="504056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74" name="Elbow Connector 373"/>
                <p:cNvCxnSpPr>
                  <a:stCxn id="272" idx="0"/>
                  <a:endCxn id="259" idx="2"/>
                </p:cNvCxnSpPr>
                <p:nvPr/>
              </p:nvCxnSpPr>
              <p:spPr>
                <a:xfrm rot="5400000" flipH="1" flipV="1">
                  <a:off x="6059097" y="4057543"/>
                  <a:ext cx="413776" cy="507650"/>
                </a:xfrm>
                <a:prstGeom prst="bentConnector2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Connettore 2 13"/>
                <p:cNvCxnSpPr/>
                <p:nvPr/>
              </p:nvCxnSpPr>
              <p:spPr>
                <a:xfrm flipV="1">
                  <a:off x="8532440" y="3789040"/>
                  <a:ext cx="285256" cy="1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Connettore 2 13"/>
                <p:cNvCxnSpPr/>
                <p:nvPr/>
              </p:nvCxnSpPr>
              <p:spPr>
                <a:xfrm flipV="1">
                  <a:off x="8532440" y="4365104"/>
                  <a:ext cx="285256" cy="1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77" name="Group 376"/>
                <p:cNvGrpSpPr/>
                <p:nvPr/>
              </p:nvGrpSpPr>
              <p:grpSpPr>
                <a:xfrm>
                  <a:off x="8028384" y="4149080"/>
                  <a:ext cx="544234" cy="378041"/>
                  <a:chOff x="2915816" y="2060848"/>
                  <a:chExt cx="544234" cy="378041"/>
                </a:xfrm>
              </p:grpSpPr>
              <p:sp>
                <p:nvSpPr>
                  <p:cNvPr id="378" name="Rettangolo 7"/>
                  <p:cNvSpPr/>
                  <p:nvPr/>
                </p:nvSpPr>
                <p:spPr>
                  <a:xfrm>
                    <a:off x="2915816" y="206084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379" name="Group 378"/>
                  <p:cNvGrpSpPr/>
                  <p:nvPr/>
                </p:nvGrpSpPr>
                <p:grpSpPr>
                  <a:xfrm>
                    <a:off x="2987824" y="2114584"/>
                    <a:ext cx="360040" cy="288032"/>
                    <a:chOff x="2843808" y="4293096"/>
                    <a:chExt cx="1584176" cy="1259600"/>
                  </a:xfrm>
                </p:grpSpPr>
                <p:grpSp>
                  <p:nvGrpSpPr>
                    <p:cNvPr id="380" name="Group 379"/>
                    <p:cNvGrpSpPr/>
                    <p:nvPr/>
                  </p:nvGrpSpPr>
                  <p:grpSpPr>
                    <a:xfrm>
                      <a:off x="2843808" y="429309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397" name="Group 396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01" name="Arc 400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02" name="Arc 401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398" name="Group 397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99" name="Arc 39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00" name="Arc 39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81" name="Group 380"/>
                    <p:cNvGrpSpPr/>
                    <p:nvPr/>
                  </p:nvGrpSpPr>
                  <p:grpSpPr>
                    <a:xfrm>
                      <a:off x="2843808" y="4689680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391" name="Group 390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95" name="Arc 39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96" name="Arc 39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392" name="Group 391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93" name="Arc 392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94" name="Arc 393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82" name="Group 381"/>
                    <p:cNvGrpSpPr/>
                    <p:nvPr/>
                  </p:nvGrpSpPr>
                  <p:grpSpPr>
                    <a:xfrm>
                      <a:off x="2843808" y="5085184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385" name="Group 384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89" name="Arc 38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90" name="Arc 38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386" name="Group 385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387" name="Arc 386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388" name="Arc 387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383" name="Straight Connector 382"/>
                    <p:cNvCxnSpPr/>
                    <p:nvPr/>
                  </p:nvCxnSpPr>
                  <p:spPr>
                    <a:xfrm flipH="1">
                      <a:off x="3563888" y="4365104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4" name="Straight Connector 383"/>
                    <p:cNvCxnSpPr/>
                    <p:nvPr/>
                  </p:nvCxnSpPr>
                  <p:spPr>
                    <a:xfrm flipH="1">
                      <a:off x="3563888" y="4725144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8028384" y="3573016"/>
                  <a:ext cx="544234" cy="378041"/>
                  <a:chOff x="2915816" y="2060848"/>
                  <a:chExt cx="544234" cy="378041"/>
                </a:xfrm>
              </p:grpSpPr>
              <p:sp>
                <p:nvSpPr>
                  <p:cNvPr id="404" name="Rettangolo 7"/>
                  <p:cNvSpPr/>
                  <p:nvPr/>
                </p:nvSpPr>
                <p:spPr>
                  <a:xfrm>
                    <a:off x="2915816" y="206084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405" name="Group 404"/>
                  <p:cNvGrpSpPr/>
                  <p:nvPr/>
                </p:nvGrpSpPr>
                <p:grpSpPr>
                  <a:xfrm>
                    <a:off x="2987824" y="2114584"/>
                    <a:ext cx="360040" cy="288032"/>
                    <a:chOff x="2843808" y="4293096"/>
                    <a:chExt cx="1584176" cy="1259600"/>
                  </a:xfrm>
                </p:grpSpPr>
                <p:grpSp>
                  <p:nvGrpSpPr>
                    <p:cNvPr id="406" name="Group 405"/>
                    <p:cNvGrpSpPr/>
                    <p:nvPr/>
                  </p:nvGrpSpPr>
                  <p:grpSpPr>
                    <a:xfrm>
                      <a:off x="2843808" y="429309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423" name="Group 422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27" name="Arc 426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8" name="Arc 427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24" name="Group 423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25" name="Arc 42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6" name="Arc 42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07" name="Group 406"/>
                    <p:cNvGrpSpPr/>
                    <p:nvPr/>
                  </p:nvGrpSpPr>
                  <p:grpSpPr>
                    <a:xfrm>
                      <a:off x="2843808" y="4689680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417" name="Group 416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21" name="Arc 420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2" name="Arc 421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18" name="Group 417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19" name="Arc 418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20" name="Arc 419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408" name="Group 407"/>
                    <p:cNvGrpSpPr/>
                    <p:nvPr/>
                  </p:nvGrpSpPr>
                  <p:grpSpPr>
                    <a:xfrm>
                      <a:off x="2843808" y="5085184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411" name="Group 410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15" name="Arc 414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6" name="Arc 415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412" name="Group 411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413" name="Arc 412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414" name="Arc 413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409" name="Straight Connector 408"/>
                    <p:cNvCxnSpPr/>
                    <p:nvPr/>
                  </p:nvCxnSpPr>
                  <p:spPr>
                    <a:xfrm flipH="1">
                      <a:off x="3563888" y="4365104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0" name="Straight Connector 409"/>
                    <p:cNvCxnSpPr/>
                    <p:nvPr/>
                  </p:nvCxnSpPr>
                  <p:spPr>
                    <a:xfrm flipH="1">
                      <a:off x="3563888" y="4725144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29" name="TextBox 428"/>
                <p:cNvSpPr txBox="1"/>
                <p:nvPr/>
              </p:nvSpPr>
              <p:spPr>
                <a:xfrm>
                  <a:off x="7164288" y="4509120"/>
                  <a:ext cx="806831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HMC960-10</a:t>
                  </a:r>
                  <a:endParaRPr lang="en-US" sz="1000" dirty="0"/>
                </a:p>
              </p:txBody>
            </p:sp>
            <p:sp>
              <p:nvSpPr>
                <p:cNvPr id="430" name="Rectangle 429"/>
                <p:cNvSpPr/>
                <p:nvPr/>
              </p:nvSpPr>
              <p:spPr>
                <a:xfrm>
                  <a:off x="107504" y="4941168"/>
                  <a:ext cx="16722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A-INFO JXWBLB-S-BP-50-450</a:t>
                  </a:r>
                  <a:endParaRPr lang="en-US" sz="1000" dirty="0"/>
                </a:p>
              </p:txBody>
            </p:sp>
            <p:sp>
              <p:nvSpPr>
                <p:cNvPr id="431" name="Rectangle 430"/>
                <p:cNvSpPr/>
                <p:nvPr/>
              </p:nvSpPr>
              <p:spPr>
                <a:xfrm>
                  <a:off x="7380312" y="5661248"/>
                  <a:ext cx="16722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A-INFO JXWBLB-S-BP-50-450</a:t>
                  </a:r>
                  <a:endParaRPr lang="en-US" sz="1000" dirty="0"/>
                </a:p>
              </p:txBody>
            </p:sp>
            <p:sp>
              <p:nvSpPr>
                <p:cNvPr id="432" name="Rectangle 431"/>
                <p:cNvSpPr/>
                <p:nvPr/>
              </p:nvSpPr>
              <p:spPr>
                <a:xfrm>
                  <a:off x="6300192" y="5013176"/>
                  <a:ext cx="2376264" cy="1080120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43" name="TextBox 442"/>
            <p:cNvSpPr txBox="1"/>
            <p:nvPr/>
          </p:nvSpPr>
          <p:spPr>
            <a:xfrm>
              <a:off x="-2351442" y="3120820"/>
              <a:ext cx="2198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UNIVERSAL RECEIVER</a:t>
              </a:r>
              <a:endParaRPr lang="en-US" dirty="0"/>
            </a:p>
          </p:txBody>
        </p:sp>
      </p:grpSp>
      <p:grpSp>
        <p:nvGrpSpPr>
          <p:cNvPr id="446" name="Group 445"/>
          <p:cNvGrpSpPr/>
          <p:nvPr/>
        </p:nvGrpSpPr>
        <p:grpSpPr>
          <a:xfrm>
            <a:off x="0" y="2371444"/>
            <a:ext cx="8980036" cy="1630947"/>
            <a:chOff x="-2048500" y="5150674"/>
            <a:chExt cx="8980036" cy="1630947"/>
          </a:xfrm>
        </p:grpSpPr>
        <p:grpSp>
          <p:nvGrpSpPr>
            <p:cNvPr id="440" name="Group 439"/>
            <p:cNvGrpSpPr/>
            <p:nvPr/>
          </p:nvGrpSpPr>
          <p:grpSpPr>
            <a:xfrm>
              <a:off x="-2048500" y="5150674"/>
              <a:ext cx="8980036" cy="1630947"/>
              <a:chOff x="-59516" y="4906211"/>
              <a:chExt cx="8980036" cy="1630947"/>
            </a:xfrm>
          </p:grpSpPr>
          <p:sp>
            <p:nvSpPr>
              <p:cNvPr id="439" name="Rounded Rectangle 438"/>
              <p:cNvSpPr/>
              <p:nvPr/>
            </p:nvSpPr>
            <p:spPr>
              <a:xfrm>
                <a:off x="141959" y="4906211"/>
                <a:ext cx="8271958" cy="1630947"/>
              </a:xfrm>
              <a:prstGeom prst="roundRect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-59516" y="5130093"/>
                <a:ext cx="8980036" cy="1293429"/>
                <a:chOff x="162999" y="3713322"/>
                <a:chExt cx="8980036" cy="1293429"/>
              </a:xfrm>
            </p:grpSpPr>
            <p:grpSp>
              <p:nvGrpSpPr>
                <p:cNvPr id="110" name="Group 109"/>
                <p:cNvGrpSpPr/>
                <p:nvPr/>
              </p:nvGrpSpPr>
              <p:grpSpPr>
                <a:xfrm>
                  <a:off x="7468235" y="4224855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111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113" name="Group 112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30" name="Group 129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34" name="Arc 13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5" name="Arc 13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31" name="Group 130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32" name="Arc 13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33" name="Arc 13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4" name="Group 113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24" name="Group 123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28" name="Arc 12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9" name="Arc 12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25" name="Group 124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26" name="Arc 12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7" name="Arc 12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15" name="Group 114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18" name="Group 117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22" name="Arc 12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3" name="Arc 12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19" name="Group 118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20" name="Arc 11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21" name="Arc 12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116" name="Straight Connector 115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Connector 116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6" name="Group 135"/>
                <p:cNvGrpSpPr/>
                <p:nvPr/>
              </p:nvGrpSpPr>
              <p:grpSpPr>
                <a:xfrm>
                  <a:off x="4467057" y="4107167"/>
                  <a:ext cx="576064" cy="504056"/>
                  <a:chOff x="3419872" y="4509120"/>
                  <a:chExt cx="792088" cy="504056"/>
                </a:xfrm>
              </p:grpSpPr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3419872" y="4653136"/>
                    <a:ext cx="764677" cy="288032"/>
                    <a:chOff x="4815435" y="2780928"/>
                    <a:chExt cx="1080120" cy="432048"/>
                  </a:xfrm>
                </p:grpSpPr>
                <p:sp>
                  <p:nvSpPr>
                    <p:cNvPr id="139" name="Rettangolo 7"/>
                    <p:cNvSpPr/>
                    <p:nvPr/>
                  </p:nvSpPr>
                  <p:spPr>
                    <a:xfrm>
                      <a:off x="4815435" y="2780928"/>
                      <a:ext cx="1080120" cy="43204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14" tIns="45708" rIns="91414" bIns="45708" anchor="ctr"/>
                    <a:lstStyle/>
                    <a:p>
                      <a:pPr algn="ctr">
                        <a:defRPr/>
                      </a:pPr>
                      <a:endParaRPr lang="en-US" sz="1600"/>
                    </a:p>
                  </p:txBody>
                </p:sp>
                <p:grpSp>
                  <p:nvGrpSpPr>
                    <p:cNvPr id="140" name="Group 139"/>
                    <p:cNvGrpSpPr/>
                    <p:nvPr/>
                  </p:nvGrpSpPr>
                  <p:grpSpPr>
                    <a:xfrm>
                      <a:off x="4932040" y="2852936"/>
                      <a:ext cx="864096" cy="288032"/>
                      <a:chOff x="4932040" y="2564904"/>
                      <a:chExt cx="1728192" cy="720080"/>
                    </a:xfrm>
                  </p:grpSpPr>
                  <p:cxnSp>
                    <p:nvCxnSpPr>
                      <p:cNvPr id="141" name="Straight Connector 140"/>
                      <p:cNvCxnSpPr/>
                      <p:nvPr/>
                    </p:nvCxnSpPr>
                    <p:spPr>
                      <a:xfrm flipV="1">
                        <a:off x="4932040" y="2564904"/>
                        <a:ext cx="216024" cy="432048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2" name="Straight Connector 141"/>
                      <p:cNvCxnSpPr/>
                      <p:nvPr/>
                    </p:nvCxnSpPr>
                    <p:spPr>
                      <a:xfrm>
                        <a:off x="5148064" y="2564904"/>
                        <a:ext cx="216024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3" name="Straight Connector 142"/>
                      <p:cNvCxnSpPr/>
                      <p:nvPr/>
                    </p:nvCxnSpPr>
                    <p:spPr>
                      <a:xfrm flipV="1">
                        <a:off x="5364088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" name="Straight Connector 143"/>
                      <p:cNvCxnSpPr/>
                      <p:nvPr/>
                    </p:nvCxnSpPr>
                    <p:spPr>
                      <a:xfrm>
                        <a:off x="5652120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Straight Connector 144"/>
                      <p:cNvCxnSpPr/>
                      <p:nvPr/>
                    </p:nvCxnSpPr>
                    <p:spPr>
                      <a:xfrm flipV="1">
                        <a:off x="5940152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Straight Connector 145"/>
                      <p:cNvCxnSpPr/>
                      <p:nvPr/>
                    </p:nvCxnSpPr>
                    <p:spPr>
                      <a:xfrm>
                        <a:off x="6228184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Straight Connector 146"/>
                      <p:cNvCxnSpPr/>
                      <p:nvPr/>
                    </p:nvCxnSpPr>
                    <p:spPr>
                      <a:xfrm flipV="1">
                        <a:off x="6516216" y="2924944"/>
                        <a:ext cx="144016" cy="36004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38" name="Straight Arrow Connector 137"/>
                  <p:cNvCxnSpPr/>
                  <p:nvPr/>
                </p:nvCxnSpPr>
                <p:spPr>
                  <a:xfrm flipV="1">
                    <a:off x="3419872" y="4509120"/>
                    <a:ext cx="792088" cy="50405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8" name="Group 147"/>
                <p:cNvGrpSpPr/>
                <p:nvPr/>
              </p:nvGrpSpPr>
              <p:grpSpPr>
                <a:xfrm>
                  <a:off x="1010673" y="4138101"/>
                  <a:ext cx="544234" cy="378041"/>
                  <a:chOff x="4067944" y="2420888"/>
                  <a:chExt cx="544234" cy="378041"/>
                </a:xfrm>
              </p:grpSpPr>
              <p:sp>
                <p:nvSpPr>
                  <p:cNvPr id="149" name="Rettangolo 7"/>
                  <p:cNvSpPr/>
                  <p:nvPr/>
                </p:nvSpPr>
                <p:spPr>
                  <a:xfrm>
                    <a:off x="4067944" y="2420888"/>
                    <a:ext cx="544234" cy="378041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11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50" name="Group 149"/>
                  <p:cNvGrpSpPr/>
                  <p:nvPr/>
                </p:nvGrpSpPr>
                <p:grpSpPr>
                  <a:xfrm>
                    <a:off x="4139952" y="2465488"/>
                    <a:ext cx="360040" cy="288032"/>
                    <a:chOff x="5436096" y="3140968"/>
                    <a:chExt cx="1584176" cy="1259600"/>
                  </a:xfrm>
                </p:grpSpPr>
                <p:grpSp>
                  <p:nvGrpSpPr>
                    <p:cNvPr id="151" name="Group 150"/>
                    <p:cNvGrpSpPr/>
                    <p:nvPr/>
                  </p:nvGrpSpPr>
                  <p:grpSpPr>
                    <a:xfrm>
                      <a:off x="5436096" y="3140968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68" name="Group 167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72" name="Arc 171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3" name="Arc 172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69" name="Group 168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70" name="Arc 16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1" name="Arc 17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2" name="Group 151"/>
                    <p:cNvGrpSpPr/>
                    <p:nvPr/>
                  </p:nvGrpSpPr>
                  <p:grpSpPr>
                    <a:xfrm>
                      <a:off x="5436096" y="3537552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62" name="Group 161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66" name="Arc 165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7" name="Arc 166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63" name="Group 162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64" name="Arc 163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5" name="Arc 164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3" name="Group 152"/>
                    <p:cNvGrpSpPr/>
                    <p:nvPr/>
                  </p:nvGrpSpPr>
                  <p:grpSpPr>
                    <a:xfrm>
                      <a:off x="5436096" y="3933056"/>
                      <a:ext cx="1584176" cy="467512"/>
                      <a:chOff x="5436096" y="3249520"/>
                      <a:chExt cx="1584176" cy="467512"/>
                    </a:xfrm>
                  </p:grpSpPr>
                  <p:grpSp>
                    <p:nvGrpSpPr>
                      <p:cNvPr id="156" name="Group 155"/>
                      <p:cNvGrpSpPr/>
                      <p:nvPr/>
                    </p:nvGrpSpPr>
                    <p:grpSpPr>
                      <a:xfrm>
                        <a:off x="5436096" y="3284984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60" name="Arc 159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61" name="Arc 160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  <p:grpSp>
                    <p:nvGrpSpPr>
                      <p:cNvPr id="157" name="Group 156"/>
                      <p:cNvGrpSpPr/>
                      <p:nvPr/>
                    </p:nvGrpSpPr>
                    <p:grpSpPr>
                      <a:xfrm flipV="1">
                        <a:off x="6228184" y="3249520"/>
                        <a:ext cx="792088" cy="432048"/>
                        <a:chOff x="5436096" y="2708920"/>
                        <a:chExt cx="576064" cy="576064"/>
                      </a:xfrm>
                    </p:grpSpPr>
                    <p:sp>
                      <p:nvSpPr>
                        <p:cNvPr id="158" name="Arc 157"/>
                        <p:cNvSpPr/>
                        <p:nvPr/>
                      </p:nvSpPr>
                      <p:spPr>
                        <a:xfrm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59" name="Arc 158"/>
                        <p:cNvSpPr/>
                        <p:nvPr/>
                      </p:nvSpPr>
                      <p:spPr>
                        <a:xfrm rot="16200000">
                          <a:off x="5436096" y="2708920"/>
                          <a:ext cx="576064" cy="576064"/>
                        </a:xfrm>
                        <a:prstGeom prst="arc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cxnSp>
                  <p:nvCxnSpPr>
                    <p:cNvPr id="154" name="Straight Connector 153"/>
                    <p:cNvCxnSpPr/>
                    <p:nvPr/>
                  </p:nvCxnSpPr>
                  <p:spPr>
                    <a:xfrm flipH="1">
                      <a:off x="6156176" y="321297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Straight Connector 154"/>
                    <p:cNvCxnSpPr/>
                    <p:nvPr/>
                  </p:nvCxnSpPr>
                  <p:spPr>
                    <a:xfrm flipH="1">
                      <a:off x="6084168" y="3933056"/>
                      <a:ext cx="216024" cy="360040"/>
                    </a:xfrm>
                    <a:prstGeom prst="line">
                      <a:avLst/>
                    </a:prstGeom>
                    <a:ln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74" name="Triangolo isoscele 10"/>
                <p:cNvSpPr/>
                <p:nvPr/>
              </p:nvSpPr>
              <p:spPr>
                <a:xfrm rot="5400000">
                  <a:off x="2774343" y="4134561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grpSp>
              <p:nvGrpSpPr>
                <p:cNvPr id="175" name="Group 174"/>
                <p:cNvGrpSpPr/>
                <p:nvPr/>
              </p:nvGrpSpPr>
              <p:grpSpPr>
                <a:xfrm>
                  <a:off x="3602961" y="4170039"/>
                  <a:ext cx="576064" cy="432048"/>
                  <a:chOff x="2699792" y="3573016"/>
                  <a:chExt cx="1008112" cy="720080"/>
                </a:xfrm>
              </p:grpSpPr>
              <p:sp>
                <p:nvSpPr>
                  <p:cNvPr id="176" name="Rettangolo 7"/>
                  <p:cNvSpPr/>
                  <p:nvPr/>
                </p:nvSpPr>
                <p:spPr>
                  <a:xfrm>
                    <a:off x="2699792" y="3573016"/>
                    <a:ext cx="1008112" cy="720080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177" name="Group 176"/>
                  <p:cNvGrpSpPr/>
                  <p:nvPr/>
                </p:nvGrpSpPr>
                <p:grpSpPr>
                  <a:xfrm>
                    <a:off x="2771800" y="3789040"/>
                    <a:ext cx="864096" cy="288032"/>
                    <a:chOff x="2771800" y="3789040"/>
                    <a:chExt cx="1872208" cy="288032"/>
                  </a:xfrm>
                </p:grpSpPr>
                <p:cxnSp>
                  <p:nvCxnSpPr>
                    <p:cNvPr id="178" name="Straight Connector 177"/>
                    <p:cNvCxnSpPr/>
                    <p:nvPr/>
                  </p:nvCxnSpPr>
                  <p:spPr>
                    <a:xfrm>
                      <a:off x="2771800" y="4077072"/>
                      <a:ext cx="432048" cy="0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Straight Connector 178"/>
                    <p:cNvCxnSpPr/>
                    <p:nvPr/>
                  </p:nvCxnSpPr>
                  <p:spPr>
                    <a:xfrm flipV="1">
                      <a:off x="3203848" y="3789040"/>
                      <a:ext cx="1008112" cy="288032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Straight Connector 179"/>
                    <p:cNvCxnSpPr/>
                    <p:nvPr/>
                  </p:nvCxnSpPr>
                  <p:spPr>
                    <a:xfrm>
                      <a:off x="4211960" y="3789040"/>
                      <a:ext cx="432048" cy="0"/>
                    </a:xfrm>
                    <a:prstGeom prst="line">
                      <a:avLst/>
                    </a:prstGeom>
                    <a:ln w="38100" cmpd="sng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81" name="Group 180"/>
                <p:cNvGrpSpPr/>
                <p:nvPr/>
              </p:nvGrpSpPr>
              <p:grpSpPr>
                <a:xfrm>
                  <a:off x="5187137" y="4109327"/>
                  <a:ext cx="576064" cy="504056"/>
                  <a:chOff x="3419872" y="4509120"/>
                  <a:chExt cx="792088" cy="504056"/>
                </a:xfrm>
              </p:grpSpPr>
              <p:grpSp>
                <p:nvGrpSpPr>
                  <p:cNvPr id="182" name="Group 181"/>
                  <p:cNvGrpSpPr/>
                  <p:nvPr/>
                </p:nvGrpSpPr>
                <p:grpSpPr>
                  <a:xfrm>
                    <a:off x="3419872" y="4653136"/>
                    <a:ext cx="764677" cy="288032"/>
                    <a:chOff x="4815435" y="2780928"/>
                    <a:chExt cx="1080120" cy="432048"/>
                  </a:xfrm>
                </p:grpSpPr>
                <p:sp>
                  <p:nvSpPr>
                    <p:cNvPr id="184" name="Rettangolo 7"/>
                    <p:cNvSpPr/>
                    <p:nvPr/>
                  </p:nvSpPr>
                  <p:spPr>
                    <a:xfrm>
                      <a:off x="4815435" y="2780928"/>
                      <a:ext cx="1080120" cy="432048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91414" tIns="45708" rIns="91414" bIns="45708" anchor="ctr"/>
                    <a:lstStyle/>
                    <a:p>
                      <a:pPr algn="ctr">
                        <a:defRPr/>
                      </a:pPr>
                      <a:endParaRPr lang="en-US" sz="1600"/>
                    </a:p>
                  </p:txBody>
                </p:sp>
                <p:grpSp>
                  <p:nvGrpSpPr>
                    <p:cNvPr id="185" name="Group 184"/>
                    <p:cNvGrpSpPr/>
                    <p:nvPr/>
                  </p:nvGrpSpPr>
                  <p:grpSpPr>
                    <a:xfrm>
                      <a:off x="4932040" y="2852936"/>
                      <a:ext cx="864096" cy="288032"/>
                      <a:chOff x="4932040" y="2564904"/>
                      <a:chExt cx="1728192" cy="720080"/>
                    </a:xfrm>
                  </p:grpSpPr>
                  <p:cxnSp>
                    <p:nvCxnSpPr>
                      <p:cNvPr id="186" name="Straight Connector 185"/>
                      <p:cNvCxnSpPr/>
                      <p:nvPr/>
                    </p:nvCxnSpPr>
                    <p:spPr>
                      <a:xfrm flipV="1">
                        <a:off x="4932040" y="2564904"/>
                        <a:ext cx="216024" cy="432048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" name="Straight Connector 186"/>
                      <p:cNvCxnSpPr/>
                      <p:nvPr/>
                    </p:nvCxnSpPr>
                    <p:spPr>
                      <a:xfrm>
                        <a:off x="5148064" y="2564904"/>
                        <a:ext cx="216024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8" name="Straight Connector 187"/>
                      <p:cNvCxnSpPr/>
                      <p:nvPr/>
                    </p:nvCxnSpPr>
                    <p:spPr>
                      <a:xfrm flipV="1">
                        <a:off x="5364088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9" name="Straight Connector 188"/>
                      <p:cNvCxnSpPr/>
                      <p:nvPr/>
                    </p:nvCxnSpPr>
                    <p:spPr>
                      <a:xfrm>
                        <a:off x="5652120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0" name="Straight Connector 189"/>
                      <p:cNvCxnSpPr/>
                      <p:nvPr/>
                    </p:nvCxnSpPr>
                    <p:spPr>
                      <a:xfrm flipV="1">
                        <a:off x="5940152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1" name="Straight Connector 190"/>
                      <p:cNvCxnSpPr/>
                      <p:nvPr/>
                    </p:nvCxnSpPr>
                    <p:spPr>
                      <a:xfrm>
                        <a:off x="6228184" y="2564904"/>
                        <a:ext cx="288032" cy="72008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2" name="Straight Connector 191"/>
                      <p:cNvCxnSpPr/>
                      <p:nvPr/>
                    </p:nvCxnSpPr>
                    <p:spPr>
                      <a:xfrm flipV="1">
                        <a:off x="6516216" y="2924944"/>
                        <a:ext cx="144016" cy="360040"/>
                      </a:xfrm>
                      <a:prstGeom prst="line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83" name="Straight Arrow Connector 182"/>
                  <p:cNvCxnSpPr/>
                  <p:nvPr/>
                </p:nvCxnSpPr>
                <p:spPr>
                  <a:xfrm flipV="1">
                    <a:off x="3419872" y="4509120"/>
                    <a:ext cx="792088" cy="504056"/>
                  </a:xfrm>
                  <a:prstGeom prst="straightConnector1">
                    <a:avLst/>
                  </a:prstGeom>
                  <a:ln w="19050" cmpd="sng">
                    <a:solidFill>
                      <a:srgbClr val="00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3" name="Group 192"/>
                <p:cNvGrpSpPr/>
                <p:nvPr/>
              </p:nvGrpSpPr>
              <p:grpSpPr>
                <a:xfrm>
                  <a:off x="6028075" y="4197447"/>
                  <a:ext cx="576064" cy="432048"/>
                  <a:chOff x="3203848" y="5157192"/>
                  <a:chExt cx="576064" cy="432048"/>
                </a:xfrm>
              </p:grpSpPr>
              <p:sp>
                <p:nvSpPr>
                  <p:cNvPr id="194" name="Rettangolo 7"/>
                  <p:cNvSpPr/>
                  <p:nvPr/>
                </p:nvSpPr>
                <p:spPr>
                  <a:xfrm>
                    <a:off x="3203848" y="5157192"/>
                    <a:ext cx="576064" cy="432048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95" name="Freeform 194"/>
                  <p:cNvSpPr/>
                  <p:nvPr/>
                </p:nvSpPr>
                <p:spPr>
                  <a:xfrm>
                    <a:off x="3231259" y="5247472"/>
                    <a:ext cx="504056" cy="273403"/>
                  </a:xfrm>
                  <a:custGeom>
                    <a:avLst/>
                    <a:gdLst>
                      <a:gd name="connsiteX0" fmla="*/ 0 w 1973624"/>
                      <a:gd name="connsiteY0" fmla="*/ 807724 h 807724"/>
                      <a:gd name="connsiteX1" fmla="*/ 1142144 w 1973624"/>
                      <a:gd name="connsiteY1" fmla="*/ 104222 h 807724"/>
                      <a:gd name="connsiteX2" fmla="*/ 1973624 w 1973624"/>
                      <a:gd name="connsiteY2" fmla="*/ 3722 h 807724"/>
                      <a:gd name="connsiteX3" fmla="*/ 1973624 w 1973624"/>
                      <a:gd name="connsiteY3" fmla="*/ 3722 h 807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3624" h="807724">
                        <a:moveTo>
                          <a:pt x="0" y="807724"/>
                        </a:moveTo>
                        <a:cubicBezTo>
                          <a:pt x="406603" y="522973"/>
                          <a:pt x="813207" y="238222"/>
                          <a:pt x="1142144" y="104222"/>
                        </a:cubicBezTo>
                        <a:cubicBezTo>
                          <a:pt x="1471081" y="-29778"/>
                          <a:pt x="1973624" y="3722"/>
                          <a:pt x="1973624" y="3722"/>
                        </a:cubicBezTo>
                        <a:lnTo>
                          <a:pt x="1973624" y="3722"/>
                        </a:lnTo>
                      </a:path>
                    </a:pathLst>
                  </a:custGeom>
                  <a:ln w="38100" cmpd="sng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96" name="Triangolo isoscele 10"/>
                <p:cNvSpPr/>
                <p:nvPr/>
              </p:nvSpPr>
              <p:spPr>
                <a:xfrm rot="5400000">
                  <a:off x="6783634" y="4161968"/>
                  <a:ext cx="576064" cy="503005"/>
                </a:xfrm>
                <a:prstGeom prst="triangl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>
                    <a:defRPr/>
                  </a:pPr>
                  <a:endParaRPr lang="en-US" sz="1600"/>
                </a:p>
              </p:txBody>
            </p:sp>
            <p:cxnSp>
              <p:nvCxnSpPr>
                <p:cNvPr id="197" name="Straight Connector 196"/>
                <p:cNvCxnSpPr>
                  <a:endCxn id="149" idx="1"/>
                </p:cNvCxnSpPr>
                <p:nvPr/>
              </p:nvCxnSpPr>
              <p:spPr>
                <a:xfrm>
                  <a:off x="830653" y="4326987"/>
                  <a:ext cx="180020" cy="13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>
                  <a:stCxn id="174" idx="0"/>
                  <a:endCxn id="176" idx="1"/>
                </p:cNvCxnSpPr>
                <p:nvPr/>
              </p:nvCxnSpPr>
              <p:spPr>
                <a:xfrm flipV="1">
                  <a:off x="3313878" y="4386063"/>
                  <a:ext cx="289083" cy="1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>
                  <a:stCxn id="176" idx="3"/>
                  <a:endCxn id="139" idx="1"/>
                </p:cNvCxnSpPr>
                <p:nvPr/>
              </p:nvCxnSpPr>
              <p:spPr>
                <a:xfrm>
                  <a:off x="4179025" y="4386063"/>
                  <a:ext cx="288032" cy="9136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>
                  <a:stCxn id="184" idx="1"/>
                  <a:endCxn id="139" idx="3"/>
                </p:cNvCxnSpPr>
                <p:nvPr/>
              </p:nvCxnSpPr>
              <p:spPr>
                <a:xfrm flipH="1" flipV="1">
                  <a:off x="5023186" y="4395199"/>
                  <a:ext cx="163951" cy="2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>
                  <a:stCxn id="184" idx="3"/>
                </p:cNvCxnSpPr>
                <p:nvPr/>
              </p:nvCxnSpPr>
              <p:spPr>
                <a:xfrm flipV="1">
                  <a:off x="5743266" y="4395199"/>
                  <a:ext cx="307967" cy="216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3458945" y="3909415"/>
                  <a:ext cx="756810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Equalizer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203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5812051" y="3909415"/>
                  <a:ext cx="106518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Pre-whitening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cxnSp>
              <p:nvCxnSpPr>
                <p:cNvPr id="204" name="Straight Connector 203"/>
                <p:cNvCxnSpPr>
                  <a:stCxn id="194" idx="3"/>
                  <a:endCxn id="196" idx="3"/>
                </p:cNvCxnSpPr>
                <p:nvPr/>
              </p:nvCxnSpPr>
              <p:spPr>
                <a:xfrm>
                  <a:off x="6604139" y="4413471"/>
                  <a:ext cx="216025" cy="0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Connettore 2 13"/>
                <p:cNvCxnSpPr/>
                <p:nvPr/>
              </p:nvCxnSpPr>
              <p:spPr>
                <a:xfrm>
                  <a:off x="8021345" y="4411716"/>
                  <a:ext cx="310986" cy="1755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>
                  <a:stCxn id="111" idx="1"/>
                  <a:endCxn id="196" idx="0"/>
                </p:cNvCxnSpPr>
                <p:nvPr/>
              </p:nvCxnSpPr>
              <p:spPr>
                <a:xfrm flipH="1" flipV="1">
                  <a:off x="7323169" y="4413471"/>
                  <a:ext cx="145066" cy="405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CasellaDiTesto 94"/>
                <p:cNvSpPr txBox="1">
                  <a:spLocks noChangeArrowheads="1"/>
                </p:cNvSpPr>
                <p:nvPr/>
              </p:nvSpPr>
              <p:spPr bwMode="auto">
                <a:xfrm>
                  <a:off x="7509307" y="3713322"/>
                  <a:ext cx="1633728" cy="276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14" tIns="45708" rIns="91414" bIns="45708">
                  <a:spAutoFit/>
                </a:bodyPr>
                <a:lstStyle/>
                <a:p>
                  <a:r>
                    <a:rPr lang="en-US" sz="1200" dirty="0" smtClean="0">
                      <a:latin typeface="Calibri" pitchFamily="34" charset="0"/>
                    </a:rPr>
                    <a:t>WB output 70-450MHz</a:t>
                  </a:r>
                  <a:endParaRPr lang="en-US" sz="1200" dirty="0">
                    <a:latin typeface="Calibri" pitchFamily="34" charset="0"/>
                  </a:endParaRPr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2666857" y="3851810"/>
                  <a:ext cx="8130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6</a:t>
                  </a:r>
                  <a:endParaRPr lang="en-US" sz="1000" dirty="0"/>
                </a:p>
              </p:txBody>
            </p:sp>
            <p:sp>
              <p:nvSpPr>
                <p:cNvPr id="209" name="TextBox 208"/>
                <p:cNvSpPr txBox="1"/>
                <p:nvPr/>
              </p:nvSpPr>
              <p:spPr>
                <a:xfrm>
                  <a:off x="6532131" y="4760530"/>
                  <a:ext cx="87716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GALI 84</a:t>
                  </a:r>
                  <a:endParaRPr lang="en-US" sz="1000" dirty="0"/>
                </a:p>
              </p:txBody>
            </p:sp>
            <p:sp>
              <p:nvSpPr>
                <p:cNvPr id="210" name="TextBox 209"/>
                <p:cNvSpPr txBox="1"/>
                <p:nvPr/>
              </p:nvSpPr>
              <p:spPr>
                <a:xfrm>
                  <a:off x="4251033" y="4589425"/>
                  <a:ext cx="8258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COARSE</a:t>
                  </a:r>
                </a:p>
                <a:p>
                  <a:r>
                    <a:rPr lang="en-US" sz="1000" dirty="0" smtClean="0"/>
                    <a:t>HMC800LP3</a:t>
                  </a:r>
                  <a:endParaRPr lang="en-US" sz="1000" dirty="0"/>
                </a:p>
              </p:txBody>
            </p:sp>
            <p:sp>
              <p:nvSpPr>
                <p:cNvPr id="211" name="TextBox 210"/>
                <p:cNvSpPr txBox="1"/>
                <p:nvPr/>
              </p:nvSpPr>
              <p:spPr>
                <a:xfrm>
                  <a:off x="5081350" y="4589425"/>
                  <a:ext cx="82586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FINE</a:t>
                  </a:r>
                </a:p>
                <a:p>
                  <a:r>
                    <a:rPr lang="en-US" sz="1000" dirty="0" smtClean="0"/>
                    <a:t>HMC472LP4</a:t>
                  </a:r>
                  <a:endParaRPr lang="en-US" sz="1000" dirty="0"/>
                </a:p>
              </p:txBody>
            </p:sp>
            <p:cxnSp>
              <p:nvCxnSpPr>
                <p:cNvPr id="212" name="Connettore 2 13"/>
                <p:cNvCxnSpPr>
                  <a:endCxn id="224" idx="5"/>
                </p:cNvCxnSpPr>
                <p:nvPr/>
              </p:nvCxnSpPr>
              <p:spPr>
                <a:xfrm flipV="1">
                  <a:off x="2090793" y="4519133"/>
                  <a:ext cx="280897" cy="1220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Connettore 2 9"/>
                <p:cNvCxnSpPr/>
                <p:nvPr/>
              </p:nvCxnSpPr>
              <p:spPr>
                <a:xfrm>
                  <a:off x="2090793" y="4211327"/>
                  <a:ext cx="255358" cy="6597"/>
                </a:xfrm>
                <a:prstGeom prst="straightConnector1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4" name="TextBox 213"/>
                <p:cNvSpPr txBox="1"/>
                <p:nvPr/>
              </p:nvSpPr>
              <p:spPr>
                <a:xfrm>
                  <a:off x="2162801" y="4602087"/>
                  <a:ext cx="637577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HMC849</a:t>
                  </a:r>
                  <a:endParaRPr lang="en-US" sz="1000" dirty="0"/>
                </a:p>
              </p:txBody>
            </p:sp>
            <p:grpSp>
              <p:nvGrpSpPr>
                <p:cNvPr id="215" name="Group 214"/>
                <p:cNvGrpSpPr/>
                <p:nvPr/>
              </p:nvGrpSpPr>
              <p:grpSpPr>
                <a:xfrm>
                  <a:off x="1802761" y="4077807"/>
                  <a:ext cx="288032" cy="504056"/>
                  <a:chOff x="3275856" y="4149080"/>
                  <a:chExt cx="288032" cy="504056"/>
                </a:xfrm>
              </p:grpSpPr>
              <p:sp>
                <p:nvSpPr>
                  <p:cNvPr id="216" name="Rectangle 215"/>
                  <p:cNvSpPr/>
                  <p:nvPr/>
                </p:nvSpPr>
                <p:spPr>
                  <a:xfrm>
                    <a:off x="3275856" y="4149080"/>
                    <a:ext cx="288032" cy="504056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/>
                    <a:endParaRPr lang="en-US" sz="12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217" name="CasellaDiTesto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5856" y="4149080"/>
                    <a:ext cx="256110" cy="2615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14" tIns="45708" rIns="91414" bIns="45708">
                    <a:spAutoFit/>
                  </a:bodyPr>
                  <a:lstStyle/>
                  <a:p>
                    <a:r>
                      <a:rPr lang="en-US" sz="1100" dirty="0" smtClean="0">
                        <a:latin typeface="Calibri" pitchFamily="34" charset="0"/>
                      </a:rPr>
                      <a:t>0</a:t>
                    </a:r>
                    <a:endParaRPr lang="en-US" sz="1100" dirty="0">
                      <a:latin typeface="Calibri" pitchFamily="34" charset="0"/>
                    </a:endParaRPr>
                  </a:p>
                </p:txBody>
              </p:sp>
              <p:sp>
                <p:nvSpPr>
                  <p:cNvPr id="218" name="CasellaDiTesto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75856" y="4365104"/>
                    <a:ext cx="262584" cy="2615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91414" tIns="45708" rIns="91414" bIns="45708">
                    <a:spAutoFit/>
                  </a:bodyPr>
                  <a:lstStyle/>
                  <a:p>
                    <a:r>
                      <a:rPr lang="en-US" sz="1100" dirty="0" smtClean="0">
                        <a:latin typeface="Calibri" pitchFamily="34" charset="0"/>
                      </a:rPr>
                      <a:t>π</a:t>
                    </a:r>
                    <a:endParaRPr lang="en-US" sz="1100" dirty="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219" name="Group 218"/>
                <p:cNvGrpSpPr/>
                <p:nvPr/>
              </p:nvGrpSpPr>
              <p:grpSpPr>
                <a:xfrm>
                  <a:off x="2306817" y="4160311"/>
                  <a:ext cx="360040" cy="432048"/>
                  <a:chOff x="7812360" y="3284984"/>
                  <a:chExt cx="720080" cy="648072"/>
                </a:xfrm>
              </p:grpSpPr>
              <p:sp>
                <p:nvSpPr>
                  <p:cNvPr id="220" name="Rettangolo 7"/>
                  <p:cNvSpPr/>
                  <p:nvPr/>
                </p:nvSpPr>
                <p:spPr>
                  <a:xfrm>
                    <a:off x="7812360" y="3284984"/>
                    <a:ext cx="720080" cy="648072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14" tIns="45708" rIns="91414" bIns="45708" anchor="ctr"/>
                  <a:lstStyle/>
                  <a:p>
                    <a:pPr algn="ctr">
                      <a:defRPr/>
                    </a:pPr>
                    <a:endParaRPr lang="en-US" sz="2400" dirty="0">
                      <a:solidFill>
                        <a:srgbClr val="000000"/>
                      </a:solidFill>
                    </a:endParaRPr>
                  </a:p>
                </p:txBody>
              </p:sp>
              <p:grpSp>
                <p:nvGrpSpPr>
                  <p:cNvPr id="221" name="Group 220"/>
                  <p:cNvGrpSpPr/>
                  <p:nvPr/>
                </p:nvGrpSpPr>
                <p:grpSpPr>
                  <a:xfrm rot="10800000" flipV="1">
                    <a:off x="7930053" y="3402672"/>
                    <a:ext cx="432048" cy="432048"/>
                    <a:chOff x="1187624" y="4653136"/>
                    <a:chExt cx="1512168" cy="1584176"/>
                  </a:xfrm>
                </p:grpSpPr>
                <p:sp>
                  <p:nvSpPr>
                    <p:cNvPr id="222" name="Oval 221"/>
                    <p:cNvSpPr/>
                    <p:nvPr/>
                  </p:nvSpPr>
                  <p:spPr>
                    <a:xfrm>
                      <a:off x="1187624" y="5301208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3" name="Oval 222"/>
                    <p:cNvSpPr/>
                    <p:nvPr/>
                  </p:nvSpPr>
                  <p:spPr>
                    <a:xfrm>
                      <a:off x="2411760" y="4653136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4" name="Oval 223"/>
                    <p:cNvSpPr/>
                    <p:nvPr/>
                  </p:nvSpPr>
                  <p:spPr>
                    <a:xfrm>
                      <a:off x="2411760" y="5949280"/>
                      <a:ext cx="288032" cy="28803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9050" cmpd="sng">
                      <a:solidFill>
                        <a:srgbClr val="0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25" name="Straight Connector 224"/>
                    <p:cNvCxnSpPr/>
                    <p:nvPr/>
                  </p:nvCxnSpPr>
                  <p:spPr>
                    <a:xfrm flipV="1">
                      <a:off x="1331639" y="4797152"/>
                      <a:ext cx="1224136" cy="648072"/>
                    </a:xfrm>
                    <a:prstGeom prst="line">
                      <a:avLst/>
                    </a:prstGeom>
                    <a:ln w="19050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26" name="Straight Connector 225"/>
                <p:cNvCxnSpPr>
                  <a:stCxn id="149" idx="3"/>
                  <a:endCxn id="216" idx="1"/>
                </p:cNvCxnSpPr>
                <p:nvPr/>
              </p:nvCxnSpPr>
              <p:spPr>
                <a:xfrm>
                  <a:off x="1554907" y="4327122"/>
                  <a:ext cx="247854" cy="2713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>
                  <a:stCxn id="220" idx="3"/>
                  <a:endCxn id="174" idx="3"/>
                </p:cNvCxnSpPr>
                <p:nvPr/>
              </p:nvCxnSpPr>
              <p:spPr>
                <a:xfrm>
                  <a:off x="2666857" y="4376335"/>
                  <a:ext cx="144016" cy="9729"/>
                </a:xfrm>
                <a:prstGeom prst="line">
                  <a:avLst/>
                </a:prstGeom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8" name="TextBox 227"/>
                <p:cNvSpPr txBox="1"/>
                <p:nvPr/>
              </p:nvSpPr>
              <p:spPr>
                <a:xfrm>
                  <a:off x="1514729" y="3809999"/>
                  <a:ext cx="99324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MNC SBTCJ-1W</a:t>
                  </a:r>
                  <a:endParaRPr lang="en-US" sz="1000" dirty="0"/>
                </a:p>
              </p:txBody>
            </p:sp>
            <p:sp>
              <p:nvSpPr>
                <p:cNvPr id="229" name="Rectangle 228"/>
                <p:cNvSpPr/>
                <p:nvPr/>
              </p:nvSpPr>
              <p:spPr>
                <a:xfrm>
                  <a:off x="6964179" y="4602087"/>
                  <a:ext cx="16722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000" dirty="0" smtClean="0"/>
                    <a:t>A-INFO JXWBLB-S-BP-50-450</a:t>
                  </a:r>
                  <a:endParaRPr lang="en-US" sz="1000" dirty="0"/>
                </a:p>
              </p:txBody>
            </p:sp>
            <p:sp>
              <p:nvSpPr>
                <p:cNvPr id="230" name="Trapezoid 229"/>
                <p:cNvSpPr/>
                <p:nvPr/>
              </p:nvSpPr>
              <p:spPr>
                <a:xfrm rot="5400000">
                  <a:off x="398605" y="4141371"/>
                  <a:ext cx="468052" cy="396044"/>
                </a:xfrm>
                <a:prstGeom prst="trapezoid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14" tIns="45708" rIns="91414" bIns="45708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162999" y="3831586"/>
                  <a:ext cx="79230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OPTICAL RX</a:t>
                  </a:r>
                  <a:endParaRPr lang="en-US" sz="1000" dirty="0"/>
                </a:p>
              </p:txBody>
            </p:sp>
          </p:grpSp>
        </p:grpSp>
        <p:sp>
          <p:nvSpPr>
            <p:cNvPr id="445" name="TextBox 444"/>
            <p:cNvSpPr txBox="1"/>
            <p:nvPr/>
          </p:nvSpPr>
          <p:spPr>
            <a:xfrm>
              <a:off x="-1529134" y="6362737"/>
              <a:ext cx="1468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WB RECEIVER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70934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/>
          <p:cNvPicPr/>
          <p:nvPr/>
        </p:nvPicPr>
        <p:blipFill>
          <a:blip r:embed="rId3" cstate="print"/>
          <a:srcRect l="2048" t="2898" r="1544" b="3679"/>
          <a:stretch>
            <a:fillRect/>
          </a:stretch>
        </p:blipFill>
        <p:spPr bwMode="auto">
          <a:xfrm>
            <a:off x="160337" y="1381404"/>
            <a:ext cx="3599815" cy="231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6"/>
          <p:cNvPicPr/>
          <p:nvPr/>
        </p:nvPicPr>
        <p:blipFill>
          <a:blip r:embed="rId4" cstate="print"/>
          <a:srcRect l="4618" r="4769"/>
          <a:stretch>
            <a:fillRect/>
          </a:stretch>
        </p:blipFill>
        <p:spPr bwMode="auto">
          <a:xfrm>
            <a:off x="4989109" y="1290698"/>
            <a:ext cx="3332876" cy="224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500985"/>
              </p:ext>
            </p:extLst>
          </p:nvPr>
        </p:nvGraphicFramePr>
        <p:xfrm>
          <a:off x="108501" y="3768953"/>
          <a:ext cx="8936692" cy="47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6" imgW="6121400" imgH="317500" progId="Word.Document.12">
                  <p:embed/>
                </p:oleObj>
              </mc:Choice>
              <mc:Fallback>
                <p:oleObj name="Document" r:id="rId6" imgW="6121400" imgH="317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8501" y="3768953"/>
                        <a:ext cx="8936692" cy="477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ight Arrow 3"/>
          <p:cNvSpPr/>
          <p:nvPr/>
        </p:nvSpPr>
        <p:spPr>
          <a:xfrm>
            <a:off x="3972675" y="2044598"/>
            <a:ext cx="912397" cy="3698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3"/>
          <p:cNvPicPr>
            <a:picLocks noChangeAspect="1"/>
          </p:cNvPicPr>
          <p:nvPr/>
        </p:nvPicPr>
        <p:blipFill>
          <a:blip r:embed="rId8" cstate="print"/>
          <a:srcRect t="31137" b="31783"/>
          <a:stretch>
            <a:fillRect/>
          </a:stretch>
        </p:blipFill>
        <p:spPr bwMode="auto">
          <a:xfrm>
            <a:off x="430828" y="5270179"/>
            <a:ext cx="3749786" cy="85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1"/>
          <p:cNvPicPr>
            <a:picLocks noChangeAspect="1"/>
          </p:cNvPicPr>
          <p:nvPr/>
        </p:nvPicPr>
        <p:blipFill>
          <a:blip r:embed="rId9" cstate="print"/>
          <a:srcRect l="28136" r="28420"/>
          <a:stretch>
            <a:fillRect/>
          </a:stretch>
        </p:blipFill>
        <p:spPr bwMode="auto">
          <a:xfrm>
            <a:off x="5544695" y="4357247"/>
            <a:ext cx="1712191" cy="242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Pre-whitening block</a:t>
            </a:r>
          </a:p>
        </p:txBody>
      </p:sp>
    </p:spTree>
    <p:extLst>
      <p:ext uri="{BB962C8B-B14F-4D97-AF65-F5344CB8AC3E}">
        <p14:creationId xmlns:p14="http://schemas.microsoft.com/office/powerpoint/2010/main" val="3389680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N89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4" y="2680438"/>
            <a:ext cx="4604645" cy="2157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5" descr="Pannellino frontale8Hp2versione ok senza freccine con viti abbassate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1524" y="1145536"/>
            <a:ext cx="4176464" cy="590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Carrier Board</a:t>
            </a:r>
          </a:p>
        </p:txBody>
      </p:sp>
    </p:spTree>
    <p:extLst>
      <p:ext uri="{BB962C8B-B14F-4D97-AF65-F5344CB8AC3E}">
        <p14:creationId xmlns:p14="http://schemas.microsoft.com/office/powerpoint/2010/main" val="313370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58" y="1775239"/>
            <a:ext cx="5115550" cy="45236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193224" y="1480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>
                <a:solidFill>
                  <a:srgbClr val="FFFFFF"/>
                </a:solidFill>
              </a:rPr>
              <a:t>Communication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44" y="2596871"/>
            <a:ext cx="3213764" cy="319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KA Rheme">
  <a:themeElements>
    <a:clrScheme name="SKA1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00AEEF"/>
      </a:accent1>
      <a:accent2>
        <a:srgbClr val="0054A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4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SKA Rheme.thmx</Template>
  <TotalTime>425</TotalTime>
  <Words>273</Words>
  <Application>Microsoft Macintosh PowerPoint</Application>
  <PresentationFormat>On-screen Show (4:3)</PresentationFormat>
  <Paragraphs>92</Paragraphs>
  <Slides>16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SKA Rheme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Control Software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IRA INAF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Jader Monari</dc:creator>
  <cp:lastModifiedBy>Jader Monari</cp:lastModifiedBy>
  <cp:revision>25</cp:revision>
  <dcterms:created xsi:type="dcterms:W3CDTF">2012-10-15T09:13:49Z</dcterms:created>
  <dcterms:modified xsi:type="dcterms:W3CDTF">2012-10-22T09:12:49Z</dcterms:modified>
</cp:coreProperties>
</file>