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  <p:sldMasterId id="2147483687" r:id="rId3"/>
  </p:sldMasterIdLst>
  <p:notesMasterIdLst>
    <p:notesMasterId r:id="rId24"/>
  </p:notesMasterIdLst>
  <p:sldIdLst>
    <p:sldId id="258" r:id="rId4"/>
    <p:sldId id="259" r:id="rId5"/>
    <p:sldId id="257" r:id="rId6"/>
    <p:sldId id="265" r:id="rId7"/>
    <p:sldId id="264" r:id="rId8"/>
    <p:sldId id="266" r:id="rId9"/>
    <p:sldId id="263" r:id="rId10"/>
    <p:sldId id="267" r:id="rId11"/>
    <p:sldId id="260" r:id="rId12"/>
    <p:sldId id="270" r:id="rId13"/>
    <p:sldId id="268" r:id="rId14"/>
    <p:sldId id="262" r:id="rId15"/>
    <p:sldId id="271" r:id="rId16"/>
    <p:sldId id="276" r:id="rId17"/>
    <p:sldId id="272" r:id="rId18"/>
    <p:sldId id="261" r:id="rId19"/>
    <p:sldId id="277" r:id="rId20"/>
    <p:sldId id="273" r:id="rId21"/>
    <p:sldId id="278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729" autoAdjust="0"/>
  </p:normalViewPr>
  <p:slideViewPr>
    <p:cSldViewPr snapToGrid="0" snapToObjects="1">
      <p:cViewPr varScale="1">
        <p:scale>
          <a:sx n="129" d="100"/>
          <a:sy n="129" d="100"/>
        </p:scale>
        <p:origin x="-18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FA3AD-DBE8-E846-9573-35F0E45F5623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1F3A4-2505-FD45-AD13-1F722B1A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9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59B8-FB57-3149-93F9-F8590BC2998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333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Whre</a:t>
            </a:r>
            <a:r>
              <a:rPr lang="nl-NL" dirty="0" smtClean="0"/>
              <a:t> we </a:t>
            </a:r>
            <a:r>
              <a:rPr lang="nl-NL" dirty="0" err="1" smtClean="0"/>
              <a:t>strated</a:t>
            </a:r>
            <a:r>
              <a:rPr lang="nl-NL" dirty="0" smtClean="0"/>
              <a:t> the studies…. </a:t>
            </a:r>
          </a:p>
          <a:p>
            <a:r>
              <a:rPr lang="nl-NL" dirty="0" smtClean="0"/>
              <a:t>Face up the </a:t>
            </a:r>
            <a:r>
              <a:rPr lang="nl-NL" dirty="0" err="1" smtClean="0"/>
              <a:t>AAlo</a:t>
            </a:r>
            <a:r>
              <a:rPr lang="nl-NL" dirty="0" smtClean="0"/>
              <a:t> </a:t>
            </a:r>
            <a:r>
              <a:rPr lang="nl-NL" dirty="0" err="1" smtClean="0"/>
              <a:t>architecture</a:t>
            </a:r>
            <a:r>
              <a:rPr lang="nl-NL" dirty="0" smtClean="0"/>
              <a:t> </a:t>
            </a:r>
            <a:r>
              <a:rPr lang="nl-NL" dirty="0" err="1" smtClean="0"/>
              <a:t>problems</a:t>
            </a:r>
            <a:r>
              <a:rPr lang="nl-NL" dirty="0" smtClean="0"/>
              <a:t>:</a:t>
            </a:r>
          </a:p>
          <a:p>
            <a:pPr lvl="1"/>
            <a:r>
              <a:rPr lang="nl-NL" dirty="0" err="1" smtClean="0"/>
              <a:t>Reduce</a:t>
            </a:r>
            <a:r>
              <a:rPr lang="nl-NL" dirty="0" smtClean="0"/>
              <a:t> </a:t>
            </a:r>
            <a:r>
              <a:rPr lang="nl-NL" dirty="0" err="1" smtClean="0"/>
              <a:t>Costs</a:t>
            </a:r>
            <a:endParaRPr lang="nl-NL" dirty="0" smtClean="0"/>
          </a:p>
          <a:p>
            <a:pPr lvl="1"/>
            <a:r>
              <a:rPr lang="nl-NL" dirty="0" err="1" smtClean="0"/>
              <a:t>Reduce</a:t>
            </a:r>
            <a:r>
              <a:rPr lang="nl-NL" dirty="0" smtClean="0"/>
              <a:t> </a:t>
            </a:r>
            <a:r>
              <a:rPr lang="nl-NL" dirty="0" err="1" smtClean="0"/>
              <a:t>Complexity</a:t>
            </a:r>
            <a:endParaRPr lang="nl-NL" dirty="0" smtClean="0"/>
          </a:p>
          <a:p>
            <a:pPr lvl="1"/>
            <a:r>
              <a:rPr lang="nl-NL" dirty="0" err="1" smtClean="0"/>
              <a:t>Increase</a:t>
            </a:r>
            <a:r>
              <a:rPr lang="nl-NL" dirty="0" smtClean="0"/>
              <a:t> </a:t>
            </a:r>
            <a:r>
              <a:rPr lang="nl-NL" dirty="0" err="1" smtClean="0"/>
              <a:t>Reliability</a:t>
            </a:r>
            <a:endParaRPr lang="nl-NL" dirty="0" smtClean="0"/>
          </a:p>
          <a:p>
            <a:pPr lvl="1"/>
            <a:r>
              <a:rPr lang="nl-NL" dirty="0" err="1" smtClean="0"/>
              <a:t>Increase</a:t>
            </a:r>
            <a:r>
              <a:rPr lang="nl-NL" dirty="0" smtClean="0"/>
              <a:t> </a:t>
            </a:r>
            <a:r>
              <a:rPr lang="nl-NL" dirty="0" err="1" smtClean="0"/>
              <a:t>Maintainability</a:t>
            </a:r>
            <a:endParaRPr lang="nl-NL" dirty="0" smtClean="0"/>
          </a:p>
          <a:p>
            <a:pPr lvl="1"/>
            <a:endParaRPr lang="nl-NL" dirty="0" smtClean="0"/>
          </a:p>
          <a:p>
            <a:pPr lvl="1"/>
            <a:r>
              <a:rPr lang="nl-NL" dirty="0" err="1" smtClean="0"/>
              <a:t>Very</a:t>
            </a:r>
            <a:r>
              <a:rPr lang="nl-NL" dirty="0" smtClean="0"/>
              <a:t> </a:t>
            </a:r>
            <a:r>
              <a:rPr lang="nl-NL" dirty="0" err="1" smtClean="0"/>
              <a:t>Scalable</a:t>
            </a:r>
            <a:r>
              <a:rPr lang="nl-NL" dirty="0" smtClean="0"/>
              <a:t> System</a:t>
            </a:r>
          </a:p>
          <a:p>
            <a:pPr lvl="1"/>
            <a:r>
              <a:rPr lang="nl-NL" dirty="0" smtClean="0"/>
              <a:t>Modular System</a:t>
            </a:r>
          </a:p>
          <a:p>
            <a:pPr lvl="1"/>
            <a:r>
              <a:rPr lang="nl-NL" dirty="0" smtClean="0"/>
              <a:t>Easy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replicate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parts</a:t>
            </a:r>
            <a:endParaRPr lang="nl-NL" dirty="0" smtClean="0"/>
          </a:p>
          <a:p>
            <a:pPr lvl="1"/>
            <a:r>
              <a:rPr lang="nl-NL" dirty="0" smtClean="0"/>
              <a:t>Design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deployment</a:t>
            </a:r>
            <a:endParaRPr lang="nl-NL" dirty="0" smtClean="0"/>
          </a:p>
          <a:p>
            <a:r>
              <a:rPr lang="nl-NL" dirty="0" err="1" smtClean="0"/>
              <a:t>Study</a:t>
            </a:r>
            <a:r>
              <a:rPr lang="nl-NL" dirty="0" smtClean="0"/>
              <a:t> the </a:t>
            </a:r>
            <a:r>
              <a:rPr lang="nl-NL" dirty="0" err="1" smtClean="0"/>
              <a:t>crucials</a:t>
            </a:r>
            <a:r>
              <a:rPr lang="nl-NL" dirty="0" smtClean="0"/>
              <a:t> </a:t>
            </a:r>
            <a:r>
              <a:rPr lang="nl-NL" dirty="0" err="1" smtClean="0"/>
              <a:t>parts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pPr lvl="1"/>
            <a:r>
              <a:rPr lang="nl-NL" dirty="0" err="1" smtClean="0"/>
              <a:t>Antennas</a:t>
            </a:r>
            <a:endParaRPr lang="nl-NL" dirty="0" smtClean="0"/>
          </a:p>
          <a:p>
            <a:pPr lvl="1"/>
            <a:r>
              <a:rPr lang="nl-NL" dirty="0" err="1" smtClean="0"/>
              <a:t>Minimizing</a:t>
            </a:r>
            <a:r>
              <a:rPr lang="nl-NL" dirty="0" smtClean="0"/>
              <a:t> the </a:t>
            </a:r>
            <a:r>
              <a:rPr lang="nl-NL" dirty="0" err="1" smtClean="0"/>
              <a:t>cabling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Front End </a:t>
            </a:r>
            <a:r>
              <a:rPr lang="nl-NL" dirty="0" err="1" smtClean="0"/>
              <a:t>to</a:t>
            </a:r>
            <a:r>
              <a:rPr lang="nl-NL" dirty="0" smtClean="0"/>
              <a:t> Receiver/Digital </a:t>
            </a:r>
            <a:r>
              <a:rPr lang="nl-NL" dirty="0" err="1" smtClean="0"/>
              <a:t>Acquistion</a:t>
            </a:r>
            <a:r>
              <a:rPr lang="nl-NL" dirty="0" smtClean="0"/>
              <a:t> System</a:t>
            </a:r>
          </a:p>
          <a:p>
            <a:pPr lvl="1"/>
            <a:r>
              <a:rPr lang="nl-NL" dirty="0" smtClean="0"/>
              <a:t>........ </a:t>
            </a:r>
            <a:r>
              <a:rPr lang="en-US" dirty="0" smtClean="0"/>
              <a:t>perhaps it is worth putting a single sensor to save money......</a:t>
            </a:r>
            <a:endParaRPr lang="nl-NL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59B8-FB57-3149-93F9-F8590BC2998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984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sz="1200" b="1" i="1" dirty="0" smtClean="0">
                <a:solidFill>
                  <a:srgbClr val="7F7F7F"/>
                </a:solidFill>
                <a:latin typeface="Calibri" charset="0"/>
                <a:cs typeface="Calibri" charset="0"/>
              </a:rPr>
              <a:t>Antenna and Front End: </a:t>
            </a:r>
            <a:r>
              <a:rPr lang="en-US" sz="1200" dirty="0" smtClean="0">
                <a:solidFill>
                  <a:srgbClr val="7F7F7F"/>
                </a:solidFill>
                <a:latin typeface="Calibri" charset="0"/>
                <a:cs typeface="Calibri" charset="0"/>
              </a:rPr>
              <a:t>LNA+ post amplifiers +Analogue Optical Transmitter supplied with solar panel. </a:t>
            </a:r>
            <a:br>
              <a:rPr lang="en-US" sz="1200" dirty="0" smtClean="0">
                <a:solidFill>
                  <a:srgbClr val="7F7F7F"/>
                </a:solidFill>
                <a:latin typeface="Calibri" charset="0"/>
                <a:cs typeface="Calibri" charset="0"/>
              </a:rPr>
            </a:br>
            <a:endParaRPr lang="en-US" sz="1200" dirty="0" smtClean="0">
              <a:solidFill>
                <a:srgbClr val="7F7F7F"/>
              </a:solidFill>
              <a:latin typeface="Calibri" charset="0"/>
              <a:cs typeface="Calibri" charset="0"/>
            </a:endParaRPr>
          </a:p>
          <a:p>
            <a:pPr marL="0" marR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dirty="0" smtClean="0"/>
              <a:t>500m</a:t>
            </a:r>
            <a:r>
              <a:rPr lang="it-IT" baseline="0" dirty="0" smtClean="0"/>
              <a:t> fibre </a:t>
            </a:r>
            <a:r>
              <a:rPr lang="it-IT" baseline="0" dirty="0" err="1" smtClean="0"/>
              <a:t>optic</a:t>
            </a:r>
            <a:endParaRPr lang="it-IT" baseline="0" dirty="0" smtClean="0"/>
          </a:p>
          <a:p>
            <a:pPr eaLnBrk="0" hangingPunct="0">
              <a:buFontTx/>
              <a:buChar char="•"/>
            </a:pPr>
            <a:endParaRPr lang="en-US" sz="1200" dirty="0" smtClean="0">
              <a:solidFill>
                <a:srgbClr val="7F7F7F"/>
              </a:solidFill>
              <a:latin typeface="Calibri" charset="0"/>
              <a:cs typeface="Calibri" charset="0"/>
            </a:endParaRPr>
          </a:p>
          <a:p>
            <a:pPr eaLnBrk="0" hangingPunct="0">
              <a:buFontTx/>
              <a:buNone/>
            </a:pPr>
            <a:endParaRPr lang="en-US" sz="1200" dirty="0" smtClean="0">
              <a:solidFill>
                <a:srgbClr val="7F7F7F"/>
              </a:solidFill>
              <a:latin typeface="Calibri" charset="0"/>
              <a:cs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 sz="1200" b="1" i="1" dirty="0" smtClean="0">
                <a:solidFill>
                  <a:srgbClr val="7F7F7F"/>
                </a:solidFill>
                <a:latin typeface="Calibri" charset="0"/>
                <a:cs typeface="Calibri" charset="0"/>
              </a:rPr>
              <a:t>Digital Station: </a:t>
            </a:r>
            <a:r>
              <a:rPr lang="en-US" sz="1200" dirty="0" smtClean="0">
                <a:solidFill>
                  <a:srgbClr val="7F7F7F"/>
                </a:solidFill>
                <a:latin typeface="Calibri" charset="0"/>
                <a:cs typeface="Calibri" charset="0"/>
              </a:rPr>
              <a:t>Analogue Optical RXs, Power amplifications, ADCs, Digital boards inside a shielded shelter.  In order to reduce the digital electronic, an analogue </a:t>
            </a:r>
            <a:r>
              <a:rPr lang="en-US" sz="1200" dirty="0" err="1" smtClean="0">
                <a:solidFill>
                  <a:srgbClr val="7F7F7F"/>
                </a:solidFill>
                <a:latin typeface="Calibri" charset="0"/>
                <a:cs typeface="Calibri" charset="0"/>
              </a:rPr>
              <a:t>beamformer</a:t>
            </a:r>
            <a:r>
              <a:rPr lang="en-US" sz="1200" dirty="0" smtClean="0">
                <a:solidFill>
                  <a:srgbClr val="7F7F7F"/>
                </a:solidFill>
                <a:latin typeface="Calibri" charset="0"/>
                <a:cs typeface="Calibri" charset="0"/>
              </a:rPr>
              <a:t> could be considered. </a:t>
            </a:r>
          </a:p>
          <a:p>
            <a:pPr marL="0" marR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200" i="1" dirty="0" smtClean="0">
                <a:solidFill>
                  <a:srgbClr val="7F7F7F"/>
                </a:solidFill>
                <a:latin typeface="+mn-lt"/>
              </a:rPr>
              <a:t>Self </a:t>
            </a:r>
            <a:r>
              <a:rPr lang="it-IT" sz="1200" i="1" dirty="0" err="1" smtClean="0">
                <a:solidFill>
                  <a:srgbClr val="7F7F7F"/>
                </a:solidFill>
                <a:latin typeface="+mn-lt"/>
              </a:rPr>
              <a:t>powered</a:t>
            </a:r>
            <a:r>
              <a:rPr lang="it-IT" sz="1200" i="1" dirty="0" smtClean="0">
                <a:solidFill>
                  <a:srgbClr val="7F7F7F"/>
                </a:solidFill>
                <a:latin typeface="+mn-lt"/>
              </a:rPr>
              <a:t> FE+ Optical Link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7F7F7F"/>
                </a:solidFill>
                <a:latin typeface="Calibri" charset="0"/>
                <a:cs typeface="Calibri" charset="0"/>
              </a:rPr>
              <a:t>Galvanic isolation between FE and DS, more stable </a:t>
            </a:r>
            <a:r>
              <a:rPr lang="en-US" sz="1200" dirty="0" err="1" smtClean="0">
                <a:solidFill>
                  <a:srgbClr val="7F7F7F"/>
                </a:solidFill>
                <a:latin typeface="Calibri" charset="0"/>
                <a:cs typeface="Calibri" charset="0"/>
              </a:rPr>
              <a:t>amplitude&amp;phase</a:t>
            </a:r>
            <a:r>
              <a:rPr lang="en-US" sz="1200" dirty="0" smtClean="0">
                <a:solidFill>
                  <a:srgbClr val="7F7F7F"/>
                </a:solidFill>
                <a:latin typeface="Calibri" charset="0"/>
                <a:cs typeface="Calibri" charset="0"/>
              </a:rPr>
              <a:t> </a:t>
            </a:r>
            <a:r>
              <a:rPr lang="en-US" sz="1200" dirty="0" err="1" smtClean="0">
                <a:solidFill>
                  <a:srgbClr val="7F7F7F"/>
                </a:solidFill>
                <a:latin typeface="Calibri" charset="0"/>
                <a:cs typeface="Calibri" charset="0"/>
              </a:rPr>
              <a:t>Vs</a:t>
            </a:r>
            <a:r>
              <a:rPr lang="en-US" sz="1200" dirty="0" smtClean="0">
                <a:solidFill>
                  <a:srgbClr val="7F7F7F"/>
                </a:solidFill>
                <a:latin typeface="Calibri" charset="0"/>
                <a:cs typeface="Calibri" charset="0"/>
              </a:rPr>
              <a:t> temperature so easy to deploy it (not necessary to bury the FO), RFI immunity, no DC power losses on the cable, no Gain </a:t>
            </a:r>
            <a:r>
              <a:rPr lang="en-US" sz="1200" dirty="0" err="1" smtClean="0">
                <a:solidFill>
                  <a:srgbClr val="7F7F7F"/>
                </a:solidFill>
                <a:latin typeface="Calibri" charset="0"/>
                <a:cs typeface="Calibri" charset="0"/>
              </a:rPr>
              <a:t>disequalization</a:t>
            </a:r>
            <a:r>
              <a:rPr lang="en-US" sz="1200" dirty="0" smtClean="0">
                <a:solidFill>
                  <a:srgbClr val="7F7F7F"/>
                </a:solidFill>
                <a:latin typeface="Calibri" charset="0"/>
                <a:cs typeface="Calibri" charset="0"/>
              </a:rPr>
              <a:t>.</a:t>
            </a:r>
            <a:endParaRPr lang="it-IT" sz="1200" dirty="0" smtClean="0">
              <a:solidFill>
                <a:srgbClr val="7F7F7F"/>
              </a:solidFill>
              <a:latin typeface="+mn-lt"/>
            </a:endParaRP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8811C-5D60-DF4F-BB7D-BA0F0B75E6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25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400"/>
            <a:r>
              <a:rPr lang="en-GB" sz="1200" dirty="0" smtClean="0">
                <a:solidFill>
                  <a:srgbClr val="7F7F7F"/>
                </a:solidFill>
                <a:latin typeface="+mn-lt"/>
              </a:rPr>
              <a:t>TNC connectors, 50Ohm I&amp;O</a:t>
            </a:r>
          </a:p>
          <a:p>
            <a:pPr defTabSz="914400"/>
            <a:r>
              <a:rPr lang="en-GB" sz="1200" dirty="0" err="1" smtClean="0">
                <a:solidFill>
                  <a:srgbClr val="7F7F7F"/>
                </a:solidFill>
                <a:latin typeface="+mn-lt"/>
              </a:rPr>
              <a:t>Vmin</a:t>
            </a:r>
            <a:r>
              <a:rPr lang="en-GB" sz="1200" dirty="0" smtClean="0">
                <a:solidFill>
                  <a:srgbClr val="7F7F7F"/>
                </a:solidFill>
                <a:latin typeface="+mn-lt"/>
              </a:rPr>
              <a:t>=3V, I=60mA (180mW) </a:t>
            </a:r>
          </a:p>
          <a:p>
            <a:pPr defTabSz="914400"/>
            <a:r>
              <a:rPr lang="en-GB" sz="1200" dirty="0" smtClean="0">
                <a:solidFill>
                  <a:srgbClr val="7F7F7F"/>
                </a:solidFill>
                <a:latin typeface="+mn-lt"/>
              </a:rPr>
              <a:t>Bias through output coax cable or feed through</a:t>
            </a:r>
          </a:p>
          <a:p>
            <a:pPr defTabSz="914400"/>
            <a:r>
              <a:rPr lang="en-GB" sz="1200" dirty="0" smtClean="0">
                <a:solidFill>
                  <a:srgbClr val="7F7F7F"/>
                </a:solidFill>
                <a:latin typeface="+mn-lt"/>
              </a:rPr>
              <a:t>30K </a:t>
            </a:r>
            <a:r>
              <a:rPr lang="en-GB" sz="1200" dirty="0" err="1" smtClean="0">
                <a:solidFill>
                  <a:srgbClr val="7F7F7F"/>
                </a:solidFill>
                <a:latin typeface="+mn-lt"/>
              </a:rPr>
              <a:t>Tnoise</a:t>
            </a:r>
            <a:r>
              <a:rPr lang="en-GB" sz="1200" baseline="0" dirty="0" smtClean="0">
                <a:solidFill>
                  <a:srgbClr val="7F7F7F"/>
                </a:solidFill>
                <a:latin typeface="+mn-lt"/>
              </a:rPr>
              <a:t> Gain 20dB</a:t>
            </a:r>
            <a:endParaRPr lang="en-GB" sz="1200" dirty="0" smtClean="0">
              <a:solidFill>
                <a:srgbClr val="7F7F7F"/>
              </a:solidFill>
              <a:latin typeface="+mn-lt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IVECO LINCE and Overland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59B8-FB57-3149-93F9-F8590BC299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9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8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3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44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09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342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32 w 5184"/>
                  <a:gd name="T3" fmla="*/ 3159 h 3159"/>
                  <a:gd name="T4" fmla="*/ 5232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2 w 556"/>
                  <a:gd name="T5" fmla="*/ 3159 h 3159"/>
                  <a:gd name="T6" fmla="*/ 56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4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4 w 251"/>
                <a:gd name="T7" fmla="*/ 12 h 12"/>
                <a:gd name="T8" fmla="*/ 254 w 251"/>
                <a:gd name="T9" fmla="*/ 0 h 12"/>
                <a:gd name="T10" fmla="*/ 254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687 w 251"/>
                <a:gd name="T5" fmla="*/ 12 h 12"/>
                <a:gd name="T6" fmla="*/ 687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6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69 w 4724"/>
                  <a:gd name="T7" fmla="*/ 12 h 12"/>
                  <a:gd name="T8" fmla="*/ 4769 w 4724"/>
                  <a:gd name="T9" fmla="*/ 0 h 12"/>
                  <a:gd name="T10" fmla="*/ 476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651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0651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56B53-2A6F-3A4D-9B78-1C0755BFD0D4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26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D7534-AA0D-1144-A460-558C5BEE2C6E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61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25C10-A0E0-BB42-9C9A-0A0CCAE132E1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B43BA-C642-024F-8F9A-3DF6FA065000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6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613E9-5FDA-ED4E-B1D0-69CC620045B8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5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DD7E9-6801-EA4B-BFAD-B047D2A78D66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1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58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F3C41-0451-164A-B242-D781083975CC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5BFA-B779-2B4F-8635-3DF141BE5D9E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04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044BA-D1D9-BA47-9D3C-4722C7323FC0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83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8C8A-19ED-5F44-94D7-0C60F1A2FDB2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75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3A837-8585-4E47-8233-0EF82879CA09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47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48900-74F9-3D46-BE4A-96DB25AAF159}" type="slidenum">
              <a:rPr lang="it-IT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04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1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222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169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1340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32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38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02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6" y="1"/>
            <a:ext cx="5868144" cy="11967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032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799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125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373-BD1F-41D0-9369-0813772736CC}" type="datetimeFigureOut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/>
              <a:t>22/10/12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5D8-5C53-4A79-9C2A-2E042C76307E}" type="slidenum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103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DEB2-05AB-B54E-9E5E-04F75AF3E2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2C98-4FC2-5243-9E12-47D8018E88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821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4C7EF-1639-F746-ADA3-1C91A3EDEC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0B47-6536-3F41-AD8E-1A3EB2891D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02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4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7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0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0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4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11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6F7D6-0ACE-F346-8A14-98E6A6920D0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DE368-7319-9E41-B0DE-22885DF5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3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9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32 w 5184"/>
                <a:gd name="T3" fmla="*/ 3159 h 3159"/>
                <a:gd name="T4" fmla="*/ 523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2 w 556"/>
                <a:gd name="T5" fmla="*/ 3159 h 3159"/>
                <a:gd name="T6" fmla="*/ 56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6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69 w 4724"/>
                  <a:gd name="T7" fmla="*/ 12 h 12"/>
                  <a:gd name="T8" fmla="*/ 4769 w 4724"/>
                  <a:gd name="T9" fmla="*/ 0 h 12"/>
                  <a:gd name="T10" fmla="*/ 476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48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687 w 251"/>
                  <a:gd name="T5" fmla="*/ 12 h 12"/>
                  <a:gd name="T6" fmla="*/ 68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4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4 w 251"/>
                  <a:gd name="T7" fmla="*/ 12 h 12"/>
                  <a:gd name="T8" fmla="*/ 254 w 251"/>
                  <a:gd name="T9" fmla="*/ 0 h 12"/>
                  <a:gd name="T10" fmla="*/ 254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48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548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548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54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10549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10549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59A4A03-8AFA-8249-AB3B-07F0C90F73C6}" type="slidenum">
              <a:rPr lang="it-IT">
                <a:solidFill>
                  <a:srgbClr val="FFFFFF"/>
                </a:solidFill>
                <a:latin typeface="Tahoma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FFFFFF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546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A PP-Insid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D763373-BD1F-41D0-9369-0813772736CC}" type="datetimeFigureOut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 defTabSz="914400"/>
              <a:t>22/10/12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8805D8-5C53-4A79-9C2A-2E042C76307E}" type="slidenum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7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jpeg"/><Relationship Id="rId12" Type="http://schemas.openxmlformats.org/officeDocument/2006/relationships/image" Target="../media/image40.jpeg"/><Relationship Id="rId13" Type="http://schemas.openxmlformats.org/officeDocument/2006/relationships/image" Target="../media/image41.emf"/><Relationship Id="rId14" Type="http://schemas.openxmlformats.org/officeDocument/2006/relationships/image" Target="../media/image10.jpeg"/><Relationship Id="rId15" Type="http://schemas.openxmlformats.org/officeDocument/2006/relationships/image" Target="../media/image42.jpe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jpeg"/><Relationship Id="rId10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jpg"/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hyperlink" Target="file:///D:\FEDERICO\Progetti\AAVP\LNA\LNA_low.mp4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71" y="0"/>
            <a:ext cx="275922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31" y="-43290"/>
            <a:ext cx="6399202" cy="19698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Box 2053"/>
          <p:cNvSpPr txBox="1">
            <a:spLocks noChangeArrowheads="1"/>
          </p:cNvSpPr>
          <p:nvPr/>
        </p:nvSpPr>
        <p:spPr bwMode="auto">
          <a:xfrm>
            <a:off x="36051" y="4862003"/>
            <a:ext cx="6616051" cy="2031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lvl="5" eaLnBrk="0" hangingPunct="0"/>
            <a:r>
              <a:rPr lang="it-IT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Presented</a:t>
            </a: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 by Monari </a:t>
            </a:r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Jader </a:t>
            </a:r>
            <a:b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</a:b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INAF-IRA</a:t>
            </a:r>
            <a:b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</a:b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Radiotelescopio </a:t>
            </a:r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Croce del Nord </a:t>
            </a:r>
          </a:p>
          <a:p>
            <a:pPr lvl="5" eaLnBrk="0" hangingPunct="0"/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Email : j.monari@ira. </a:t>
            </a:r>
            <a:r>
              <a:rPr lang="it-IT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inaf.it</a:t>
            </a:r>
            <a:endParaRPr lang="it-IT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 Extended" pitchFamily="2" charset="0"/>
            </a:endParaRPr>
          </a:p>
          <a:p>
            <a:pPr lvl="5"/>
            <a:r>
              <a:rPr lang="en-GB" dirty="0">
                <a:solidFill>
                  <a:schemeClr val="bg1"/>
                </a:solidFill>
              </a:rPr>
              <a:t>AA-low Technical Progress </a:t>
            </a:r>
            <a:r>
              <a:rPr lang="en-GB" dirty="0" smtClean="0">
                <a:solidFill>
                  <a:schemeClr val="bg1"/>
                </a:solidFill>
              </a:rPr>
              <a:t>Meeting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err="1" smtClean="0">
                <a:solidFill>
                  <a:schemeClr val="bg1"/>
                </a:solidFill>
              </a:rPr>
              <a:t>Medicina</a:t>
            </a:r>
            <a:r>
              <a:rPr lang="en-GB" dirty="0">
                <a:solidFill>
                  <a:schemeClr val="bg1"/>
                </a:solidFill>
              </a:rPr>
              <a:t>, 22-23 September 2012</a:t>
            </a:r>
          </a:p>
          <a:p>
            <a:pPr lvl="5" eaLnBrk="0" hangingPunct="0"/>
            <a:endParaRPr lang="it-IT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 Extended" pitchFamily="2" charset="0"/>
            </a:endParaRPr>
          </a:p>
        </p:txBody>
      </p:sp>
      <p:pic>
        <p:nvPicPr>
          <p:cNvPr id="6" name="Picture 5" descr="inaf circ colore.ps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425" y="4992884"/>
            <a:ext cx="1298812" cy="1315573"/>
          </a:xfrm>
          <a:prstGeom prst="rect">
            <a:avLst/>
          </a:prstGeom>
        </p:spPr>
      </p:pic>
      <p:sp>
        <p:nvSpPr>
          <p:cNvPr id="7" name="Text Box 2053"/>
          <p:cNvSpPr txBox="1">
            <a:spLocks noChangeArrowheads="1"/>
          </p:cNvSpPr>
          <p:nvPr/>
        </p:nvSpPr>
        <p:spPr bwMode="auto">
          <a:xfrm>
            <a:off x="519518" y="3238203"/>
            <a:ext cx="5483875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urostile Extended" pitchFamily="2" charset="0"/>
              </a:rPr>
              <a:t>INAF Status Report</a:t>
            </a:r>
            <a:endParaRPr lang="it-I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urostile Extend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5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37669"/>
            <a:ext cx="74754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isolated antenna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“S” parameters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reflection and cross-coupling (amplitude &amp; phase)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Pattern E-H plane, cross-coupling (only amplitude) </a:t>
            </a:r>
            <a:r>
              <a:rPr lang="en-US" dirty="0"/>
              <a:t>@75, 150, 300 and 450MHz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Two adjacent Antenna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Cross-coupling (second only 50Ohm matched) amplitude &amp; phase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Mutual cross-coupling in E-H plane (amplitude &amp; phase)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3X3 Array (passive load)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Pattern E-H plane, cross-coupling (only amplitude) @75, 150, 300 and 450MHz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313572"/>
              </p:ext>
            </p:extLst>
          </p:nvPr>
        </p:nvGraphicFramePr>
        <p:xfrm>
          <a:off x="198506" y="1062756"/>
          <a:ext cx="4246352" cy="1613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4" imgW="6350000" imgH="2413000" progId="Word.Document.12">
                  <p:embed/>
                </p:oleObj>
              </mc:Choice>
              <mc:Fallback>
                <p:oleObj name="Document" r:id="rId4" imgW="6350000" imgH="2413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506" y="1062756"/>
                        <a:ext cx="4246352" cy="1613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DSC_0066-00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808" y="1114302"/>
            <a:ext cx="2436314" cy="1630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01" t="23423" r="3951" b="4429"/>
          <a:stretch/>
        </p:blipFill>
        <p:spPr>
          <a:xfrm>
            <a:off x="7314023" y="1751981"/>
            <a:ext cx="1668571" cy="4232970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438682" y="139474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Measures task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54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450353"/>
          </a:xfrm>
          <a:prstGeom prst="rect">
            <a:avLst/>
          </a:prstGeom>
        </p:spPr>
      </p:pic>
      <p:pic>
        <p:nvPicPr>
          <p:cNvPr id="2" name="Picture 1" descr="Array_4x4_frontale cop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61" y="2328055"/>
            <a:ext cx="9458687" cy="468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80" y="1404937"/>
            <a:ext cx="1605217" cy="12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11E-6 0.04679 L 0.32824 -0.17814 C 0.39684 -0.22887 0.5 -0.2569 0.6082 -0.2569 C 0.73099 -0.2569 0.82911 -0.22887 0.89806 -0.17814 L 1.22751 0.04679 " pathEditMode="relative" rAng="0" ptsTypes="FffFF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75" y="-151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155062" y="4263087"/>
            <a:ext cx="2714934" cy="18202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64909" y="2079975"/>
            <a:ext cx="2705087" cy="18202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tenna montata_assiem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1561" y="2059153"/>
            <a:ext cx="3392528" cy="401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31" y="5235344"/>
            <a:ext cx="614326" cy="743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6" y="522264"/>
            <a:ext cx="1946605" cy="438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39" y="1588025"/>
            <a:ext cx="2002856" cy="98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1946605" y="2383416"/>
            <a:ext cx="853721" cy="7814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Line Callout 1 (Border and Accent Bar) 14"/>
          <p:cNvSpPr/>
          <p:nvPr/>
        </p:nvSpPr>
        <p:spPr>
          <a:xfrm flipH="1">
            <a:off x="187382" y="5694613"/>
            <a:ext cx="1671870" cy="905723"/>
          </a:xfrm>
          <a:prstGeom prst="accentBorderCallout1">
            <a:avLst>
              <a:gd name="adj1" fmla="val 18750"/>
              <a:gd name="adj2" fmla="val -8333"/>
              <a:gd name="adj3" fmla="val -73145"/>
              <a:gd name="adj4" fmla="val -750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Target Cost</a:t>
            </a:r>
          </a:p>
          <a:p>
            <a:pPr algn="ctr"/>
            <a:r>
              <a:rPr lang="en-US" sz="1600" dirty="0" smtClean="0"/>
              <a:t>200€ x antenna</a:t>
            </a:r>
          </a:p>
          <a:p>
            <a:pPr algn="ctr"/>
            <a:r>
              <a:rPr lang="en-US" sz="1600" dirty="0" smtClean="0"/>
              <a:t>(AAVS1 oriented)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065" y="3050313"/>
            <a:ext cx="540341" cy="839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29" y="3983542"/>
            <a:ext cx="1883838" cy="114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luminum-Honeycomb-Panel-For-Marine.jpe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171" y="2094935"/>
            <a:ext cx="1266926" cy="1013541"/>
          </a:xfrm>
          <a:prstGeom prst="rect">
            <a:avLst/>
          </a:prstGeom>
        </p:spPr>
      </p:pic>
      <p:pic>
        <p:nvPicPr>
          <p:cNvPr id="18" name="Picture 17" descr="Ferrari-Enzo-Red-Rear-Quarter-Angle-st.jpe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939" y="3262851"/>
            <a:ext cx="1241568" cy="626992"/>
          </a:xfrm>
          <a:prstGeom prst="rect">
            <a:avLst/>
          </a:prstGeom>
        </p:spPr>
      </p:pic>
      <p:pic>
        <p:nvPicPr>
          <p:cNvPr id="21" name="Picture 20" descr="LAND_Iveco_Panther-LMV_Basic_lg.jpe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9" y="5266577"/>
            <a:ext cx="1208343" cy="805562"/>
          </a:xfrm>
          <a:prstGeom prst="rect">
            <a:avLst/>
          </a:prstGeom>
        </p:spPr>
      </p:pic>
      <p:pic>
        <p:nvPicPr>
          <p:cNvPr id="24" name="Picture 23" descr="iveco_trakker.jpe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9" y="4280720"/>
            <a:ext cx="1197739" cy="79537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252522" y="4270308"/>
            <a:ext cx="1079743" cy="1812237"/>
            <a:chOff x="5225026" y="2948108"/>
            <a:chExt cx="1540419" cy="22061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25026" y="3782181"/>
              <a:ext cx="1540419" cy="1372061"/>
            </a:xfrm>
            <a:prstGeom prst="rect">
              <a:avLst/>
            </a:prstGeom>
          </p:spPr>
        </p:pic>
        <p:pic>
          <p:nvPicPr>
            <p:cNvPr id="25" name="Picture 24" descr="images.jpeg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6610" y="2948108"/>
              <a:ext cx="855424" cy="831271"/>
            </a:xfrm>
            <a:prstGeom prst="rect">
              <a:avLst/>
            </a:prstGeom>
          </p:spPr>
        </p:pic>
      </p:grpSp>
      <p:sp>
        <p:nvSpPr>
          <p:cNvPr id="19" name="Titolo 1"/>
          <p:cNvSpPr txBox="1">
            <a:spLocks/>
          </p:cNvSpPr>
          <p:nvPr/>
        </p:nvSpPr>
        <p:spPr>
          <a:xfrm>
            <a:off x="2143944" y="172227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Low cost Manufacturing</a:t>
            </a:r>
          </a:p>
          <a:p>
            <a:r>
              <a:rPr lang="en-GB" dirty="0" smtClean="0"/>
              <a:t>AAVS1 goal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062193" y="2797540"/>
            <a:ext cx="1805319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ctr"/>
            <a:r>
              <a:rPr lang="en-US" sz="2000" dirty="0" smtClean="0"/>
              <a:t>COSPAL areas</a:t>
            </a:r>
            <a:endParaRPr lang="en-US" sz="2000" dirty="0"/>
          </a:p>
        </p:txBody>
      </p:sp>
      <p:pic>
        <p:nvPicPr>
          <p:cNvPr id="9" name="Picture 8" descr="PARABOLA_MONTAGNE_BELLA.JPG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7442" y="2094935"/>
            <a:ext cx="896790" cy="8277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5062194" y="4976105"/>
            <a:ext cx="1805319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ctr"/>
            <a:r>
              <a:rPr lang="en-US" sz="2000" dirty="0" smtClean="0"/>
              <a:t>SGUINZI areas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789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1" y="1183583"/>
            <a:ext cx="4021769" cy="4795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037" y="1664412"/>
            <a:ext cx="4192392" cy="4046991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751225" y="7611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Low cost Manufacturing </a:t>
            </a:r>
          </a:p>
          <a:p>
            <a:r>
              <a:rPr lang="en-GB" dirty="0" smtClean="0"/>
              <a:t>AAVS2 goals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48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Distributed Receiver Architecture</a:t>
            </a:r>
            <a:r>
              <a:rPr lang="en-GB" sz="2000" dirty="0" smtClean="0">
                <a:solidFill>
                  <a:srgbClr val="FFFFFF"/>
                </a:solidFill>
              </a:rPr>
              <a:t/>
            </a:r>
            <a:br>
              <a:rPr lang="en-GB" sz="2000" dirty="0" smtClean="0">
                <a:solidFill>
                  <a:srgbClr val="FFFFFF"/>
                </a:solidFill>
              </a:rPr>
            </a:br>
            <a:r>
              <a:rPr lang="en-GB" sz="1400" dirty="0" smtClean="0">
                <a:solidFill>
                  <a:srgbClr val="FFFFFF"/>
                </a:solidFill>
              </a:rPr>
              <a:t>(* Monari et al. </a:t>
            </a:r>
            <a:r>
              <a:rPr lang="en-GB" sz="1400" dirty="0" err="1" smtClean="0">
                <a:solidFill>
                  <a:srgbClr val="FFFFFF"/>
                </a:solidFill>
              </a:rPr>
              <a:t>Medicina</a:t>
            </a:r>
            <a:r>
              <a:rPr lang="en-GB" sz="1400" dirty="0" smtClean="0">
                <a:solidFill>
                  <a:srgbClr val="FFFFFF"/>
                </a:solidFill>
              </a:rPr>
              <a:t> 2012)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442" name="Group 441"/>
          <p:cNvGrpSpPr/>
          <p:nvPr/>
        </p:nvGrpSpPr>
        <p:grpSpPr>
          <a:xfrm>
            <a:off x="1217044" y="2634853"/>
            <a:ext cx="7071272" cy="1476635"/>
            <a:chOff x="-4125790" y="1531260"/>
            <a:chExt cx="7071272" cy="1476635"/>
          </a:xfrm>
        </p:grpSpPr>
        <p:grpSp>
          <p:nvGrpSpPr>
            <p:cNvPr id="436" name="Group 435"/>
            <p:cNvGrpSpPr/>
            <p:nvPr/>
          </p:nvGrpSpPr>
          <p:grpSpPr>
            <a:xfrm>
              <a:off x="-4125790" y="1531260"/>
              <a:ext cx="7071272" cy="1476635"/>
              <a:chOff x="336927" y="1291000"/>
              <a:chExt cx="7071272" cy="1476635"/>
            </a:xfrm>
          </p:grpSpPr>
          <p:sp>
            <p:nvSpPr>
              <p:cNvPr id="435" name="Rounded Rectangle 434"/>
              <p:cNvSpPr/>
              <p:nvPr/>
            </p:nvSpPr>
            <p:spPr>
              <a:xfrm>
                <a:off x="336927" y="1308474"/>
                <a:ext cx="7071272" cy="1459161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28116" y="1291000"/>
                <a:ext cx="6980083" cy="1120190"/>
                <a:chOff x="904285" y="908720"/>
                <a:chExt cx="6980083" cy="1120190"/>
              </a:xfrm>
            </p:grpSpPr>
            <p:cxnSp>
              <p:nvCxnSpPr>
                <p:cNvPr id="4" name="Straight Connector 3"/>
                <p:cNvCxnSpPr>
                  <a:endCxn id="18" idx="1"/>
                </p:cNvCxnSpPr>
                <p:nvPr/>
              </p:nvCxnSpPr>
              <p:spPr>
                <a:xfrm>
                  <a:off x="1768381" y="1430250"/>
                  <a:ext cx="288032" cy="873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Connettore 2 9"/>
                <p:cNvCxnSpPr>
                  <a:endCxn id="6" idx="3"/>
                </p:cNvCxnSpPr>
                <p:nvPr/>
              </p:nvCxnSpPr>
              <p:spPr>
                <a:xfrm flipV="1">
                  <a:off x="4261524" y="1438982"/>
                  <a:ext cx="450093" cy="6249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riangolo isoscele 10"/>
                <p:cNvSpPr/>
                <p:nvPr/>
              </p:nvSpPr>
              <p:spPr>
                <a:xfrm rot="5400000">
                  <a:off x="4675087" y="1187479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 flipV="1">
                  <a:off x="2853194" y="1472234"/>
                  <a:ext cx="0" cy="28803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" name="Group 7"/>
                <p:cNvGrpSpPr/>
                <p:nvPr/>
              </p:nvGrpSpPr>
              <p:grpSpPr>
                <a:xfrm>
                  <a:off x="2709178" y="1266706"/>
                  <a:ext cx="720080" cy="360040"/>
                  <a:chOff x="4355976" y="2564904"/>
                  <a:chExt cx="720080" cy="360040"/>
                </a:xfrm>
              </p:grpSpPr>
              <p:sp>
                <p:nvSpPr>
                  <p:cNvPr id="9" name="Rettangolo 7"/>
                  <p:cNvSpPr/>
                  <p:nvPr/>
                </p:nvSpPr>
                <p:spPr>
                  <a:xfrm>
                    <a:off x="4355976" y="2564904"/>
                    <a:ext cx="720080" cy="36004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600"/>
                  </a:p>
                </p:txBody>
              </p: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4427984" y="2708920"/>
                    <a:ext cx="576064" cy="0"/>
                  </a:xfrm>
                  <a:prstGeom prst="line">
                    <a:avLst/>
                  </a:prstGeom>
                  <a:ln w="5715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4427984" y="2780928"/>
                    <a:ext cx="432048" cy="0"/>
                  </a:xfrm>
                  <a:prstGeom prst="line">
                    <a:avLst/>
                  </a:prstGeom>
                  <a:ln w="5715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Straight Connector 11"/>
                <p:cNvCxnSpPr>
                  <a:stCxn id="18" idx="2"/>
                </p:cNvCxnSpPr>
                <p:nvPr/>
              </p:nvCxnSpPr>
              <p:spPr>
                <a:xfrm flipH="1">
                  <a:off x="2267744" y="1582997"/>
                  <a:ext cx="4693" cy="43604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riangolo isoscele 10"/>
                <p:cNvSpPr/>
                <p:nvPr/>
              </p:nvSpPr>
              <p:spPr>
                <a:xfrm rot="5400000">
                  <a:off x="6430646" y="1158990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cxnSp>
              <p:nvCxnSpPr>
                <p:cNvPr id="14" name="Connettore 2 13"/>
                <p:cNvCxnSpPr>
                  <a:stCxn id="13" idx="0"/>
                  <a:endCxn id="16" idx="2"/>
                </p:cNvCxnSpPr>
                <p:nvPr/>
              </p:nvCxnSpPr>
              <p:spPr>
                <a:xfrm>
                  <a:off x="6970181" y="1410493"/>
                  <a:ext cx="310986" cy="1755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2 13"/>
                <p:cNvCxnSpPr>
                  <a:stCxn id="57" idx="3"/>
                  <a:endCxn id="13" idx="3"/>
                </p:cNvCxnSpPr>
                <p:nvPr/>
              </p:nvCxnSpPr>
              <p:spPr>
                <a:xfrm flipV="1">
                  <a:off x="6057031" y="1410493"/>
                  <a:ext cx="410145" cy="15973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rapezoid 15"/>
                <p:cNvSpPr/>
                <p:nvPr/>
              </p:nvSpPr>
              <p:spPr>
                <a:xfrm rot="5400000">
                  <a:off x="7245163" y="1214226"/>
                  <a:ext cx="468052" cy="396044"/>
                </a:xfrm>
                <a:prstGeom prst="trapezoi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600"/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2056413" y="1294965"/>
                  <a:ext cx="432048" cy="288032"/>
                  <a:chOff x="3491880" y="4797152"/>
                  <a:chExt cx="1008112" cy="576064"/>
                </a:xfrm>
              </p:grpSpPr>
              <p:sp>
                <p:nvSpPr>
                  <p:cNvPr id="18" name="Rettangolo 7"/>
                  <p:cNvSpPr/>
                  <p:nvPr/>
                </p:nvSpPr>
                <p:spPr>
                  <a:xfrm>
                    <a:off x="3491880" y="4797152"/>
                    <a:ext cx="1008112" cy="57606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600"/>
                  </a:p>
                </p:txBody>
              </p:sp>
              <p:cxnSp>
                <p:nvCxnSpPr>
                  <p:cNvPr id="19" name="Straight Connector 18"/>
                  <p:cNvCxnSpPr>
                    <a:stCxn id="18" idx="1"/>
                    <a:endCxn id="18" idx="3"/>
                  </p:cNvCxnSpPr>
                  <p:nvPr/>
                </p:nvCxnSpPr>
                <p:spPr>
                  <a:xfrm>
                    <a:off x="3491880" y="5085184"/>
                    <a:ext cx="1008112" cy="0"/>
                  </a:xfrm>
                  <a:prstGeom prst="line">
                    <a:avLst/>
                  </a:prstGeom>
                  <a:ln w="57150" cmpd="sng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V="1">
                    <a:off x="3995936" y="5085184"/>
                    <a:ext cx="0" cy="287784"/>
                  </a:xfrm>
                  <a:prstGeom prst="line">
                    <a:avLst/>
                  </a:prstGeom>
                  <a:ln w="5715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2565162" y="1070210"/>
                  <a:ext cx="104387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ADC-10-1R</a:t>
                  </a:r>
                  <a:endParaRPr lang="en-US" sz="1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365362" y="926194"/>
                  <a:ext cx="87716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52</a:t>
                  </a:r>
                  <a:endParaRPr lang="en-US" sz="10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291818" y="1646274"/>
                  <a:ext cx="87716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52</a:t>
                  </a:r>
                  <a:endParaRPr lang="en-US" sz="10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733784" y="1070210"/>
                  <a:ext cx="97070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TCBT-14+</a:t>
                  </a:r>
                  <a:endParaRPr lang="en-US" sz="1000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7096973" y="926194"/>
                  <a:ext cx="78739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OPTICAL TX</a:t>
                  </a:r>
                  <a:endParaRPr lang="en-US" sz="1000" dirty="0"/>
                </a:p>
              </p:txBody>
            </p:sp>
            <p:cxnSp>
              <p:nvCxnSpPr>
                <p:cNvPr id="26" name="Straight Connector 25"/>
                <p:cNvCxnSpPr>
                  <a:stCxn id="6" idx="0"/>
                </p:cNvCxnSpPr>
                <p:nvPr/>
              </p:nvCxnSpPr>
              <p:spPr>
                <a:xfrm flipV="1">
                  <a:off x="5214622" y="1438846"/>
                  <a:ext cx="302868" cy="1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904285" y="1546469"/>
                  <a:ext cx="13901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FM STOP</a:t>
                  </a:r>
                </a:p>
                <a:p>
                  <a:r>
                    <a:rPr lang="en-US" sz="1000" dirty="0" smtClean="0"/>
                    <a:t>MNC ZX75BS-88108-S+</a:t>
                  </a:r>
                  <a:endParaRPr lang="en-US" sz="1000" dirty="0"/>
                </a:p>
              </p:txBody>
            </p:sp>
            <p:cxnSp>
              <p:nvCxnSpPr>
                <p:cNvPr id="28" name="Straight Connector 27"/>
                <p:cNvCxnSpPr>
                  <a:endCxn id="9" idx="3"/>
                </p:cNvCxnSpPr>
                <p:nvPr/>
              </p:nvCxnSpPr>
              <p:spPr>
                <a:xfrm flipH="1">
                  <a:off x="3429258" y="1445231"/>
                  <a:ext cx="288032" cy="149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>
                  <a:stCxn id="18" idx="3"/>
                  <a:endCxn id="9" idx="1"/>
                </p:cNvCxnSpPr>
                <p:nvPr/>
              </p:nvCxnSpPr>
              <p:spPr>
                <a:xfrm>
                  <a:off x="2488461" y="1438981"/>
                  <a:ext cx="220717" cy="774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55303" y="1402453"/>
                  <a:ext cx="288032" cy="873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Group 30"/>
                <p:cNvGrpSpPr/>
                <p:nvPr/>
              </p:nvGrpSpPr>
              <p:grpSpPr>
                <a:xfrm>
                  <a:off x="1241878" y="1226949"/>
                  <a:ext cx="544234" cy="378041"/>
                  <a:chOff x="2699792" y="3429000"/>
                  <a:chExt cx="544234" cy="378041"/>
                </a:xfrm>
              </p:grpSpPr>
              <p:sp>
                <p:nvSpPr>
                  <p:cNvPr id="32" name="Rettangolo 7"/>
                  <p:cNvSpPr/>
                  <p:nvPr/>
                </p:nvSpPr>
                <p:spPr>
                  <a:xfrm>
                    <a:off x="2699792" y="3429000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2783321" y="3473600"/>
                    <a:ext cx="348519" cy="288032"/>
                    <a:chOff x="611560" y="4437112"/>
                    <a:chExt cx="1584176" cy="1259600"/>
                  </a:xfrm>
                </p:grpSpPr>
                <p:grpSp>
                  <p:nvGrpSpPr>
                    <p:cNvPr id="34" name="Group 33"/>
                    <p:cNvGrpSpPr/>
                    <p:nvPr/>
                  </p:nvGrpSpPr>
                  <p:grpSpPr>
                    <a:xfrm>
                      <a:off x="611560" y="443711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50" name="Group 49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54" name="Arc 5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5" name="Arc 5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51" name="Group 50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52" name="Arc 5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3" name="Arc 5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5" name="Group 34"/>
                    <p:cNvGrpSpPr/>
                    <p:nvPr/>
                  </p:nvGrpSpPr>
                  <p:grpSpPr>
                    <a:xfrm>
                      <a:off x="611560" y="483369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44" name="Group 43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8" name="Arc 4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9" name="Arc 4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5" name="Group 44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6" name="Arc 4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7" name="Arc 4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6" name="Group 35"/>
                    <p:cNvGrpSpPr/>
                    <p:nvPr/>
                  </p:nvGrpSpPr>
                  <p:grpSpPr>
                    <a:xfrm>
                      <a:off x="611560" y="5229200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38" name="Group 37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2" name="Arc 4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3" name="Arc 4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39" name="Group 38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0" name="Arc 3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1" name="Arc 4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 flipH="1">
                      <a:off x="1331640" y="4869160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5512797" y="1237445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57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59" name="Group 58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76" name="Group 75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80" name="Arc 7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1" name="Arc 8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77" name="Group 76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78" name="Arc 7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9" name="Arc 7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70" name="Group 69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74" name="Arc 7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5" name="Arc 7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71" name="Group 70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72" name="Arc 7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3" name="Arc 7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61" name="Group 60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64" name="Group 63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68" name="Arc 6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9" name="Arc 6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65" name="Group 64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66" name="Arc 6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7" name="Arc 6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82" name="Rectangle 81"/>
                <p:cNvSpPr/>
                <p:nvPr/>
              </p:nvSpPr>
              <p:spPr>
                <a:xfrm>
                  <a:off x="5148064" y="908720"/>
                  <a:ext cx="16722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/>
                    <a:t>A-INFO JXWBLB-S-BP-50-450</a:t>
                  </a:r>
                  <a:endParaRPr lang="en-US" sz="1000" dirty="0"/>
                </a:p>
              </p:txBody>
            </p:sp>
            <p:grpSp>
              <p:nvGrpSpPr>
                <p:cNvPr id="83" name="Group 82"/>
                <p:cNvGrpSpPr/>
                <p:nvPr/>
              </p:nvGrpSpPr>
              <p:grpSpPr>
                <a:xfrm>
                  <a:off x="3712597" y="1226949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84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03" name="Group 102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07" name="Arc 106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8" name="Arc 107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04" name="Group 103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05" name="Arc 10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6" name="Arc 10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7" name="Group 86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97" name="Group 96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01" name="Arc 100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2" name="Arc 101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98" name="Group 97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99" name="Arc 9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0" name="Arc 9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8" name="Group 87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91" name="Group 90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95" name="Arc 9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6" name="Arc 9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92" name="Group 91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93" name="Arc 92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4" name="Arc 93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89" name="Straight Connector 88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Straight Connector 89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9" name="TextBox 108"/>
                <p:cNvSpPr txBox="1"/>
                <p:nvPr/>
              </p:nvSpPr>
              <p:spPr>
                <a:xfrm>
                  <a:off x="3564474" y="1628800"/>
                  <a:ext cx="12235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TV STOP</a:t>
                  </a:r>
                </a:p>
                <a:p>
                  <a:r>
                    <a:rPr lang="en-US" sz="1000" dirty="0" smtClean="0"/>
                    <a:t>MNC BSF-C174223+</a:t>
                  </a:r>
                  <a:endParaRPr lang="en-US" sz="1000" dirty="0"/>
                </a:p>
              </p:txBody>
            </p:sp>
          </p:grpSp>
        </p:grpSp>
        <p:sp>
          <p:nvSpPr>
            <p:cNvPr id="441" name="TextBox 440"/>
            <p:cNvSpPr txBox="1"/>
            <p:nvPr/>
          </p:nvSpPr>
          <p:spPr>
            <a:xfrm>
              <a:off x="1237665" y="263856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FRONT END</a:t>
              </a:r>
              <a:endParaRPr lang="en-US" dirty="0"/>
            </a:p>
          </p:txBody>
        </p:sp>
      </p:grpSp>
      <p:grpSp>
        <p:nvGrpSpPr>
          <p:cNvPr id="444" name="Group 443"/>
          <p:cNvGrpSpPr/>
          <p:nvPr/>
        </p:nvGrpSpPr>
        <p:grpSpPr>
          <a:xfrm>
            <a:off x="95318" y="1801107"/>
            <a:ext cx="10163333" cy="2941053"/>
            <a:chOff x="-2826109" y="685788"/>
            <a:chExt cx="10163333" cy="2941053"/>
          </a:xfrm>
        </p:grpSpPr>
        <p:grpSp>
          <p:nvGrpSpPr>
            <p:cNvPr id="438" name="Group 437"/>
            <p:cNvGrpSpPr/>
            <p:nvPr/>
          </p:nvGrpSpPr>
          <p:grpSpPr>
            <a:xfrm>
              <a:off x="-2826109" y="685788"/>
              <a:ext cx="10163333" cy="2941053"/>
              <a:chOff x="-39665" y="2072105"/>
              <a:chExt cx="10163333" cy="2941053"/>
            </a:xfrm>
          </p:grpSpPr>
          <p:sp>
            <p:nvSpPr>
              <p:cNvPr id="437" name="Rounded Rectangle 436"/>
              <p:cNvSpPr/>
              <p:nvPr/>
            </p:nvSpPr>
            <p:spPr>
              <a:xfrm>
                <a:off x="65004" y="2072105"/>
                <a:ext cx="8748339" cy="2941053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1" name="Group 230"/>
              <p:cNvGrpSpPr/>
              <p:nvPr/>
            </p:nvGrpSpPr>
            <p:grpSpPr>
              <a:xfrm>
                <a:off x="-39665" y="2383573"/>
                <a:ext cx="10163333" cy="2520280"/>
                <a:chOff x="2835" y="3573016"/>
                <a:chExt cx="10163333" cy="2520280"/>
              </a:xfrm>
            </p:grpSpPr>
            <p:grpSp>
              <p:nvGrpSpPr>
                <p:cNvPr id="233" name="Group 232"/>
                <p:cNvGrpSpPr/>
                <p:nvPr/>
              </p:nvGrpSpPr>
              <p:grpSpPr>
                <a:xfrm>
                  <a:off x="7884368" y="5284016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234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35" name="Group 234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236" name="Group 235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53" name="Group 252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57" name="Arc 256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8" name="Arc 257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54" name="Group 253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55" name="Arc 25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6" name="Arc 25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37" name="Group 236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47" name="Group 246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51" name="Arc 250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2" name="Arc 251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48" name="Group 247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49" name="Arc 24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0" name="Arc 24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38" name="Group 237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41" name="Group 240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45" name="Arc 24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6" name="Arc 24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42" name="Group 241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43" name="Arc 242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4" name="Arc 243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239" name="Straight Connector 238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0" name="Straight Connector 239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59" name="Summing Junction 258"/>
                <p:cNvSpPr/>
                <p:nvPr/>
              </p:nvSpPr>
              <p:spPr>
                <a:xfrm>
                  <a:off x="6519810" y="3888456"/>
                  <a:ext cx="432048" cy="432048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60" name="Group 259"/>
                <p:cNvGrpSpPr/>
                <p:nvPr/>
              </p:nvGrpSpPr>
              <p:grpSpPr>
                <a:xfrm>
                  <a:off x="4211960" y="4446248"/>
                  <a:ext cx="576064" cy="504056"/>
                  <a:chOff x="3419872" y="4509120"/>
                  <a:chExt cx="792088" cy="504056"/>
                </a:xfrm>
              </p:grpSpPr>
              <p:grpSp>
                <p:nvGrpSpPr>
                  <p:cNvPr id="261" name="Group 260"/>
                  <p:cNvGrpSpPr/>
                  <p:nvPr/>
                </p:nvGrpSpPr>
                <p:grpSpPr>
                  <a:xfrm>
                    <a:off x="3419872" y="4653136"/>
                    <a:ext cx="764677" cy="288032"/>
                    <a:chOff x="4815435" y="2780928"/>
                    <a:chExt cx="1080120" cy="432048"/>
                  </a:xfrm>
                </p:grpSpPr>
                <p:sp>
                  <p:nvSpPr>
                    <p:cNvPr id="263" name="Rettangolo 7"/>
                    <p:cNvSpPr/>
                    <p:nvPr/>
                  </p:nvSpPr>
                  <p:spPr>
                    <a:xfrm>
                      <a:off x="4815435" y="2780928"/>
                      <a:ext cx="1080120" cy="43204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14" tIns="45708" rIns="91414" bIns="45708" anchor="ctr"/>
                    <a:lstStyle/>
                    <a:p>
                      <a:pPr algn="ctr">
                        <a:defRPr/>
                      </a:pPr>
                      <a:endParaRPr lang="en-US" sz="1600"/>
                    </a:p>
                  </p:txBody>
                </p:sp>
                <p:grpSp>
                  <p:nvGrpSpPr>
                    <p:cNvPr id="264" name="Group 263"/>
                    <p:cNvGrpSpPr/>
                    <p:nvPr/>
                  </p:nvGrpSpPr>
                  <p:grpSpPr>
                    <a:xfrm>
                      <a:off x="4932040" y="2852936"/>
                      <a:ext cx="864096" cy="288032"/>
                      <a:chOff x="4932040" y="2564904"/>
                      <a:chExt cx="1728192" cy="720080"/>
                    </a:xfrm>
                  </p:grpSpPr>
                  <p:cxnSp>
                    <p:nvCxnSpPr>
                      <p:cNvPr id="265" name="Straight Connector 264"/>
                      <p:cNvCxnSpPr/>
                      <p:nvPr/>
                    </p:nvCxnSpPr>
                    <p:spPr>
                      <a:xfrm flipV="1">
                        <a:off x="4932040" y="2564904"/>
                        <a:ext cx="216024" cy="432048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6" name="Straight Connector 265"/>
                      <p:cNvCxnSpPr/>
                      <p:nvPr/>
                    </p:nvCxnSpPr>
                    <p:spPr>
                      <a:xfrm>
                        <a:off x="5148064" y="2564904"/>
                        <a:ext cx="216024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7" name="Straight Connector 266"/>
                      <p:cNvCxnSpPr/>
                      <p:nvPr/>
                    </p:nvCxnSpPr>
                    <p:spPr>
                      <a:xfrm flipV="1">
                        <a:off x="5364088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8" name="Straight Connector 267"/>
                      <p:cNvCxnSpPr/>
                      <p:nvPr/>
                    </p:nvCxnSpPr>
                    <p:spPr>
                      <a:xfrm>
                        <a:off x="5652120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9" name="Straight Connector 268"/>
                      <p:cNvCxnSpPr/>
                      <p:nvPr/>
                    </p:nvCxnSpPr>
                    <p:spPr>
                      <a:xfrm flipV="1">
                        <a:off x="5940152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0" name="Straight Connector 269"/>
                      <p:cNvCxnSpPr/>
                      <p:nvPr/>
                    </p:nvCxnSpPr>
                    <p:spPr>
                      <a:xfrm>
                        <a:off x="6228184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1" name="Straight Connector 270"/>
                      <p:cNvCxnSpPr/>
                      <p:nvPr/>
                    </p:nvCxnSpPr>
                    <p:spPr>
                      <a:xfrm flipV="1">
                        <a:off x="6516216" y="2924944"/>
                        <a:ext cx="144016" cy="36004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62" name="Straight Arrow Connector 261"/>
                  <p:cNvCxnSpPr/>
                  <p:nvPr/>
                </p:nvCxnSpPr>
                <p:spPr>
                  <a:xfrm flipV="1">
                    <a:off x="3419872" y="4509120"/>
                    <a:ext cx="792088" cy="50405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2" name="Or 271"/>
                <p:cNvSpPr/>
                <p:nvPr/>
              </p:nvSpPr>
              <p:spPr>
                <a:xfrm>
                  <a:off x="5796136" y="4518256"/>
                  <a:ext cx="432048" cy="432048"/>
                </a:xfrm>
                <a:prstGeom prst="flowChar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Trapezoid 272"/>
                <p:cNvSpPr/>
                <p:nvPr/>
              </p:nvSpPr>
              <p:spPr>
                <a:xfrm rot="5400000">
                  <a:off x="143508" y="4477182"/>
                  <a:ext cx="468052" cy="396044"/>
                </a:xfrm>
                <a:prstGeom prst="trapezoi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600"/>
                </a:p>
              </p:txBody>
            </p:sp>
            <p:grpSp>
              <p:nvGrpSpPr>
                <p:cNvPr id="274" name="Group 273"/>
                <p:cNvGrpSpPr/>
                <p:nvPr/>
              </p:nvGrpSpPr>
              <p:grpSpPr>
                <a:xfrm>
                  <a:off x="755576" y="4477182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275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76" name="Group 275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277" name="Group 276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94" name="Group 293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98" name="Arc 29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9" name="Arc 29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95" name="Group 294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96" name="Arc 29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7" name="Arc 29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78" name="Group 277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88" name="Group 287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92" name="Arc 29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3" name="Arc 29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89" name="Group 288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90" name="Arc 28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1" name="Arc 29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79" name="Group 278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82" name="Group 281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86" name="Arc 28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87" name="Arc 28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83" name="Group 282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84" name="Arc 28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85" name="Arc 28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280" name="Straight Connector 279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1" name="Straight Connector 280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00" name="Triangolo isoscele 10"/>
                <p:cNvSpPr/>
                <p:nvPr/>
              </p:nvSpPr>
              <p:spPr>
                <a:xfrm rot="5400000">
                  <a:off x="2519246" y="4473642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grpSp>
              <p:nvGrpSpPr>
                <p:cNvPr id="301" name="Group 300"/>
                <p:cNvGrpSpPr/>
                <p:nvPr/>
              </p:nvGrpSpPr>
              <p:grpSpPr>
                <a:xfrm>
                  <a:off x="3347864" y="4509120"/>
                  <a:ext cx="576064" cy="432048"/>
                  <a:chOff x="2699792" y="3573016"/>
                  <a:chExt cx="1008112" cy="720080"/>
                </a:xfrm>
              </p:grpSpPr>
              <p:sp>
                <p:nvSpPr>
                  <p:cNvPr id="302" name="Rettangolo 7"/>
                  <p:cNvSpPr/>
                  <p:nvPr/>
                </p:nvSpPr>
                <p:spPr>
                  <a:xfrm>
                    <a:off x="2699792" y="3573016"/>
                    <a:ext cx="1008112" cy="72008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03" name="Group 302"/>
                  <p:cNvGrpSpPr/>
                  <p:nvPr/>
                </p:nvGrpSpPr>
                <p:grpSpPr>
                  <a:xfrm>
                    <a:off x="2771800" y="3789040"/>
                    <a:ext cx="864096" cy="288032"/>
                    <a:chOff x="2771800" y="3789040"/>
                    <a:chExt cx="1872208" cy="288032"/>
                  </a:xfrm>
                </p:grpSpPr>
                <p:cxnSp>
                  <p:nvCxnSpPr>
                    <p:cNvPr id="304" name="Straight Connector 303"/>
                    <p:cNvCxnSpPr/>
                    <p:nvPr/>
                  </p:nvCxnSpPr>
                  <p:spPr>
                    <a:xfrm>
                      <a:off x="2771800" y="4077072"/>
                      <a:ext cx="432048" cy="0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5" name="Straight Connector 304"/>
                    <p:cNvCxnSpPr/>
                    <p:nvPr/>
                  </p:nvCxnSpPr>
                  <p:spPr>
                    <a:xfrm flipV="1">
                      <a:off x="3203848" y="3789040"/>
                      <a:ext cx="1008112" cy="288032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6" name="Straight Connector 305"/>
                    <p:cNvCxnSpPr/>
                    <p:nvPr/>
                  </p:nvCxnSpPr>
                  <p:spPr>
                    <a:xfrm>
                      <a:off x="4211960" y="3789040"/>
                      <a:ext cx="432048" cy="0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4932040" y="4448408"/>
                  <a:ext cx="576064" cy="504056"/>
                  <a:chOff x="3419872" y="4509120"/>
                  <a:chExt cx="792088" cy="504056"/>
                </a:xfrm>
              </p:grpSpPr>
              <p:grpSp>
                <p:nvGrpSpPr>
                  <p:cNvPr id="308" name="Group 307"/>
                  <p:cNvGrpSpPr/>
                  <p:nvPr/>
                </p:nvGrpSpPr>
                <p:grpSpPr>
                  <a:xfrm>
                    <a:off x="3419872" y="4653136"/>
                    <a:ext cx="764677" cy="288032"/>
                    <a:chOff x="4815435" y="2780928"/>
                    <a:chExt cx="1080120" cy="432048"/>
                  </a:xfrm>
                </p:grpSpPr>
                <p:sp>
                  <p:nvSpPr>
                    <p:cNvPr id="310" name="Rettangolo 7"/>
                    <p:cNvSpPr/>
                    <p:nvPr/>
                  </p:nvSpPr>
                  <p:spPr>
                    <a:xfrm>
                      <a:off x="4815435" y="2780928"/>
                      <a:ext cx="1080120" cy="43204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14" tIns="45708" rIns="91414" bIns="45708" anchor="ctr"/>
                    <a:lstStyle/>
                    <a:p>
                      <a:pPr algn="ctr">
                        <a:defRPr/>
                      </a:pPr>
                      <a:endParaRPr lang="en-US" sz="1600"/>
                    </a:p>
                  </p:txBody>
                </p:sp>
                <p:grpSp>
                  <p:nvGrpSpPr>
                    <p:cNvPr id="311" name="Group 310"/>
                    <p:cNvGrpSpPr/>
                    <p:nvPr/>
                  </p:nvGrpSpPr>
                  <p:grpSpPr>
                    <a:xfrm>
                      <a:off x="4932040" y="2852936"/>
                      <a:ext cx="864096" cy="288032"/>
                      <a:chOff x="4932040" y="2564904"/>
                      <a:chExt cx="1728192" cy="720080"/>
                    </a:xfrm>
                  </p:grpSpPr>
                  <p:cxnSp>
                    <p:nvCxnSpPr>
                      <p:cNvPr id="312" name="Straight Connector 311"/>
                      <p:cNvCxnSpPr/>
                      <p:nvPr/>
                    </p:nvCxnSpPr>
                    <p:spPr>
                      <a:xfrm flipV="1">
                        <a:off x="4932040" y="2564904"/>
                        <a:ext cx="216024" cy="432048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3" name="Straight Connector 312"/>
                      <p:cNvCxnSpPr/>
                      <p:nvPr/>
                    </p:nvCxnSpPr>
                    <p:spPr>
                      <a:xfrm>
                        <a:off x="5148064" y="2564904"/>
                        <a:ext cx="216024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4" name="Straight Connector 313"/>
                      <p:cNvCxnSpPr/>
                      <p:nvPr/>
                    </p:nvCxnSpPr>
                    <p:spPr>
                      <a:xfrm flipV="1">
                        <a:off x="5364088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5" name="Straight Connector 314"/>
                      <p:cNvCxnSpPr/>
                      <p:nvPr/>
                    </p:nvCxnSpPr>
                    <p:spPr>
                      <a:xfrm>
                        <a:off x="5652120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6" name="Straight Connector 315"/>
                      <p:cNvCxnSpPr/>
                      <p:nvPr/>
                    </p:nvCxnSpPr>
                    <p:spPr>
                      <a:xfrm flipV="1">
                        <a:off x="5940152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7" name="Straight Connector 316"/>
                      <p:cNvCxnSpPr/>
                      <p:nvPr/>
                    </p:nvCxnSpPr>
                    <p:spPr>
                      <a:xfrm>
                        <a:off x="6228184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8" name="Straight Connector 317"/>
                      <p:cNvCxnSpPr/>
                      <p:nvPr/>
                    </p:nvCxnSpPr>
                    <p:spPr>
                      <a:xfrm flipV="1">
                        <a:off x="6516216" y="2924944"/>
                        <a:ext cx="144016" cy="36004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309" name="Straight Arrow Connector 308"/>
                  <p:cNvCxnSpPr/>
                  <p:nvPr/>
                </p:nvCxnSpPr>
                <p:spPr>
                  <a:xfrm flipV="1">
                    <a:off x="3419872" y="4509120"/>
                    <a:ext cx="792088" cy="50405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6444208" y="5256608"/>
                  <a:ext cx="576064" cy="432048"/>
                  <a:chOff x="3203848" y="5157192"/>
                  <a:chExt cx="576064" cy="432048"/>
                </a:xfrm>
              </p:grpSpPr>
              <p:sp>
                <p:nvSpPr>
                  <p:cNvPr id="320" name="Rettangolo 7"/>
                  <p:cNvSpPr/>
                  <p:nvPr/>
                </p:nvSpPr>
                <p:spPr>
                  <a:xfrm>
                    <a:off x="3203848" y="5157192"/>
                    <a:ext cx="576064" cy="43204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>
                  <a:xfrm>
                    <a:off x="3231259" y="5247472"/>
                    <a:ext cx="504056" cy="273403"/>
                  </a:xfrm>
                  <a:custGeom>
                    <a:avLst/>
                    <a:gdLst>
                      <a:gd name="connsiteX0" fmla="*/ 0 w 1973624"/>
                      <a:gd name="connsiteY0" fmla="*/ 807724 h 807724"/>
                      <a:gd name="connsiteX1" fmla="*/ 1142144 w 1973624"/>
                      <a:gd name="connsiteY1" fmla="*/ 104222 h 807724"/>
                      <a:gd name="connsiteX2" fmla="*/ 1973624 w 1973624"/>
                      <a:gd name="connsiteY2" fmla="*/ 3722 h 807724"/>
                      <a:gd name="connsiteX3" fmla="*/ 1973624 w 1973624"/>
                      <a:gd name="connsiteY3" fmla="*/ 3722 h 807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3624" h="807724">
                        <a:moveTo>
                          <a:pt x="0" y="807724"/>
                        </a:moveTo>
                        <a:cubicBezTo>
                          <a:pt x="406603" y="522973"/>
                          <a:pt x="813207" y="238222"/>
                          <a:pt x="1142144" y="104222"/>
                        </a:cubicBezTo>
                        <a:cubicBezTo>
                          <a:pt x="1471081" y="-29778"/>
                          <a:pt x="1973624" y="3722"/>
                          <a:pt x="1973624" y="3722"/>
                        </a:cubicBezTo>
                        <a:lnTo>
                          <a:pt x="1973624" y="3722"/>
                        </a:lnTo>
                      </a:path>
                    </a:pathLst>
                  </a:cu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2" name="Triangolo isoscele 10"/>
                <p:cNvSpPr/>
                <p:nvPr/>
              </p:nvSpPr>
              <p:spPr>
                <a:xfrm rot="5400000">
                  <a:off x="7199767" y="5221129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cxnSp>
              <p:nvCxnSpPr>
                <p:cNvPr id="323" name="Straight Connector 322"/>
                <p:cNvCxnSpPr>
                  <a:endCxn id="275" idx="1"/>
                </p:cNvCxnSpPr>
                <p:nvPr/>
              </p:nvCxnSpPr>
              <p:spPr>
                <a:xfrm>
                  <a:off x="575556" y="4666068"/>
                  <a:ext cx="180020" cy="13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>
                  <a:stCxn id="300" idx="0"/>
                  <a:endCxn id="302" idx="1"/>
                </p:cNvCxnSpPr>
                <p:nvPr/>
              </p:nvCxnSpPr>
              <p:spPr>
                <a:xfrm flipV="1">
                  <a:off x="3058781" y="4725144"/>
                  <a:ext cx="289083" cy="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>
                  <a:stCxn id="302" idx="3"/>
                  <a:endCxn id="263" idx="1"/>
                </p:cNvCxnSpPr>
                <p:nvPr/>
              </p:nvCxnSpPr>
              <p:spPr>
                <a:xfrm>
                  <a:off x="3923928" y="4725144"/>
                  <a:ext cx="288032" cy="91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>
                  <a:stCxn id="310" idx="1"/>
                  <a:endCxn id="263" idx="3"/>
                </p:cNvCxnSpPr>
                <p:nvPr/>
              </p:nvCxnSpPr>
              <p:spPr>
                <a:xfrm flipH="1" flipV="1">
                  <a:off x="4768089" y="4734280"/>
                  <a:ext cx="163951" cy="2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>
                  <a:stCxn id="310" idx="3"/>
                  <a:endCxn id="272" idx="2"/>
                </p:cNvCxnSpPr>
                <p:nvPr/>
              </p:nvCxnSpPr>
              <p:spPr>
                <a:xfrm flipV="1">
                  <a:off x="5488169" y="4734280"/>
                  <a:ext cx="307967" cy="2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Elbow Connector 327"/>
                <p:cNvCxnSpPr>
                  <a:stCxn id="272" idx="4"/>
                  <a:endCxn id="320" idx="1"/>
                </p:cNvCxnSpPr>
                <p:nvPr/>
              </p:nvCxnSpPr>
              <p:spPr>
                <a:xfrm rot="16200000" flipH="1">
                  <a:off x="5967020" y="4995444"/>
                  <a:ext cx="522328" cy="432048"/>
                </a:xfrm>
                <a:prstGeom prst="bentConnector2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Elbow Connector 328"/>
                <p:cNvCxnSpPr>
                  <a:stCxn id="259" idx="7"/>
                </p:cNvCxnSpPr>
                <p:nvPr/>
              </p:nvCxnSpPr>
              <p:spPr>
                <a:xfrm rot="5400000" flipH="1" flipV="1">
                  <a:off x="7055105" y="3622927"/>
                  <a:ext cx="162283" cy="495320"/>
                </a:xfrm>
                <a:prstGeom prst="bentConnector2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Elbow Connector 329"/>
                <p:cNvCxnSpPr>
                  <a:stCxn id="259" idx="5"/>
                </p:cNvCxnSpPr>
                <p:nvPr/>
              </p:nvCxnSpPr>
              <p:spPr>
                <a:xfrm rot="16200000" flipH="1">
                  <a:off x="7082108" y="4063710"/>
                  <a:ext cx="108277" cy="495320"/>
                </a:xfrm>
                <a:prstGeom prst="bentConnector2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Arrow Connector 330"/>
                <p:cNvCxnSpPr>
                  <a:endCxn id="259" idx="4"/>
                </p:cNvCxnSpPr>
                <p:nvPr/>
              </p:nvCxnSpPr>
              <p:spPr>
                <a:xfrm flipV="1">
                  <a:off x="6735834" y="4320504"/>
                  <a:ext cx="0" cy="43204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2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8820472" y="4221088"/>
                  <a:ext cx="223386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I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33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8855843" y="3645024"/>
                  <a:ext cx="288157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Q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34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3203848" y="4248496"/>
                  <a:ext cx="756810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Equalizer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35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6228184" y="4968576"/>
                  <a:ext cx="106518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Pre-whitening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cxnSp>
              <p:nvCxnSpPr>
                <p:cNvPr id="336" name="Straight Connector 335"/>
                <p:cNvCxnSpPr>
                  <a:stCxn id="320" idx="3"/>
                  <a:endCxn id="322" idx="3"/>
                </p:cNvCxnSpPr>
                <p:nvPr/>
              </p:nvCxnSpPr>
              <p:spPr>
                <a:xfrm>
                  <a:off x="7020272" y="5472632"/>
                  <a:ext cx="21602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Connettore 2 13"/>
                <p:cNvCxnSpPr>
                  <a:stCxn id="355" idx="0"/>
                </p:cNvCxnSpPr>
                <p:nvPr/>
              </p:nvCxnSpPr>
              <p:spPr>
                <a:xfrm flipV="1">
                  <a:off x="7743128" y="3789040"/>
                  <a:ext cx="285256" cy="1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Connettore 2 13"/>
                <p:cNvCxnSpPr>
                  <a:stCxn id="372" idx="0"/>
                </p:cNvCxnSpPr>
                <p:nvPr/>
              </p:nvCxnSpPr>
              <p:spPr>
                <a:xfrm flipV="1">
                  <a:off x="7743128" y="4365104"/>
                  <a:ext cx="285256" cy="1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Connettore 2 13"/>
                <p:cNvCxnSpPr/>
                <p:nvPr/>
              </p:nvCxnSpPr>
              <p:spPr>
                <a:xfrm>
                  <a:off x="8437478" y="5470877"/>
                  <a:ext cx="310986" cy="1755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>
                  <a:stCxn id="234" idx="1"/>
                  <a:endCxn id="322" idx="0"/>
                </p:cNvCxnSpPr>
                <p:nvPr/>
              </p:nvCxnSpPr>
              <p:spPr>
                <a:xfrm flipH="1" flipV="1">
                  <a:off x="7739302" y="5472632"/>
                  <a:ext cx="145066" cy="40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1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8532440" y="3933056"/>
                  <a:ext cx="153233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NB outputs 0-16MHz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42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8532440" y="5112592"/>
                  <a:ext cx="163372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WB output 70-450MHz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43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6669072" y="4536528"/>
                  <a:ext cx="351200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LO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44" name="TextBox 343"/>
                <p:cNvSpPr txBox="1"/>
                <p:nvPr/>
              </p:nvSpPr>
              <p:spPr>
                <a:xfrm>
                  <a:off x="2411760" y="4190891"/>
                  <a:ext cx="8130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6</a:t>
                  </a:r>
                  <a:endParaRPr lang="en-US" sz="1000" dirty="0"/>
                </a:p>
              </p:txBody>
            </p:sp>
            <p:sp>
              <p:nvSpPr>
                <p:cNvPr id="345" name="TextBox 344"/>
                <p:cNvSpPr txBox="1"/>
                <p:nvPr/>
              </p:nvSpPr>
              <p:spPr>
                <a:xfrm>
                  <a:off x="6948264" y="5819691"/>
                  <a:ext cx="87716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84</a:t>
                  </a:r>
                  <a:endParaRPr lang="en-US" sz="1000" dirty="0"/>
                </a:p>
              </p:txBody>
            </p:sp>
            <p:sp>
              <p:nvSpPr>
                <p:cNvPr id="346" name="TextBox 345"/>
                <p:cNvSpPr txBox="1"/>
                <p:nvPr/>
              </p:nvSpPr>
              <p:spPr>
                <a:xfrm>
                  <a:off x="6021789" y="4176488"/>
                  <a:ext cx="7104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</a:t>
                  </a:r>
                </a:p>
                <a:p>
                  <a:r>
                    <a:rPr lang="en-US" sz="1000" dirty="0" smtClean="0"/>
                    <a:t>SBTC 2-10</a:t>
                  </a:r>
                  <a:endParaRPr lang="en-US" sz="1000" dirty="0"/>
                </a:p>
              </p:txBody>
            </p:sp>
            <p:sp>
              <p:nvSpPr>
                <p:cNvPr id="347" name="TextBox 346"/>
                <p:cNvSpPr txBox="1"/>
                <p:nvPr/>
              </p:nvSpPr>
              <p:spPr>
                <a:xfrm>
                  <a:off x="3995936" y="4928506"/>
                  <a:ext cx="8258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COARSE</a:t>
                  </a:r>
                </a:p>
                <a:p>
                  <a:r>
                    <a:rPr lang="en-US" sz="1000" dirty="0" smtClean="0"/>
                    <a:t>HMC800LP3</a:t>
                  </a:r>
                  <a:endParaRPr lang="en-US" sz="1000" dirty="0"/>
                </a:p>
              </p:txBody>
            </p:sp>
            <p:sp>
              <p:nvSpPr>
                <p:cNvPr id="348" name="TextBox 347"/>
                <p:cNvSpPr txBox="1"/>
                <p:nvPr/>
              </p:nvSpPr>
              <p:spPr>
                <a:xfrm>
                  <a:off x="4826253" y="4928506"/>
                  <a:ext cx="8258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FINE</a:t>
                  </a:r>
                </a:p>
                <a:p>
                  <a:r>
                    <a:rPr lang="en-US" sz="1000" dirty="0" smtClean="0"/>
                    <a:t>HMC472LP4</a:t>
                  </a:r>
                  <a:endParaRPr lang="en-US" sz="1000" dirty="0"/>
                </a:p>
              </p:txBody>
            </p:sp>
            <p:sp>
              <p:nvSpPr>
                <p:cNvPr id="349" name="TextBox 348"/>
                <p:cNvSpPr txBox="1"/>
                <p:nvPr/>
              </p:nvSpPr>
              <p:spPr>
                <a:xfrm>
                  <a:off x="6228184" y="3642235"/>
                  <a:ext cx="65166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ADL5387 </a:t>
                  </a:r>
                  <a:endParaRPr lang="en-US" sz="1000" dirty="0"/>
                </a:p>
              </p:txBody>
            </p:sp>
            <p:sp>
              <p:nvSpPr>
                <p:cNvPr id="350" name="TextBox 349"/>
                <p:cNvSpPr txBox="1"/>
                <p:nvPr/>
              </p:nvSpPr>
              <p:spPr>
                <a:xfrm>
                  <a:off x="2835" y="4149080"/>
                  <a:ext cx="79230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OPTICAL RX</a:t>
                  </a:r>
                  <a:endParaRPr lang="en-US" sz="1000" dirty="0"/>
                </a:p>
              </p:txBody>
            </p:sp>
            <p:cxnSp>
              <p:nvCxnSpPr>
                <p:cNvPr id="351" name="Connettore 2 13"/>
                <p:cNvCxnSpPr>
                  <a:endCxn id="366" idx="5"/>
                </p:cNvCxnSpPr>
                <p:nvPr/>
              </p:nvCxnSpPr>
              <p:spPr>
                <a:xfrm flipV="1">
                  <a:off x="1835696" y="4858214"/>
                  <a:ext cx="280897" cy="1220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Connettore 2 9"/>
                <p:cNvCxnSpPr/>
                <p:nvPr/>
              </p:nvCxnSpPr>
              <p:spPr>
                <a:xfrm>
                  <a:off x="1835696" y="4550408"/>
                  <a:ext cx="255358" cy="6597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3" name="TextBox 352"/>
                <p:cNvSpPr txBox="1"/>
                <p:nvPr/>
              </p:nvSpPr>
              <p:spPr>
                <a:xfrm>
                  <a:off x="1907704" y="4941168"/>
                  <a:ext cx="63757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HMC849</a:t>
                  </a:r>
                  <a:endParaRPr lang="en-US" sz="1000" dirty="0"/>
                </a:p>
              </p:txBody>
            </p:sp>
            <p:grpSp>
              <p:nvGrpSpPr>
                <p:cNvPr id="354" name="Group 353"/>
                <p:cNvGrpSpPr/>
                <p:nvPr/>
              </p:nvGrpSpPr>
              <p:grpSpPr>
                <a:xfrm>
                  <a:off x="7239890" y="3573016"/>
                  <a:ext cx="504056" cy="432048"/>
                  <a:chOff x="6588224" y="3933056"/>
                  <a:chExt cx="648072" cy="576065"/>
                </a:xfrm>
              </p:grpSpPr>
              <p:sp>
                <p:nvSpPr>
                  <p:cNvPr id="355" name="Triangolo isoscele 10"/>
                  <p:cNvSpPr/>
                  <p:nvPr/>
                </p:nvSpPr>
                <p:spPr>
                  <a:xfrm rot="5400000">
                    <a:off x="6695710" y="3969586"/>
                    <a:ext cx="576064" cy="503005"/>
                  </a:xfrm>
                  <a:prstGeom prst="triangl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600"/>
                  </a:p>
                </p:txBody>
              </p:sp>
              <p:cxnSp>
                <p:nvCxnSpPr>
                  <p:cNvPr id="356" name="Straight Arrow Connector 355"/>
                  <p:cNvCxnSpPr/>
                  <p:nvPr/>
                </p:nvCxnSpPr>
                <p:spPr>
                  <a:xfrm flipV="1">
                    <a:off x="6588224" y="3933056"/>
                    <a:ext cx="648072" cy="504056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7" name="Group 356"/>
                <p:cNvGrpSpPr/>
                <p:nvPr/>
              </p:nvGrpSpPr>
              <p:grpSpPr>
                <a:xfrm>
                  <a:off x="1547664" y="4416888"/>
                  <a:ext cx="288032" cy="504056"/>
                  <a:chOff x="3275856" y="4149080"/>
                  <a:chExt cx="288032" cy="504056"/>
                </a:xfrm>
              </p:grpSpPr>
              <p:sp>
                <p:nvSpPr>
                  <p:cNvPr id="358" name="Rectangle 357"/>
                  <p:cNvSpPr/>
                  <p:nvPr/>
                </p:nvSpPr>
                <p:spPr>
                  <a:xfrm>
                    <a:off x="3275856" y="4149080"/>
                    <a:ext cx="288032" cy="504056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/>
                    <a:endParaRPr 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9" name="CasellaDiTesto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5856" y="4149080"/>
                    <a:ext cx="256110" cy="2615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14" tIns="45708" rIns="91414" bIns="45708">
                    <a:spAutoFit/>
                  </a:bodyPr>
                  <a:lstStyle/>
                  <a:p>
                    <a:r>
                      <a:rPr lang="en-US" sz="1100" dirty="0" smtClean="0">
                        <a:latin typeface="Calibri" pitchFamily="34" charset="0"/>
                      </a:rPr>
                      <a:t>0</a:t>
                    </a:r>
                    <a:endParaRPr lang="en-US" sz="1100" dirty="0">
                      <a:latin typeface="Calibri" pitchFamily="34" charset="0"/>
                    </a:endParaRPr>
                  </a:p>
                </p:txBody>
              </p:sp>
              <p:sp>
                <p:nvSpPr>
                  <p:cNvPr id="360" name="CasellaDiTesto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5856" y="4365104"/>
                    <a:ext cx="262584" cy="2615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14" tIns="45708" rIns="91414" bIns="45708">
                    <a:spAutoFit/>
                  </a:bodyPr>
                  <a:lstStyle/>
                  <a:p>
                    <a:r>
                      <a:rPr lang="en-US" sz="1100" dirty="0" smtClean="0">
                        <a:latin typeface="Calibri" pitchFamily="34" charset="0"/>
                      </a:rPr>
                      <a:t>π</a:t>
                    </a:r>
                    <a:endParaRPr lang="en-US" sz="1100" dirty="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361" name="Group 360"/>
                <p:cNvGrpSpPr/>
                <p:nvPr/>
              </p:nvGrpSpPr>
              <p:grpSpPr>
                <a:xfrm>
                  <a:off x="2051720" y="4499392"/>
                  <a:ext cx="360040" cy="432048"/>
                  <a:chOff x="7812360" y="3284984"/>
                  <a:chExt cx="720080" cy="648072"/>
                </a:xfrm>
              </p:grpSpPr>
              <p:sp>
                <p:nvSpPr>
                  <p:cNvPr id="362" name="Rettangolo 7"/>
                  <p:cNvSpPr/>
                  <p:nvPr/>
                </p:nvSpPr>
                <p:spPr>
                  <a:xfrm>
                    <a:off x="7812360" y="3284984"/>
                    <a:ext cx="720080" cy="64807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63" name="Group 362"/>
                  <p:cNvGrpSpPr/>
                  <p:nvPr/>
                </p:nvGrpSpPr>
                <p:grpSpPr>
                  <a:xfrm rot="10800000" flipV="1">
                    <a:off x="7930053" y="3402672"/>
                    <a:ext cx="432048" cy="432048"/>
                    <a:chOff x="1187624" y="4653136"/>
                    <a:chExt cx="1512168" cy="1584176"/>
                  </a:xfrm>
                </p:grpSpPr>
                <p:sp>
                  <p:nvSpPr>
                    <p:cNvPr id="364" name="Oval 363"/>
                    <p:cNvSpPr/>
                    <p:nvPr/>
                  </p:nvSpPr>
                  <p:spPr>
                    <a:xfrm>
                      <a:off x="1187624" y="5301208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Oval 364"/>
                    <p:cNvSpPr/>
                    <p:nvPr/>
                  </p:nvSpPr>
                  <p:spPr>
                    <a:xfrm>
                      <a:off x="2411760" y="4653136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6" name="Oval 365"/>
                    <p:cNvSpPr/>
                    <p:nvPr/>
                  </p:nvSpPr>
                  <p:spPr>
                    <a:xfrm>
                      <a:off x="2411760" y="5949280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67" name="Straight Connector 366"/>
                    <p:cNvCxnSpPr/>
                    <p:nvPr/>
                  </p:nvCxnSpPr>
                  <p:spPr>
                    <a:xfrm flipV="1">
                      <a:off x="1331639" y="4797152"/>
                      <a:ext cx="1224136" cy="648072"/>
                    </a:xfrm>
                    <a:prstGeom prst="line">
                      <a:avLst/>
                    </a:prstGeom>
                    <a:ln w="19050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68" name="Straight Connector 367"/>
                <p:cNvCxnSpPr>
                  <a:stCxn id="275" idx="3"/>
                  <a:endCxn id="358" idx="1"/>
                </p:cNvCxnSpPr>
                <p:nvPr/>
              </p:nvCxnSpPr>
              <p:spPr>
                <a:xfrm>
                  <a:off x="1299810" y="4666203"/>
                  <a:ext cx="247854" cy="271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>
                  <a:stCxn id="362" idx="3"/>
                  <a:endCxn id="300" idx="3"/>
                </p:cNvCxnSpPr>
                <p:nvPr/>
              </p:nvCxnSpPr>
              <p:spPr>
                <a:xfrm>
                  <a:off x="2411760" y="4715416"/>
                  <a:ext cx="144016" cy="972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0" name="TextBox 369"/>
                <p:cNvSpPr txBox="1"/>
                <p:nvPr/>
              </p:nvSpPr>
              <p:spPr>
                <a:xfrm>
                  <a:off x="1259632" y="4149080"/>
                  <a:ext cx="9932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SBTCJ-1W</a:t>
                  </a:r>
                  <a:endParaRPr lang="en-US" sz="1000" dirty="0"/>
                </a:p>
              </p:txBody>
            </p:sp>
            <p:grpSp>
              <p:nvGrpSpPr>
                <p:cNvPr id="371" name="Group 370"/>
                <p:cNvGrpSpPr/>
                <p:nvPr/>
              </p:nvGrpSpPr>
              <p:grpSpPr>
                <a:xfrm>
                  <a:off x="7239890" y="4149080"/>
                  <a:ext cx="504056" cy="432048"/>
                  <a:chOff x="6588224" y="3933056"/>
                  <a:chExt cx="648072" cy="576065"/>
                </a:xfrm>
              </p:grpSpPr>
              <p:sp>
                <p:nvSpPr>
                  <p:cNvPr id="372" name="Triangolo isoscele 10"/>
                  <p:cNvSpPr/>
                  <p:nvPr/>
                </p:nvSpPr>
                <p:spPr>
                  <a:xfrm rot="5400000">
                    <a:off x="6695710" y="3969586"/>
                    <a:ext cx="576064" cy="503005"/>
                  </a:xfrm>
                  <a:prstGeom prst="triangl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600"/>
                  </a:p>
                </p:txBody>
              </p:sp>
              <p:cxnSp>
                <p:nvCxnSpPr>
                  <p:cNvPr id="373" name="Straight Arrow Connector 372"/>
                  <p:cNvCxnSpPr/>
                  <p:nvPr/>
                </p:nvCxnSpPr>
                <p:spPr>
                  <a:xfrm flipV="1">
                    <a:off x="6588224" y="3933056"/>
                    <a:ext cx="648072" cy="504056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4" name="Elbow Connector 373"/>
                <p:cNvCxnSpPr>
                  <a:stCxn id="272" idx="0"/>
                  <a:endCxn id="259" idx="2"/>
                </p:cNvCxnSpPr>
                <p:nvPr/>
              </p:nvCxnSpPr>
              <p:spPr>
                <a:xfrm rot="5400000" flipH="1" flipV="1">
                  <a:off x="6059097" y="4057543"/>
                  <a:ext cx="413776" cy="507650"/>
                </a:xfrm>
                <a:prstGeom prst="bentConnector2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Connettore 2 13"/>
                <p:cNvCxnSpPr/>
                <p:nvPr/>
              </p:nvCxnSpPr>
              <p:spPr>
                <a:xfrm flipV="1">
                  <a:off x="8532440" y="3789040"/>
                  <a:ext cx="285256" cy="1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Connettore 2 13"/>
                <p:cNvCxnSpPr/>
                <p:nvPr/>
              </p:nvCxnSpPr>
              <p:spPr>
                <a:xfrm flipV="1">
                  <a:off x="8532440" y="4365104"/>
                  <a:ext cx="285256" cy="1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7" name="Group 376"/>
                <p:cNvGrpSpPr/>
                <p:nvPr/>
              </p:nvGrpSpPr>
              <p:grpSpPr>
                <a:xfrm>
                  <a:off x="8028384" y="4149080"/>
                  <a:ext cx="544234" cy="378041"/>
                  <a:chOff x="2915816" y="2060848"/>
                  <a:chExt cx="544234" cy="378041"/>
                </a:xfrm>
              </p:grpSpPr>
              <p:sp>
                <p:nvSpPr>
                  <p:cNvPr id="378" name="Rettangolo 7"/>
                  <p:cNvSpPr/>
                  <p:nvPr/>
                </p:nvSpPr>
                <p:spPr>
                  <a:xfrm>
                    <a:off x="2915816" y="206084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79" name="Group 378"/>
                  <p:cNvGrpSpPr/>
                  <p:nvPr/>
                </p:nvGrpSpPr>
                <p:grpSpPr>
                  <a:xfrm>
                    <a:off x="2987824" y="2114584"/>
                    <a:ext cx="360040" cy="288032"/>
                    <a:chOff x="2843808" y="4293096"/>
                    <a:chExt cx="1584176" cy="1259600"/>
                  </a:xfrm>
                </p:grpSpPr>
                <p:grpSp>
                  <p:nvGrpSpPr>
                    <p:cNvPr id="380" name="Group 379"/>
                    <p:cNvGrpSpPr/>
                    <p:nvPr/>
                  </p:nvGrpSpPr>
                  <p:grpSpPr>
                    <a:xfrm>
                      <a:off x="2843808" y="429309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397" name="Group 396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01" name="Arc 400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02" name="Arc 401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398" name="Group 397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99" name="Arc 39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00" name="Arc 39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81" name="Group 380"/>
                    <p:cNvGrpSpPr/>
                    <p:nvPr/>
                  </p:nvGrpSpPr>
                  <p:grpSpPr>
                    <a:xfrm>
                      <a:off x="2843808" y="4689680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391" name="Group 390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95" name="Arc 39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96" name="Arc 39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392" name="Group 391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93" name="Arc 392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94" name="Arc 393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82" name="Group 381"/>
                    <p:cNvGrpSpPr/>
                    <p:nvPr/>
                  </p:nvGrpSpPr>
                  <p:grpSpPr>
                    <a:xfrm>
                      <a:off x="2843808" y="5085184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385" name="Group 384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89" name="Arc 38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90" name="Arc 38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386" name="Group 385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87" name="Arc 386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88" name="Arc 387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383" name="Straight Connector 382"/>
                    <p:cNvCxnSpPr/>
                    <p:nvPr/>
                  </p:nvCxnSpPr>
                  <p:spPr>
                    <a:xfrm flipH="1">
                      <a:off x="3563888" y="4365104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4" name="Straight Connector 383"/>
                    <p:cNvCxnSpPr/>
                    <p:nvPr/>
                  </p:nvCxnSpPr>
                  <p:spPr>
                    <a:xfrm flipH="1">
                      <a:off x="3563888" y="4725144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03" name="Group 402"/>
                <p:cNvGrpSpPr/>
                <p:nvPr/>
              </p:nvGrpSpPr>
              <p:grpSpPr>
                <a:xfrm>
                  <a:off x="8028384" y="3573016"/>
                  <a:ext cx="544234" cy="378041"/>
                  <a:chOff x="2915816" y="2060848"/>
                  <a:chExt cx="544234" cy="378041"/>
                </a:xfrm>
              </p:grpSpPr>
              <p:sp>
                <p:nvSpPr>
                  <p:cNvPr id="404" name="Rettangolo 7"/>
                  <p:cNvSpPr/>
                  <p:nvPr/>
                </p:nvSpPr>
                <p:spPr>
                  <a:xfrm>
                    <a:off x="2915816" y="206084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405" name="Group 404"/>
                  <p:cNvGrpSpPr/>
                  <p:nvPr/>
                </p:nvGrpSpPr>
                <p:grpSpPr>
                  <a:xfrm>
                    <a:off x="2987824" y="2114584"/>
                    <a:ext cx="360040" cy="288032"/>
                    <a:chOff x="2843808" y="4293096"/>
                    <a:chExt cx="1584176" cy="1259600"/>
                  </a:xfrm>
                </p:grpSpPr>
                <p:grpSp>
                  <p:nvGrpSpPr>
                    <p:cNvPr id="406" name="Group 405"/>
                    <p:cNvGrpSpPr/>
                    <p:nvPr/>
                  </p:nvGrpSpPr>
                  <p:grpSpPr>
                    <a:xfrm>
                      <a:off x="2843808" y="429309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423" name="Group 422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27" name="Arc 426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8" name="Arc 427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24" name="Group 423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25" name="Arc 42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6" name="Arc 42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407" name="Group 406"/>
                    <p:cNvGrpSpPr/>
                    <p:nvPr/>
                  </p:nvGrpSpPr>
                  <p:grpSpPr>
                    <a:xfrm>
                      <a:off x="2843808" y="4689680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417" name="Group 416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21" name="Arc 420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2" name="Arc 421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18" name="Group 417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19" name="Arc 41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0" name="Arc 41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408" name="Group 407"/>
                    <p:cNvGrpSpPr/>
                    <p:nvPr/>
                  </p:nvGrpSpPr>
                  <p:grpSpPr>
                    <a:xfrm>
                      <a:off x="2843808" y="5085184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411" name="Group 410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15" name="Arc 41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16" name="Arc 41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12" name="Group 411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13" name="Arc 412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14" name="Arc 413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409" name="Straight Connector 408"/>
                    <p:cNvCxnSpPr/>
                    <p:nvPr/>
                  </p:nvCxnSpPr>
                  <p:spPr>
                    <a:xfrm flipH="1">
                      <a:off x="3563888" y="4365104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0" name="Straight Connector 409"/>
                    <p:cNvCxnSpPr/>
                    <p:nvPr/>
                  </p:nvCxnSpPr>
                  <p:spPr>
                    <a:xfrm flipH="1">
                      <a:off x="3563888" y="4725144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29" name="TextBox 428"/>
                <p:cNvSpPr txBox="1"/>
                <p:nvPr/>
              </p:nvSpPr>
              <p:spPr>
                <a:xfrm>
                  <a:off x="7164288" y="4509120"/>
                  <a:ext cx="80683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HMC960-10</a:t>
                  </a:r>
                  <a:endParaRPr lang="en-US" sz="1000" dirty="0"/>
                </a:p>
              </p:txBody>
            </p:sp>
            <p:sp>
              <p:nvSpPr>
                <p:cNvPr id="430" name="Rectangle 429"/>
                <p:cNvSpPr/>
                <p:nvPr/>
              </p:nvSpPr>
              <p:spPr>
                <a:xfrm>
                  <a:off x="107504" y="4941168"/>
                  <a:ext cx="16722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/>
                    <a:t>A-INFO JXWBLB-S-BP-50-450</a:t>
                  </a:r>
                  <a:endParaRPr lang="en-US" sz="1000" dirty="0"/>
                </a:p>
              </p:txBody>
            </p:sp>
            <p:sp>
              <p:nvSpPr>
                <p:cNvPr id="431" name="Rectangle 430"/>
                <p:cNvSpPr/>
                <p:nvPr/>
              </p:nvSpPr>
              <p:spPr>
                <a:xfrm>
                  <a:off x="7380312" y="5661248"/>
                  <a:ext cx="16722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/>
                    <a:t>A-INFO JXWBLB-S-BP-50-450</a:t>
                  </a:r>
                  <a:endParaRPr lang="en-US" sz="1000" dirty="0"/>
                </a:p>
              </p:txBody>
            </p:sp>
            <p:sp>
              <p:nvSpPr>
                <p:cNvPr id="432" name="Rectangle 431"/>
                <p:cNvSpPr/>
                <p:nvPr/>
              </p:nvSpPr>
              <p:spPr>
                <a:xfrm>
                  <a:off x="6300192" y="5013176"/>
                  <a:ext cx="2376264" cy="1080120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43" name="TextBox 442"/>
            <p:cNvSpPr txBox="1"/>
            <p:nvPr/>
          </p:nvSpPr>
          <p:spPr>
            <a:xfrm>
              <a:off x="-2351442" y="3120820"/>
              <a:ext cx="2198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UNIVERSAL RECEIVER</a:t>
              </a:r>
              <a:endParaRPr lang="en-US" dirty="0"/>
            </a:p>
          </p:txBody>
        </p:sp>
      </p:grpSp>
      <p:grpSp>
        <p:nvGrpSpPr>
          <p:cNvPr id="446" name="Group 445"/>
          <p:cNvGrpSpPr/>
          <p:nvPr/>
        </p:nvGrpSpPr>
        <p:grpSpPr>
          <a:xfrm>
            <a:off x="0" y="2371444"/>
            <a:ext cx="8980036" cy="1630947"/>
            <a:chOff x="-2048500" y="5150674"/>
            <a:chExt cx="8980036" cy="1630947"/>
          </a:xfrm>
        </p:grpSpPr>
        <p:grpSp>
          <p:nvGrpSpPr>
            <p:cNvPr id="440" name="Group 439"/>
            <p:cNvGrpSpPr/>
            <p:nvPr/>
          </p:nvGrpSpPr>
          <p:grpSpPr>
            <a:xfrm>
              <a:off x="-2048500" y="5150674"/>
              <a:ext cx="8980036" cy="1630947"/>
              <a:chOff x="-59516" y="4906211"/>
              <a:chExt cx="8980036" cy="1630947"/>
            </a:xfrm>
          </p:grpSpPr>
          <p:sp>
            <p:nvSpPr>
              <p:cNvPr id="439" name="Rounded Rectangle 438"/>
              <p:cNvSpPr/>
              <p:nvPr/>
            </p:nvSpPr>
            <p:spPr>
              <a:xfrm>
                <a:off x="141959" y="4906211"/>
                <a:ext cx="8271958" cy="1630947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-59516" y="5130093"/>
                <a:ext cx="8980036" cy="1293429"/>
                <a:chOff x="162999" y="3713322"/>
                <a:chExt cx="8980036" cy="1293429"/>
              </a:xfrm>
            </p:grpSpPr>
            <p:grpSp>
              <p:nvGrpSpPr>
                <p:cNvPr id="110" name="Group 109"/>
                <p:cNvGrpSpPr/>
                <p:nvPr/>
              </p:nvGrpSpPr>
              <p:grpSpPr>
                <a:xfrm>
                  <a:off x="7468235" y="4224855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111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12" name="Group 111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113" name="Group 112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30" name="Group 129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34" name="Arc 13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5" name="Arc 13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31" name="Group 130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32" name="Arc 13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3" name="Arc 13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4" name="Group 113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24" name="Group 123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28" name="Arc 12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9" name="Arc 12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25" name="Group 124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26" name="Arc 12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7" name="Arc 12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5" name="Group 114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18" name="Group 117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22" name="Arc 12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3" name="Arc 12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19" name="Group 118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20" name="Arc 11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1" name="Arc 12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6" name="Group 135"/>
                <p:cNvGrpSpPr/>
                <p:nvPr/>
              </p:nvGrpSpPr>
              <p:grpSpPr>
                <a:xfrm>
                  <a:off x="4467057" y="4107167"/>
                  <a:ext cx="576064" cy="504056"/>
                  <a:chOff x="3419872" y="4509120"/>
                  <a:chExt cx="792088" cy="504056"/>
                </a:xfrm>
              </p:grpSpPr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3419872" y="4653136"/>
                    <a:ext cx="764677" cy="288032"/>
                    <a:chOff x="4815435" y="2780928"/>
                    <a:chExt cx="1080120" cy="432048"/>
                  </a:xfrm>
                </p:grpSpPr>
                <p:sp>
                  <p:nvSpPr>
                    <p:cNvPr id="139" name="Rettangolo 7"/>
                    <p:cNvSpPr/>
                    <p:nvPr/>
                  </p:nvSpPr>
                  <p:spPr>
                    <a:xfrm>
                      <a:off x="4815435" y="2780928"/>
                      <a:ext cx="1080120" cy="43204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14" tIns="45708" rIns="91414" bIns="45708" anchor="ctr"/>
                    <a:lstStyle/>
                    <a:p>
                      <a:pPr algn="ctr">
                        <a:defRPr/>
                      </a:pPr>
                      <a:endParaRPr lang="en-US" sz="1600"/>
                    </a:p>
                  </p:txBody>
                </p:sp>
                <p:grpSp>
                  <p:nvGrpSpPr>
                    <p:cNvPr id="140" name="Group 139"/>
                    <p:cNvGrpSpPr/>
                    <p:nvPr/>
                  </p:nvGrpSpPr>
                  <p:grpSpPr>
                    <a:xfrm>
                      <a:off x="4932040" y="2852936"/>
                      <a:ext cx="864096" cy="288032"/>
                      <a:chOff x="4932040" y="2564904"/>
                      <a:chExt cx="1728192" cy="720080"/>
                    </a:xfrm>
                  </p:grpSpPr>
                  <p:cxnSp>
                    <p:nvCxnSpPr>
                      <p:cNvPr id="141" name="Straight Connector 140"/>
                      <p:cNvCxnSpPr/>
                      <p:nvPr/>
                    </p:nvCxnSpPr>
                    <p:spPr>
                      <a:xfrm flipV="1">
                        <a:off x="4932040" y="2564904"/>
                        <a:ext cx="216024" cy="432048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2" name="Straight Connector 141"/>
                      <p:cNvCxnSpPr/>
                      <p:nvPr/>
                    </p:nvCxnSpPr>
                    <p:spPr>
                      <a:xfrm>
                        <a:off x="5148064" y="2564904"/>
                        <a:ext cx="216024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" name="Straight Connector 142"/>
                      <p:cNvCxnSpPr/>
                      <p:nvPr/>
                    </p:nvCxnSpPr>
                    <p:spPr>
                      <a:xfrm flipV="1">
                        <a:off x="5364088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Straight Connector 143"/>
                      <p:cNvCxnSpPr/>
                      <p:nvPr/>
                    </p:nvCxnSpPr>
                    <p:spPr>
                      <a:xfrm>
                        <a:off x="5652120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Straight Connector 144"/>
                      <p:cNvCxnSpPr/>
                      <p:nvPr/>
                    </p:nvCxnSpPr>
                    <p:spPr>
                      <a:xfrm flipV="1">
                        <a:off x="5940152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Straight Connector 145"/>
                      <p:cNvCxnSpPr/>
                      <p:nvPr/>
                    </p:nvCxnSpPr>
                    <p:spPr>
                      <a:xfrm>
                        <a:off x="6228184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" name="Straight Connector 146"/>
                      <p:cNvCxnSpPr/>
                      <p:nvPr/>
                    </p:nvCxnSpPr>
                    <p:spPr>
                      <a:xfrm flipV="1">
                        <a:off x="6516216" y="2924944"/>
                        <a:ext cx="144016" cy="36004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8" name="Straight Arrow Connector 137"/>
                  <p:cNvCxnSpPr/>
                  <p:nvPr/>
                </p:nvCxnSpPr>
                <p:spPr>
                  <a:xfrm flipV="1">
                    <a:off x="3419872" y="4509120"/>
                    <a:ext cx="792088" cy="50405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8" name="Group 147"/>
                <p:cNvGrpSpPr/>
                <p:nvPr/>
              </p:nvGrpSpPr>
              <p:grpSpPr>
                <a:xfrm>
                  <a:off x="1010673" y="4138101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149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50" name="Group 149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151" name="Group 150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68" name="Group 167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72" name="Arc 17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3" name="Arc 17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69" name="Group 168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70" name="Arc 16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1" name="Arc 17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2" name="Group 151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62" name="Group 161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66" name="Arc 16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7" name="Arc 16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63" name="Group 162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64" name="Arc 16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5" name="Arc 16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3" name="Group 152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56" name="Group 155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60" name="Arc 15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1" name="Arc 16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57" name="Group 156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58" name="Arc 15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9" name="Arc 15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154" name="Straight Connector 153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Straight Connector 154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74" name="Triangolo isoscele 10"/>
                <p:cNvSpPr/>
                <p:nvPr/>
              </p:nvSpPr>
              <p:spPr>
                <a:xfrm rot="5400000">
                  <a:off x="2774343" y="4134561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3602961" y="4170039"/>
                  <a:ext cx="576064" cy="432048"/>
                  <a:chOff x="2699792" y="3573016"/>
                  <a:chExt cx="1008112" cy="720080"/>
                </a:xfrm>
              </p:grpSpPr>
              <p:sp>
                <p:nvSpPr>
                  <p:cNvPr id="176" name="Rettangolo 7"/>
                  <p:cNvSpPr/>
                  <p:nvPr/>
                </p:nvSpPr>
                <p:spPr>
                  <a:xfrm>
                    <a:off x="2699792" y="3573016"/>
                    <a:ext cx="1008112" cy="72008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2771800" y="3789040"/>
                    <a:ext cx="864096" cy="288032"/>
                    <a:chOff x="2771800" y="3789040"/>
                    <a:chExt cx="1872208" cy="288032"/>
                  </a:xfrm>
                </p:grpSpPr>
                <p:cxnSp>
                  <p:nvCxnSpPr>
                    <p:cNvPr id="178" name="Straight Connector 177"/>
                    <p:cNvCxnSpPr/>
                    <p:nvPr/>
                  </p:nvCxnSpPr>
                  <p:spPr>
                    <a:xfrm>
                      <a:off x="2771800" y="4077072"/>
                      <a:ext cx="432048" cy="0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Straight Connector 178"/>
                    <p:cNvCxnSpPr/>
                    <p:nvPr/>
                  </p:nvCxnSpPr>
                  <p:spPr>
                    <a:xfrm flipV="1">
                      <a:off x="3203848" y="3789040"/>
                      <a:ext cx="1008112" cy="288032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Straight Connector 179"/>
                    <p:cNvCxnSpPr/>
                    <p:nvPr/>
                  </p:nvCxnSpPr>
                  <p:spPr>
                    <a:xfrm>
                      <a:off x="4211960" y="3789040"/>
                      <a:ext cx="432048" cy="0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81" name="Group 180"/>
                <p:cNvGrpSpPr/>
                <p:nvPr/>
              </p:nvGrpSpPr>
              <p:grpSpPr>
                <a:xfrm>
                  <a:off x="5187137" y="4109327"/>
                  <a:ext cx="576064" cy="504056"/>
                  <a:chOff x="3419872" y="4509120"/>
                  <a:chExt cx="792088" cy="504056"/>
                </a:xfrm>
              </p:grpSpPr>
              <p:grpSp>
                <p:nvGrpSpPr>
                  <p:cNvPr id="182" name="Group 181"/>
                  <p:cNvGrpSpPr/>
                  <p:nvPr/>
                </p:nvGrpSpPr>
                <p:grpSpPr>
                  <a:xfrm>
                    <a:off x="3419872" y="4653136"/>
                    <a:ext cx="764677" cy="288032"/>
                    <a:chOff x="4815435" y="2780928"/>
                    <a:chExt cx="1080120" cy="432048"/>
                  </a:xfrm>
                </p:grpSpPr>
                <p:sp>
                  <p:nvSpPr>
                    <p:cNvPr id="184" name="Rettangolo 7"/>
                    <p:cNvSpPr/>
                    <p:nvPr/>
                  </p:nvSpPr>
                  <p:spPr>
                    <a:xfrm>
                      <a:off x="4815435" y="2780928"/>
                      <a:ext cx="1080120" cy="43204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14" tIns="45708" rIns="91414" bIns="45708" anchor="ctr"/>
                    <a:lstStyle/>
                    <a:p>
                      <a:pPr algn="ctr">
                        <a:defRPr/>
                      </a:pPr>
                      <a:endParaRPr lang="en-US" sz="1600"/>
                    </a:p>
                  </p:txBody>
                </p:sp>
                <p:grpSp>
                  <p:nvGrpSpPr>
                    <p:cNvPr id="185" name="Group 184"/>
                    <p:cNvGrpSpPr/>
                    <p:nvPr/>
                  </p:nvGrpSpPr>
                  <p:grpSpPr>
                    <a:xfrm>
                      <a:off x="4932040" y="2852936"/>
                      <a:ext cx="864096" cy="288032"/>
                      <a:chOff x="4932040" y="2564904"/>
                      <a:chExt cx="1728192" cy="720080"/>
                    </a:xfrm>
                  </p:grpSpPr>
                  <p:cxnSp>
                    <p:nvCxnSpPr>
                      <p:cNvPr id="186" name="Straight Connector 185"/>
                      <p:cNvCxnSpPr/>
                      <p:nvPr/>
                    </p:nvCxnSpPr>
                    <p:spPr>
                      <a:xfrm flipV="1">
                        <a:off x="4932040" y="2564904"/>
                        <a:ext cx="216024" cy="432048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" name="Straight Connector 186"/>
                      <p:cNvCxnSpPr/>
                      <p:nvPr/>
                    </p:nvCxnSpPr>
                    <p:spPr>
                      <a:xfrm>
                        <a:off x="5148064" y="2564904"/>
                        <a:ext cx="216024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" name="Straight Connector 187"/>
                      <p:cNvCxnSpPr/>
                      <p:nvPr/>
                    </p:nvCxnSpPr>
                    <p:spPr>
                      <a:xfrm flipV="1">
                        <a:off x="5364088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" name="Straight Connector 188"/>
                      <p:cNvCxnSpPr/>
                      <p:nvPr/>
                    </p:nvCxnSpPr>
                    <p:spPr>
                      <a:xfrm>
                        <a:off x="5652120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" name="Straight Connector 189"/>
                      <p:cNvCxnSpPr/>
                      <p:nvPr/>
                    </p:nvCxnSpPr>
                    <p:spPr>
                      <a:xfrm flipV="1">
                        <a:off x="5940152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1" name="Straight Connector 190"/>
                      <p:cNvCxnSpPr/>
                      <p:nvPr/>
                    </p:nvCxnSpPr>
                    <p:spPr>
                      <a:xfrm>
                        <a:off x="6228184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2" name="Straight Connector 191"/>
                      <p:cNvCxnSpPr/>
                      <p:nvPr/>
                    </p:nvCxnSpPr>
                    <p:spPr>
                      <a:xfrm flipV="1">
                        <a:off x="6516216" y="2924944"/>
                        <a:ext cx="144016" cy="36004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83" name="Straight Arrow Connector 182"/>
                  <p:cNvCxnSpPr/>
                  <p:nvPr/>
                </p:nvCxnSpPr>
                <p:spPr>
                  <a:xfrm flipV="1">
                    <a:off x="3419872" y="4509120"/>
                    <a:ext cx="792088" cy="50405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3" name="Group 192"/>
                <p:cNvGrpSpPr/>
                <p:nvPr/>
              </p:nvGrpSpPr>
              <p:grpSpPr>
                <a:xfrm>
                  <a:off x="6028075" y="4197447"/>
                  <a:ext cx="576064" cy="432048"/>
                  <a:chOff x="3203848" y="5157192"/>
                  <a:chExt cx="576064" cy="432048"/>
                </a:xfrm>
              </p:grpSpPr>
              <p:sp>
                <p:nvSpPr>
                  <p:cNvPr id="194" name="Rettangolo 7"/>
                  <p:cNvSpPr/>
                  <p:nvPr/>
                </p:nvSpPr>
                <p:spPr>
                  <a:xfrm>
                    <a:off x="3203848" y="5157192"/>
                    <a:ext cx="576064" cy="43204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5" name="Freeform 194"/>
                  <p:cNvSpPr/>
                  <p:nvPr/>
                </p:nvSpPr>
                <p:spPr>
                  <a:xfrm>
                    <a:off x="3231259" y="5247472"/>
                    <a:ext cx="504056" cy="273403"/>
                  </a:xfrm>
                  <a:custGeom>
                    <a:avLst/>
                    <a:gdLst>
                      <a:gd name="connsiteX0" fmla="*/ 0 w 1973624"/>
                      <a:gd name="connsiteY0" fmla="*/ 807724 h 807724"/>
                      <a:gd name="connsiteX1" fmla="*/ 1142144 w 1973624"/>
                      <a:gd name="connsiteY1" fmla="*/ 104222 h 807724"/>
                      <a:gd name="connsiteX2" fmla="*/ 1973624 w 1973624"/>
                      <a:gd name="connsiteY2" fmla="*/ 3722 h 807724"/>
                      <a:gd name="connsiteX3" fmla="*/ 1973624 w 1973624"/>
                      <a:gd name="connsiteY3" fmla="*/ 3722 h 807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3624" h="807724">
                        <a:moveTo>
                          <a:pt x="0" y="807724"/>
                        </a:moveTo>
                        <a:cubicBezTo>
                          <a:pt x="406603" y="522973"/>
                          <a:pt x="813207" y="238222"/>
                          <a:pt x="1142144" y="104222"/>
                        </a:cubicBezTo>
                        <a:cubicBezTo>
                          <a:pt x="1471081" y="-29778"/>
                          <a:pt x="1973624" y="3722"/>
                          <a:pt x="1973624" y="3722"/>
                        </a:cubicBezTo>
                        <a:lnTo>
                          <a:pt x="1973624" y="3722"/>
                        </a:lnTo>
                      </a:path>
                    </a:pathLst>
                  </a:cu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6" name="Triangolo isoscele 10"/>
                <p:cNvSpPr/>
                <p:nvPr/>
              </p:nvSpPr>
              <p:spPr>
                <a:xfrm rot="5400000">
                  <a:off x="6783634" y="4161968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cxnSp>
              <p:nvCxnSpPr>
                <p:cNvPr id="197" name="Straight Connector 196"/>
                <p:cNvCxnSpPr>
                  <a:endCxn id="149" idx="1"/>
                </p:cNvCxnSpPr>
                <p:nvPr/>
              </p:nvCxnSpPr>
              <p:spPr>
                <a:xfrm>
                  <a:off x="830653" y="4326987"/>
                  <a:ext cx="180020" cy="13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>
                  <a:stCxn id="174" idx="0"/>
                  <a:endCxn id="176" idx="1"/>
                </p:cNvCxnSpPr>
                <p:nvPr/>
              </p:nvCxnSpPr>
              <p:spPr>
                <a:xfrm flipV="1">
                  <a:off x="3313878" y="4386063"/>
                  <a:ext cx="289083" cy="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>
                  <a:stCxn id="176" idx="3"/>
                  <a:endCxn id="139" idx="1"/>
                </p:cNvCxnSpPr>
                <p:nvPr/>
              </p:nvCxnSpPr>
              <p:spPr>
                <a:xfrm>
                  <a:off x="4179025" y="4386063"/>
                  <a:ext cx="288032" cy="91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>
                  <a:stCxn id="184" idx="1"/>
                  <a:endCxn id="139" idx="3"/>
                </p:cNvCxnSpPr>
                <p:nvPr/>
              </p:nvCxnSpPr>
              <p:spPr>
                <a:xfrm flipH="1" flipV="1">
                  <a:off x="5023186" y="4395199"/>
                  <a:ext cx="163951" cy="2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>
                  <a:stCxn id="184" idx="3"/>
                </p:cNvCxnSpPr>
                <p:nvPr/>
              </p:nvCxnSpPr>
              <p:spPr>
                <a:xfrm flipV="1">
                  <a:off x="5743266" y="4395199"/>
                  <a:ext cx="307967" cy="2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3458945" y="3909415"/>
                  <a:ext cx="756810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Equalizer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203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5812051" y="3909415"/>
                  <a:ext cx="106518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Pre-whitening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cxnSp>
              <p:nvCxnSpPr>
                <p:cNvPr id="204" name="Straight Connector 203"/>
                <p:cNvCxnSpPr>
                  <a:stCxn id="194" idx="3"/>
                  <a:endCxn id="196" idx="3"/>
                </p:cNvCxnSpPr>
                <p:nvPr/>
              </p:nvCxnSpPr>
              <p:spPr>
                <a:xfrm>
                  <a:off x="6604139" y="4413471"/>
                  <a:ext cx="21602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nettore 2 13"/>
                <p:cNvCxnSpPr/>
                <p:nvPr/>
              </p:nvCxnSpPr>
              <p:spPr>
                <a:xfrm>
                  <a:off x="8021345" y="4411716"/>
                  <a:ext cx="310986" cy="1755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>
                  <a:stCxn id="111" idx="1"/>
                  <a:endCxn id="196" idx="0"/>
                </p:cNvCxnSpPr>
                <p:nvPr/>
              </p:nvCxnSpPr>
              <p:spPr>
                <a:xfrm flipH="1" flipV="1">
                  <a:off x="7323169" y="4413471"/>
                  <a:ext cx="145066" cy="40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7509307" y="3713322"/>
                  <a:ext cx="163372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WB output 70-450MHz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2666857" y="3851810"/>
                  <a:ext cx="8130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6</a:t>
                  </a:r>
                  <a:endParaRPr lang="en-US" sz="1000" dirty="0"/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6532131" y="4760530"/>
                  <a:ext cx="87716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84</a:t>
                  </a:r>
                  <a:endParaRPr lang="en-US" sz="1000" dirty="0"/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>
                  <a:off x="4251033" y="4589425"/>
                  <a:ext cx="8258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COARSE</a:t>
                  </a:r>
                </a:p>
                <a:p>
                  <a:r>
                    <a:rPr lang="en-US" sz="1000" dirty="0" smtClean="0"/>
                    <a:t>HMC800LP3</a:t>
                  </a:r>
                  <a:endParaRPr lang="en-US" sz="1000" dirty="0"/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>
                  <a:off x="5081350" y="4589425"/>
                  <a:ext cx="8258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FINE</a:t>
                  </a:r>
                </a:p>
                <a:p>
                  <a:r>
                    <a:rPr lang="en-US" sz="1000" dirty="0" smtClean="0"/>
                    <a:t>HMC472LP4</a:t>
                  </a:r>
                  <a:endParaRPr lang="en-US" sz="1000" dirty="0"/>
                </a:p>
              </p:txBody>
            </p:sp>
            <p:cxnSp>
              <p:nvCxnSpPr>
                <p:cNvPr id="212" name="Connettore 2 13"/>
                <p:cNvCxnSpPr>
                  <a:endCxn id="224" idx="5"/>
                </p:cNvCxnSpPr>
                <p:nvPr/>
              </p:nvCxnSpPr>
              <p:spPr>
                <a:xfrm flipV="1">
                  <a:off x="2090793" y="4519133"/>
                  <a:ext cx="280897" cy="1220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Connettore 2 9"/>
                <p:cNvCxnSpPr/>
                <p:nvPr/>
              </p:nvCxnSpPr>
              <p:spPr>
                <a:xfrm>
                  <a:off x="2090793" y="4211327"/>
                  <a:ext cx="255358" cy="6597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TextBox 213"/>
                <p:cNvSpPr txBox="1"/>
                <p:nvPr/>
              </p:nvSpPr>
              <p:spPr>
                <a:xfrm>
                  <a:off x="2162801" y="4602087"/>
                  <a:ext cx="63757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HMC849</a:t>
                  </a:r>
                  <a:endParaRPr lang="en-US" sz="1000" dirty="0"/>
                </a:p>
              </p:txBody>
            </p:sp>
            <p:grpSp>
              <p:nvGrpSpPr>
                <p:cNvPr id="215" name="Group 214"/>
                <p:cNvGrpSpPr/>
                <p:nvPr/>
              </p:nvGrpSpPr>
              <p:grpSpPr>
                <a:xfrm>
                  <a:off x="1802761" y="4077807"/>
                  <a:ext cx="288032" cy="504056"/>
                  <a:chOff x="3275856" y="4149080"/>
                  <a:chExt cx="288032" cy="504056"/>
                </a:xfrm>
              </p:grpSpPr>
              <p:sp>
                <p:nvSpPr>
                  <p:cNvPr id="216" name="Rectangle 215"/>
                  <p:cNvSpPr/>
                  <p:nvPr/>
                </p:nvSpPr>
                <p:spPr>
                  <a:xfrm>
                    <a:off x="3275856" y="4149080"/>
                    <a:ext cx="288032" cy="504056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/>
                    <a:endParaRPr 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7" name="CasellaDiTesto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5856" y="4149080"/>
                    <a:ext cx="256110" cy="2615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14" tIns="45708" rIns="91414" bIns="45708">
                    <a:spAutoFit/>
                  </a:bodyPr>
                  <a:lstStyle/>
                  <a:p>
                    <a:r>
                      <a:rPr lang="en-US" sz="1100" dirty="0" smtClean="0">
                        <a:latin typeface="Calibri" pitchFamily="34" charset="0"/>
                      </a:rPr>
                      <a:t>0</a:t>
                    </a:r>
                    <a:endParaRPr lang="en-US" sz="1100" dirty="0">
                      <a:latin typeface="Calibri" pitchFamily="34" charset="0"/>
                    </a:endParaRPr>
                  </a:p>
                </p:txBody>
              </p:sp>
              <p:sp>
                <p:nvSpPr>
                  <p:cNvPr id="218" name="CasellaDiTesto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5856" y="4365104"/>
                    <a:ext cx="262584" cy="2615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14" tIns="45708" rIns="91414" bIns="45708">
                    <a:spAutoFit/>
                  </a:bodyPr>
                  <a:lstStyle/>
                  <a:p>
                    <a:r>
                      <a:rPr lang="en-US" sz="1100" dirty="0" smtClean="0">
                        <a:latin typeface="Calibri" pitchFamily="34" charset="0"/>
                      </a:rPr>
                      <a:t>π</a:t>
                    </a:r>
                    <a:endParaRPr lang="en-US" sz="1100" dirty="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219" name="Group 218"/>
                <p:cNvGrpSpPr/>
                <p:nvPr/>
              </p:nvGrpSpPr>
              <p:grpSpPr>
                <a:xfrm>
                  <a:off x="2306817" y="4160311"/>
                  <a:ext cx="360040" cy="432048"/>
                  <a:chOff x="7812360" y="3284984"/>
                  <a:chExt cx="720080" cy="648072"/>
                </a:xfrm>
              </p:grpSpPr>
              <p:sp>
                <p:nvSpPr>
                  <p:cNvPr id="220" name="Rettangolo 7"/>
                  <p:cNvSpPr/>
                  <p:nvPr/>
                </p:nvSpPr>
                <p:spPr>
                  <a:xfrm>
                    <a:off x="7812360" y="3284984"/>
                    <a:ext cx="720080" cy="64807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21" name="Group 220"/>
                  <p:cNvGrpSpPr/>
                  <p:nvPr/>
                </p:nvGrpSpPr>
                <p:grpSpPr>
                  <a:xfrm rot="10800000" flipV="1">
                    <a:off x="7930053" y="3402672"/>
                    <a:ext cx="432048" cy="432048"/>
                    <a:chOff x="1187624" y="4653136"/>
                    <a:chExt cx="1512168" cy="1584176"/>
                  </a:xfrm>
                </p:grpSpPr>
                <p:sp>
                  <p:nvSpPr>
                    <p:cNvPr id="222" name="Oval 221"/>
                    <p:cNvSpPr/>
                    <p:nvPr/>
                  </p:nvSpPr>
                  <p:spPr>
                    <a:xfrm>
                      <a:off x="1187624" y="5301208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3" name="Oval 222"/>
                    <p:cNvSpPr/>
                    <p:nvPr/>
                  </p:nvSpPr>
                  <p:spPr>
                    <a:xfrm>
                      <a:off x="2411760" y="4653136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4" name="Oval 223"/>
                    <p:cNvSpPr/>
                    <p:nvPr/>
                  </p:nvSpPr>
                  <p:spPr>
                    <a:xfrm>
                      <a:off x="2411760" y="5949280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25" name="Straight Connector 224"/>
                    <p:cNvCxnSpPr/>
                    <p:nvPr/>
                  </p:nvCxnSpPr>
                  <p:spPr>
                    <a:xfrm flipV="1">
                      <a:off x="1331639" y="4797152"/>
                      <a:ext cx="1224136" cy="648072"/>
                    </a:xfrm>
                    <a:prstGeom prst="line">
                      <a:avLst/>
                    </a:prstGeom>
                    <a:ln w="19050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26" name="Straight Connector 225"/>
                <p:cNvCxnSpPr>
                  <a:stCxn id="149" idx="3"/>
                  <a:endCxn id="216" idx="1"/>
                </p:cNvCxnSpPr>
                <p:nvPr/>
              </p:nvCxnSpPr>
              <p:spPr>
                <a:xfrm>
                  <a:off x="1554907" y="4327122"/>
                  <a:ext cx="247854" cy="271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>
                  <a:stCxn id="220" idx="3"/>
                  <a:endCxn id="174" idx="3"/>
                </p:cNvCxnSpPr>
                <p:nvPr/>
              </p:nvCxnSpPr>
              <p:spPr>
                <a:xfrm>
                  <a:off x="2666857" y="4376335"/>
                  <a:ext cx="144016" cy="972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TextBox 227"/>
                <p:cNvSpPr txBox="1"/>
                <p:nvPr/>
              </p:nvSpPr>
              <p:spPr>
                <a:xfrm>
                  <a:off x="1514729" y="3809999"/>
                  <a:ext cx="9932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SBTCJ-1W</a:t>
                  </a:r>
                  <a:endParaRPr lang="en-US" sz="1000" dirty="0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6964179" y="4602087"/>
                  <a:ext cx="16722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/>
                    <a:t>A-INFO JXWBLB-S-BP-50-450</a:t>
                  </a:r>
                  <a:endParaRPr lang="en-US" sz="1000" dirty="0"/>
                </a:p>
              </p:txBody>
            </p:sp>
            <p:sp>
              <p:nvSpPr>
                <p:cNvPr id="230" name="Trapezoid 229"/>
                <p:cNvSpPr/>
                <p:nvPr/>
              </p:nvSpPr>
              <p:spPr>
                <a:xfrm rot="5400000">
                  <a:off x="398605" y="4141371"/>
                  <a:ext cx="468052" cy="396044"/>
                </a:xfrm>
                <a:prstGeom prst="trapezoi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32" name="TextBox 231"/>
                <p:cNvSpPr txBox="1"/>
                <p:nvPr/>
              </p:nvSpPr>
              <p:spPr>
                <a:xfrm>
                  <a:off x="162999" y="3831586"/>
                  <a:ext cx="79230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OPTICAL RX</a:t>
                  </a:r>
                  <a:endParaRPr lang="en-US" sz="1000" dirty="0"/>
                </a:p>
              </p:txBody>
            </p:sp>
          </p:grpSp>
        </p:grpSp>
        <p:sp>
          <p:nvSpPr>
            <p:cNvPr id="445" name="TextBox 444"/>
            <p:cNvSpPr txBox="1"/>
            <p:nvPr/>
          </p:nvSpPr>
          <p:spPr>
            <a:xfrm>
              <a:off x="-1529134" y="6362737"/>
              <a:ext cx="1468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WB RECEIVER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2444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P145097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90037" y="1305301"/>
            <a:ext cx="2398679" cy="2108278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" y="2988054"/>
            <a:ext cx="3214183" cy="245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5351" r="10119" b="16984"/>
          <a:stretch/>
        </p:blipFill>
        <p:spPr>
          <a:xfrm>
            <a:off x="6072297" y="1394047"/>
            <a:ext cx="2955928" cy="2472324"/>
          </a:xfrm>
          <a:prstGeom prst="rect">
            <a:avLst/>
          </a:prstGeom>
        </p:spPr>
      </p:pic>
      <p:pic>
        <p:nvPicPr>
          <p:cNvPr id="9" name="Immagine 8" descr="P145097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193781" y="1309013"/>
            <a:ext cx="2603781" cy="1952836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2143944" y="383876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VCSELs link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357402" y="1309013"/>
            <a:ext cx="1440160" cy="36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90037" y="1309013"/>
            <a:ext cx="1224136" cy="63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9" descr="marchiopersito_colore_estes.gif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414" y="1394047"/>
            <a:ext cx="1913982" cy="70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9" y="3353774"/>
            <a:ext cx="3078122" cy="2308591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1490" r="45797" b="18657"/>
          <a:stretch/>
        </p:blipFill>
        <p:spPr bwMode="auto">
          <a:xfrm>
            <a:off x="5682911" y="3820186"/>
            <a:ext cx="3461089" cy="256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ccia in giù 19"/>
          <p:cNvSpPr/>
          <p:nvPr/>
        </p:nvSpPr>
        <p:spPr>
          <a:xfrm>
            <a:off x="1147128" y="2633086"/>
            <a:ext cx="877615" cy="92975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giù 25"/>
          <p:cNvSpPr/>
          <p:nvPr/>
        </p:nvSpPr>
        <p:spPr>
          <a:xfrm>
            <a:off x="3690483" y="2782345"/>
            <a:ext cx="877615" cy="6312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/>
          <p:cNvSpPr/>
          <p:nvPr/>
        </p:nvSpPr>
        <p:spPr>
          <a:xfrm>
            <a:off x="7502292" y="3462701"/>
            <a:ext cx="877615" cy="92975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34145" y="5657671"/>
            <a:ext cx="581148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Measurement</a:t>
            </a:r>
            <a:r>
              <a:rPr lang="it-IT" dirty="0" smtClean="0"/>
              <a:t> of VCSEL </a:t>
            </a:r>
            <a:r>
              <a:rPr lang="it-IT" dirty="0" err="1" smtClean="0"/>
              <a:t>devices</a:t>
            </a:r>
            <a:r>
              <a:rPr lang="it-IT" dirty="0" smtClean="0"/>
              <a:t> </a:t>
            </a:r>
            <a:r>
              <a:rPr lang="it-IT" dirty="0" err="1" smtClean="0"/>
              <a:t>started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summer</a:t>
            </a: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New </a:t>
            </a:r>
            <a:r>
              <a:rPr lang="it-IT" dirty="0" err="1" smtClean="0"/>
              <a:t>collaboration</a:t>
            </a:r>
            <a:r>
              <a:rPr lang="it-IT" dirty="0" smtClean="0"/>
              <a:t> with DEI-UNIBO </a:t>
            </a:r>
            <a:r>
              <a:rPr lang="it-IT" dirty="0" err="1" smtClean="0"/>
              <a:t>recently</a:t>
            </a:r>
            <a:r>
              <a:rPr lang="it-IT" dirty="0" smtClean="0"/>
              <a:t> set up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Collaboration with IEIIT </a:t>
            </a:r>
            <a:r>
              <a:rPr lang="it-IT" dirty="0" err="1" smtClean="0"/>
              <a:t>still</a:t>
            </a:r>
            <a:r>
              <a:rPr lang="it-IT" dirty="0" smtClean="0"/>
              <a:t> </a:t>
            </a:r>
            <a:r>
              <a:rPr lang="it-IT" dirty="0" err="1" smtClean="0"/>
              <a:t>running</a:t>
            </a:r>
            <a:r>
              <a:rPr lang="it-IT" dirty="0" smtClean="0"/>
              <a:t> to </a:t>
            </a:r>
            <a:r>
              <a:rPr lang="it-IT" dirty="0" err="1" smtClean="0"/>
              <a:t>get</a:t>
            </a:r>
            <a:r>
              <a:rPr lang="it-IT" dirty="0" smtClean="0"/>
              <a:t> more </a:t>
            </a:r>
            <a:r>
              <a:rPr lang="it-IT" dirty="0" err="1" smtClean="0"/>
              <a:t>devices</a:t>
            </a:r>
            <a:r>
              <a:rPr lang="it-IT" dirty="0" smtClean="0"/>
              <a:t> from </a:t>
            </a:r>
            <a:r>
              <a:rPr lang="it-IT" dirty="0" err="1" smtClean="0"/>
              <a:t>other</a:t>
            </a:r>
            <a:r>
              <a:rPr lang="it-IT" dirty="0" smtClean="0"/>
              <a:t> company/spin off,…</a:t>
            </a:r>
          </a:p>
        </p:txBody>
      </p:sp>
    </p:spTree>
    <p:extLst>
      <p:ext uri="{BB962C8B-B14F-4D97-AF65-F5344CB8AC3E}">
        <p14:creationId xmlns:p14="http://schemas.microsoft.com/office/powerpoint/2010/main" val="187491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ENNA0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20" y="1678899"/>
            <a:ext cx="3418429" cy="4929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320" y="3157007"/>
            <a:ext cx="752917" cy="1460033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492" y="3195078"/>
            <a:ext cx="733285" cy="1421962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11" name="Line Callout 1 (Border and Accent Bar) 10"/>
          <p:cNvSpPr/>
          <p:nvPr/>
        </p:nvSpPr>
        <p:spPr>
          <a:xfrm flipH="1">
            <a:off x="93324" y="4555160"/>
            <a:ext cx="1042612" cy="489776"/>
          </a:xfrm>
          <a:prstGeom prst="accentBorderCallout1">
            <a:avLst>
              <a:gd name="adj1" fmla="val 43198"/>
              <a:gd name="adj2" fmla="val -3113"/>
              <a:gd name="adj3" fmla="val 65"/>
              <a:gd name="adj4" fmla="val -807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BATTERY</a:t>
            </a:r>
            <a:endParaRPr lang="en-US" sz="1600" dirty="0"/>
          </a:p>
        </p:txBody>
      </p:sp>
      <p:sp>
        <p:nvSpPr>
          <p:cNvPr id="12" name="Rettangolo 4"/>
          <p:cNvSpPr>
            <a:spLocks noChangeArrowheads="1"/>
          </p:cNvSpPr>
          <p:nvPr/>
        </p:nvSpPr>
        <p:spPr bwMode="auto">
          <a:xfrm>
            <a:off x="3865487" y="1351147"/>
            <a:ext cx="556442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charset="0"/>
                <a:cs typeface="Calibri" charset="0"/>
              </a:rPr>
              <a:t>-     Galvanic </a:t>
            </a:r>
            <a:r>
              <a:rPr lang="en-US" sz="2000" dirty="0">
                <a:latin typeface="Calibri" charset="0"/>
                <a:cs typeface="Calibri" charset="0"/>
              </a:rPr>
              <a:t>isolation between FE and </a:t>
            </a:r>
            <a:r>
              <a:rPr lang="en-US" sz="2000" dirty="0" smtClean="0">
                <a:latin typeface="Calibri" charset="0"/>
                <a:cs typeface="Calibri" charset="0"/>
              </a:rPr>
              <a:t>DS 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alibri" charset="0"/>
                <a:cs typeface="Calibri" charset="0"/>
              </a:rPr>
              <a:t>more </a:t>
            </a:r>
            <a:r>
              <a:rPr lang="en-US" sz="2000" dirty="0">
                <a:latin typeface="Calibri" charset="0"/>
                <a:cs typeface="Calibri" charset="0"/>
              </a:rPr>
              <a:t>stable </a:t>
            </a:r>
            <a:r>
              <a:rPr lang="en-US" sz="2000" dirty="0" err="1">
                <a:latin typeface="Calibri" charset="0"/>
                <a:cs typeface="Calibri" charset="0"/>
              </a:rPr>
              <a:t>amplitude&amp;phase</a:t>
            </a:r>
            <a:r>
              <a:rPr lang="en-US" sz="2000" dirty="0">
                <a:latin typeface="Calibri" charset="0"/>
                <a:cs typeface="Calibri" charset="0"/>
              </a:rPr>
              <a:t> </a:t>
            </a:r>
            <a:r>
              <a:rPr lang="en-US" sz="2000" dirty="0" err="1">
                <a:latin typeface="Calibri" charset="0"/>
                <a:cs typeface="Calibri" charset="0"/>
              </a:rPr>
              <a:t>Vs</a:t>
            </a:r>
            <a:r>
              <a:rPr lang="en-US" sz="2000" dirty="0">
                <a:latin typeface="Calibri" charset="0"/>
                <a:cs typeface="Calibri" charset="0"/>
              </a:rPr>
              <a:t> temperature </a:t>
            </a:r>
            <a:endParaRPr lang="en-US" sz="2000" dirty="0" smtClean="0">
              <a:latin typeface="Calibri" charset="0"/>
              <a:cs typeface="Calibri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alibri" charset="0"/>
                <a:cs typeface="Calibri" charset="0"/>
              </a:rPr>
              <a:t>RFI immunity (self-shielded)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alibri" charset="0"/>
                <a:cs typeface="Calibri" charset="0"/>
              </a:rPr>
              <a:t>no </a:t>
            </a:r>
            <a:r>
              <a:rPr lang="en-US" sz="2000" dirty="0">
                <a:latin typeface="Calibri" charset="0"/>
                <a:cs typeface="Calibri" charset="0"/>
              </a:rPr>
              <a:t>Gain </a:t>
            </a:r>
            <a:r>
              <a:rPr lang="en-US" sz="2000" dirty="0" err="1" smtClean="0">
                <a:latin typeface="Calibri" charset="0"/>
                <a:cs typeface="Calibri" charset="0"/>
              </a:rPr>
              <a:t>disequalization</a:t>
            </a:r>
            <a:endParaRPr lang="en-US" sz="2000" dirty="0" smtClean="0">
              <a:latin typeface="Calibri" charset="0"/>
              <a:cs typeface="Calibri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alibri" charset="0"/>
                <a:cs typeface="Calibri" charset="0"/>
              </a:rPr>
              <a:t>no </a:t>
            </a:r>
            <a:r>
              <a:rPr lang="en-US" sz="2000" dirty="0">
                <a:latin typeface="Calibri" charset="0"/>
                <a:cs typeface="Calibri" charset="0"/>
              </a:rPr>
              <a:t>Power Distribution </a:t>
            </a:r>
            <a:r>
              <a:rPr lang="en-US" sz="2000" dirty="0">
                <a:latin typeface="Calibri" charset="0"/>
                <a:cs typeface="Calibri" charset="0"/>
                <a:sym typeface="Wingdings" pitchFamily="2" charset="2"/>
              </a:rPr>
              <a:t> </a:t>
            </a:r>
            <a:r>
              <a:rPr lang="en-US" sz="2000" dirty="0">
                <a:latin typeface="Calibri" charset="0"/>
                <a:cs typeface="Calibri" charset="0"/>
              </a:rPr>
              <a:t>no DC power losses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alibri" charset="0"/>
                <a:cs typeface="Calibri" charset="0"/>
              </a:rPr>
              <a:t>easy-deployable  </a:t>
            </a:r>
            <a:r>
              <a:rPr lang="en-US" sz="2000" dirty="0">
                <a:latin typeface="Calibri" charset="0"/>
                <a:cs typeface="Calibri" charset="0"/>
              </a:rPr>
              <a:t>(no buried FO)</a:t>
            </a:r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  <p:sp>
        <p:nvSpPr>
          <p:cNvPr id="13" name="Line Callout 1 (Border and Accent Bar) 10"/>
          <p:cNvSpPr/>
          <p:nvPr/>
        </p:nvSpPr>
        <p:spPr>
          <a:xfrm flipH="1">
            <a:off x="71553" y="5197336"/>
            <a:ext cx="1042612" cy="489776"/>
          </a:xfrm>
          <a:prstGeom prst="accentBorderCallout1">
            <a:avLst>
              <a:gd name="adj1" fmla="val 43198"/>
              <a:gd name="adj2" fmla="val -3113"/>
              <a:gd name="adj3" fmla="val -44387"/>
              <a:gd name="adj4" fmla="val -609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Front End</a:t>
            </a:r>
            <a:endParaRPr lang="en-US" sz="1600" dirty="0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78474" y="4831441"/>
            <a:ext cx="34099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n-US" dirty="0"/>
              <a:t>That area could be sufficient,</a:t>
            </a:r>
          </a:p>
          <a:p>
            <a:pPr algn="just" eaLnBrk="1" hangingPunct="1"/>
            <a:r>
              <a:rPr lang="en-US" dirty="0"/>
              <a:t>but we need more investigation </a:t>
            </a:r>
          </a:p>
          <a:p>
            <a:pPr algn="just" eaLnBrk="1" hangingPunct="1"/>
            <a:r>
              <a:rPr lang="en-US" dirty="0"/>
              <a:t>and tests on the field.</a:t>
            </a: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6573178" y="4391975"/>
            <a:ext cx="0" cy="431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Text Box 42"/>
          <p:cNvSpPr txBox="1">
            <a:spLocks noChangeArrowheads="1"/>
          </p:cNvSpPr>
          <p:nvPr/>
        </p:nvSpPr>
        <p:spPr bwMode="auto">
          <a:xfrm>
            <a:off x="477520" y="6238932"/>
            <a:ext cx="3576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it-IT" dirty="0" err="1"/>
              <a:t>Thin</a:t>
            </a:r>
            <a:r>
              <a:rPr lang="it-IT" dirty="0"/>
              <a:t> </a:t>
            </a:r>
            <a:r>
              <a:rPr lang="it-IT" dirty="0" smtClean="0"/>
              <a:t>film (</a:t>
            </a:r>
            <a:r>
              <a:rPr lang="it-IT" dirty="0" err="1"/>
              <a:t>amorphous</a:t>
            </a:r>
            <a:r>
              <a:rPr lang="it-IT" dirty="0"/>
              <a:t> </a:t>
            </a:r>
            <a:r>
              <a:rPr lang="it-IT" dirty="0" err="1" smtClean="0"/>
              <a:t>silicon</a:t>
            </a:r>
            <a:r>
              <a:rPr lang="it-IT" dirty="0" smtClean="0"/>
              <a:t> </a:t>
            </a:r>
            <a:r>
              <a:rPr lang="it-IT" dirty="0"/>
              <a:t>)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978474" y="3645024"/>
            <a:ext cx="3049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ja-JP" dirty="0">
                <a:ea typeface="ＭＳ Ｐゴシック" charset="-128"/>
              </a:rPr>
              <a:t>We have 0.15 m</a:t>
            </a:r>
            <a:r>
              <a:rPr lang="en-US" altLang="ja-JP" baseline="30000" dirty="0">
                <a:ea typeface="ＭＳ Ｐゴシック" charset="-128"/>
              </a:rPr>
              <a:t>2</a:t>
            </a:r>
            <a:r>
              <a:rPr lang="en-US" altLang="ja-JP" dirty="0">
                <a:ea typeface="ＭＳ Ｐゴシック" charset="-128"/>
              </a:rPr>
              <a:t> maximum </a:t>
            </a:r>
          </a:p>
          <a:p>
            <a:r>
              <a:rPr lang="en-US" altLang="ja-JP" dirty="0">
                <a:ea typeface="ＭＳ Ｐゴシック" charset="-128"/>
              </a:rPr>
              <a:t>available area per arm. </a:t>
            </a:r>
          </a:p>
        </p:txBody>
      </p:sp>
      <p:cxnSp>
        <p:nvCxnSpPr>
          <p:cNvPr id="5" name="Connettore 2 4"/>
          <p:cNvCxnSpPr/>
          <p:nvPr/>
        </p:nvCxnSpPr>
        <p:spPr>
          <a:xfrm flipV="1">
            <a:off x="2265865" y="4252848"/>
            <a:ext cx="454247" cy="19860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 txBox="1">
            <a:spLocks/>
          </p:cNvSpPr>
          <p:nvPr/>
        </p:nvSpPr>
        <p:spPr>
          <a:xfrm>
            <a:off x="234691" y="16832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Optical Self Powered Vivaldi</a:t>
            </a:r>
          </a:p>
        </p:txBody>
      </p:sp>
    </p:spTree>
    <p:extLst>
      <p:ext uri="{BB962C8B-B14F-4D97-AF65-F5344CB8AC3E}">
        <p14:creationId xmlns:p14="http://schemas.microsoft.com/office/powerpoint/2010/main" val="300164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 descr="C:\Users\Germano\Desktop\Misure pannelli\Foto Pannelli solari\DSCN954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515" r="20202" b="20175"/>
          <a:stretch/>
        </p:blipFill>
        <p:spPr bwMode="auto">
          <a:xfrm>
            <a:off x="755576" y="1273319"/>
            <a:ext cx="3456384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C:\Users\Germano\Desktop\Misure pannelli\Foto Pannelli solari\DSCN9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58" y="260648"/>
            <a:ext cx="422399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30522"/>
            <a:ext cx="5301462" cy="322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Germano\Desktop\Misure pannelli\Foto Pannelli solari\DSCN95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3" t="32413" r="42383" b="39703"/>
          <a:stretch/>
        </p:blipFill>
        <p:spPr bwMode="auto">
          <a:xfrm>
            <a:off x="884518" y="4729314"/>
            <a:ext cx="2130625" cy="172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3"/>
          <p:cNvSpPr txBox="1"/>
          <p:nvPr/>
        </p:nvSpPr>
        <p:spPr>
          <a:xfrm>
            <a:off x="5365204" y="4903753"/>
            <a:ext cx="1250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</a:rPr>
              <a:t>Solar </a:t>
            </a:r>
            <a:r>
              <a:rPr lang="it-IT" sz="1400" dirty="0" err="1" smtClean="0">
                <a:solidFill>
                  <a:schemeClr val="accent1">
                    <a:lumMod val="75000"/>
                  </a:schemeClr>
                </a:solidFill>
              </a:rPr>
              <a:t>radiation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5076056" y="5157434"/>
            <a:ext cx="648072" cy="43204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3"/>
          <p:cNvSpPr/>
          <p:nvPr/>
        </p:nvSpPr>
        <p:spPr>
          <a:xfrm>
            <a:off x="6420639" y="3356992"/>
            <a:ext cx="2300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Power </a:t>
            </a:r>
            <a:r>
              <a:rPr lang="en-US" sz="1400" dirty="0">
                <a:solidFill>
                  <a:srgbClr val="92D050"/>
                </a:solidFill>
              </a:rPr>
              <a:t>generated by the </a:t>
            </a:r>
            <a:endParaRPr lang="en-US" sz="1400" dirty="0" smtClean="0">
              <a:solidFill>
                <a:srgbClr val="92D050"/>
              </a:solidFill>
            </a:endParaRPr>
          </a:p>
          <a:p>
            <a:r>
              <a:rPr lang="en-US" sz="1400" dirty="0" smtClean="0">
                <a:solidFill>
                  <a:srgbClr val="92D050"/>
                </a:solidFill>
              </a:rPr>
              <a:t>solar </a:t>
            </a:r>
            <a:r>
              <a:rPr lang="en-US" sz="1400" dirty="0">
                <a:solidFill>
                  <a:srgbClr val="92D050"/>
                </a:solidFill>
              </a:rPr>
              <a:t>panel </a:t>
            </a:r>
            <a:r>
              <a:rPr lang="en-US" sz="1400" dirty="0" smtClean="0">
                <a:solidFill>
                  <a:srgbClr val="92D050"/>
                </a:solidFill>
              </a:rPr>
              <a:t>oriented to South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12" name="Connettore 2 19"/>
          <p:cNvCxnSpPr/>
          <p:nvPr/>
        </p:nvCxnSpPr>
        <p:spPr>
          <a:xfrm flipH="1">
            <a:off x="7668328" y="3880212"/>
            <a:ext cx="144000" cy="1308338"/>
          </a:xfrm>
          <a:prstGeom prst="straightConnector1">
            <a:avLst/>
          </a:prstGeom>
          <a:ln w="22225">
            <a:solidFill>
              <a:srgbClr val="92D05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Rettangolo 22"/>
          <p:cNvSpPr/>
          <p:nvPr/>
        </p:nvSpPr>
        <p:spPr>
          <a:xfrm>
            <a:off x="3762163" y="3429000"/>
            <a:ext cx="2308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Power </a:t>
            </a:r>
            <a:r>
              <a:rPr lang="en-US" sz="1400" dirty="0">
                <a:solidFill>
                  <a:srgbClr val="FF0000"/>
                </a:solidFill>
              </a:rPr>
              <a:t>generated by the 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solar panel oriented to East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4" name="Connettore 2 23"/>
          <p:cNvCxnSpPr/>
          <p:nvPr/>
        </p:nvCxnSpPr>
        <p:spPr>
          <a:xfrm flipH="1">
            <a:off x="4287163" y="3933056"/>
            <a:ext cx="383975" cy="37217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27"/>
          <p:cNvCxnSpPr/>
          <p:nvPr/>
        </p:nvCxnSpPr>
        <p:spPr>
          <a:xfrm>
            <a:off x="6372200" y="5188550"/>
            <a:ext cx="720080" cy="43204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41"/>
          <p:cNvSpPr/>
          <p:nvPr/>
        </p:nvSpPr>
        <p:spPr>
          <a:xfrm>
            <a:off x="2578937" y="1331476"/>
            <a:ext cx="1633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Logger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tangolo 43"/>
          <p:cNvSpPr/>
          <p:nvPr/>
        </p:nvSpPr>
        <p:spPr>
          <a:xfrm>
            <a:off x="4916382" y="260648"/>
            <a:ext cx="3904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Amorphous solar panels on the wood Vivaldi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tangolo 37"/>
          <p:cNvSpPr/>
          <p:nvPr/>
        </p:nvSpPr>
        <p:spPr>
          <a:xfrm>
            <a:off x="884518" y="5896468"/>
            <a:ext cx="143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Pyranometer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reccia circolare a sinistra 38"/>
          <p:cNvSpPr/>
          <p:nvPr/>
        </p:nvSpPr>
        <p:spPr>
          <a:xfrm rot="10800000">
            <a:off x="611560" y="2768107"/>
            <a:ext cx="909677" cy="2702072"/>
          </a:xfrm>
          <a:prstGeom prst="curvedLeftArrow">
            <a:avLst>
              <a:gd name="adj1" fmla="val 25000"/>
              <a:gd name="adj2" fmla="val 57487"/>
              <a:gd name="adj3" fmla="val 64145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ccia circolare a sinistra 46"/>
          <p:cNvSpPr/>
          <p:nvPr/>
        </p:nvSpPr>
        <p:spPr>
          <a:xfrm rot="5047907">
            <a:off x="4232013" y="632421"/>
            <a:ext cx="897701" cy="4333349"/>
          </a:xfrm>
          <a:prstGeom prst="curvedLeftArrow">
            <a:avLst>
              <a:gd name="adj1" fmla="val 25000"/>
              <a:gd name="adj2" fmla="val 57487"/>
              <a:gd name="adj3" fmla="val 64145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eccia a destra 39"/>
          <p:cNvSpPr/>
          <p:nvPr/>
        </p:nvSpPr>
        <p:spPr>
          <a:xfrm rot="2329793">
            <a:off x="2180338" y="3390203"/>
            <a:ext cx="1368152" cy="662775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48"/>
          <p:cNvSpPr/>
          <p:nvPr/>
        </p:nvSpPr>
        <p:spPr>
          <a:xfrm>
            <a:off x="27528" y="91705"/>
            <a:ext cx="6365468" cy="2062103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Solar panels</a:t>
            </a:r>
          </a:p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Summer measurement campaign</a:t>
            </a:r>
          </a:p>
        </p:txBody>
      </p:sp>
      <p:sp>
        <p:nvSpPr>
          <p:cNvPr id="23" name="Rettangolo 40"/>
          <p:cNvSpPr/>
          <p:nvPr/>
        </p:nvSpPr>
        <p:spPr>
          <a:xfrm>
            <a:off x="7070045" y="6546830"/>
            <a:ext cx="10303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/>
              <a:t>8</a:t>
            </a:r>
            <a:r>
              <a:rPr lang="it-IT" sz="1600" baseline="30000" dirty="0" smtClean="0"/>
              <a:t>th</a:t>
            </a:r>
            <a:r>
              <a:rPr lang="it-IT" sz="1600" dirty="0" smtClean="0"/>
              <a:t> August</a:t>
            </a:r>
            <a:endParaRPr lang="en-US" sz="1600" dirty="0"/>
          </a:p>
        </p:txBody>
      </p:sp>
      <p:sp>
        <p:nvSpPr>
          <p:cNvPr id="24" name="Rettangolo 44"/>
          <p:cNvSpPr/>
          <p:nvPr/>
        </p:nvSpPr>
        <p:spPr>
          <a:xfrm>
            <a:off x="4117717" y="6546830"/>
            <a:ext cx="10303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/>
              <a:t>7</a:t>
            </a:r>
            <a:r>
              <a:rPr lang="it-IT" sz="1600" baseline="30000" dirty="0" smtClean="0"/>
              <a:t>th</a:t>
            </a:r>
            <a:r>
              <a:rPr lang="it-IT" sz="1600" dirty="0" smtClean="0"/>
              <a:t> August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097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143944" y="383876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Portable Roach</a:t>
            </a:r>
          </a:p>
        </p:txBody>
      </p:sp>
      <p:pic>
        <p:nvPicPr>
          <p:cNvPr id="3" name="Picture 2" descr="F:\DCIM\105NIKON\DSCN96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8097" y="1303857"/>
            <a:ext cx="7178387" cy="5093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arrotondato 4"/>
          <p:cNvSpPr/>
          <p:nvPr/>
        </p:nvSpPr>
        <p:spPr>
          <a:xfrm>
            <a:off x="2030723" y="4772949"/>
            <a:ext cx="2760919" cy="6855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 smtClean="0">
                <a:solidFill>
                  <a:srgbClr val="002060"/>
                </a:solidFill>
              </a:rPr>
              <a:t>Trimble</a:t>
            </a:r>
            <a:r>
              <a:rPr lang="it-IT" sz="1400" dirty="0" smtClean="0">
                <a:solidFill>
                  <a:srgbClr val="002060"/>
                </a:solidFill>
              </a:rPr>
              <a:t> </a:t>
            </a:r>
            <a:r>
              <a:rPr lang="it-IT" sz="1400" dirty="0" err="1" smtClean="0">
                <a:solidFill>
                  <a:srgbClr val="002060"/>
                </a:solidFill>
              </a:rPr>
              <a:t>Disciplined</a:t>
            </a:r>
            <a:r>
              <a:rPr lang="it-IT" sz="1400" dirty="0" smtClean="0">
                <a:solidFill>
                  <a:srgbClr val="002060"/>
                </a:solidFill>
              </a:rPr>
              <a:t> 10 MHz </a:t>
            </a:r>
          </a:p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Clock Board &amp; PPS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5057670" y="4772949"/>
            <a:ext cx="1242413" cy="6855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 smtClean="0">
                <a:solidFill>
                  <a:srgbClr val="002060"/>
                </a:solidFill>
              </a:rPr>
              <a:t>Valon</a:t>
            </a:r>
            <a:r>
              <a:rPr lang="it-IT" sz="1400" dirty="0" smtClean="0">
                <a:solidFill>
                  <a:srgbClr val="002060"/>
                </a:solidFill>
              </a:rPr>
              <a:t> Dual Clock </a:t>
            </a:r>
            <a:r>
              <a:rPr lang="it-IT" sz="1400" dirty="0" err="1" smtClean="0">
                <a:solidFill>
                  <a:srgbClr val="002060"/>
                </a:solidFill>
              </a:rPr>
              <a:t>Synth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6641846" y="4790760"/>
            <a:ext cx="1408650" cy="67719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RS232-Ethernet </a:t>
            </a:r>
            <a:r>
              <a:rPr lang="it-IT" sz="1400" dirty="0" err="1" smtClean="0">
                <a:solidFill>
                  <a:srgbClr val="002060"/>
                </a:solidFill>
              </a:rPr>
              <a:t>adapter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5572699" y="2216550"/>
            <a:ext cx="1069147" cy="56436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GPS</a:t>
            </a:r>
          </a:p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antenna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955307" y="2159988"/>
            <a:ext cx="1270488" cy="5125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NFS Server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5057670" y="5800289"/>
            <a:ext cx="1267230" cy="52143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ROACH </a:t>
            </a:r>
            <a:r>
              <a:rPr lang="it-IT" sz="1400" dirty="0" err="1" smtClean="0">
                <a:solidFill>
                  <a:srgbClr val="002060"/>
                </a:solidFill>
              </a:rPr>
              <a:t>board</a:t>
            </a:r>
            <a:endParaRPr lang="it-IT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8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mi\Downloads\DSCN96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b="11222"/>
          <a:stretch/>
        </p:blipFill>
        <p:spPr bwMode="auto">
          <a:xfrm>
            <a:off x="333632" y="1784732"/>
            <a:ext cx="8414832" cy="4664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09425" y="84574"/>
            <a:ext cx="8208912" cy="10772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it-IT" dirty="0" err="1"/>
              <a:t>Testing</a:t>
            </a:r>
            <a:r>
              <a:rPr lang="it-IT" dirty="0"/>
              <a:t> a 450MHz </a:t>
            </a:r>
            <a:r>
              <a:rPr lang="it-IT" dirty="0" err="1"/>
              <a:t>bandwidth</a:t>
            </a:r>
            <a:r>
              <a:rPr lang="it-IT" dirty="0"/>
              <a:t> </a:t>
            </a:r>
          </a:p>
          <a:p>
            <a:r>
              <a:rPr lang="it-IT" dirty="0"/>
              <a:t>2x 2pol. FX Correlator </a:t>
            </a:r>
          </a:p>
        </p:txBody>
      </p:sp>
    </p:spTree>
    <p:extLst>
      <p:ext uri="{BB962C8B-B14F-4D97-AF65-F5344CB8AC3E}">
        <p14:creationId xmlns:p14="http://schemas.microsoft.com/office/powerpoint/2010/main" val="58972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40873" y="1481832"/>
            <a:ext cx="1614107" cy="11565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alibri"/>
              </a:rPr>
              <a:t>IRA-INAF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Medicina</a:t>
            </a:r>
            <a:endParaRPr lang="en-US" dirty="0" smtClean="0">
              <a:solidFill>
                <a:srgbClr val="FFFFFF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  <a:p>
            <a:pPr algn="ctr"/>
            <a:endParaRPr lang="en-US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33028" y="3593289"/>
            <a:ext cx="2234926" cy="767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alibri"/>
              </a:rPr>
              <a:t>IEIIT Turin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33047" y="5173161"/>
            <a:ext cx="2234926" cy="767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alibri"/>
              </a:rPr>
              <a:t>POLITO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6074338" y="3593283"/>
            <a:ext cx="1877146" cy="1033701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alibri"/>
              </a:rPr>
              <a:t>COSPAL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6033788" y="5055022"/>
            <a:ext cx="1968089" cy="1033701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alibri"/>
              </a:rPr>
              <a:t>SGUINZI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Elbow Connector 10"/>
          <p:cNvCxnSpPr>
            <a:stCxn id="3" idx="2"/>
            <a:endCxn id="4" idx="0"/>
          </p:cNvCxnSpPr>
          <p:nvPr/>
        </p:nvCxnSpPr>
        <p:spPr>
          <a:xfrm rot="16200000" flipH="1">
            <a:off x="4271748" y="3114546"/>
            <a:ext cx="954922" cy="256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3" idx="2"/>
            <a:endCxn id="6" idx="0"/>
          </p:cNvCxnSpPr>
          <p:nvPr/>
        </p:nvCxnSpPr>
        <p:spPr>
          <a:xfrm rot="16200000" flipH="1">
            <a:off x="5402961" y="1983333"/>
            <a:ext cx="954916" cy="226498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4" idx="4"/>
            <a:endCxn id="5" idx="0"/>
          </p:cNvCxnSpPr>
          <p:nvPr/>
        </p:nvCxnSpPr>
        <p:spPr>
          <a:xfrm rot="16200000" flipH="1">
            <a:off x="4344504" y="4767155"/>
            <a:ext cx="811992" cy="1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6" idx="2"/>
            <a:endCxn id="7" idx="0"/>
          </p:cNvCxnSpPr>
          <p:nvPr/>
        </p:nvCxnSpPr>
        <p:spPr>
          <a:xfrm rot="16200000" flipH="1">
            <a:off x="6801353" y="4838542"/>
            <a:ext cx="428038" cy="492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5"/>
          <p:cNvSpPr txBox="1">
            <a:spLocks noChangeArrowheads="1"/>
          </p:cNvSpPr>
          <p:nvPr/>
        </p:nvSpPr>
        <p:spPr bwMode="auto">
          <a:xfrm>
            <a:off x="668036" y="1634232"/>
            <a:ext cx="32015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7F7F7F"/>
                </a:solidFill>
                <a:latin typeface="Calibri" pitchFamily="34" charset="0"/>
              </a:rPr>
              <a:t>Jader Monari, Federico </a:t>
            </a:r>
            <a:r>
              <a:rPr lang="it-IT" sz="1600" dirty="0" err="1" smtClean="0">
                <a:solidFill>
                  <a:srgbClr val="7F7F7F"/>
                </a:solidFill>
                <a:latin typeface="Calibri" pitchFamily="34" charset="0"/>
              </a:rPr>
              <a:t>Perini</a:t>
            </a:r>
            <a:r>
              <a:rPr lang="it-IT" sz="1600" dirty="0" smtClean="0">
                <a:solidFill>
                  <a:srgbClr val="7F7F7F"/>
                </a:solidFill>
                <a:latin typeface="Calibri" pitchFamily="34" charset="0"/>
              </a:rPr>
              <a:t>, Germano Bianchi, Marco Schiaffino, Giovanni Naldi, Andrea Mattana</a:t>
            </a:r>
            <a:endParaRPr lang="it-IT" sz="160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93732" y="1582898"/>
            <a:ext cx="1883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rgbClr val="7F7F7F"/>
                </a:solidFill>
                <a:latin typeface="Calibri" pitchFamily="34" charset="0"/>
              </a:rPr>
              <a:t>Stelio </a:t>
            </a:r>
            <a:r>
              <a:rPr lang="it-IT" sz="1600" dirty="0" err="1">
                <a:solidFill>
                  <a:srgbClr val="7F7F7F"/>
                </a:solidFill>
                <a:latin typeface="Calibri" pitchFamily="34" charset="0"/>
              </a:rPr>
              <a:t>Montebugnoli</a:t>
            </a:r>
            <a:endParaRPr lang="it-IT" sz="160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20" name="CasellaDiTesto 5"/>
          <p:cNvSpPr txBox="1">
            <a:spLocks noChangeArrowheads="1"/>
          </p:cNvSpPr>
          <p:nvPr/>
        </p:nvSpPr>
        <p:spPr bwMode="auto">
          <a:xfrm>
            <a:off x="2602997" y="3122320"/>
            <a:ext cx="2106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Giuseppe </a:t>
            </a:r>
            <a:r>
              <a:rPr lang="it-IT" sz="1200" dirty="0" err="1" smtClean="0">
                <a:solidFill>
                  <a:srgbClr val="7F7F7F"/>
                </a:solidFill>
                <a:latin typeface="Calibri" pitchFamily="34" charset="0"/>
              </a:rPr>
              <a:t>Virone</a:t>
            </a:r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, Pierluigi </a:t>
            </a:r>
            <a:r>
              <a:rPr lang="it-IT" sz="1200" dirty="0" err="1" smtClean="0">
                <a:solidFill>
                  <a:srgbClr val="7F7F7F"/>
                </a:solidFill>
                <a:latin typeface="Calibri" pitchFamily="34" charset="0"/>
              </a:rPr>
              <a:t>Debernardi</a:t>
            </a:r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, Augusto Oliveri</a:t>
            </a:r>
            <a:endParaRPr lang="it-IT" sz="120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5761" y="3830320"/>
            <a:ext cx="503825" cy="3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inaf circ colore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745" y="2080924"/>
            <a:ext cx="550837" cy="550837"/>
          </a:xfrm>
          <a:prstGeom prst="rect">
            <a:avLst/>
          </a:prstGeom>
        </p:spPr>
      </p:pic>
      <p:pic>
        <p:nvPicPr>
          <p:cNvPr id="25" name="Picture 24" descr="200px-Politecnico_di_Torino_-_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81" y="5343444"/>
            <a:ext cx="453080" cy="450814"/>
          </a:xfrm>
          <a:prstGeom prst="rect">
            <a:avLst/>
          </a:prstGeom>
        </p:spPr>
      </p:pic>
      <p:sp>
        <p:nvSpPr>
          <p:cNvPr id="26" name="CasellaDiTesto 5"/>
          <p:cNvSpPr txBox="1">
            <a:spLocks noChangeArrowheads="1"/>
          </p:cNvSpPr>
          <p:nvPr/>
        </p:nvSpPr>
        <p:spPr bwMode="auto">
          <a:xfrm>
            <a:off x="2473978" y="4545575"/>
            <a:ext cx="24380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Andrea Lingua, Marco Piras, </a:t>
            </a:r>
          </a:p>
          <a:p>
            <a:pPr algn="ctr"/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Paolo Maschio, </a:t>
            </a:r>
            <a:r>
              <a:rPr lang="it-IT" sz="1200" dirty="0" err="1" smtClean="0">
                <a:solidFill>
                  <a:srgbClr val="7F7F7F"/>
                </a:solidFill>
                <a:latin typeface="Calibri" pitchFamily="34" charset="0"/>
              </a:rPr>
              <a:t>Horea</a:t>
            </a:r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it-IT" sz="1200" dirty="0" err="1" smtClean="0">
                <a:solidFill>
                  <a:srgbClr val="7F7F7F"/>
                </a:solidFill>
                <a:latin typeface="Calibri" pitchFamily="34" charset="0"/>
              </a:rPr>
              <a:t>Bendea</a:t>
            </a:r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, </a:t>
            </a:r>
          </a:p>
          <a:p>
            <a:pPr algn="ctr"/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Alberto Cima </a:t>
            </a:r>
            <a:endParaRPr lang="it-IT" sz="120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517" y="3714095"/>
            <a:ext cx="617908" cy="748293"/>
          </a:xfrm>
          <a:prstGeom prst="rect">
            <a:avLst/>
          </a:prstGeom>
        </p:spPr>
      </p:pic>
      <p:pic>
        <p:nvPicPr>
          <p:cNvPr id="30" name="Picture 29" descr="images.jpe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306" y="5223961"/>
            <a:ext cx="574439" cy="687106"/>
          </a:xfrm>
          <a:prstGeom prst="rect">
            <a:avLst/>
          </a:prstGeom>
        </p:spPr>
      </p:pic>
      <p:pic>
        <p:nvPicPr>
          <p:cNvPr id="33" name="Picture 32" descr="imgres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331" y="1938684"/>
            <a:ext cx="904652" cy="904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itolo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Italian Organization for AAVP</a:t>
            </a:r>
          </a:p>
        </p:txBody>
      </p:sp>
      <p:sp>
        <p:nvSpPr>
          <p:cNvPr id="24" name="Oval 23"/>
          <p:cNvSpPr/>
          <p:nvPr/>
        </p:nvSpPr>
        <p:spPr>
          <a:xfrm>
            <a:off x="615597" y="3593556"/>
            <a:ext cx="2234926" cy="767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alibri"/>
              </a:rPr>
              <a:t>UNIBO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10800000" flipV="1">
            <a:off x="1717222" y="3122319"/>
            <a:ext cx="3033288" cy="461665"/>
          </a:xfrm>
          <a:prstGeom prst="bentConnector3">
            <a:avLst>
              <a:gd name="adj1" fmla="val 9967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5"/>
          <p:cNvSpPr txBox="1">
            <a:spLocks noChangeArrowheads="1"/>
          </p:cNvSpPr>
          <p:nvPr/>
        </p:nvSpPr>
        <p:spPr bwMode="auto">
          <a:xfrm>
            <a:off x="-64341" y="3043887"/>
            <a:ext cx="2106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Giovanni </a:t>
            </a:r>
            <a:r>
              <a:rPr lang="it-IT" sz="1200" dirty="0" err="1" smtClean="0">
                <a:solidFill>
                  <a:srgbClr val="7F7F7F"/>
                </a:solidFill>
                <a:latin typeface="Calibri" pitchFamily="34" charset="0"/>
              </a:rPr>
              <a:t>Tartarini</a:t>
            </a:r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,</a:t>
            </a:r>
          </a:p>
          <a:p>
            <a:pPr algn="ctr"/>
            <a:r>
              <a:rPr lang="it-IT" sz="1200" dirty="0" smtClean="0">
                <a:solidFill>
                  <a:srgbClr val="7F7F7F"/>
                </a:solidFill>
                <a:latin typeface="Calibri" pitchFamily="34" charset="0"/>
              </a:rPr>
              <a:t>Davide </a:t>
            </a:r>
            <a:r>
              <a:rPr lang="it-IT" sz="1200" dirty="0" err="1" smtClean="0">
                <a:solidFill>
                  <a:srgbClr val="7F7F7F"/>
                </a:solidFill>
                <a:latin typeface="Calibri" pitchFamily="34" charset="0"/>
              </a:rPr>
              <a:t>Visani</a:t>
            </a:r>
            <a:endParaRPr lang="it-IT" sz="120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2419" y="3757144"/>
            <a:ext cx="435314" cy="4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0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67544" y="464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Summary of the work done </a:t>
            </a:r>
          </a:p>
          <a:p>
            <a:r>
              <a:rPr lang="en-GB" dirty="0" smtClean="0"/>
              <a:t>since 2010</a:t>
            </a:r>
            <a:endParaRPr lang="en-GB" dirty="0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749383" y="1551038"/>
            <a:ext cx="729369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2000" dirty="0" smtClean="0">
              <a:latin typeface="Calibri" charset="0"/>
              <a:cs typeface="Calibri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libri" charset="0"/>
                <a:cs typeface="Calibri" charset="0"/>
              </a:rPr>
              <a:t>The Vivaldi antenna + LNA meets the original specs of </a:t>
            </a:r>
            <a:r>
              <a:rPr lang="en-US" sz="2000" dirty="0" err="1" smtClean="0">
                <a:latin typeface="Calibri" charset="0"/>
                <a:cs typeface="Calibri" charset="0"/>
              </a:rPr>
              <a:t>AAlow</a:t>
            </a:r>
            <a:endParaRPr lang="en-US" sz="2000" dirty="0" smtClean="0">
              <a:latin typeface="Calibri" charset="0"/>
              <a:cs typeface="Calibri" charset="0"/>
            </a:endParaRPr>
          </a:p>
          <a:p>
            <a:endParaRPr lang="en-US" sz="2000" dirty="0" smtClean="0">
              <a:latin typeface="Calibri" charset="0"/>
              <a:cs typeface="Calibri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libri" charset="0"/>
                <a:cs typeface="Calibri" charset="0"/>
              </a:rPr>
              <a:t>AAVS0 goals and deliverables has been achieved in time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Calibri" charset="0"/>
              <a:cs typeface="Calibri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libri" charset="0"/>
                <a:cs typeface="Calibri" charset="0"/>
              </a:rPr>
              <a:t>Pre-industrial Vivaldi for AAVS1 system </a:t>
            </a:r>
            <a:r>
              <a:rPr lang="en-US" sz="2000" dirty="0">
                <a:latin typeface="Calibri" charset="0"/>
                <a:cs typeface="Calibri" charset="0"/>
              </a:rPr>
              <a:t>ready for </a:t>
            </a:r>
            <a:r>
              <a:rPr lang="en-US" sz="2000" dirty="0" smtClean="0">
                <a:latin typeface="Calibri" charset="0"/>
                <a:cs typeface="Calibri" charset="0"/>
              </a:rPr>
              <a:t>production now and low cost solutions for AAVS2 are on going and very promising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Calibri" charset="0"/>
              <a:cs typeface="Calibri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libri" charset="0"/>
                <a:cs typeface="Calibri" charset="0"/>
              </a:rPr>
              <a:t>VCSELs link, self power element and low cost receiver is under investigation</a:t>
            </a:r>
            <a:endParaRPr lang="en-US" sz="2000" dirty="0">
              <a:latin typeface="Calibri" charset="0"/>
              <a:cs typeface="Calibri" charset="0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Calibri" charset="0"/>
              <a:cs typeface="Calibri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libri" charset="0"/>
                <a:cs typeface="Calibri" charset="0"/>
              </a:rPr>
              <a:t>21 </a:t>
            </a:r>
            <a:r>
              <a:rPr lang="en-US" sz="2000" dirty="0">
                <a:latin typeface="Calibri" charset="0"/>
                <a:cs typeface="Calibri" charset="0"/>
              </a:rPr>
              <a:t>documents has been issued </a:t>
            </a:r>
            <a:r>
              <a:rPr lang="en-US" sz="2000" dirty="0" smtClean="0">
                <a:latin typeface="Calibri" charset="0"/>
                <a:cs typeface="Calibri" charset="0"/>
              </a:rPr>
              <a:t>to demonstrate architecture, designs and measures of the work done by INAF team </a:t>
            </a:r>
            <a:endParaRPr lang="en-US" sz="2000" dirty="0">
              <a:latin typeface="Calibri" charset="0"/>
              <a:cs typeface="Calibri" charset="0"/>
            </a:endParaRPr>
          </a:p>
          <a:p>
            <a:endParaRPr lang="en-US" sz="2000" dirty="0" smtClean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0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1520" y="1796576"/>
            <a:ext cx="8892480" cy="489364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defPPr>
              <a:defRPr lang="en-US"/>
            </a:defPPr>
            <a:lvl1pPr eaLnBrk="0" hangingPunct="0">
              <a:buFontTx/>
              <a:buChar char="•"/>
              <a:defRPr sz="2400" b="1" i="1">
                <a:solidFill>
                  <a:srgbClr val="7F7F7F"/>
                </a:solidFill>
                <a:latin typeface="Calibri" charset="0"/>
                <a:cs typeface="Calibri" charset="0"/>
              </a:defRPr>
            </a:lvl1pPr>
          </a:lstStyle>
          <a:p>
            <a:r>
              <a:rPr lang="nl-NL" dirty="0"/>
              <a:t>Face up the AAlo architecture problems:</a:t>
            </a:r>
            <a:br>
              <a:rPr lang="nl-NL" dirty="0"/>
            </a:br>
            <a:endParaRPr lang="nl-NL" dirty="0"/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Reduce Costs</a:t>
            </a:r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Reduce Complexity</a:t>
            </a:r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Increase Reliability</a:t>
            </a:r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Increase Maintainability</a:t>
            </a:r>
          </a:p>
          <a:p>
            <a:pPr lvl="1"/>
            <a:endParaRPr lang="nl-NL" dirty="0">
              <a:solidFill>
                <a:srgbClr val="7F7F7F"/>
              </a:solidFill>
              <a:latin typeface="Calibri"/>
            </a:endParaRPr>
          </a:p>
          <a:p>
            <a:r>
              <a:rPr lang="nl-NL" dirty="0"/>
              <a:t>Study the crucials parts</a:t>
            </a:r>
            <a:br>
              <a:rPr lang="nl-NL" dirty="0"/>
            </a:br>
            <a:endParaRPr lang="nl-NL" dirty="0"/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Antennas</a:t>
            </a:r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Minimizing the cabling from Front End to Receiver/Digital Acquistion System</a:t>
            </a:r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........ </a:t>
            </a:r>
            <a:r>
              <a:rPr lang="en-US" dirty="0">
                <a:solidFill>
                  <a:srgbClr val="7F7F7F"/>
                </a:solidFill>
                <a:latin typeface="Calibri"/>
              </a:rPr>
              <a:t>perhaps it is worth putting a single sensor to save money......</a:t>
            </a:r>
            <a:endParaRPr lang="nl-NL" dirty="0">
              <a:solidFill>
                <a:srgbClr val="7F7F7F"/>
              </a:solidFill>
              <a:latin typeface="Calibri"/>
            </a:endParaRPr>
          </a:p>
          <a:p>
            <a:pPr lvl="1"/>
            <a:endParaRPr lang="nl-NL" dirty="0">
              <a:solidFill>
                <a:srgbClr val="7F7F7F"/>
              </a:solidFill>
              <a:latin typeface="Calibri"/>
            </a:endParaRPr>
          </a:p>
          <a:p>
            <a:pPr lvl="1"/>
            <a:endParaRPr lang="nl-NL" dirty="0">
              <a:solidFill>
                <a:srgbClr val="7F7F7F"/>
              </a:solidFill>
              <a:latin typeface="Calibri"/>
            </a:endParaRPr>
          </a:p>
          <a:p>
            <a:pPr lvl="1"/>
            <a:endParaRPr lang="nl-NL" dirty="0">
              <a:solidFill>
                <a:srgbClr val="7F7F7F"/>
              </a:solidFill>
              <a:latin typeface="Calibri"/>
            </a:endParaRPr>
          </a:p>
          <a:p>
            <a:pPr lvl="1"/>
            <a:endParaRPr lang="nl-NL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4197490" y="2906111"/>
            <a:ext cx="43204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32040" y="2492896"/>
            <a:ext cx="4572000" cy="1231106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Very Scalable System</a:t>
            </a:r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Modular System</a:t>
            </a:r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Easy to replicate all parts</a:t>
            </a:r>
          </a:p>
          <a:p>
            <a:pPr lvl="1"/>
            <a:r>
              <a:rPr lang="nl-NL" dirty="0">
                <a:solidFill>
                  <a:srgbClr val="7F7F7F"/>
                </a:solidFill>
                <a:latin typeface="Calibri"/>
              </a:rPr>
              <a:t>Design for deployment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Where we started the studies…....</a:t>
            </a:r>
          </a:p>
        </p:txBody>
      </p:sp>
    </p:spTree>
    <p:extLst>
      <p:ext uri="{BB962C8B-B14F-4D97-AF65-F5344CB8AC3E}">
        <p14:creationId xmlns:p14="http://schemas.microsoft.com/office/powerpoint/2010/main" val="153330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85520" y="1268072"/>
            <a:ext cx="7006352" cy="499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CIMG1351.JPG"/>
          <p:cNvPicPr/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078104" y="5556984"/>
            <a:ext cx="1368152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Connettore 2 14"/>
          <p:cNvCxnSpPr/>
          <p:nvPr/>
        </p:nvCxnSpPr>
        <p:spPr>
          <a:xfrm flipH="1">
            <a:off x="5436096" y="5517232"/>
            <a:ext cx="45670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Aperture Array Architecture</a:t>
            </a:r>
            <a:r>
              <a:rPr lang="en-GB" sz="2000" dirty="0" smtClean="0">
                <a:solidFill>
                  <a:srgbClr val="FFFFFF"/>
                </a:solidFill>
              </a:rPr>
              <a:t/>
            </a:r>
            <a:br>
              <a:rPr lang="en-GB" sz="2000" dirty="0" smtClean="0">
                <a:solidFill>
                  <a:srgbClr val="FFFFFF"/>
                </a:solidFill>
              </a:rPr>
            </a:br>
            <a:r>
              <a:rPr lang="en-GB" sz="1400" dirty="0" smtClean="0">
                <a:solidFill>
                  <a:srgbClr val="FFFFFF"/>
                </a:solidFill>
              </a:rPr>
              <a:t>(* Monari et al. Cambridge 2010)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270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934" y="40692"/>
            <a:ext cx="8229600" cy="11430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GB" dirty="0" smtClean="0"/>
              <a:t>First Draft: Concept Description</a:t>
            </a:r>
            <a:br>
              <a:rPr lang="en-GB" dirty="0" smtClean="0"/>
            </a:br>
            <a:r>
              <a:rPr lang="en-GB" sz="14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(* </a:t>
            </a:r>
            <a:r>
              <a:rPr lang="en-GB" sz="14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Perini </a:t>
            </a:r>
            <a:r>
              <a:rPr lang="en-GB" sz="14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et al. </a:t>
            </a:r>
            <a:r>
              <a:rPr lang="en-GB" sz="1400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Jodrell</a:t>
            </a:r>
            <a:r>
              <a:rPr lang="en-GB" sz="14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Bank 2011)</a:t>
            </a:r>
            <a:r>
              <a:rPr lang="en-GB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8504" y="1266560"/>
            <a:ext cx="7560000" cy="54743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6893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tedGraphic-3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57"/>
          <a:stretch/>
        </p:blipFill>
        <p:spPr>
          <a:xfrm>
            <a:off x="487680" y="1615440"/>
            <a:ext cx="8138160" cy="4818380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2143944" y="383876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Goals and deliverables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015" y="2257584"/>
            <a:ext cx="7749103" cy="870111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82261"/>
              </p:ext>
            </p:extLst>
          </p:nvPr>
        </p:nvGraphicFramePr>
        <p:xfrm>
          <a:off x="261258" y="304800"/>
          <a:ext cx="8610600" cy="6254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285"/>
                <a:gridCol w="2133600"/>
                <a:gridCol w="2144486"/>
                <a:gridCol w="2264229"/>
              </a:tblGrid>
              <a:tr h="957943">
                <a:tc>
                  <a:txBody>
                    <a:bodyPr/>
                    <a:lstStyle/>
                    <a:p>
                      <a:r>
                        <a:rPr lang="it-IT" dirty="0" smtClean="0"/>
                        <a:t>Dual-</a:t>
                      </a:r>
                      <a:r>
                        <a:rPr lang="it-IT" dirty="0" err="1" smtClean="0"/>
                        <a:t>Pol</a:t>
                      </a:r>
                      <a:r>
                        <a:rPr lang="it-IT" dirty="0" smtClean="0"/>
                        <a:t> Log-</a:t>
                      </a:r>
                      <a:r>
                        <a:rPr lang="it-IT" dirty="0" err="1" smtClean="0"/>
                        <a:t>periodic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Dual-</a:t>
                      </a:r>
                      <a:r>
                        <a:rPr lang="it-IT" dirty="0" err="1" smtClean="0"/>
                        <a:t>Pol</a:t>
                      </a:r>
                      <a:r>
                        <a:rPr lang="it-IT" dirty="0" smtClean="0"/>
                        <a:t> Vivaldi</a:t>
                      </a:r>
                      <a:endParaRPr lang="it-IT" baseline="0" dirty="0" smtClean="0"/>
                    </a:p>
                    <a:p>
                      <a:r>
                        <a:rPr lang="it-IT" baseline="0" dirty="0" err="1" smtClean="0"/>
                        <a:t>version</a:t>
                      </a:r>
                      <a:r>
                        <a:rPr lang="it-IT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Dual-</a:t>
                      </a:r>
                      <a:r>
                        <a:rPr lang="it-IT" dirty="0" err="1" smtClean="0"/>
                        <a:t>Pol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Vivaldi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aseline="0" dirty="0" err="1" smtClean="0"/>
                        <a:t>version</a:t>
                      </a:r>
                      <a:r>
                        <a:rPr lang="it-IT" baseline="0" dirty="0" smtClean="0"/>
                        <a:t> 2</a:t>
                      </a:r>
                      <a:endParaRPr lang="en-US" dirty="0" smtClean="0"/>
                    </a:p>
                    <a:p>
                      <a:r>
                        <a:rPr lang="it-IT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Quad</a:t>
                      </a:r>
                      <a:r>
                        <a:rPr lang="it-IT" dirty="0" smtClean="0"/>
                        <a:t>-Ridge </a:t>
                      </a:r>
                      <a:r>
                        <a:rPr lang="it-IT" dirty="0" err="1" smtClean="0"/>
                        <a:t>Horn</a:t>
                      </a:r>
                      <a:endParaRPr lang="en-US" dirty="0"/>
                    </a:p>
                  </a:txBody>
                  <a:tcPr/>
                </a:tc>
              </a:tr>
              <a:tr h="23404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dirty="0" err="1" smtClean="0"/>
                        <a:t>Well-known</a:t>
                      </a:r>
                      <a:r>
                        <a:rPr lang="it-IT" sz="1400" dirty="0" smtClean="0"/>
                        <a:t> design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dirty="0" smtClean="0"/>
                        <a:t>Simple manufacturing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dirty="0" err="1" smtClean="0"/>
                        <a:t>Low-cost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baseline="0" dirty="0" err="1" smtClean="0"/>
                        <a:t>Good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reflection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coefficient</a:t>
                      </a:r>
                      <a:r>
                        <a:rPr lang="it-IT" sz="1400" baseline="0" dirty="0" smtClean="0"/>
                        <a:t> (50 Ohm)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baseline="0" dirty="0" smtClean="0"/>
                        <a:t>High </a:t>
                      </a:r>
                      <a:r>
                        <a:rPr lang="it-IT" sz="1400" baseline="0" dirty="0" err="1" smtClean="0"/>
                        <a:t>isolation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between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polarizations</a:t>
                      </a:r>
                      <a:endParaRPr lang="it-IT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dirty="0" err="1" smtClean="0"/>
                        <a:t>Acceptable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refl</a:t>
                      </a:r>
                      <a:r>
                        <a:rPr lang="it-IT" sz="1400" dirty="0" smtClean="0"/>
                        <a:t>.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Coeff</a:t>
                      </a:r>
                      <a:r>
                        <a:rPr lang="it-IT" sz="1400" baseline="0" dirty="0" smtClean="0"/>
                        <a:t>. (50 Ohm)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baseline="0" dirty="0" smtClean="0"/>
                        <a:t>High </a:t>
                      </a:r>
                      <a:r>
                        <a:rPr lang="it-IT" sz="1400" baseline="0" dirty="0" err="1" smtClean="0"/>
                        <a:t>isolation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between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polarizations</a:t>
                      </a:r>
                      <a:endParaRPr lang="it-IT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baseline="0" dirty="0" smtClean="0"/>
                        <a:t>Lower back </a:t>
                      </a:r>
                      <a:r>
                        <a:rPr lang="it-IT" sz="1400" baseline="0" dirty="0" err="1" smtClean="0"/>
                        <a:t>lobe</a:t>
                      </a:r>
                      <a:endParaRPr lang="it-IT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baseline="0" dirty="0" err="1" smtClean="0"/>
                        <a:t>Higher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directivity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at</a:t>
                      </a:r>
                      <a:r>
                        <a:rPr lang="it-IT" sz="1400" baseline="0" dirty="0" smtClean="0"/>
                        <a:t> 45°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dirty="0" err="1" smtClean="0"/>
                        <a:t>Very</a:t>
                      </a:r>
                      <a:r>
                        <a:rPr lang="it-IT" sz="1400" dirty="0" smtClean="0"/>
                        <a:t> High </a:t>
                      </a:r>
                      <a:r>
                        <a:rPr lang="it-IT" sz="1400" dirty="0" err="1" smtClean="0"/>
                        <a:t>directivity</a:t>
                      </a:r>
                      <a:r>
                        <a:rPr lang="it-IT" sz="1400" dirty="0" smtClean="0"/>
                        <a:t> in the </a:t>
                      </a:r>
                      <a:r>
                        <a:rPr lang="it-IT" sz="1400" dirty="0" err="1" smtClean="0"/>
                        <a:t>required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sky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coverage</a:t>
                      </a:r>
                      <a:endParaRPr lang="it-IT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dirty="0" err="1" smtClean="0"/>
                        <a:t>Very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Low</a:t>
                      </a:r>
                      <a:r>
                        <a:rPr lang="it-IT" sz="1400" baseline="0" dirty="0" smtClean="0"/>
                        <a:t> back </a:t>
                      </a:r>
                      <a:r>
                        <a:rPr lang="it-IT" sz="1400" baseline="0" dirty="0" err="1" smtClean="0"/>
                        <a:t>lobe</a:t>
                      </a:r>
                      <a:endParaRPr lang="it-IT" sz="1400" baseline="0" dirty="0" smtClean="0"/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it-IT" sz="1400" baseline="0" dirty="0" smtClean="0"/>
                        <a:t>High </a:t>
                      </a:r>
                      <a:r>
                        <a:rPr lang="it-IT" sz="1400" baseline="0" dirty="0" err="1" smtClean="0"/>
                        <a:t>isolation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between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polarizations</a:t>
                      </a:r>
                      <a:endParaRPr lang="it-IT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Cons</a:t>
                      </a:r>
                      <a:endParaRPr lang="it-IT" sz="1400" dirty="0" smtClean="0"/>
                    </a:p>
                    <a:p>
                      <a:r>
                        <a:rPr lang="it-IT" sz="1400" dirty="0" smtClean="0"/>
                        <a:t>- </a:t>
                      </a:r>
                      <a:r>
                        <a:rPr lang="it-IT" sz="1400" dirty="0" err="1" smtClean="0"/>
                        <a:t>Very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Poor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Isolation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between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polarizations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Cons</a:t>
                      </a:r>
                      <a:endParaRPr lang="it-IT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dirty="0" smtClean="0"/>
                        <a:t>High back </a:t>
                      </a:r>
                      <a:r>
                        <a:rPr lang="it-IT" sz="1400" dirty="0" err="1" smtClean="0"/>
                        <a:t>lobe</a:t>
                      </a:r>
                      <a:endParaRPr lang="it-IT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dirty="0" err="1" smtClean="0"/>
                        <a:t>Low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directivity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at</a:t>
                      </a:r>
                      <a:r>
                        <a:rPr lang="it-IT" sz="1400" baseline="0" dirty="0" smtClean="0"/>
                        <a:t> 45°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Cons</a:t>
                      </a:r>
                      <a:endParaRPr lang="it-IT" sz="1400" i="1" dirty="0" smtClean="0"/>
                    </a:p>
                    <a:p>
                      <a:r>
                        <a:rPr lang="it-IT" sz="1400" dirty="0" smtClean="0"/>
                        <a:t>-</a:t>
                      </a:r>
                      <a:r>
                        <a:rPr lang="it-IT" sz="1400" dirty="0" err="1" smtClean="0"/>
                        <a:t>Refl</a:t>
                      </a:r>
                      <a:r>
                        <a:rPr lang="it-IT" sz="1400" dirty="0" smtClean="0"/>
                        <a:t>. </a:t>
                      </a:r>
                      <a:r>
                        <a:rPr lang="it-IT" sz="1400" dirty="0" err="1" smtClean="0"/>
                        <a:t>Coeff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is</a:t>
                      </a:r>
                      <a:r>
                        <a:rPr lang="it-IT" sz="1400" baseline="0" dirty="0" smtClean="0"/>
                        <a:t> -4 dB </a:t>
                      </a:r>
                      <a:r>
                        <a:rPr lang="it-IT" sz="1400" baseline="0" dirty="0" err="1" smtClean="0"/>
                        <a:t>at</a:t>
                      </a:r>
                      <a:r>
                        <a:rPr lang="it-IT" sz="1400" baseline="0" dirty="0" smtClean="0"/>
                        <a:t> 120 MHz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Cons</a:t>
                      </a:r>
                      <a:endParaRPr lang="it-IT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dirty="0" err="1" smtClean="0"/>
                        <a:t>Only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suitable</a:t>
                      </a:r>
                      <a:r>
                        <a:rPr lang="it-IT" sz="1400" baseline="0" dirty="0" smtClean="0"/>
                        <a:t> for split band </a:t>
                      </a:r>
                      <a:r>
                        <a:rPr lang="it-IT" sz="1400" baseline="0" dirty="0" err="1" smtClean="0"/>
                        <a:t>solution</a:t>
                      </a:r>
                      <a:endParaRPr lang="it-IT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400" baseline="0" dirty="0" smtClean="0"/>
                        <a:t>More </a:t>
                      </a:r>
                      <a:r>
                        <a:rPr lang="it-IT" sz="1400" baseline="0" dirty="0" err="1" smtClean="0"/>
                        <a:t>complex</a:t>
                      </a:r>
                      <a:r>
                        <a:rPr lang="it-IT" sz="1400" baseline="0" dirty="0" smtClean="0"/>
                        <a:t> manufacturing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5" y="1529773"/>
            <a:ext cx="1915884" cy="1609774"/>
          </a:xfrm>
          <a:prstGeom prst="rect">
            <a:avLst/>
          </a:prstGeom>
        </p:spPr>
      </p:pic>
      <p:pic>
        <p:nvPicPr>
          <p:cNvPr id="4" name="Picture 2" descr="dual_pol_vivaldi_50Oh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81" r="29358"/>
          <a:stretch>
            <a:fillRect/>
          </a:stretch>
        </p:blipFill>
        <p:spPr bwMode="auto">
          <a:xfrm>
            <a:off x="2807457" y="1353595"/>
            <a:ext cx="1368974" cy="211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Users\Virone\SKA\AAlo\simulazioniCST\Vivaldi50Ohm_versione2\immagine_v2.bm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0497" y="1353595"/>
            <a:ext cx="1592504" cy="21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Virone\SKA\AAlo\simulazioniCST\dual_ridge_waveguide\horn_1.bmp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4401" y="1353595"/>
            <a:ext cx="1528541" cy="21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134037" y="6488668"/>
            <a:ext cx="687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configurations</a:t>
            </a:r>
            <a:r>
              <a:rPr lang="it-IT" dirty="0" smtClean="0"/>
              <a:t> are metal-</a:t>
            </a:r>
            <a:r>
              <a:rPr lang="it-IT" dirty="0" err="1" smtClean="0"/>
              <a:t>only</a:t>
            </a:r>
            <a:r>
              <a:rPr lang="it-IT" dirty="0" smtClean="0"/>
              <a:t> and do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require</a:t>
            </a:r>
            <a:r>
              <a:rPr lang="it-IT" dirty="0" smtClean="0"/>
              <a:t> a </a:t>
            </a:r>
            <a:r>
              <a:rPr lang="it-IT" dirty="0" err="1" smtClean="0"/>
              <a:t>ground</a:t>
            </a:r>
            <a:r>
              <a:rPr lang="it-IT" dirty="0" smtClean="0"/>
              <a:t> </a:t>
            </a:r>
            <a:r>
              <a:rPr lang="it-IT" dirty="0" err="1" smtClean="0"/>
              <a:t>plane</a:t>
            </a:r>
            <a:r>
              <a:rPr lang="it-IT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7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88" y="1513840"/>
            <a:ext cx="7315451" cy="489712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662324" y="27804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AAVS0 16 Vivaldi array on field</a:t>
            </a:r>
          </a:p>
        </p:txBody>
      </p:sp>
    </p:spTree>
    <p:extLst>
      <p:ext uri="{BB962C8B-B14F-4D97-AF65-F5344CB8AC3E}">
        <p14:creationId xmlns:p14="http://schemas.microsoft.com/office/powerpoint/2010/main" val="428371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8682" y="-13380"/>
            <a:ext cx="8229600" cy="1143000"/>
          </a:xfrm>
        </p:spPr>
        <p:txBody>
          <a:bodyPr/>
          <a:lstStyle/>
          <a:p>
            <a:r>
              <a:rPr lang="en-GB" dirty="0" smtClean="0"/>
              <a:t>LNA for Vivaldi</a:t>
            </a:r>
            <a:endParaRPr lang="en-GB" dirty="0"/>
          </a:p>
        </p:txBody>
      </p:sp>
      <p:pic>
        <p:nvPicPr>
          <p:cNvPr id="21" name="Immagine 20" descr="P14509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947" y="1502396"/>
            <a:ext cx="4032323" cy="141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847" y="2985147"/>
            <a:ext cx="3120844" cy="376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532" y="1502396"/>
            <a:ext cx="4692595" cy="428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369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KA_presentation_template">
  <a:themeElements>
    <a:clrScheme name="SKA1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AEEF"/>
      </a:accent1>
      <a:accent2>
        <a:srgbClr val="0054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331</TotalTime>
  <Words>904</Words>
  <Application>Microsoft Macintosh PowerPoint</Application>
  <PresentationFormat>On-screen Show (4:3)</PresentationFormat>
  <Paragraphs>235</Paragraphs>
  <Slides>20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Default Theme</vt:lpstr>
      <vt:lpstr>Riflesso</vt:lpstr>
      <vt:lpstr>SKA_presentation_template</vt:lpstr>
      <vt:lpstr>Document</vt:lpstr>
      <vt:lpstr>PowerPoint Presentation</vt:lpstr>
      <vt:lpstr>PowerPoint Presentation</vt:lpstr>
      <vt:lpstr>PowerPoint Presentation</vt:lpstr>
      <vt:lpstr>PowerPoint Presentation</vt:lpstr>
      <vt:lpstr>First Draft: Concept Description (* Perini et al. Jodrell Bank 2011) </vt:lpstr>
      <vt:lpstr>PowerPoint Presentation</vt:lpstr>
      <vt:lpstr>PowerPoint Presentation</vt:lpstr>
      <vt:lpstr>PowerPoint Presentation</vt:lpstr>
      <vt:lpstr>LNA for Vivaldi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IRA INAF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Jader Monari</dc:creator>
  <cp:lastModifiedBy>Jader Monari</cp:lastModifiedBy>
  <cp:revision>28</cp:revision>
  <dcterms:created xsi:type="dcterms:W3CDTF">2012-10-19T07:42:56Z</dcterms:created>
  <dcterms:modified xsi:type="dcterms:W3CDTF">2012-10-22T14:21:04Z</dcterms:modified>
</cp:coreProperties>
</file>