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4" r:id="rId3"/>
    <p:sldId id="269" r:id="rId4"/>
    <p:sldId id="265" r:id="rId5"/>
    <p:sldId id="266" r:id="rId6"/>
    <p:sldId id="260" r:id="rId7"/>
    <p:sldId id="261" r:id="rId8"/>
    <p:sldId id="268" r:id="rId9"/>
    <p:sldId id="262" r:id="rId10"/>
    <p:sldId id="267" r:id="rId11"/>
    <p:sldId id="263" r:id="rId12"/>
    <p:sldId id="258" r:id="rId13"/>
    <p:sldId id="257" r:id="rId14"/>
    <p:sldId id="25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72" autoAdjust="0"/>
    <p:restoredTop sz="94660"/>
  </p:normalViewPr>
  <p:slideViewPr>
    <p:cSldViewPr>
      <p:cViewPr varScale="1">
        <p:scale>
          <a:sx n="45" d="100"/>
          <a:sy n="45" d="100"/>
        </p:scale>
        <p:origin x="-132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4D0473-DA73-40C2-9E96-2B09097EEAC7}" type="datetimeFigureOut">
              <a:rPr lang="nl-NL" smtClean="0"/>
              <a:t>23-10-2012</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5F3F99-CE95-4DB1-BB22-DF3DA61FD099}" type="slidenum">
              <a:rPr lang="nl-NL" smtClean="0"/>
              <a:t>‹nr.›</a:t>
            </a:fld>
            <a:endParaRPr lang="nl-NL"/>
          </a:p>
        </p:txBody>
      </p:sp>
    </p:spTree>
    <p:extLst>
      <p:ext uri="{BB962C8B-B14F-4D97-AF65-F5344CB8AC3E}">
        <p14:creationId xmlns:p14="http://schemas.microsoft.com/office/powerpoint/2010/main" val="1891162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a:defRPr sz="2200">
                <a:solidFill>
                  <a:schemeClr val="tx1"/>
                </a:solidFill>
                <a:latin typeface="Times New Roman" pitchFamily="18" charset="0"/>
              </a:defRPr>
            </a:lvl1pPr>
            <a:lvl2pPr marL="685817" indent="-263776" defTabSz="914423">
              <a:defRPr sz="2200">
                <a:solidFill>
                  <a:schemeClr val="tx1"/>
                </a:solidFill>
                <a:latin typeface="Times New Roman" pitchFamily="18" charset="0"/>
              </a:defRPr>
            </a:lvl2pPr>
            <a:lvl3pPr marL="1055103" indent="-211021" defTabSz="914423">
              <a:defRPr sz="2200">
                <a:solidFill>
                  <a:schemeClr val="tx1"/>
                </a:solidFill>
                <a:latin typeface="Times New Roman" pitchFamily="18" charset="0"/>
              </a:defRPr>
            </a:lvl3pPr>
            <a:lvl4pPr marL="1477145" indent="-211021" defTabSz="914423">
              <a:defRPr sz="2200">
                <a:solidFill>
                  <a:schemeClr val="tx1"/>
                </a:solidFill>
                <a:latin typeface="Times New Roman" pitchFamily="18" charset="0"/>
              </a:defRPr>
            </a:lvl4pPr>
            <a:lvl5pPr marL="1899186" indent="-211021" defTabSz="914423">
              <a:defRPr sz="2200">
                <a:solidFill>
                  <a:schemeClr val="tx1"/>
                </a:solidFill>
                <a:latin typeface="Times New Roman" pitchFamily="18" charset="0"/>
              </a:defRPr>
            </a:lvl5pPr>
            <a:lvl6pPr marL="2321227" indent="-211021" defTabSz="914423" eaLnBrk="0" fontAlgn="base" hangingPunct="0">
              <a:spcBef>
                <a:spcPct val="0"/>
              </a:spcBef>
              <a:spcAft>
                <a:spcPct val="0"/>
              </a:spcAft>
              <a:defRPr sz="2200">
                <a:solidFill>
                  <a:schemeClr val="tx1"/>
                </a:solidFill>
                <a:latin typeface="Times New Roman" pitchFamily="18" charset="0"/>
              </a:defRPr>
            </a:lvl6pPr>
            <a:lvl7pPr marL="2743269" indent="-211021" defTabSz="914423" eaLnBrk="0" fontAlgn="base" hangingPunct="0">
              <a:spcBef>
                <a:spcPct val="0"/>
              </a:spcBef>
              <a:spcAft>
                <a:spcPct val="0"/>
              </a:spcAft>
              <a:defRPr sz="2200">
                <a:solidFill>
                  <a:schemeClr val="tx1"/>
                </a:solidFill>
                <a:latin typeface="Times New Roman" pitchFamily="18" charset="0"/>
              </a:defRPr>
            </a:lvl7pPr>
            <a:lvl8pPr marL="3165310" indent="-211021" defTabSz="914423" eaLnBrk="0" fontAlgn="base" hangingPunct="0">
              <a:spcBef>
                <a:spcPct val="0"/>
              </a:spcBef>
              <a:spcAft>
                <a:spcPct val="0"/>
              </a:spcAft>
              <a:defRPr sz="2200">
                <a:solidFill>
                  <a:schemeClr val="tx1"/>
                </a:solidFill>
                <a:latin typeface="Times New Roman" pitchFamily="18" charset="0"/>
              </a:defRPr>
            </a:lvl8pPr>
            <a:lvl9pPr marL="3587351" indent="-211021" defTabSz="914423" eaLnBrk="0" fontAlgn="base" hangingPunct="0">
              <a:spcBef>
                <a:spcPct val="0"/>
              </a:spcBef>
              <a:spcAft>
                <a:spcPct val="0"/>
              </a:spcAft>
              <a:defRPr sz="2200">
                <a:solidFill>
                  <a:schemeClr val="tx1"/>
                </a:solidFill>
                <a:latin typeface="Times New Roman" pitchFamily="18" charset="0"/>
              </a:defRPr>
            </a:lvl9pPr>
          </a:lstStyle>
          <a:p>
            <a:fld id="{B1412B42-15D5-4D99-825C-68D9211D6C92}" type="slidenum">
              <a:rPr lang="en-GB" sz="1200"/>
              <a:pPr/>
              <a:t>8</a:t>
            </a:fld>
            <a:endParaRPr lang="en-GB" sz="1200"/>
          </a:p>
        </p:txBody>
      </p:sp>
      <p:sp>
        <p:nvSpPr>
          <p:cNvPr id="30723" name="Rectangle 2"/>
          <p:cNvSpPr>
            <a:spLocks noGrp="1" noRot="1" noChangeAspect="1" noChangeArrowheads="1" noTextEdit="1"/>
          </p:cNvSpPr>
          <p:nvPr>
            <p:ph type="sldImg"/>
          </p:nvPr>
        </p:nvSpPr>
        <p:spPr>
          <a:xfrm>
            <a:off x="1143000" y="685800"/>
            <a:ext cx="4572000" cy="3429000"/>
          </a:xfrm>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74B105A-B313-4F76-B40D-A9C82DF5672F}" type="datetimeFigureOut">
              <a:rPr lang="en-GB" smtClean="0"/>
              <a:t>23/10/2012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4B1E9E-BE8F-4510-8F96-C87197E225AA}" type="slidenum">
              <a:rPr lang="en-GB" smtClean="0"/>
              <a:t>‹nr.›</a:t>
            </a:fld>
            <a:endParaRPr lang="en-GB"/>
          </a:p>
        </p:txBody>
      </p:sp>
    </p:spTree>
    <p:extLst>
      <p:ext uri="{BB962C8B-B14F-4D97-AF65-F5344CB8AC3E}">
        <p14:creationId xmlns:p14="http://schemas.microsoft.com/office/powerpoint/2010/main" val="2676328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74B105A-B313-4F76-B40D-A9C82DF5672F}" type="datetimeFigureOut">
              <a:rPr lang="en-GB" smtClean="0"/>
              <a:t>23/10/2012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4B1E9E-BE8F-4510-8F96-C87197E225AA}" type="slidenum">
              <a:rPr lang="en-GB" smtClean="0"/>
              <a:t>‹nr.›</a:t>
            </a:fld>
            <a:endParaRPr lang="en-GB"/>
          </a:p>
        </p:txBody>
      </p:sp>
    </p:spTree>
    <p:extLst>
      <p:ext uri="{BB962C8B-B14F-4D97-AF65-F5344CB8AC3E}">
        <p14:creationId xmlns:p14="http://schemas.microsoft.com/office/powerpoint/2010/main" val="1459753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74B105A-B313-4F76-B40D-A9C82DF5672F}" type="datetimeFigureOut">
              <a:rPr lang="en-GB" smtClean="0"/>
              <a:t>23/10/2012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4B1E9E-BE8F-4510-8F96-C87197E225AA}" type="slidenum">
              <a:rPr lang="en-GB" smtClean="0"/>
              <a:t>‹nr.›</a:t>
            </a:fld>
            <a:endParaRPr lang="en-GB"/>
          </a:p>
        </p:txBody>
      </p:sp>
    </p:spTree>
    <p:extLst>
      <p:ext uri="{BB962C8B-B14F-4D97-AF65-F5344CB8AC3E}">
        <p14:creationId xmlns:p14="http://schemas.microsoft.com/office/powerpoint/2010/main" val="1236218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0"/>
          </p:nvPr>
        </p:nvSpPr>
        <p:spPr>
          <a:xfrm>
            <a:off x="539750" y="1628775"/>
            <a:ext cx="8064500" cy="4464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28789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74B105A-B313-4F76-B40D-A9C82DF5672F}" type="datetimeFigureOut">
              <a:rPr lang="en-GB" smtClean="0"/>
              <a:t>23/10/2012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4B1E9E-BE8F-4510-8F96-C87197E225AA}" type="slidenum">
              <a:rPr lang="en-GB" smtClean="0"/>
              <a:t>‹nr.›</a:t>
            </a:fld>
            <a:endParaRPr lang="en-GB"/>
          </a:p>
        </p:txBody>
      </p:sp>
    </p:spTree>
    <p:extLst>
      <p:ext uri="{BB962C8B-B14F-4D97-AF65-F5344CB8AC3E}">
        <p14:creationId xmlns:p14="http://schemas.microsoft.com/office/powerpoint/2010/main" val="2917158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4B105A-B313-4F76-B40D-A9C82DF5672F}" type="datetimeFigureOut">
              <a:rPr lang="en-GB" smtClean="0"/>
              <a:t>23/10/2012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4B1E9E-BE8F-4510-8F96-C87197E225AA}" type="slidenum">
              <a:rPr lang="en-GB" smtClean="0"/>
              <a:t>‹nr.›</a:t>
            </a:fld>
            <a:endParaRPr lang="en-GB"/>
          </a:p>
        </p:txBody>
      </p:sp>
    </p:spTree>
    <p:extLst>
      <p:ext uri="{BB962C8B-B14F-4D97-AF65-F5344CB8AC3E}">
        <p14:creationId xmlns:p14="http://schemas.microsoft.com/office/powerpoint/2010/main" val="369405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74B105A-B313-4F76-B40D-A9C82DF5672F}" type="datetimeFigureOut">
              <a:rPr lang="en-GB" smtClean="0"/>
              <a:t>23/10/2012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4B1E9E-BE8F-4510-8F96-C87197E225AA}" type="slidenum">
              <a:rPr lang="en-GB" smtClean="0"/>
              <a:t>‹nr.›</a:t>
            </a:fld>
            <a:endParaRPr lang="en-GB"/>
          </a:p>
        </p:txBody>
      </p:sp>
    </p:spTree>
    <p:extLst>
      <p:ext uri="{BB962C8B-B14F-4D97-AF65-F5344CB8AC3E}">
        <p14:creationId xmlns:p14="http://schemas.microsoft.com/office/powerpoint/2010/main" val="3473619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74B105A-B313-4F76-B40D-A9C82DF5672F}" type="datetimeFigureOut">
              <a:rPr lang="en-GB" smtClean="0"/>
              <a:t>23/10/2012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4B1E9E-BE8F-4510-8F96-C87197E225AA}" type="slidenum">
              <a:rPr lang="en-GB" smtClean="0"/>
              <a:t>‹nr.›</a:t>
            </a:fld>
            <a:endParaRPr lang="en-GB"/>
          </a:p>
        </p:txBody>
      </p:sp>
    </p:spTree>
    <p:extLst>
      <p:ext uri="{BB962C8B-B14F-4D97-AF65-F5344CB8AC3E}">
        <p14:creationId xmlns:p14="http://schemas.microsoft.com/office/powerpoint/2010/main" val="2226258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74B105A-B313-4F76-B40D-A9C82DF5672F}" type="datetimeFigureOut">
              <a:rPr lang="en-GB" smtClean="0"/>
              <a:t>23/10/2012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4B1E9E-BE8F-4510-8F96-C87197E225AA}" type="slidenum">
              <a:rPr lang="en-GB" smtClean="0"/>
              <a:t>‹nr.›</a:t>
            </a:fld>
            <a:endParaRPr lang="en-GB"/>
          </a:p>
        </p:txBody>
      </p:sp>
    </p:spTree>
    <p:extLst>
      <p:ext uri="{BB962C8B-B14F-4D97-AF65-F5344CB8AC3E}">
        <p14:creationId xmlns:p14="http://schemas.microsoft.com/office/powerpoint/2010/main" val="479438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105A-B313-4F76-B40D-A9C82DF5672F}" type="datetimeFigureOut">
              <a:rPr lang="en-GB" smtClean="0"/>
              <a:t>23/10/2012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4B1E9E-BE8F-4510-8F96-C87197E225AA}" type="slidenum">
              <a:rPr lang="en-GB" smtClean="0"/>
              <a:t>‹nr.›</a:t>
            </a:fld>
            <a:endParaRPr lang="en-GB"/>
          </a:p>
        </p:txBody>
      </p:sp>
    </p:spTree>
    <p:extLst>
      <p:ext uri="{BB962C8B-B14F-4D97-AF65-F5344CB8AC3E}">
        <p14:creationId xmlns:p14="http://schemas.microsoft.com/office/powerpoint/2010/main" val="673279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B105A-B313-4F76-B40D-A9C82DF5672F}" type="datetimeFigureOut">
              <a:rPr lang="en-GB" smtClean="0"/>
              <a:t>23/10/2012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4B1E9E-BE8F-4510-8F96-C87197E225AA}" type="slidenum">
              <a:rPr lang="en-GB" smtClean="0"/>
              <a:t>‹nr.›</a:t>
            </a:fld>
            <a:endParaRPr lang="en-GB"/>
          </a:p>
        </p:txBody>
      </p:sp>
    </p:spTree>
    <p:extLst>
      <p:ext uri="{BB962C8B-B14F-4D97-AF65-F5344CB8AC3E}">
        <p14:creationId xmlns:p14="http://schemas.microsoft.com/office/powerpoint/2010/main" val="499931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B105A-B313-4F76-B40D-A9C82DF5672F}" type="datetimeFigureOut">
              <a:rPr lang="en-GB" smtClean="0"/>
              <a:t>23/10/2012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4B1E9E-BE8F-4510-8F96-C87197E225AA}" type="slidenum">
              <a:rPr lang="en-GB" smtClean="0"/>
              <a:t>‹nr.›</a:t>
            </a:fld>
            <a:endParaRPr lang="en-GB"/>
          </a:p>
        </p:txBody>
      </p:sp>
    </p:spTree>
    <p:extLst>
      <p:ext uri="{BB962C8B-B14F-4D97-AF65-F5344CB8AC3E}">
        <p14:creationId xmlns:p14="http://schemas.microsoft.com/office/powerpoint/2010/main" val="1979049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4B105A-B313-4F76-B40D-A9C82DF5672F}" type="datetimeFigureOut">
              <a:rPr lang="en-GB" smtClean="0"/>
              <a:t>23/10/2012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4B1E9E-BE8F-4510-8F96-C87197E225AA}" type="slidenum">
              <a:rPr lang="en-GB" smtClean="0"/>
              <a:t>‹nr.›</a:t>
            </a:fld>
            <a:endParaRPr lang="en-GB"/>
          </a:p>
        </p:txBody>
      </p:sp>
    </p:spTree>
    <p:extLst>
      <p:ext uri="{BB962C8B-B14F-4D97-AF65-F5344CB8AC3E}">
        <p14:creationId xmlns:p14="http://schemas.microsoft.com/office/powerpoint/2010/main" val="615406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AAVS processing: </a:t>
            </a:r>
            <a:r>
              <a:rPr lang="en-GB" dirty="0" err="1" smtClean="0"/>
              <a:t>Uniboard</a:t>
            </a:r>
            <a:r>
              <a:rPr lang="en-GB" dirty="0" smtClean="0"/>
              <a:t> implementation</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375891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AAVS0.5 </a:t>
            </a:r>
            <a:r>
              <a:rPr lang="en-GB" dirty="0" err="1" smtClean="0"/>
              <a:t>Uniboard</a:t>
            </a:r>
            <a:r>
              <a:rPr lang="en-GB" dirty="0" smtClean="0"/>
              <a:t> requirements</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987167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Required</a:t>
            </a:r>
            <a:r>
              <a:rPr lang="nl-NL" dirty="0" smtClean="0"/>
              <a:t> changes </a:t>
            </a:r>
            <a:r>
              <a:rPr lang="nl-NL" dirty="0" err="1" smtClean="0"/>
              <a:t>for</a:t>
            </a:r>
            <a:r>
              <a:rPr lang="nl-NL" dirty="0" smtClean="0"/>
              <a:t> AAVS0.5</a:t>
            </a:r>
            <a:endParaRPr lang="nl-NL" dirty="0"/>
          </a:p>
        </p:txBody>
      </p:sp>
      <p:sp>
        <p:nvSpPr>
          <p:cNvPr id="3" name="Text Placeholder 2"/>
          <p:cNvSpPr>
            <a:spLocks noGrp="1"/>
          </p:cNvSpPr>
          <p:nvPr>
            <p:ph type="body" sz="quarter" idx="10"/>
          </p:nvPr>
        </p:nvSpPr>
        <p:spPr/>
        <p:txBody>
          <a:bodyPr/>
          <a:lstStyle/>
          <a:p>
            <a:r>
              <a:rPr lang="nl-NL" dirty="0" smtClean="0"/>
              <a:t>ADU filter </a:t>
            </a:r>
            <a:r>
              <a:rPr lang="nl-NL" dirty="0" err="1" smtClean="0"/>
              <a:t>removed</a:t>
            </a:r>
            <a:endParaRPr lang="nl-NL" dirty="0" smtClean="0"/>
          </a:p>
          <a:p>
            <a:r>
              <a:rPr lang="nl-NL" dirty="0" smtClean="0"/>
              <a:t>Sampling @ 1 </a:t>
            </a:r>
            <a:r>
              <a:rPr lang="nl-NL" dirty="0" err="1" smtClean="0"/>
              <a:t>GHz</a:t>
            </a:r>
            <a:endParaRPr lang="nl-NL" dirty="0" smtClean="0"/>
          </a:p>
          <a:p>
            <a:r>
              <a:rPr lang="nl-NL" dirty="0" err="1" smtClean="0"/>
              <a:t>UniBoard</a:t>
            </a:r>
            <a:r>
              <a:rPr lang="nl-NL" dirty="0" smtClean="0"/>
              <a:t> input </a:t>
            </a:r>
            <a:r>
              <a:rPr lang="nl-NL" dirty="0" err="1" smtClean="0"/>
              <a:t>bandwidth</a:t>
            </a:r>
            <a:r>
              <a:rPr lang="nl-NL" dirty="0" smtClean="0"/>
              <a:t> 1 </a:t>
            </a:r>
            <a:r>
              <a:rPr lang="nl-NL" dirty="0" err="1" smtClean="0"/>
              <a:t>GHz</a:t>
            </a:r>
            <a:endParaRPr lang="nl-NL" dirty="0"/>
          </a:p>
        </p:txBody>
      </p:sp>
    </p:spTree>
    <p:extLst>
      <p:ext uri="{BB962C8B-B14F-4D97-AF65-F5344CB8AC3E}">
        <p14:creationId xmlns:p14="http://schemas.microsoft.com/office/powerpoint/2010/main" val="2150065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Current </a:t>
            </a:r>
            <a:r>
              <a:rPr lang="en-GB" dirty="0" err="1" smtClean="0"/>
              <a:t>Uniboard</a:t>
            </a:r>
            <a:r>
              <a:rPr lang="en-GB" dirty="0" smtClean="0"/>
              <a:t> development</a:t>
            </a:r>
            <a:endParaRPr lang="en-GB" dirty="0"/>
          </a:p>
        </p:txBody>
      </p:sp>
      <p:sp>
        <p:nvSpPr>
          <p:cNvPr id="3" name="Content Placeholder 2"/>
          <p:cNvSpPr>
            <a:spLocks noGrp="1"/>
          </p:cNvSpPr>
          <p:nvPr>
            <p:ph idx="1"/>
          </p:nvPr>
        </p:nvSpPr>
        <p:spPr/>
        <p:txBody>
          <a:bodyPr/>
          <a:lstStyle/>
          <a:p>
            <a:r>
              <a:rPr lang="en-GB" dirty="0" smtClean="0"/>
              <a:t>In full mode the </a:t>
            </a:r>
            <a:r>
              <a:rPr lang="en-GB" dirty="0" err="1" smtClean="0"/>
              <a:t>Uniboard</a:t>
            </a:r>
            <a:r>
              <a:rPr lang="en-GB" dirty="0" smtClean="0"/>
              <a:t> hardware can produce 384 sub-bands x 42 beams (39 bits) through its 10 </a:t>
            </a:r>
            <a:r>
              <a:rPr lang="en-GB" dirty="0" err="1" smtClean="0"/>
              <a:t>GbE</a:t>
            </a:r>
            <a:r>
              <a:rPr lang="en-GB" dirty="0" smtClean="0"/>
              <a:t> interfaces.</a:t>
            </a:r>
          </a:p>
          <a:p>
            <a:r>
              <a:rPr lang="en-GB" dirty="0" smtClean="0"/>
              <a:t>Through its 1GbE interface (assuming 80% efficiency of UDP), it can produce 50 MHz of beam data which assuming 1GSamples/s clock corresponds to 100 sub-bands (split between frequency bands and </a:t>
            </a:r>
            <a:r>
              <a:rPr lang="en-GB" dirty="0" err="1" smtClean="0"/>
              <a:t>FoV</a:t>
            </a:r>
            <a:r>
              <a:rPr lang="en-GB" dirty="0" smtClean="0"/>
              <a:t> in anyway desired).</a:t>
            </a:r>
            <a:endParaRPr lang="en-GB" dirty="0"/>
          </a:p>
        </p:txBody>
      </p:sp>
    </p:spTree>
    <p:extLst>
      <p:ext uri="{BB962C8B-B14F-4D97-AF65-F5344CB8AC3E}">
        <p14:creationId xmlns:p14="http://schemas.microsoft.com/office/powerpoint/2010/main" val="2371048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Adapting </a:t>
            </a:r>
            <a:r>
              <a:rPr lang="en-GB" dirty="0" err="1" smtClean="0"/>
              <a:t>Uniboard</a:t>
            </a:r>
            <a:r>
              <a:rPr lang="en-GB" dirty="0" smtClean="0"/>
              <a:t> to AA-low</a:t>
            </a:r>
            <a:endParaRPr lang="en-GB" dirty="0"/>
          </a:p>
        </p:txBody>
      </p:sp>
      <p:sp>
        <p:nvSpPr>
          <p:cNvPr id="3" name="Content Placeholder 2"/>
          <p:cNvSpPr>
            <a:spLocks noGrp="1"/>
          </p:cNvSpPr>
          <p:nvPr>
            <p:ph idx="1"/>
          </p:nvPr>
        </p:nvSpPr>
        <p:spPr>
          <a:xfrm>
            <a:off x="457200" y="1484784"/>
            <a:ext cx="8229600" cy="5040560"/>
          </a:xfrm>
        </p:spPr>
        <p:txBody>
          <a:bodyPr>
            <a:normAutofit fontScale="92500" lnSpcReduction="10000"/>
          </a:bodyPr>
          <a:lstStyle/>
          <a:p>
            <a:r>
              <a:rPr lang="en-GB" sz="2000" dirty="0" smtClean="0"/>
              <a:t>The ADU hardware needs to be changed (</a:t>
            </a:r>
            <a:r>
              <a:rPr lang="en-GB" sz="2000" dirty="0" err="1" smtClean="0"/>
              <a:t>Gijs</a:t>
            </a:r>
            <a:r>
              <a:rPr lang="en-GB" sz="2000" dirty="0" smtClean="0"/>
              <a:t>) to include new filters and a PLL clock at 1GHz.  Filters can be incorporated at a later stage as they take time to be procured.  This task is achievable within the next 2/3 months.</a:t>
            </a:r>
          </a:p>
          <a:p>
            <a:r>
              <a:rPr lang="en-GB" sz="2000" dirty="0" smtClean="0"/>
              <a:t>The firmware (VHDL) needs to be adapted for this new sampling frequency and this requires quite some man hours.  There was discussion about who could do this as the three Firmware staff (Harm-Jan, Daniel and Erik) are committed to developing firmware for </a:t>
            </a:r>
            <a:r>
              <a:rPr lang="en-GB" sz="2000" dirty="0" err="1" smtClean="0"/>
              <a:t>Apertif</a:t>
            </a:r>
            <a:r>
              <a:rPr lang="en-GB" sz="2000" dirty="0" smtClean="0"/>
              <a:t>.  There are potential firmware developers also at INAF, Oxford (Kris) and ICRAR (Nathan)</a:t>
            </a:r>
          </a:p>
          <a:p>
            <a:r>
              <a:rPr lang="en-GB" sz="2000" dirty="0" smtClean="0"/>
              <a:t>There are no “top” level python scripts as of yet which set the weights for a sub-band and specific antenna.  This requires a little time in dealing with coefficient register mapping but does not present a major challenge.</a:t>
            </a:r>
          </a:p>
          <a:p>
            <a:r>
              <a:rPr lang="en-GB" sz="2000" dirty="0" smtClean="0"/>
              <a:t>There are many python scripts already available which can be used with little or no changes for controlling </a:t>
            </a:r>
            <a:r>
              <a:rPr lang="en-GB" sz="2000" dirty="0" err="1" smtClean="0"/>
              <a:t>Uniboard</a:t>
            </a:r>
            <a:r>
              <a:rPr lang="en-GB" sz="2000" dirty="0" smtClean="0"/>
              <a:t> hardware (e.g. quick power spectrum, temperature and other utility functions) .</a:t>
            </a:r>
          </a:p>
          <a:p>
            <a:r>
              <a:rPr lang="en-GB" sz="2000" dirty="0" smtClean="0"/>
              <a:t>There is no “triggered weight update” mechanism but this does not present a significant challenge. </a:t>
            </a:r>
          </a:p>
          <a:p>
            <a:r>
              <a:rPr lang="en-GB" sz="2000" dirty="0" smtClean="0"/>
              <a:t>Data capture is also a viable option for offline correlations.</a:t>
            </a:r>
            <a:endParaRPr lang="en-GB" sz="2000" dirty="0"/>
          </a:p>
        </p:txBody>
      </p:sp>
    </p:spTree>
    <p:extLst>
      <p:ext uri="{BB962C8B-B14F-4D97-AF65-F5344CB8AC3E}">
        <p14:creationId xmlns:p14="http://schemas.microsoft.com/office/powerpoint/2010/main" val="38908212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Mid-October Decisions</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Decision about hardware</a:t>
            </a:r>
          </a:p>
          <a:p>
            <a:pPr lvl="1"/>
            <a:r>
              <a:rPr lang="en-GB" dirty="0" smtClean="0"/>
              <a:t>Half a </a:t>
            </a:r>
            <a:r>
              <a:rPr lang="en-GB" dirty="0" err="1" smtClean="0"/>
              <a:t>subrack</a:t>
            </a:r>
            <a:r>
              <a:rPr lang="en-GB" dirty="0" smtClean="0"/>
              <a:t> for Cambridge</a:t>
            </a:r>
          </a:p>
          <a:p>
            <a:pPr lvl="1"/>
            <a:r>
              <a:rPr lang="en-GB" dirty="0" smtClean="0"/>
              <a:t>Half a </a:t>
            </a:r>
            <a:r>
              <a:rPr lang="en-GB" dirty="0" err="1" smtClean="0"/>
              <a:t>subrack</a:t>
            </a:r>
            <a:r>
              <a:rPr lang="en-GB" dirty="0" smtClean="0"/>
              <a:t> for ICRAR</a:t>
            </a:r>
          </a:p>
          <a:p>
            <a:r>
              <a:rPr lang="en-GB" dirty="0" smtClean="0"/>
              <a:t>Decision about change of </a:t>
            </a:r>
            <a:r>
              <a:rPr lang="en-GB" dirty="0" err="1"/>
              <a:t>s</a:t>
            </a:r>
            <a:r>
              <a:rPr lang="en-GB" dirty="0" err="1" smtClean="0"/>
              <a:t>ubrack</a:t>
            </a:r>
            <a:r>
              <a:rPr lang="en-GB" dirty="0" smtClean="0"/>
              <a:t> to 1 GHz</a:t>
            </a:r>
          </a:p>
          <a:p>
            <a:pPr lvl="1"/>
            <a:r>
              <a:rPr lang="en-GB" dirty="0" smtClean="0"/>
              <a:t>Start the redesign of ADU (backwards compatible)</a:t>
            </a:r>
          </a:p>
          <a:p>
            <a:pPr lvl="1"/>
            <a:r>
              <a:rPr lang="en-GB" dirty="0" smtClean="0"/>
              <a:t>LVDS interface between ADU and </a:t>
            </a:r>
            <a:r>
              <a:rPr lang="en-GB" dirty="0" err="1" smtClean="0"/>
              <a:t>UniBoard</a:t>
            </a:r>
            <a:r>
              <a:rPr lang="en-GB" dirty="0" smtClean="0"/>
              <a:t> pushed to the max.</a:t>
            </a:r>
          </a:p>
          <a:p>
            <a:pPr lvl="1"/>
            <a:r>
              <a:rPr lang="en-GB" dirty="0" smtClean="0"/>
              <a:t>Preferably change </a:t>
            </a:r>
            <a:r>
              <a:rPr lang="en-GB" dirty="0" err="1" smtClean="0"/>
              <a:t>UniBoard</a:t>
            </a:r>
            <a:r>
              <a:rPr lang="en-GB" dirty="0" smtClean="0"/>
              <a:t> firmware</a:t>
            </a:r>
          </a:p>
          <a:p>
            <a:r>
              <a:rPr lang="en-GB" dirty="0" smtClean="0"/>
              <a:t>Development high level Python code</a:t>
            </a:r>
          </a:p>
          <a:p>
            <a:pPr lvl="1"/>
            <a:r>
              <a:rPr lang="en-GB" dirty="0" err="1" smtClean="0"/>
              <a:t>Nima</a:t>
            </a:r>
            <a:r>
              <a:rPr lang="en-GB" dirty="0" smtClean="0"/>
              <a:t> or </a:t>
            </a:r>
            <a:r>
              <a:rPr lang="en-GB" dirty="0" err="1" smtClean="0"/>
              <a:t>Gijs</a:t>
            </a:r>
            <a:r>
              <a:rPr lang="en-GB" dirty="0"/>
              <a:t> </a:t>
            </a:r>
            <a:r>
              <a:rPr lang="en-GB" dirty="0" smtClean="0"/>
              <a:t>or MFAA person</a:t>
            </a:r>
          </a:p>
          <a:p>
            <a:r>
              <a:rPr lang="en-GB" dirty="0" smtClean="0"/>
              <a:t>Cambridge develops pre-ADU board</a:t>
            </a:r>
          </a:p>
          <a:p>
            <a:r>
              <a:rPr lang="en-GB" dirty="0" smtClean="0"/>
              <a:t>Target delivery to Cambridge: February 2013</a:t>
            </a:r>
          </a:p>
          <a:p>
            <a:r>
              <a:rPr lang="en-GB" dirty="0" smtClean="0"/>
              <a:t>Target implementation at site: August 2013</a:t>
            </a:r>
          </a:p>
          <a:p>
            <a:endParaRPr lang="en-GB" dirty="0" smtClean="0"/>
          </a:p>
          <a:p>
            <a:endParaRPr lang="en-GB" dirty="0" smtClean="0"/>
          </a:p>
          <a:p>
            <a:pPr lvl="1"/>
            <a:endParaRPr lang="en-GB" dirty="0"/>
          </a:p>
          <a:p>
            <a:pPr lvl="1"/>
            <a:endParaRPr lang="en-GB" dirty="0" smtClean="0"/>
          </a:p>
          <a:p>
            <a:pPr marL="457200" lvl="1" indent="0">
              <a:buNone/>
            </a:pPr>
            <a:endParaRPr lang="en-GB" dirty="0"/>
          </a:p>
        </p:txBody>
      </p:sp>
    </p:spTree>
    <p:extLst>
      <p:ext uri="{BB962C8B-B14F-4D97-AF65-F5344CB8AC3E}">
        <p14:creationId xmlns:p14="http://schemas.microsoft.com/office/powerpoint/2010/main" val="3652385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UNIBOARD</a:t>
            </a:r>
            <a:endParaRPr lang="nl-NL" dirty="0"/>
          </a:p>
        </p:txBody>
      </p:sp>
      <p:sp>
        <p:nvSpPr>
          <p:cNvPr id="3" name="Text Placeholder 2"/>
          <p:cNvSpPr>
            <a:spLocks noGrp="1"/>
          </p:cNvSpPr>
          <p:nvPr>
            <p:ph type="body" sz="quarter" idx="10"/>
          </p:nvPr>
        </p:nvSpPr>
        <p:spPr/>
        <p:txBody>
          <a:bodyPr/>
          <a:lstStyle/>
          <a:p>
            <a:r>
              <a:rPr lang="nl-NL" dirty="0" smtClean="0"/>
              <a:t>Jive led FP7 project</a:t>
            </a:r>
          </a:p>
          <a:p>
            <a:endParaRPr lang="en-US" dirty="0" smtClean="0"/>
          </a:p>
          <a:p>
            <a:r>
              <a:rPr lang="en-US" dirty="0" err="1" smtClean="0"/>
              <a:t>UniBoard</a:t>
            </a:r>
            <a:r>
              <a:rPr lang="en-US" dirty="0"/>
              <a:t>, high integration density</a:t>
            </a:r>
          </a:p>
          <a:p>
            <a:pPr lvl="2"/>
            <a:r>
              <a:rPr lang="en-US" dirty="0"/>
              <a:t> &gt;&gt; processing / m3</a:t>
            </a:r>
          </a:p>
          <a:p>
            <a:pPr lvl="2"/>
            <a:r>
              <a:rPr lang="en-US" dirty="0"/>
              <a:t> &lt;&lt; power</a:t>
            </a:r>
          </a:p>
          <a:p>
            <a:pPr lvl="2"/>
            <a:r>
              <a:rPr lang="en-US" dirty="0"/>
              <a:t> &lt;&lt; hardware costs</a:t>
            </a:r>
          </a:p>
          <a:p>
            <a:pPr lvl="2"/>
            <a:endParaRPr lang="en-US" dirty="0"/>
          </a:p>
          <a:p>
            <a:r>
              <a:rPr lang="en-US" dirty="0">
                <a:sym typeface="Wingdings" pitchFamily="2" charset="2"/>
              </a:rPr>
              <a:t>One board for multiple applications</a:t>
            </a:r>
          </a:p>
          <a:p>
            <a:endParaRPr lang="nl-NL" dirty="0" smtClean="0"/>
          </a:p>
        </p:txBody>
      </p:sp>
    </p:spTree>
    <p:extLst>
      <p:ext uri="{BB962C8B-B14F-4D97-AF65-F5344CB8AC3E}">
        <p14:creationId xmlns:p14="http://schemas.microsoft.com/office/powerpoint/2010/main" val="580696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AAVS1</a:t>
            </a:r>
            <a:endParaRPr lang="nl-NL" dirty="0"/>
          </a:p>
        </p:txBody>
      </p:sp>
      <p:sp>
        <p:nvSpPr>
          <p:cNvPr id="3" name="Text Placeholder 2"/>
          <p:cNvSpPr>
            <a:spLocks noGrp="1"/>
          </p:cNvSpPr>
          <p:nvPr>
            <p:ph type="body" sz="quarter" idx="10"/>
          </p:nvPr>
        </p:nvSpPr>
        <p:spPr/>
        <p:txBody>
          <a:bodyPr/>
          <a:lstStyle/>
          <a:p>
            <a:r>
              <a:rPr lang="nl-NL" dirty="0" err="1" smtClean="0"/>
              <a:t>Assumption</a:t>
            </a:r>
            <a:r>
              <a:rPr lang="nl-NL" dirty="0" smtClean="0"/>
              <a:t>:</a:t>
            </a:r>
          </a:p>
          <a:p>
            <a:r>
              <a:rPr lang="nl-NL" dirty="0" smtClean="0"/>
              <a:t>256 </a:t>
            </a:r>
            <a:r>
              <a:rPr lang="nl-NL" dirty="0" err="1" smtClean="0"/>
              <a:t>antenna</a:t>
            </a:r>
            <a:r>
              <a:rPr lang="nl-NL" dirty="0" smtClean="0"/>
              <a:t> </a:t>
            </a:r>
            <a:r>
              <a:rPr lang="nl-NL" dirty="0" err="1" smtClean="0"/>
              <a:t>elements</a:t>
            </a:r>
            <a:r>
              <a:rPr lang="nl-NL" dirty="0" smtClean="0"/>
              <a:t> </a:t>
            </a:r>
            <a:r>
              <a:rPr lang="nl-NL" dirty="0" err="1" smtClean="0"/>
              <a:t>distributed</a:t>
            </a:r>
            <a:r>
              <a:rPr lang="nl-NL" dirty="0" smtClean="0"/>
              <a:t> over</a:t>
            </a:r>
          </a:p>
          <a:p>
            <a:pPr lvl="1"/>
            <a:r>
              <a:rPr lang="nl-NL" dirty="0" smtClean="0"/>
              <a:t>4 stations</a:t>
            </a:r>
          </a:p>
          <a:p>
            <a:pPr lvl="1"/>
            <a:r>
              <a:rPr lang="nl-NL" dirty="0" smtClean="0"/>
              <a:t>64 </a:t>
            </a:r>
            <a:r>
              <a:rPr lang="nl-NL" dirty="0" err="1" smtClean="0"/>
              <a:t>elements</a:t>
            </a:r>
            <a:r>
              <a:rPr lang="nl-NL" dirty="0" smtClean="0"/>
              <a:t> </a:t>
            </a:r>
            <a:r>
              <a:rPr lang="nl-NL" dirty="0" err="1" smtClean="0"/>
              <a:t>each</a:t>
            </a:r>
            <a:endParaRPr lang="nl-NL" dirty="0"/>
          </a:p>
        </p:txBody>
      </p:sp>
    </p:spTree>
    <p:extLst>
      <p:ext uri="{BB962C8B-B14F-4D97-AF65-F5344CB8AC3E}">
        <p14:creationId xmlns:p14="http://schemas.microsoft.com/office/powerpoint/2010/main" val="2526779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AAVS1 </a:t>
            </a:r>
            <a:r>
              <a:rPr lang="nl-NL" dirty="0" err="1" smtClean="0"/>
              <a:t>Setup</a:t>
            </a:r>
            <a:endParaRPr lang="nl-NL" dirty="0"/>
          </a:p>
        </p:txBody>
      </p:sp>
      <p:sp>
        <p:nvSpPr>
          <p:cNvPr id="4" name="Oval 3"/>
          <p:cNvSpPr/>
          <p:nvPr/>
        </p:nvSpPr>
        <p:spPr>
          <a:xfrm>
            <a:off x="107504" y="1628800"/>
            <a:ext cx="1619672" cy="13681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smtClean="0"/>
              <a:t>Station 1</a:t>
            </a:r>
            <a:endParaRPr lang="nl-NL" dirty="0"/>
          </a:p>
        </p:txBody>
      </p:sp>
      <p:sp>
        <p:nvSpPr>
          <p:cNvPr id="8" name="Oval 7"/>
          <p:cNvSpPr/>
          <p:nvPr/>
        </p:nvSpPr>
        <p:spPr>
          <a:xfrm>
            <a:off x="2339752" y="1628800"/>
            <a:ext cx="1619672" cy="13681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smtClean="0"/>
              <a:t>Station 2</a:t>
            </a:r>
            <a:endParaRPr lang="nl-NL" dirty="0"/>
          </a:p>
        </p:txBody>
      </p:sp>
      <p:sp>
        <p:nvSpPr>
          <p:cNvPr id="9" name="Oval 8"/>
          <p:cNvSpPr/>
          <p:nvPr/>
        </p:nvSpPr>
        <p:spPr>
          <a:xfrm>
            <a:off x="4499992" y="1628800"/>
            <a:ext cx="1619672" cy="13681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smtClean="0"/>
              <a:t>Station 3</a:t>
            </a:r>
            <a:endParaRPr lang="nl-NL" dirty="0"/>
          </a:p>
        </p:txBody>
      </p:sp>
      <p:sp>
        <p:nvSpPr>
          <p:cNvPr id="10" name="Oval 9"/>
          <p:cNvSpPr/>
          <p:nvPr/>
        </p:nvSpPr>
        <p:spPr>
          <a:xfrm>
            <a:off x="6660232" y="1628800"/>
            <a:ext cx="1619672" cy="13681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smtClean="0"/>
              <a:t>Station 4</a:t>
            </a:r>
            <a:endParaRPr lang="nl-NL" dirty="0"/>
          </a:p>
        </p:txBody>
      </p:sp>
      <p:sp>
        <p:nvSpPr>
          <p:cNvPr id="11" name="TextBox 10"/>
          <p:cNvSpPr txBox="1"/>
          <p:nvPr/>
        </p:nvSpPr>
        <p:spPr>
          <a:xfrm>
            <a:off x="323528" y="1268760"/>
            <a:ext cx="1341521" cy="369332"/>
          </a:xfrm>
          <a:prstGeom prst="rect">
            <a:avLst/>
          </a:prstGeom>
          <a:noFill/>
        </p:spPr>
        <p:txBody>
          <a:bodyPr wrap="none" rtlCol="0">
            <a:spAutoFit/>
          </a:bodyPr>
          <a:lstStyle/>
          <a:p>
            <a:r>
              <a:rPr lang="nl-NL" dirty="0" smtClean="0"/>
              <a:t>64 </a:t>
            </a:r>
            <a:r>
              <a:rPr lang="nl-NL" dirty="0" err="1" smtClean="0"/>
              <a:t>elements</a:t>
            </a:r>
            <a:endParaRPr lang="nl-NL" dirty="0"/>
          </a:p>
        </p:txBody>
      </p:sp>
      <p:sp>
        <p:nvSpPr>
          <p:cNvPr id="12" name="Oval 11"/>
          <p:cNvSpPr/>
          <p:nvPr/>
        </p:nvSpPr>
        <p:spPr>
          <a:xfrm>
            <a:off x="3707904" y="4149080"/>
            <a:ext cx="1619672" cy="13681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err="1" smtClean="0"/>
              <a:t>Correlator</a:t>
            </a:r>
            <a:endParaRPr lang="nl-NL" dirty="0"/>
          </a:p>
        </p:txBody>
      </p:sp>
      <p:cxnSp>
        <p:nvCxnSpPr>
          <p:cNvPr id="14" name="Straight Arrow Connector 13"/>
          <p:cNvCxnSpPr>
            <a:stCxn id="4" idx="4"/>
            <a:endCxn id="12" idx="2"/>
          </p:cNvCxnSpPr>
          <p:nvPr/>
        </p:nvCxnSpPr>
        <p:spPr>
          <a:xfrm rot="16200000" flipH="1">
            <a:off x="1394520" y="2519772"/>
            <a:ext cx="1836204" cy="27905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8" idx="4"/>
          </p:cNvCxnSpPr>
          <p:nvPr/>
        </p:nvCxnSpPr>
        <p:spPr>
          <a:xfrm rot="16200000" flipH="1">
            <a:off x="3032702" y="3113838"/>
            <a:ext cx="1224136" cy="9903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9" idx="4"/>
          </p:cNvCxnSpPr>
          <p:nvPr/>
        </p:nvCxnSpPr>
        <p:spPr>
          <a:xfrm rot="5400000">
            <a:off x="4472862" y="3384122"/>
            <a:ext cx="1224136" cy="4497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0" idx="4"/>
            <a:endCxn id="12" idx="6"/>
          </p:cNvCxnSpPr>
          <p:nvPr/>
        </p:nvCxnSpPr>
        <p:spPr>
          <a:xfrm rot="5400000">
            <a:off x="5480720" y="2843808"/>
            <a:ext cx="1836204" cy="21424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3780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Station </a:t>
            </a:r>
            <a:r>
              <a:rPr lang="nl-NL" dirty="0" err="1" smtClean="0"/>
              <a:t>architecture</a:t>
            </a:r>
            <a:endParaRPr lang="nl-NL" dirty="0"/>
          </a:p>
        </p:txBody>
      </p:sp>
      <p:sp>
        <p:nvSpPr>
          <p:cNvPr id="22" name="TextBox 21"/>
          <p:cNvSpPr txBox="1"/>
          <p:nvPr/>
        </p:nvSpPr>
        <p:spPr>
          <a:xfrm>
            <a:off x="179512" y="6237312"/>
            <a:ext cx="2809039" cy="369332"/>
          </a:xfrm>
          <a:prstGeom prst="rect">
            <a:avLst/>
          </a:prstGeom>
          <a:noFill/>
        </p:spPr>
        <p:txBody>
          <a:bodyPr wrap="none" rtlCol="0">
            <a:spAutoFit/>
          </a:bodyPr>
          <a:lstStyle/>
          <a:p>
            <a:r>
              <a:rPr lang="nl-NL" dirty="0" err="1" smtClean="0"/>
              <a:t>Architecture</a:t>
            </a:r>
            <a:r>
              <a:rPr lang="nl-NL" dirty="0" smtClean="0"/>
              <a:t>: </a:t>
            </a:r>
            <a:r>
              <a:rPr lang="nl-NL" dirty="0" err="1" smtClean="0"/>
              <a:t>ADCs</a:t>
            </a:r>
            <a:r>
              <a:rPr lang="nl-NL" dirty="0" smtClean="0"/>
              <a:t> centrally</a:t>
            </a:r>
            <a:endParaRPr lang="nl-NL" dirty="0"/>
          </a:p>
        </p:txBody>
      </p:sp>
      <p:grpSp>
        <p:nvGrpSpPr>
          <p:cNvPr id="3" name="Group 2"/>
          <p:cNvGrpSpPr/>
          <p:nvPr/>
        </p:nvGrpSpPr>
        <p:grpSpPr>
          <a:xfrm>
            <a:off x="395536" y="1412776"/>
            <a:ext cx="6899714" cy="4823420"/>
            <a:chOff x="395536" y="1412776"/>
            <a:chExt cx="6899714" cy="4823420"/>
          </a:xfrm>
        </p:grpSpPr>
        <p:pic>
          <p:nvPicPr>
            <p:cNvPr id="2050" name="Picture 2"/>
            <p:cNvPicPr>
              <a:picLocks noChangeAspect="1" noChangeArrowheads="1"/>
            </p:cNvPicPr>
            <p:nvPr/>
          </p:nvPicPr>
          <p:blipFill>
            <a:blip r:embed="rId2" cstate="print"/>
            <a:srcRect/>
            <a:stretch>
              <a:fillRect/>
            </a:stretch>
          </p:blipFill>
          <p:spPr bwMode="auto">
            <a:xfrm>
              <a:off x="3131840" y="1916832"/>
              <a:ext cx="1990725" cy="1943100"/>
            </a:xfrm>
            <a:prstGeom prst="rect">
              <a:avLst/>
            </a:prstGeom>
            <a:noFill/>
            <a:ln w="9525">
              <a:noFill/>
              <a:miter lim="800000"/>
              <a:headEnd/>
              <a:tailEnd/>
            </a:ln>
          </p:spPr>
        </p:pic>
        <p:pic>
          <p:nvPicPr>
            <p:cNvPr id="2051" name="Picture 3"/>
            <p:cNvPicPr>
              <a:picLocks noChangeAspect="1" noChangeArrowheads="1"/>
            </p:cNvPicPr>
            <p:nvPr/>
          </p:nvPicPr>
          <p:blipFill>
            <a:blip r:embed="rId2" cstate="print"/>
            <a:srcRect/>
            <a:stretch>
              <a:fillRect/>
            </a:stretch>
          </p:blipFill>
          <p:spPr bwMode="auto">
            <a:xfrm>
              <a:off x="3203848" y="4293096"/>
              <a:ext cx="1990725" cy="1943100"/>
            </a:xfrm>
            <a:prstGeom prst="rect">
              <a:avLst/>
            </a:prstGeom>
            <a:noFill/>
            <a:ln w="9525">
              <a:noFill/>
              <a:miter lim="800000"/>
              <a:headEnd/>
              <a:tailEnd/>
            </a:ln>
          </p:spPr>
        </p:pic>
        <p:cxnSp>
          <p:nvCxnSpPr>
            <p:cNvPr id="7" name="Straight Connector 6"/>
            <p:cNvCxnSpPr/>
            <p:nvPr/>
          </p:nvCxnSpPr>
          <p:spPr>
            <a:xfrm>
              <a:off x="1691680" y="2636912"/>
              <a:ext cx="2016224"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flipH="1" flipV="1">
              <a:off x="2915816" y="2708920"/>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691680" y="2708920"/>
              <a:ext cx="2016224"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691680" y="2924944"/>
              <a:ext cx="2016224"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691680" y="2996952"/>
              <a:ext cx="2016224"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691680" y="3212976"/>
              <a:ext cx="2016224"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691680" y="3284984"/>
              <a:ext cx="2016224"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691680" y="3501008"/>
              <a:ext cx="2016224"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691680" y="3573016"/>
              <a:ext cx="2016224"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95536" y="2852936"/>
              <a:ext cx="1071319" cy="369332"/>
            </a:xfrm>
            <a:prstGeom prst="rect">
              <a:avLst/>
            </a:prstGeom>
            <a:noFill/>
          </p:spPr>
          <p:txBody>
            <a:bodyPr wrap="none" rtlCol="0">
              <a:spAutoFit/>
            </a:bodyPr>
            <a:lstStyle/>
            <a:p>
              <a:r>
                <a:rPr lang="nl-NL" dirty="0" err="1" smtClean="0"/>
                <a:t>Antennas</a:t>
              </a:r>
              <a:endParaRPr lang="nl-NL" dirty="0"/>
            </a:p>
          </p:txBody>
        </p:sp>
        <p:cxnSp>
          <p:nvCxnSpPr>
            <p:cNvPr id="20" name="Straight Arrow Connector 19"/>
            <p:cNvCxnSpPr/>
            <p:nvPr/>
          </p:nvCxnSpPr>
          <p:spPr>
            <a:xfrm>
              <a:off x="2483768" y="1772816"/>
              <a:ext cx="576064"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979712" y="1412776"/>
              <a:ext cx="1590692" cy="369332"/>
            </a:xfrm>
            <a:prstGeom prst="rect">
              <a:avLst/>
            </a:prstGeom>
            <a:noFill/>
          </p:spPr>
          <p:txBody>
            <a:bodyPr wrap="none" rtlCol="0">
              <a:spAutoFit/>
            </a:bodyPr>
            <a:lstStyle/>
            <a:p>
              <a:r>
                <a:rPr lang="nl-NL" dirty="0" err="1" smtClean="0"/>
                <a:t>Receiver</a:t>
              </a:r>
              <a:r>
                <a:rPr lang="nl-NL" dirty="0" smtClean="0"/>
                <a:t> board</a:t>
              </a:r>
              <a:endParaRPr lang="nl-NL" dirty="0"/>
            </a:p>
          </p:txBody>
        </p:sp>
        <p:sp>
          <p:nvSpPr>
            <p:cNvPr id="24" name="TextBox 23"/>
            <p:cNvSpPr txBox="1"/>
            <p:nvPr/>
          </p:nvSpPr>
          <p:spPr>
            <a:xfrm>
              <a:off x="4860032" y="1412776"/>
              <a:ext cx="2435218" cy="369332"/>
            </a:xfrm>
            <a:prstGeom prst="rect">
              <a:avLst/>
            </a:prstGeom>
            <a:noFill/>
          </p:spPr>
          <p:txBody>
            <a:bodyPr wrap="none" rtlCol="0">
              <a:spAutoFit/>
            </a:bodyPr>
            <a:lstStyle/>
            <a:p>
              <a:r>
                <a:rPr lang="nl-NL" dirty="0" smtClean="0"/>
                <a:t>Digital processing board</a:t>
              </a:r>
              <a:endParaRPr lang="nl-NL" dirty="0"/>
            </a:p>
          </p:txBody>
        </p:sp>
        <p:cxnSp>
          <p:nvCxnSpPr>
            <p:cNvPr id="25" name="Straight Arrow Connector 24"/>
            <p:cNvCxnSpPr/>
            <p:nvPr/>
          </p:nvCxnSpPr>
          <p:spPr>
            <a:xfrm rot="5400000">
              <a:off x="5004048" y="1772816"/>
              <a:ext cx="504056" cy="5040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3779912" y="1772816"/>
              <a:ext cx="712054" cy="369332"/>
            </a:xfrm>
            <a:prstGeom prst="rect">
              <a:avLst/>
            </a:prstGeom>
            <a:noFill/>
          </p:spPr>
          <p:txBody>
            <a:bodyPr wrap="none" rtlCol="0">
              <a:spAutoFit/>
            </a:bodyPr>
            <a:lstStyle/>
            <a:p>
              <a:r>
                <a:rPr lang="nl-NL" dirty="0" smtClean="0"/>
                <a:t>X pol.</a:t>
              </a:r>
              <a:endParaRPr lang="nl-NL" dirty="0"/>
            </a:p>
          </p:txBody>
        </p:sp>
        <p:sp>
          <p:nvSpPr>
            <p:cNvPr id="28" name="TextBox 27"/>
            <p:cNvSpPr txBox="1"/>
            <p:nvPr/>
          </p:nvSpPr>
          <p:spPr>
            <a:xfrm>
              <a:off x="3923928" y="4149080"/>
              <a:ext cx="712054" cy="369332"/>
            </a:xfrm>
            <a:prstGeom prst="rect">
              <a:avLst/>
            </a:prstGeom>
            <a:noFill/>
          </p:spPr>
          <p:txBody>
            <a:bodyPr wrap="none" rtlCol="0">
              <a:spAutoFit/>
            </a:bodyPr>
            <a:lstStyle/>
            <a:p>
              <a:r>
                <a:rPr lang="nl-NL" dirty="0" smtClean="0"/>
                <a:t>Y pol.</a:t>
              </a:r>
              <a:endParaRPr lang="nl-NL" dirty="0"/>
            </a:p>
          </p:txBody>
        </p:sp>
        <p:cxnSp>
          <p:nvCxnSpPr>
            <p:cNvPr id="29" name="Straight Connector 28"/>
            <p:cNvCxnSpPr/>
            <p:nvPr/>
          </p:nvCxnSpPr>
          <p:spPr>
            <a:xfrm>
              <a:off x="1763688" y="5013176"/>
              <a:ext cx="2016224"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flipH="1" flipV="1">
              <a:off x="2987824" y="5085184"/>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763688" y="5085184"/>
              <a:ext cx="2016224"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1763688" y="5301208"/>
              <a:ext cx="2016224"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1763688" y="5373216"/>
              <a:ext cx="2016224"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1763688" y="5589240"/>
              <a:ext cx="2016224"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1763688" y="5661248"/>
              <a:ext cx="2016224"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763688" y="5877272"/>
              <a:ext cx="2016224"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1763688" y="5949280"/>
              <a:ext cx="2016224"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467544" y="5229200"/>
              <a:ext cx="1071319" cy="369332"/>
            </a:xfrm>
            <a:prstGeom prst="rect">
              <a:avLst/>
            </a:prstGeom>
            <a:noFill/>
          </p:spPr>
          <p:txBody>
            <a:bodyPr wrap="none" rtlCol="0">
              <a:spAutoFit/>
            </a:bodyPr>
            <a:lstStyle/>
            <a:p>
              <a:r>
                <a:rPr lang="nl-NL" dirty="0" err="1" smtClean="0"/>
                <a:t>Antennas</a:t>
              </a:r>
              <a:endParaRPr lang="nl-NL" dirty="0"/>
            </a:p>
          </p:txBody>
        </p:sp>
      </p:grpSp>
    </p:spTree>
    <p:extLst>
      <p:ext uri="{BB962C8B-B14F-4D97-AF65-F5344CB8AC3E}">
        <p14:creationId xmlns:p14="http://schemas.microsoft.com/office/powerpoint/2010/main" val="2954327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UniBoard</a:t>
            </a:r>
            <a:r>
              <a:rPr lang="nl-NL" dirty="0" smtClean="0"/>
              <a:t> </a:t>
            </a:r>
            <a:r>
              <a:rPr lang="nl-NL" dirty="0" err="1" smtClean="0"/>
              <a:t>Related</a:t>
            </a:r>
            <a:r>
              <a:rPr lang="nl-NL" dirty="0" smtClean="0"/>
              <a:t> Hardware</a:t>
            </a:r>
            <a:endParaRPr lang="nl-NL" dirty="0"/>
          </a:p>
        </p:txBody>
      </p:sp>
      <p:pic>
        <p:nvPicPr>
          <p:cNvPr id="4" name="Picture 2"/>
          <p:cNvPicPr>
            <a:picLocks noChangeAspect="1" noChangeArrowheads="1"/>
          </p:cNvPicPr>
          <p:nvPr/>
        </p:nvPicPr>
        <p:blipFill>
          <a:blip r:embed="rId2" cstate="print"/>
          <a:srcRect l="23333" t="14483" r="18333" b="2069"/>
          <a:stretch>
            <a:fillRect/>
          </a:stretch>
        </p:blipFill>
        <p:spPr bwMode="auto">
          <a:xfrm>
            <a:off x="1979712" y="1412776"/>
            <a:ext cx="5544616" cy="4792133"/>
          </a:xfrm>
          <a:prstGeom prst="rect">
            <a:avLst/>
          </a:prstGeom>
          <a:noFill/>
          <a:ln w="9525">
            <a:noFill/>
            <a:miter lim="800000"/>
            <a:headEnd/>
            <a:tailEnd/>
          </a:ln>
        </p:spPr>
      </p:pic>
      <p:pic>
        <p:nvPicPr>
          <p:cNvPr id="3074" name="Picture 2" descr="D:\iFolder\gunst\fotos\UniBoard\EUProductionRun\UniBoard_small-6.jpg"/>
          <p:cNvPicPr>
            <a:picLocks noChangeAspect="1" noChangeArrowheads="1"/>
          </p:cNvPicPr>
          <p:nvPr/>
        </p:nvPicPr>
        <p:blipFill>
          <a:blip r:embed="rId3" cstate="print"/>
          <a:srcRect/>
          <a:stretch>
            <a:fillRect/>
          </a:stretch>
        </p:blipFill>
        <p:spPr bwMode="auto">
          <a:xfrm>
            <a:off x="6948264" y="1772816"/>
            <a:ext cx="2068439" cy="1379234"/>
          </a:xfrm>
          <a:prstGeom prst="rect">
            <a:avLst/>
          </a:prstGeom>
          <a:noFill/>
        </p:spPr>
      </p:pic>
      <p:pic>
        <p:nvPicPr>
          <p:cNvPr id="3075" name="Picture 3" descr="Y:\VIEWlogic\Projects\Quinten\ADU\foto's\IMG_5849.JPG"/>
          <p:cNvPicPr>
            <a:picLocks noChangeAspect="1" noChangeArrowheads="1"/>
          </p:cNvPicPr>
          <p:nvPr/>
        </p:nvPicPr>
        <p:blipFill>
          <a:blip r:embed="rId4" cstate="print"/>
          <a:srcRect/>
          <a:stretch>
            <a:fillRect/>
          </a:stretch>
        </p:blipFill>
        <p:spPr bwMode="auto">
          <a:xfrm rot="16200000">
            <a:off x="190205" y="2050155"/>
            <a:ext cx="2218928" cy="1664250"/>
          </a:xfrm>
          <a:prstGeom prst="rect">
            <a:avLst/>
          </a:prstGeom>
          <a:noFill/>
        </p:spPr>
      </p:pic>
      <p:cxnSp>
        <p:nvCxnSpPr>
          <p:cNvPr id="8" name="Straight Arrow Connector 7"/>
          <p:cNvCxnSpPr/>
          <p:nvPr/>
        </p:nvCxnSpPr>
        <p:spPr>
          <a:xfrm rot="10800000">
            <a:off x="2195736" y="3140968"/>
            <a:ext cx="864096" cy="648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6804248" y="3284984"/>
            <a:ext cx="576064" cy="432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79512" y="6021288"/>
            <a:ext cx="2679323" cy="369332"/>
          </a:xfrm>
          <a:prstGeom prst="rect">
            <a:avLst/>
          </a:prstGeom>
          <a:noFill/>
        </p:spPr>
        <p:txBody>
          <a:bodyPr wrap="none" rtlCol="0">
            <a:spAutoFit/>
          </a:bodyPr>
          <a:lstStyle/>
          <a:p>
            <a:r>
              <a:rPr lang="nl-NL" dirty="0" err="1" smtClean="0"/>
              <a:t>Presented</a:t>
            </a:r>
            <a:r>
              <a:rPr lang="nl-NL" dirty="0" smtClean="0"/>
              <a:t> December 2011</a:t>
            </a:r>
            <a:endParaRPr lang="nl-NL" dirty="0"/>
          </a:p>
        </p:txBody>
      </p:sp>
      <p:sp>
        <p:nvSpPr>
          <p:cNvPr id="12" name="TextBox 11"/>
          <p:cNvSpPr txBox="1"/>
          <p:nvPr/>
        </p:nvSpPr>
        <p:spPr>
          <a:xfrm>
            <a:off x="971600" y="1412776"/>
            <a:ext cx="607859" cy="369332"/>
          </a:xfrm>
          <a:prstGeom prst="rect">
            <a:avLst/>
          </a:prstGeom>
          <a:noFill/>
        </p:spPr>
        <p:txBody>
          <a:bodyPr wrap="none" rtlCol="0">
            <a:spAutoFit/>
          </a:bodyPr>
          <a:lstStyle/>
          <a:p>
            <a:r>
              <a:rPr lang="nl-NL" dirty="0" smtClean="0"/>
              <a:t>ADU</a:t>
            </a:r>
            <a:endParaRPr lang="nl-NL" dirty="0"/>
          </a:p>
        </p:txBody>
      </p:sp>
      <p:sp>
        <p:nvSpPr>
          <p:cNvPr id="13" name="TextBox 12"/>
          <p:cNvSpPr txBox="1"/>
          <p:nvPr/>
        </p:nvSpPr>
        <p:spPr>
          <a:xfrm>
            <a:off x="7740352" y="3212976"/>
            <a:ext cx="1063176" cy="369332"/>
          </a:xfrm>
          <a:prstGeom prst="rect">
            <a:avLst/>
          </a:prstGeom>
          <a:noFill/>
        </p:spPr>
        <p:txBody>
          <a:bodyPr wrap="none" rtlCol="0">
            <a:spAutoFit/>
          </a:bodyPr>
          <a:lstStyle/>
          <a:p>
            <a:r>
              <a:rPr lang="nl-NL" dirty="0" err="1" smtClean="0"/>
              <a:t>UniBoard</a:t>
            </a:r>
            <a:endParaRPr lang="nl-NL" dirty="0"/>
          </a:p>
        </p:txBody>
      </p:sp>
    </p:spTree>
    <p:extLst>
      <p:ext uri="{BB962C8B-B14F-4D97-AF65-F5344CB8AC3E}">
        <p14:creationId xmlns:p14="http://schemas.microsoft.com/office/powerpoint/2010/main" val="1660119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Current</a:t>
            </a:r>
            <a:r>
              <a:rPr lang="nl-NL" dirty="0" smtClean="0"/>
              <a:t> Status</a:t>
            </a:r>
            <a:endParaRPr lang="nl-NL" dirty="0"/>
          </a:p>
        </p:txBody>
      </p:sp>
      <p:sp>
        <p:nvSpPr>
          <p:cNvPr id="3" name="Text Placeholder 2"/>
          <p:cNvSpPr>
            <a:spLocks noGrp="1"/>
          </p:cNvSpPr>
          <p:nvPr>
            <p:ph type="body" sz="quarter" idx="10"/>
          </p:nvPr>
        </p:nvSpPr>
        <p:spPr/>
        <p:txBody>
          <a:bodyPr/>
          <a:lstStyle/>
          <a:p>
            <a:endParaRPr lang="nl-NL"/>
          </a:p>
        </p:txBody>
      </p:sp>
      <p:pic>
        <p:nvPicPr>
          <p:cNvPr id="2050" name="Picture 2" descr="D:\gunst\fotos\UniBoard\Subrack\IMG_74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1556791"/>
            <a:ext cx="3923886" cy="523168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gunst\fotos\UniBoard\Subrack\IMG_74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95043" y="2149852"/>
            <a:ext cx="5301208" cy="3976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744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68313" y="333375"/>
            <a:ext cx="8280400" cy="387350"/>
          </a:xfrm>
        </p:spPr>
        <p:txBody>
          <a:bodyPr>
            <a:normAutofit fontScale="90000"/>
          </a:bodyPr>
          <a:lstStyle/>
          <a:p>
            <a:r>
              <a:rPr lang="en-US" dirty="0" smtClean="0"/>
              <a:t>Status</a:t>
            </a:r>
          </a:p>
        </p:txBody>
      </p:sp>
      <p:sp>
        <p:nvSpPr>
          <p:cNvPr id="3076" name="Rectangle 3"/>
          <p:cNvSpPr>
            <a:spLocks noGrp="1" noChangeArrowheads="1"/>
          </p:cNvSpPr>
          <p:nvPr>
            <p:ph idx="1"/>
          </p:nvPr>
        </p:nvSpPr>
        <p:spPr>
          <a:xfrm>
            <a:off x="485775" y="1053678"/>
            <a:ext cx="8288338" cy="5327650"/>
          </a:xfrm>
        </p:spPr>
        <p:txBody>
          <a:bodyPr/>
          <a:lstStyle/>
          <a:p>
            <a:r>
              <a:rPr lang="en-US" dirty="0" smtClean="0"/>
              <a:t>Processing board ready</a:t>
            </a:r>
          </a:p>
          <a:p>
            <a:r>
              <a:rPr lang="en-US" dirty="0" smtClean="0"/>
              <a:t>Power and clock board ready</a:t>
            </a:r>
          </a:p>
          <a:p>
            <a:r>
              <a:rPr lang="en-US" dirty="0" smtClean="0"/>
              <a:t>Integrated in one </a:t>
            </a:r>
            <a:r>
              <a:rPr lang="en-US" dirty="0" err="1" smtClean="0"/>
              <a:t>subrack</a:t>
            </a:r>
            <a:endParaRPr lang="en-US" dirty="0" smtClean="0"/>
          </a:p>
          <a:p>
            <a:r>
              <a:rPr lang="en-US" dirty="0" smtClean="0"/>
              <a:t>Data from ADU can be processed</a:t>
            </a:r>
          </a:p>
          <a:p>
            <a:r>
              <a:rPr lang="en-US" dirty="0" err="1" smtClean="0"/>
              <a:t>Beamformer</a:t>
            </a:r>
            <a:r>
              <a:rPr lang="en-US" dirty="0" smtClean="0"/>
              <a:t> firmware in advanced state</a:t>
            </a:r>
          </a:p>
        </p:txBody>
      </p:sp>
      <p:sp>
        <p:nvSpPr>
          <p:cNvPr id="6" name="TextBox 5"/>
          <p:cNvSpPr txBox="1"/>
          <p:nvPr/>
        </p:nvSpPr>
        <p:spPr>
          <a:xfrm>
            <a:off x="6737350" y="2133600"/>
            <a:ext cx="383438" cy="261610"/>
          </a:xfrm>
          <a:prstGeom prst="rect">
            <a:avLst/>
          </a:prstGeom>
          <a:noFill/>
        </p:spPr>
        <p:txBody>
          <a:bodyPr wrap="none">
            <a:spAutoFit/>
          </a:bodyPr>
          <a:lstStyle/>
          <a:p>
            <a:pPr>
              <a:defRPr/>
            </a:pPr>
            <a:r>
              <a:rPr lang="nl-NL" sz="1100" dirty="0" smtClean="0">
                <a:latin typeface="+mn-lt"/>
              </a:rPr>
              <a:t>AU</a:t>
            </a:r>
            <a:endParaRPr lang="en-US" sz="1100" dirty="0">
              <a:latin typeface="+mn-lt"/>
            </a:endParaRPr>
          </a:p>
        </p:txBody>
      </p:sp>
      <p:pic>
        <p:nvPicPr>
          <p:cNvPr id="8" name="Picture 10" descr="20110420-IMG_2040_small"/>
          <p:cNvPicPr>
            <a:picLocks noChangeAspect="1" noChangeArrowheads="1"/>
          </p:cNvPicPr>
          <p:nvPr/>
        </p:nvPicPr>
        <p:blipFill>
          <a:blip r:embed="rId3">
            <a:extLst>
              <a:ext uri="{28A0092B-C50C-407E-A947-70E740481C1C}">
                <a14:useLocalDpi xmlns:a14="http://schemas.microsoft.com/office/drawing/2010/main" val="0"/>
              </a:ext>
            </a:extLst>
          </a:blip>
          <a:srcRect l="5925" r="18651" b="7167"/>
          <a:stretch>
            <a:fillRect/>
          </a:stretch>
        </p:blipFill>
        <p:spPr bwMode="auto">
          <a:xfrm rot="16200000">
            <a:off x="2623909" y="3686482"/>
            <a:ext cx="2160242" cy="394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37" name="Picture 21" descr="C:\Users\laurens\Desktop\unira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7" y="610340"/>
            <a:ext cx="2510075" cy="1882556"/>
          </a:xfrm>
          <a:prstGeom prst="rect">
            <a:avLst/>
          </a:prstGeom>
          <a:noFill/>
          <a:extLst>
            <a:ext uri="{909E8E84-426E-40DD-AFC4-6F175D3DCCD1}">
              <a14:hiddenFill xmlns:a14="http://schemas.microsoft.com/office/drawing/2010/main">
                <a:solidFill>
                  <a:srgbClr val="FFFFFF"/>
                </a:solidFill>
              </a14:hiddenFill>
            </a:ext>
          </a:extLst>
        </p:spPr>
      </p:pic>
      <p:pic>
        <p:nvPicPr>
          <p:cNvPr id="1177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4089304"/>
            <a:ext cx="2676627" cy="262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2091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Hardware </a:t>
            </a:r>
            <a:r>
              <a:rPr lang="nl-NL" dirty="0" err="1" smtClean="0"/>
              <a:t>Numbers</a:t>
            </a:r>
            <a:endParaRPr lang="nl-NL" dirty="0"/>
          </a:p>
        </p:txBody>
      </p:sp>
      <p:sp>
        <p:nvSpPr>
          <p:cNvPr id="3" name="Text Placeholder 2"/>
          <p:cNvSpPr>
            <a:spLocks noGrp="1"/>
          </p:cNvSpPr>
          <p:nvPr>
            <p:ph type="body" sz="quarter" idx="10"/>
          </p:nvPr>
        </p:nvSpPr>
        <p:spPr/>
        <p:txBody>
          <a:bodyPr>
            <a:normAutofit lnSpcReduction="10000"/>
          </a:bodyPr>
          <a:lstStyle/>
          <a:p>
            <a:r>
              <a:rPr lang="nl-NL" dirty="0" smtClean="0"/>
              <a:t>ADU</a:t>
            </a:r>
          </a:p>
          <a:p>
            <a:pPr lvl="1"/>
            <a:r>
              <a:rPr lang="nl-NL" dirty="0" smtClean="0"/>
              <a:t>400-800 MHz (</a:t>
            </a:r>
            <a:r>
              <a:rPr lang="nl-NL" dirty="0" err="1" smtClean="0"/>
              <a:t>can</a:t>
            </a:r>
            <a:r>
              <a:rPr lang="nl-NL" dirty="0" smtClean="0"/>
              <a:t> </a:t>
            </a:r>
            <a:r>
              <a:rPr lang="nl-NL" dirty="0" err="1" smtClean="0"/>
              <a:t>be</a:t>
            </a:r>
            <a:r>
              <a:rPr lang="nl-NL" dirty="0" smtClean="0"/>
              <a:t> </a:t>
            </a:r>
            <a:r>
              <a:rPr lang="nl-NL" dirty="0" err="1" smtClean="0"/>
              <a:t>modified</a:t>
            </a:r>
            <a:r>
              <a:rPr lang="nl-NL" dirty="0" smtClean="0"/>
              <a:t>)</a:t>
            </a:r>
          </a:p>
          <a:p>
            <a:pPr lvl="1"/>
            <a:r>
              <a:rPr lang="nl-NL" dirty="0" err="1" smtClean="0"/>
              <a:t>Dual</a:t>
            </a:r>
            <a:r>
              <a:rPr lang="nl-NL" dirty="0" smtClean="0"/>
              <a:t> ADC </a:t>
            </a:r>
            <a:r>
              <a:rPr lang="nl-NL" dirty="0" err="1" smtClean="0"/>
              <a:t>with</a:t>
            </a:r>
            <a:r>
              <a:rPr lang="nl-NL" dirty="0" smtClean="0"/>
              <a:t> </a:t>
            </a:r>
            <a:r>
              <a:rPr lang="nl-NL" dirty="0" err="1" smtClean="0"/>
              <a:t>fmax</a:t>
            </a:r>
            <a:r>
              <a:rPr lang="nl-NL" dirty="0" smtClean="0"/>
              <a:t>=1 </a:t>
            </a:r>
            <a:r>
              <a:rPr lang="nl-NL" dirty="0" err="1" smtClean="0"/>
              <a:t>GHz</a:t>
            </a:r>
            <a:endParaRPr lang="nl-NL" dirty="0" smtClean="0"/>
          </a:p>
          <a:p>
            <a:pPr lvl="1"/>
            <a:r>
              <a:rPr lang="nl-NL" dirty="0" smtClean="0"/>
              <a:t>8 bit</a:t>
            </a:r>
          </a:p>
          <a:p>
            <a:pPr lvl="1"/>
            <a:endParaRPr lang="nl-NL" dirty="0" smtClean="0"/>
          </a:p>
          <a:p>
            <a:r>
              <a:rPr lang="nl-NL" dirty="0" err="1" smtClean="0"/>
              <a:t>UniBoard</a:t>
            </a:r>
            <a:endParaRPr lang="nl-NL" dirty="0" smtClean="0"/>
          </a:p>
          <a:p>
            <a:pPr lvl="1"/>
            <a:r>
              <a:rPr lang="nl-NL" dirty="0" smtClean="0"/>
              <a:t>16 </a:t>
            </a:r>
            <a:r>
              <a:rPr lang="nl-NL" dirty="0" err="1" smtClean="0"/>
              <a:t>signal</a:t>
            </a:r>
            <a:r>
              <a:rPr lang="nl-NL" dirty="0" smtClean="0"/>
              <a:t> </a:t>
            </a:r>
            <a:r>
              <a:rPr lang="nl-NL" dirty="0" err="1" smtClean="0"/>
              <a:t>paths</a:t>
            </a:r>
            <a:endParaRPr lang="nl-NL" dirty="0" smtClean="0"/>
          </a:p>
          <a:p>
            <a:pPr lvl="1"/>
            <a:r>
              <a:rPr lang="nl-NL" dirty="0" smtClean="0"/>
              <a:t>Input </a:t>
            </a:r>
            <a:r>
              <a:rPr lang="nl-NL" dirty="0" err="1" smtClean="0"/>
              <a:t>bandwidth</a:t>
            </a:r>
            <a:r>
              <a:rPr lang="nl-NL" dirty="0" smtClean="0"/>
              <a:t>: 400 MHz</a:t>
            </a:r>
          </a:p>
          <a:p>
            <a:pPr lvl="1"/>
            <a:r>
              <a:rPr lang="nl-NL" dirty="0" smtClean="0"/>
              <a:t>Output </a:t>
            </a:r>
            <a:r>
              <a:rPr lang="nl-NL" dirty="0" err="1" smtClean="0"/>
              <a:t>bandwidth</a:t>
            </a:r>
            <a:r>
              <a:rPr lang="nl-NL" dirty="0" smtClean="0"/>
              <a:t>: 40 </a:t>
            </a:r>
            <a:r>
              <a:rPr lang="nl-NL" dirty="0" err="1" smtClean="0"/>
              <a:t>beams</a:t>
            </a:r>
            <a:r>
              <a:rPr lang="nl-NL" dirty="0" smtClean="0"/>
              <a:t> of 300 MHz</a:t>
            </a:r>
            <a:endParaRPr lang="nl-NL" dirty="0"/>
          </a:p>
        </p:txBody>
      </p:sp>
    </p:spTree>
    <p:extLst>
      <p:ext uri="{BB962C8B-B14F-4D97-AF65-F5344CB8AC3E}">
        <p14:creationId xmlns:p14="http://schemas.microsoft.com/office/powerpoint/2010/main" val="37695275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TotalTime>
  <Words>531</Words>
  <Application>Microsoft Office PowerPoint</Application>
  <PresentationFormat>Diavoorstelling (4:3)</PresentationFormat>
  <Paragraphs>84</Paragraphs>
  <Slides>14</Slides>
  <Notes>1</Notes>
  <HiddenSlides>0</HiddenSlides>
  <MMClips>0</MMClips>
  <ScaleCrop>false</ScaleCrop>
  <HeadingPairs>
    <vt:vector size="4" baseType="variant">
      <vt:variant>
        <vt:lpstr>Thema</vt:lpstr>
      </vt:variant>
      <vt:variant>
        <vt:i4>1</vt:i4>
      </vt:variant>
      <vt:variant>
        <vt:lpstr>Diatitels</vt:lpstr>
      </vt:variant>
      <vt:variant>
        <vt:i4>14</vt:i4>
      </vt:variant>
    </vt:vector>
  </HeadingPairs>
  <TitlesOfParts>
    <vt:vector size="15" baseType="lpstr">
      <vt:lpstr>Office Theme</vt:lpstr>
      <vt:lpstr>AAVS processing: Uniboard implementation</vt:lpstr>
      <vt:lpstr>UNIBOARD</vt:lpstr>
      <vt:lpstr>AAVS1</vt:lpstr>
      <vt:lpstr>AAVS1 Setup</vt:lpstr>
      <vt:lpstr>Station architecture</vt:lpstr>
      <vt:lpstr>UniBoard Related Hardware</vt:lpstr>
      <vt:lpstr>Current Status</vt:lpstr>
      <vt:lpstr>Status</vt:lpstr>
      <vt:lpstr>Hardware Numbers</vt:lpstr>
      <vt:lpstr>AAVS0.5 Uniboard requirements</vt:lpstr>
      <vt:lpstr>Required changes for AAVS0.5</vt:lpstr>
      <vt:lpstr>Current Uniboard development</vt:lpstr>
      <vt:lpstr>Adapting Uniboard to AA-low</vt:lpstr>
      <vt:lpstr>Mid-October Decisions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AAVS0.5 Uniboard requirmenets</dc:title>
  <dc:creator>Nima</dc:creator>
  <cp:lastModifiedBy>laurens</cp:lastModifiedBy>
  <cp:revision>13</cp:revision>
  <dcterms:created xsi:type="dcterms:W3CDTF">2012-09-27T15:39:11Z</dcterms:created>
  <dcterms:modified xsi:type="dcterms:W3CDTF">2012-10-23T14:08:02Z</dcterms:modified>
</cp:coreProperties>
</file>