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57" r:id="rId2"/>
    <p:sldId id="274" r:id="rId3"/>
    <p:sldId id="259" r:id="rId4"/>
    <p:sldId id="261" r:id="rId5"/>
    <p:sldId id="262" r:id="rId6"/>
    <p:sldId id="263" r:id="rId7"/>
    <p:sldId id="264" r:id="rId8"/>
    <p:sldId id="265" r:id="rId9"/>
    <p:sldId id="268" r:id="rId10"/>
    <p:sldId id="272" r:id="rId11"/>
    <p:sldId id="266" r:id="rId1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3ACC"/>
    <a:srgbClr val="F1850F"/>
  </p:clrMru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スタイル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33" autoAdjust="0"/>
  </p:normalViewPr>
  <p:slideViewPr>
    <p:cSldViewPr>
      <p:cViewPr>
        <p:scale>
          <a:sx n="66" d="100"/>
          <a:sy n="66" d="100"/>
        </p:scale>
        <p:origin x="-14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1805D6-0B22-49E2-8616-9669149DCAA2}" type="datetimeFigureOut">
              <a:rPr kumimoji="1" lang="ja-JP" altLang="en-US" smtClean="0"/>
              <a:pPr/>
              <a:t>2014/11/14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22802-2570-448A-A28E-7B46AEB672F7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597FC-1841-44C6-88C4-8962DC386627}" type="datetimeFigureOut">
              <a:rPr kumimoji="1" lang="ja-JP" altLang="en-US" smtClean="0"/>
              <a:pPr/>
              <a:t>2014/11/14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D6FE71-5139-4302-ACFA-E36698178D0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3536A-D557-4885-A770-3A40E15857C9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3536A-D557-4885-A770-3A40E15857C9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3536A-D557-4885-A770-3A40E15857C9}" type="slidenum">
              <a:rPr kumimoji="1" lang="ja-JP" altLang="en-US" smtClean="0"/>
              <a:pPr/>
              <a:t>11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3536A-D557-4885-A770-3A40E15857C9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en-US" altLang="ja-JP" baseline="0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3536A-D557-4885-A770-3A40E15857C9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3536A-D557-4885-A770-3A40E15857C9}" type="slidenum">
              <a:rPr kumimoji="1" lang="ja-JP" altLang="en-US" smtClean="0"/>
              <a:pPr/>
              <a:t>4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3536A-D557-4885-A770-3A40E15857C9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3536A-D557-4885-A770-3A40E15857C9}" type="slidenum">
              <a:rPr kumimoji="1" lang="ja-JP" altLang="en-US" smtClean="0"/>
              <a:pPr/>
              <a:t>6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3536A-D557-4885-A770-3A40E15857C9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3536A-D557-4885-A770-3A40E15857C9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33536A-D557-4885-A770-3A40E15857C9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C104-150A-4255-BFC6-2C607F7B589C}" type="datetimeFigureOut">
              <a:rPr kumimoji="1" lang="ja-JP" altLang="en-US" smtClean="0"/>
              <a:pPr/>
              <a:t>2014/11/14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949F-0F17-406F-864C-ADD7B2F11F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C104-150A-4255-BFC6-2C607F7B589C}" type="datetimeFigureOut">
              <a:rPr kumimoji="1" lang="ja-JP" altLang="en-US" smtClean="0"/>
              <a:pPr/>
              <a:t>2014/11/14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949F-0F17-406F-864C-ADD7B2F11F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C104-150A-4255-BFC6-2C607F7B589C}" type="datetimeFigureOut">
              <a:rPr kumimoji="1" lang="ja-JP" altLang="en-US" smtClean="0"/>
              <a:pPr/>
              <a:t>2014/11/14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949F-0F17-406F-864C-ADD7B2F11F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C104-150A-4255-BFC6-2C607F7B589C}" type="datetimeFigureOut">
              <a:rPr kumimoji="1" lang="ja-JP" altLang="en-US" smtClean="0"/>
              <a:pPr/>
              <a:t>2014/11/14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949F-0F17-406F-864C-ADD7B2F11F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フリーフォーム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C104-150A-4255-BFC6-2C607F7B589C}" type="datetimeFigureOut">
              <a:rPr kumimoji="1" lang="ja-JP" altLang="en-US" smtClean="0"/>
              <a:pPr/>
              <a:t>2014/11/14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949F-0F17-406F-864C-ADD7B2F11F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C104-150A-4255-BFC6-2C607F7B589C}" type="datetimeFigureOut">
              <a:rPr kumimoji="1" lang="ja-JP" altLang="en-US" smtClean="0"/>
              <a:pPr/>
              <a:t>2014/11/14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949F-0F17-406F-864C-ADD7B2F11F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C104-150A-4255-BFC6-2C607F7B589C}" type="datetimeFigureOut">
              <a:rPr kumimoji="1" lang="ja-JP" altLang="en-US" smtClean="0"/>
              <a:pPr/>
              <a:t>2014/11/14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949F-0F17-406F-864C-ADD7B2F11F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C104-150A-4255-BFC6-2C607F7B589C}" type="datetimeFigureOut">
              <a:rPr kumimoji="1" lang="ja-JP" altLang="en-US" smtClean="0"/>
              <a:pPr/>
              <a:t>2014/11/14</a:t>
            </a:fld>
            <a:endParaRPr kumimoji="1" lang="ja-JP" altLang="en-US"/>
          </a:p>
        </p:txBody>
      </p:sp>
      <p:sp>
        <p:nvSpPr>
          <p:cNvPr id="8" name="スライド番号プレースホル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99949F-0F17-406F-864C-ADD7B2F11F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フッター プレースホル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C104-150A-4255-BFC6-2C607F7B589C}" type="datetimeFigureOut">
              <a:rPr kumimoji="1" lang="ja-JP" altLang="en-US" smtClean="0"/>
              <a:pPr/>
              <a:t>2014/11/14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949F-0F17-406F-864C-ADD7B2F11F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9C104-150A-4255-BFC6-2C607F7B589C}" type="datetimeFigureOut">
              <a:rPr kumimoji="1" lang="ja-JP" altLang="en-US" smtClean="0"/>
              <a:pPr/>
              <a:t>2014/11/14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699949F-0F17-406F-864C-ADD7B2F11F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679C104-150A-4255-BFC6-2C607F7B589C}" type="datetimeFigureOut">
              <a:rPr kumimoji="1" lang="ja-JP" altLang="en-US" smtClean="0"/>
              <a:pPr/>
              <a:t>2014/11/14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9949F-0F17-406F-864C-ADD7B2F11F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リーフォーム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フリーフォーム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679C104-150A-4255-BFC6-2C607F7B589C}" type="datetimeFigureOut">
              <a:rPr kumimoji="1" lang="ja-JP" altLang="en-US" smtClean="0"/>
              <a:pPr/>
              <a:t>2014/11/14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699949F-0F17-406F-864C-ADD7B2F11FF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1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4.png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notesSlide" Target="../notesSlides/notesSlide9.xml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107504" y="2348880"/>
            <a:ext cx="89644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3200" b="1" dirty="0" smtClean="0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The survey for new AGN candidates </a:t>
            </a:r>
          </a:p>
          <a:p>
            <a:pPr algn="ctr"/>
            <a:r>
              <a:rPr lang="en-US" altLang="ja-JP" sz="3200" b="1" dirty="0" smtClean="0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within the field </a:t>
            </a:r>
          </a:p>
          <a:p>
            <a:pPr algn="r"/>
            <a:r>
              <a:rPr lang="en-US" altLang="ja-JP" sz="3200" b="1" dirty="0" smtClean="0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of Fermi unassociated gamma-ray sources</a:t>
            </a:r>
            <a:endParaRPr lang="ja-JP" altLang="en-US" sz="3200" b="1" dirty="0">
              <a:ln>
                <a:solidFill>
                  <a:srgbClr val="002060"/>
                </a:solidFill>
              </a:ln>
              <a:solidFill>
                <a:srgbClr val="FFC000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004048" y="4542219"/>
            <a:ext cx="39604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Yamaguchi </a:t>
            </a:r>
            <a:r>
              <a:rPr lang="en-US" altLang="ja-JP" sz="2400" b="1" dirty="0">
                <a:ln>
                  <a:solidFill>
                    <a:srgbClr val="00206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U</a:t>
            </a:r>
            <a:r>
              <a:rPr lang="en-US" altLang="ja-JP" sz="24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niv.</a:t>
            </a:r>
          </a:p>
          <a:p>
            <a:pPr algn="r"/>
            <a:r>
              <a:rPr lang="en-US" altLang="ja-JP" sz="24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Yoshitaka FUJINAGA</a:t>
            </a:r>
            <a:endParaRPr lang="ja-JP" altLang="en-US" sz="2400" b="1" dirty="0">
              <a:ln>
                <a:solidFill>
                  <a:srgbClr val="002060"/>
                </a:solidFill>
              </a:ln>
              <a:solidFill>
                <a:srgbClr val="F1850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7504" y="5365665"/>
            <a:ext cx="90364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K. </a:t>
            </a:r>
            <a:r>
              <a:rPr lang="en-US" altLang="ja-JP" sz="2000" b="1" dirty="0" err="1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Ninuma</a:t>
            </a:r>
            <a:r>
              <a:rPr lang="en-US" altLang="ja-JP" sz="20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, A. Kimura, K. Fujisawa, K. </a:t>
            </a:r>
            <a:r>
              <a:rPr lang="en-US" altLang="ja-JP" sz="2000" b="1" dirty="0" err="1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Akutagawa</a:t>
            </a:r>
            <a:r>
              <a:rPr lang="en-US" altLang="ja-JP" sz="20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, K. Sugiyama, K. </a:t>
            </a:r>
            <a:r>
              <a:rPr lang="en-US" altLang="ja-JP" sz="2000" b="1" dirty="0" err="1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Motogi</a:t>
            </a:r>
            <a:r>
              <a:rPr lang="en-US" altLang="ja-JP" sz="20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20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(Yamaguchi Univ.) </a:t>
            </a:r>
            <a:r>
              <a:rPr lang="en-US" altLang="ja-JP" sz="20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T. </a:t>
            </a:r>
            <a:r>
              <a:rPr lang="en-US" altLang="ja-JP" sz="2000" b="1" dirty="0" err="1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Oyama</a:t>
            </a:r>
            <a:r>
              <a:rPr lang="en-US" altLang="ja-JP" sz="20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, S. </a:t>
            </a:r>
            <a:r>
              <a:rPr lang="en-US" altLang="ja-JP" sz="2000" b="1" dirty="0" err="1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Kono</a:t>
            </a:r>
            <a:r>
              <a:rPr lang="en-US" altLang="ja-JP" sz="20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, S. Sawada-Sato </a:t>
            </a:r>
            <a:r>
              <a:rPr lang="en-US" altLang="ja-JP" sz="20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(NAOJ)</a:t>
            </a:r>
            <a:r>
              <a:rPr lang="en-US" altLang="ja-JP" sz="20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, S. Mizuno </a:t>
            </a:r>
            <a:r>
              <a:rPr lang="en-US" altLang="ja-JP" sz="20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(AES)</a:t>
            </a:r>
            <a:r>
              <a:rPr lang="en-US" altLang="ja-JP" sz="20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, Y. Fukuzaki, R. Kawabata </a:t>
            </a:r>
            <a:r>
              <a:rPr lang="en-US" altLang="ja-JP" sz="20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(GSI)</a:t>
            </a:r>
            <a:r>
              <a:rPr lang="en-US" altLang="ja-JP" sz="20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, S. </a:t>
            </a:r>
            <a:r>
              <a:rPr lang="en-US" altLang="ja-JP" sz="2000" b="1" dirty="0" err="1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Takemura</a:t>
            </a:r>
            <a:r>
              <a:rPr lang="en-US" altLang="ja-JP" sz="20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20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(Gifu </a:t>
            </a:r>
            <a:r>
              <a:rPr lang="en-US" altLang="ja-JP" sz="2000" b="1" dirty="0" err="1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Unive</a:t>
            </a:r>
            <a:r>
              <a:rPr lang="en-US" altLang="ja-JP" sz="2000" b="1" dirty="0" smtClean="0">
                <a:ln>
                  <a:solidFill>
                    <a:srgbClr val="002060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)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2771800" y="6548586"/>
            <a:ext cx="37444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EATING VLBI 2014 @ Bologna </a:t>
            </a:r>
          </a:p>
        </p:txBody>
      </p:sp>
      <p:cxnSp>
        <p:nvCxnSpPr>
          <p:cNvPr id="9" name="直線コネクタ 8"/>
          <p:cNvCxnSpPr/>
          <p:nvPr/>
        </p:nvCxnSpPr>
        <p:spPr>
          <a:xfrm>
            <a:off x="217612" y="6568434"/>
            <a:ext cx="867486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3092"/>
            <a:ext cx="7467600" cy="1143000"/>
          </a:xfrm>
        </p:spPr>
        <p:txBody>
          <a:bodyPr/>
          <a:lstStyle/>
          <a:p>
            <a:r>
              <a:rPr kumimoji="1" lang="en-US" altLang="ja-JP" dirty="0" smtClean="0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HGP創英角ﾎﾟｯﾌﾟ体" pitchFamily="50" charset="-128"/>
                <a:ea typeface="HGP創英角ﾎﾟｯﾌﾟ体" pitchFamily="50" charset="-128"/>
              </a:rPr>
              <a:t>Discussion</a:t>
            </a:r>
            <a:endParaRPr kumimoji="1" lang="ja-JP" altLang="en-US" dirty="0">
              <a:ln>
                <a:solidFill>
                  <a:srgbClr val="002060"/>
                </a:solidFill>
              </a:ln>
              <a:solidFill>
                <a:srgbClr val="FFC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251520" y="980728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&lt; Correlation diagram&gt;</a:t>
            </a:r>
          </a:p>
        </p:txBody>
      </p:sp>
      <p:pic>
        <p:nvPicPr>
          <p:cNvPr id="27" name="Picture 3" descr="C:\Users\TAKA\Desktop\photonindex-photonflux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82062" y="1481312"/>
            <a:ext cx="4655944" cy="3243832"/>
          </a:xfrm>
          <a:prstGeom prst="rect">
            <a:avLst/>
          </a:prstGeom>
          <a:noFill/>
        </p:spPr>
      </p:pic>
      <p:pic>
        <p:nvPicPr>
          <p:cNvPr id="28" name="Picture 5" descr="C:\Users\TAKA\Desktop\radiofluxdensity-photonflux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43542" y="1477636"/>
            <a:ext cx="4681569" cy="3240360"/>
          </a:xfrm>
          <a:prstGeom prst="rect">
            <a:avLst/>
          </a:prstGeom>
          <a:noFill/>
        </p:spPr>
      </p:pic>
      <p:sp>
        <p:nvSpPr>
          <p:cNvPr id="29" name="テキスト ボックス 28"/>
          <p:cNvSpPr txBox="1"/>
          <p:nvPr/>
        </p:nvSpPr>
        <p:spPr>
          <a:xfrm>
            <a:off x="251520" y="4716433"/>
            <a:ext cx="41764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Radio flux at 1.4GHz </a:t>
            </a:r>
          </a:p>
          <a:p>
            <a:pPr algn="r"/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– 1 </a:t>
            </a:r>
            <a:r>
              <a:rPr lang="en-US" altLang="ja-JP" sz="1600" b="1" dirty="0" err="1" smtClean="0">
                <a:latin typeface="HG丸ｺﾞｼｯｸM-PRO" pitchFamily="50" charset="-128"/>
                <a:ea typeface="HG丸ｺﾞｼｯｸM-PRO" pitchFamily="50" charset="-128"/>
              </a:rPr>
              <a:t>GeV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 – 100 </a:t>
            </a:r>
            <a:r>
              <a:rPr lang="en-US" altLang="ja-JP" sz="1600" b="1" dirty="0" err="1" smtClean="0">
                <a:latin typeface="HG丸ｺﾞｼｯｸM-PRO" pitchFamily="50" charset="-128"/>
                <a:ea typeface="HG丸ｺﾞｼｯｸM-PRO" pitchFamily="50" charset="-128"/>
              </a:rPr>
              <a:t>GeV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 Photon flux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07504" y="5724545"/>
            <a:ext cx="46805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→ 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the region of detected sources are</a:t>
            </a:r>
          </a:p>
          <a:p>
            <a:pPr algn="r"/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similar to that of HSP BL </a:t>
            </a:r>
            <a:r>
              <a:rPr lang="en-US" altLang="ja-JP" sz="1600" b="1" dirty="0" err="1" smtClean="0">
                <a:latin typeface="HG丸ｺﾞｼｯｸM-PRO" pitchFamily="50" charset="-128"/>
                <a:ea typeface="HG丸ｺﾞｼｯｸM-PRO" pitchFamily="50" charset="-128"/>
              </a:rPr>
              <a:t>Lacs</a:t>
            </a:r>
            <a:endParaRPr lang="en-US" altLang="ja-JP" sz="1600" b="1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4716016" y="4716433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1 </a:t>
            </a:r>
            <a:r>
              <a:rPr lang="en-US" altLang="ja-JP" sz="1600" b="1" dirty="0" err="1" smtClean="0">
                <a:latin typeface="HG丸ｺﾞｼｯｸM-PRO" pitchFamily="50" charset="-128"/>
                <a:ea typeface="HG丸ｺﾞｼｯｸM-PRO" pitchFamily="50" charset="-128"/>
              </a:rPr>
              <a:t>GeV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 – 100 </a:t>
            </a:r>
            <a:r>
              <a:rPr lang="en-US" altLang="ja-JP" sz="1600" b="1" dirty="0" err="1" smtClean="0">
                <a:latin typeface="HG丸ｺﾞｼｯｸM-PRO" pitchFamily="50" charset="-128"/>
                <a:ea typeface="HG丸ｺﾞｼｯｸM-PRO" pitchFamily="50" charset="-128"/>
              </a:rPr>
              <a:t>GeV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 Photon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index–</a:t>
            </a:r>
          </a:p>
          <a:p>
            <a:pPr algn="r"/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1 </a:t>
            </a:r>
            <a:r>
              <a:rPr lang="en-US" altLang="ja-JP" sz="1600" b="1" dirty="0" err="1" smtClean="0">
                <a:latin typeface="HG丸ｺﾞｼｯｸM-PRO" pitchFamily="50" charset="-128"/>
                <a:ea typeface="HG丸ｺﾞｼｯｸM-PRO" pitchFamily="50" charset="-128"/>
              </a:rPr>
              <a:t>GeV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 – 100 </a:t>
            </a:r>
            <a:r>
              <a:rPr lang="en-US" altLang="ja-JP" sz="1600" b="1" dirty="0" err="1" smtClean="0">
                <a:latin typeface="HG丸ｺﾞｼｯｸM-PRO" pitchFamily="50" charset="-128"/>
                <a:ea typeface="HG丸ｺﾞｼｯｸM-PRO" pitchFamily="50" charset="-128"/>
              </a:rPr>
              <a:t>GeV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 Photon flux</a:t>
            </a:r>
          </a:p>
        </p:txBody>
      </p:sp>
      <p:sp>
        <p:nvSpPr>
          <p:cNvPr id="45" name="正方形/長方形 44"/>
          <p:cNvSpPr/>
          <p:nvPr/>
        </p:nvSpPr>
        <p:spPr>
          <a:xfrm>
            <a:off x="2771800" y="6548586"/>
            <a:ext cx="37444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EATING VLBI 2014 @ Bologna </a:t>
            </a:r>
          </a:p>
        </p:txBody>
      </p:sp>
      <p:cxnSp>
        <p:nvCxnSpPr>
          <p:cNvPr id="46" name="直線コネクタ 45"/>
          <p:cNvCxnSpPr/>
          <p:nvPr/>
        </p:nvCxnSpPr>
        <p:spPr>
          <a:xfrm>
            <a:off x="217612" y="6568434"/>
            <a:ext cx="867486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円/楕円 17"/>
          <p:cNvSpPr/>
          <p:nvPr/>
        </p:nvSpPr>
        <p:spPr>
          <a:xfrm>
            <a:off x="755576" y="3356992"/>
            <a:ext cx="1368152" cy="944488"/>
          </a:xfrm>
          <a:prstGeom prst="ellipse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644008" y="5715834"/>
            <a:ext cx="4499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→ 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the region of detected sources are </a:t>
            </a:r>
          </a:p>
          <a:p>
            <a:pPr algn="r"/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similar to that of FSRQ</a:t>
            </a:r>
          </a:p>
        </p:txBody>
      </p:sp>
      <p:grpSp>
        <p:nvGrpSpPr>
          <p:cNvPr id="22" name="グループ化 21"/>
          <p:cNvGrpSpPr/>
          <p:nvPr/>
        </p:nvGrpSpPr>
        <p:grpSpPr>
          <a:xfrm>
            <a:off x="1115616" y="2420888"/>
            <a:ext cx="2160240" cy="1872208"/>
            <a:chOff x="1115616" y="2420888"/>
            <a:chExt cx="2160240" cy="1872208"/>
          </a:xfrm>
        </p:grpSpPr>
        <p:sp>
          <p:nvSpPr>
            <p:cNvPr id="15" name="円/楕円 14"/>
            <p:cNvSpPr/>
            <p:nvPr/>
          </p:nvSpPr>
          <p:spPr>
            <a:xfrm>
              <a:off x="1979712" y="2420888"/>
              <a:ext cx="1296144" cy="1872208"/>
            </a:xfrm>
            <a:prstGeom prst="ellipse">
              <a:avLst/>
            </a:prstGeom>
            <a:solidFill>
              <a:srgbClr val="E43ACC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1619672" y="2636912"/>
              <a:ext cx="1224136" cy="1656184"/>
            </a:xfrm>
            <a:prstGeom prst="ellipse">
              <a:avLst/>
            </a:prstGeom>
            <a:solidFill>
              <a:srgbClr val="00B0F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円/楕円 16"/>
            <p:cNvSpPr/>
            <p:nvPr/>
          </p:nvSpPr>
          <p:spPr>
            <a:xfrm>
              <a:off x="1115616" y="3068960"/>
              <a:ext cx="1101722" cy="1088504"/>
            </a:xfrm>
            <a:prstGeom prst="ellipse">
              <a:avLst/>
            </a:pr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円/楕円 20"/>
            <p:cNvSpPr/>
            <p:nvPr/>
          </p:nvSpPr>
          <p:spPr>
            <a:xfrm rot="3336988">
              <a:off x="1863199" y="2344908"/>
              <a:ext cx="813677" cy="1891857"/>
            </a:xfrm>
            <a:prstGeom prst="ellipse">
              <a:avLst/>
            </a:prstGeom>
            <a:solidFill>
              <a:srgbClr val="92D05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0" name="直角三角形 19"/>
          <p:cNvSpPr/>
          <p:nvPr/>
        </p:nvSpPr>
        <p:spPr>
          <a:xfrm>
            <a:off x="7236296" y="2924944"/>
            <a:ext cx="1232520" cy="1232520"/>
          </a:xfrm>
          <a:prstGeom prst="rtTriangle">
            <a:avLst/>
          </a:prstGeom>
          <a:solidFill>
            <a:schemeClr val="bg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25" name="グループ化 24"/>
          <p:cNvGrpSpPr/>
          <p:nvPr/>
        </p:nvGrpSpPr>
        <p:grpSpPr>
          <a:xfrm>
            <a:off x="6012160" y="1916832"/>
            <a:ext cx="2448272" cy="2160240"/>
            <a:chOff x="6012160" y="1916832"/>
            <a:chExt cx="2448272" cy="2160240"/>
          </a:xfrm>
        </p:grpSpPr>
        <p:sp>
          <p:nvSpPr>
            <p:cNvPr id="33" name="直角三角形 32"/>
            <p:cNvSpPr/>
            <p:nvPr/>
          </p:nvSpPr>
          <p:spPr>
            <a:xfrm>
              <a:off x="7236296" y="1916832"/>
              <a:ext cx="1224136" cy="2160240"/>
            </a:xfrm>
            <a:prstGeom prst="rtTriangle">
              <a:avLst/>
            </a:prstGeom>
            <a:solidFill>
              <a:srgbClr val="E43ACC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フローチャート : 組合せ 29"/>
            <p:cNvSpPr/>
            <p:nvPr/>
          </p:nvSpPr>
          <p:spPr>
            <a:xfrm rot="10800000">
              <a:off x="6732240" y="2060848"/>
              <a:ext cx="864096" cy="2016224"/>
            </a:xfrm>
            <a:prstGeom prst="flowChartMerge">
              <a:avLst/>
            </a:prstGeom>
            <a:solidFill>
              <a:srgbClr val="00B0F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直角三角形 30"/>
            <p:cNvSpPr/>
            <p:nvPr/>
          </p:nvSpPr>
          <p:spPr>
            <a:xfrm rot="16200000">
              <a:off x="5580112" y="2492896"/>
              <a:ext cx="2016224" cy="1152128"/>
            </a:xfrm>
            <a:prstGeom prst="rtTriangle">
              <a:avLst/>
            </a:prstGeom>
            <a:solidFill>
              <a:srgbClr val="FF000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フローチャート : 組合せ 22"/>
            <p:cNvSpPr/>
            <p:nvPr/>
          </p:nvSpPr>
          <p:spPr>
            <a:xfrm rot="10800000">
              <a:off x="6531073" y="2564904"/>
              <a:ext cx="1296143" cy="1393676"/>
            </a:xfrm>
            <a:prstGeom prst="flowChartMerge">
              <a:avLst/>
            </a:prstGeom>
            <a:solidFill>
              <a:srgbClr val="92D050">
                <a:alpha val="4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20" grpId="0" animBg="1"/>
      <p:bldP spid="2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8858"/>
            <a:ext cx="7467600" cy="1143000"/>
          </a:xfrm>
        </p:spPr>
        <p:txBody>
          <a:bodyPr/>
          <a:lstStyle/>
          <a:p>
            <a:r>
              <a:rPr kumimoji="1" lang="en-US" altLang="ja-JP" dirty="0" smtClean="0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HGP創英角ﾎﾟｯﾌﾟ体" pitchFamily="50" charset="-128"/>
                <a:ea typeface="HGP創英角ﾎﾟｯﾌﾟ体" pitchFamily="50" charset="-128"/>
              </a:rPr>
              <a:t>Conclusion</a:t>
            </a:r>
            <a:endParaRPr kumimoji="1" lang="ja-JP" altLang="en-US" dirty="0">
              <a:ln>
                <a:solidFill>
                  <a:srgbClr val="002060"/>
                </a:solidFill>
              </a:ln>
              <a:solidFill>
                <a:srgbClr val="FFC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7584" y="1124744"/>
            <a:ext cx="75608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200" dirty="0" smtClean="0">
                <a:latin typeface="HGS創英角ﾎﾟｯﾌﾟ体" pitchFamily="50" charset="-128"/>
                <a:ea typeface="HGS創英角ﾎﾟｯﾌﾟ体" pitchFamily="50" charset="-128"/>
              </a:rPr>
              <a:t> Search for new faint </a:t>
            </a:r>
            <a:r>
              <a:rPr lang="en-US" altLang="ja-JP" sz="2200" dirty="0" err="1" smtClean="0">
                <a:latin typeface="HGS創英角ﾎﾟｯﾌﾟ体" pitchFamily="50" charset="-128"/>
                <a:ea typeface="HGS創英角ﾎﾟｯﾌﾟ体" pitchFamily="50" charset="-128"/>
              </a:rPr>
              <a:t>blazars</a:t>
            </a:r>
            <a:r>
              <a:rPr lang="en-US" altLang="ja-JP" sz="2200" dirty="0" smtClean="0">
                <a:latin typeface="HGS創英角ﾎﾟｯﾌﾟ体" pitchFamily="50" charset="-128"/>
                <a:ea typeface="HGS創英角ﾎﾟｯﾌﾟ体" pitchFamily="50" charset="-128"/>
              </a:rPr>
              <a:t> with γ-ray emission</a:t>
            </a:r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791072" y="3358153"/>
            <a:ext cx="766936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ja-JP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HGS創英角ﾎﾟｯﾌﾟ体" pitchFamily="50" charset="-128"/>
                <a:ea typeface="HGS創英角ﾎﾟｯﾌﾟ体" pitchFamily="50" charset="-128"/>
                <a:cs typeface="ＭＳ Ｐゴシック" pitchFamily="50" charset="-128"/>
              </a:rPr>
              <a:t>29 radio sources with high brightness temperature 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44016" y="2060848"/>
            <a:ext cx="89644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200" dirty="0" smtClean="0">
                <a:latin typeface="HGS創英角ﾎﾟｯﾌﾟ体" pitchFamily="50" charset="-128"/>
                <a:ea typeface="HGS創英角ﾎﾟｯﾌﾟ体" pitchFamily="50" charset="-128"/>
              </a:rPr>
              <a:t>e-VLBI observation for radio sources within the positional error of unassociated γ-ray sources in Fermi 2nd catalog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827584" y="4329678"/>
            <a:ext cx="756084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200" dirty="0" smtClean="0">
                <a:latin typeface="HGS創英角ﾎﾟｯﾌﾟ体" pitchFamily="50" charset="-128"/>
                <a:ea typeface="HGS創英角ﾎﾟｯﾌﾟ体" pitchFamily="50" charset="-128"/>
                <a:cs typeface="ＭＳ Ｐゴシック" pitchFamily="50" charset="-128"/>
              </a:rPr>
              <a:t>Nine</a:t>
            </a:r>
            <a:r>
              <a:rPr kumimoji="1" lang="en-US" altLang="ja-JP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GS創英角ﾎﾟｯﾌﾟ体" pitchFamily="50" charset="-128"/>
                <a:ea typeface="HGS創英角ﾎﾟｯﾌﾟ体" pitchFamily="50" charset="-128"/>
                <a:cs typeface="ＭＳ Ｐゴシック" pitchFamily="50" charset="-128"/>
              </a:rPr>
              <a:t> detected sources are possible </a:t>
            </a:r>
            <a:r>
              <a:rPr kumimoji="1" lang="en-US" altLang="ja-JP" sz="2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GS創英角ﾎﾟｯﾌﾟ体" pitchFamily="50" charset="-128"/>
                <a:ea typeface="HGS創英角ﾎﾟｯﾌﾟ体" pitchFamily="50" charset="-128"/>
                <a:cs typeface="ＭＳ Ｐゴシック" pitchFamily="50" charset="-128"/>
              </a:rPr>
              <a:t>blazars</a:t>
            </a:r>
            <a:r>
              <a:rPr lang="en-US" altLang="ja-JP" sz="2200" dirty="0" smtClean="0">
                <a:latin typeface="HGS創英角ﾎﾟｯﾌﾟ体" pitchFamily="50" charset="-128"/>
                <a:ea typeface="HGS創英角ﾎﾟｯﾌﾟ体" pitchFamily="50" charset="-128"/>
                <a:cs typeface="ＭＳ Ｐゴシック" pitchFamily="50" charset="-128"/>
              </a:rPr>
              <a:t> 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200" dirty="0" smtClean="0">
                <a:latin typeface="HGS創英角ﾎﾟｯﾌﾟ体" pitchFamily="50" charset="-128"/>
                <a:ea typeface="HGS創英角ﾎﾟｯﾌﾟ体" pitchFamily="50" charset="-128"/>
                <a:cs typeface="ＭＳ Ｐゴシック" pitchFamily="50" charset="-128"/>
              </a:rPr>
              <a:t>( by </a:t>
            </a:r>
            <a:r>
              <a:rPr lang="en-US" altLang="ja-JP" sz="2200" dirty="0" err="1" smtClean="0">
                <a:latin typeface="HGS創英角ﾎﾟｯﾌﾟ体" pitchFamily="50" charset="-128"/>
                <a:ea typeface="HGS創英角ﾎﾟｯﾌﾟ体" pitchFamily="50" charset="-128"/>
                <a:cs typeface="ＭＳ Ｐゴシック" pitchFamily="50" charset="-128"/>
              </a:rPr>
              <a:t>Massaro</a:t>
            </a:r>
            <a:r>
              <a:rPr lang="en-US" altLang="ja-JP" sz="2200" dirty="0" smtClean="0">
                <a:latin typeface="HGS創英角ﾎﾟｯﾌﾟ体" pitchFamily="50" charset="-128"/>
                <a:ea typeface="HGS創英角ﾎﾟｯﾌﾟ体" pitchFamily="50" charset="-128"/>
                <a:cs typeface="ＭＳ Ｐゴシック" pitchFamily="50" charset="-128"/>
              </a:rPr>
              <a:t> way 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200" dirty="0" smtClean="0">
                <a:latin typeface="HGS創英角ﾎﾟｯﾌﾟ体" pitchFamily="50" charset="-128"/>
                <a:ea typeface="HGS創英角ﾎﾟｯﾌﾟ体" pitchFamily="50" charset="-128"/>
                <a:cs typeface="ＭＳ Ｐゴシック" pitchFamily="50" charset="-128"/>
              </a:rPr>
              <a:t>J0307+4915(detected </a:t>
            </a:r>
            <a:r>
              <a:rPr lang="en-US" altLang="ja-JP" sz="2200" dirty="0" smtClean="0">
                <a:latin typeface="HGS創英角ﾎﾟｯﾌﾟ体" pitchFamily="50" charset="-128"/>
                <a:ea typeface="HGS創英角ﾎﾟｯﾌﾟ体" pitchFamily="50" charset="-128"/>
                <a:cs typeface="ＭＳ Ｐゴシック" pitchFamily="50" charset="-128"/>
              </a:rPr>
              <a:t>source) is possible blazar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200" dirty="0" smtClean="0">
                <a:latin typeface="HGS創英角ﾎﾟｯﾌﾟ体" pitchFamily="50" charset="-128"/>
                <a:ea typeface="HGS創英角ﾎﾟｯﾌﾟ体" pitchFamily="50" charset="-128"/>
                <a:cs typeface="ＭＳ Ｐゴシック" pitchFamily="50" charset="-128"/>
              </a:rPr>
              <a:t>( from the viewpoint of spectral index 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ja-JP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GS創英角ﾎﾟｯﾌﾟ体" pitchFamily="50" charset="-128"/>
                <a:ea typeface="HGS創英角ﾎﾟｯﾌﾟ体" pitchFamily="50" charset="-128"/>
                <a:cs typeface="ＭＳ Ｐゴシック" pitchFamily="50" charset="-128"/>
              </a:rPr>
              <a:t>Different trend from </a:t>
            </a:r>
            <a:r>
              <a:rPr lang="en-US" altLang="ja-JP" sz="2200" dirty="0" smtClean="0">
                <a:latin typeface="HGS創英角ﾎﾟｯﾌﾟ体" pitchFamily="50" charset="-128"/>
                <a:ea typeface="HGS創英角ﾎﾟｯﾌﾟ体" pitchFamily="50" charset="-128"/>
                <a:cs typeface="ＭＳ Ｐゴシック" pitchFamily="50" charset="-128"/>
              </a:rPr>
              <a:t>known</a:t>
            </a:r>
            <a:r>
              <a:rPr kumimoji="1" lang="en-US" altLang="ja-JP" sz="2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HGS創英角ﾎﾟｯﾌﾟ体" pitchFamily="50" charset="-128"/>
                <a:ea typeface="HGS創英角ﾎﾟｯﾌﾟ体" pitchFamily="50" charset="-128"/>
                <a:cs typeface="ＭＳ Ｐゴシック" pitchFamily="50" charset="-128"/>
              </a:rPr>
              <a:t> </a:t>
            </a:r>
            <a:r>
              <a:rPr kumimoji="1" lang="en-US" altLang="ja-JP" sz="2200" b="0" i="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HGS創英角ﾎﾟｯﾌﾟ体" pitchFamily="50" charset="-128"/>
                <a:ea typeface="HGS創英角ﾎﾟｯﾌﾟ体" pitchFamily="50" charset="-128"/>
                <a:cs typeface="ＭＳ Ｐゴシック" pitchFamily="50" charset="-128"/>
              </a:rPr>
              <a:t>blazars</a:t>
            </a:r>
            <a:r>
              <a:rPr lang="en-US" altLang="ja-JP" sz="2200" dirty="0" smtClean="0">
                <a:latin typeface="HGS創英角ﾎﾟｯﾌﾟ体" pitchFamily="50" charset="-128"/>
                <a:ea typeface="HGS創英角ﾎﾟｯﾌﾟ体" pitchFamily="50" charset="-128"/>
                <a:cs typeface="ＭＳ Ｐゴシック" pitchFamily="50" charset="-128"/>
              </a:rPr>
              <a:t> </a:t>
            </a:r>
          </a:p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2200" dirty="0" smtClean="0">
                <a:latin typeface="HGS創英角ﾎﾟｯﾌﾟ体" pitchFamily="50" charset="-128"/>
                <a:ea typeface="HGS創英角ﾎﾟｯﾌﾟ体" pitchFamily="50" charset="-128"/>
                <a:cs typeface="ＭＳ Ｐゴシック" pitchFamily="50" charset="-128"/>
              </a:rPr>
              <a:t>( from correlation diagrams )</a:t>
            </a:r>
            <a:endParaRPr kumimoji="1" lang="ja-JP" altLang="ja-JP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HGS創英角ﾎﾟｯﾌﾟ体" pitchFamily="50" charset="-128"/>
              <a:ea typeface="HGS創英角ﾎﾟｯﾌﾟ体" pitchFamily="50" charset="-128"/>
              <a:cs typeface="ＭＳ Ｐゴシック" pitchFamily="50" charset="-128"/>
            </a:endParaRPr>
          </a:p>
        </p:txBody>
      </p:sp>
      <p:sp>
        <p:nvSpPr>
          <p:cNvPr id="7" name="下矢印 6"/>
          <p:cNvSpPr/>
          <p:nvPr/>
        </p:nvSpPr>
        <p:spPr>
          <a:xfrm>
            <a:off x="4139952" y="1686294"/>
            <a:ext cx="936104" cy="3600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下矢印 7"/>
          <p:cNvSpPr/>
          <p:nvPr/>
        </p:nvSpPr>
        <p:spPr>
          <a:xfrm>
            <a:off x="4139952" y="2910430"/>
            <a:ext cx="936104" cy="3600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/>
          <p:cNvSpPr/>
          <p:nvPr/>
        </p:nvSpPr>
        <p:spPr>
          <a:xfrm>
            <a:off x="4139952" y="3919104"/>
            <a:ext cx="936104" cy="360040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2771800" y="6548586"/>
            <a:ext cx="37444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EATING VLBI 2014 @ Bologna </a:t>
            </a:r>
          </a:p>
        </p:txBody>
      </p:sp>
      <p:cxnSp>
        <p:nvCxnSpPr>
          <p:cNvPr id="11" name="直線コネクタ 10"/>
          <p:cNvCxnSpPr/>
          <p:nvPr/>
        </p:nvCxnSpPr>
        <p:spPr>
          <a:xfrm>
            <a:off x="217612" y="6568434"/>
            <a:ext cx="867486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596"/>
            <a:ext cx="8229600" cy="1143000"/>
          </a:xfrm>
        </p:spPr>
        <p:txBody>
          <a:bodyPr/>
          <a:lstStyle/>
          <a:p>
            <a:r>
              <a:rPr lang="en-US" altLang="ja-JP" dirty="0" smtClean="0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HGP創英角ﾎﾟｯﾌﾟ体" pitchFamily="50" charset="-128"/>
                <a:ea typeface="HGP創英角ﾎﾟｯﾌﾟ体" pitchFamily="50" charset="-128"/>
              </a:rPr>
              <a:t>Introduction</a:t>
            </a:r>
            <a:endParaRPr kumimoji="1" lang="ja-JP" altLang="en-US" dirty="0">
              <a:ln>
                <a:solidFill>
                  <a:srgbClr val="002060"/>
                </a:solidFill>
              </a:ln>
              <a:solidFill>
                <a:srgbClr val="FFC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grpSp>
        <p:nvGrpSpPr>
          <p:cNvPr id="3" name="グループ化 6"/>
          <p:cNvGrpSpPr/>
          <p:nvPr/>
        </p:nvGrpSpPr>
        <p:grpSpPr>
          <a:xfrm>
            <a:off x="5473026" y="1803479"/>
            <a:ext cx="3670974" cy="3137689"/>
            <a:chOff x="5600659" y="1752324"/>
            <a:chExt cx="3490175" cy="2649812"/>
          </a:xfrm>
        </p:grpSpPr>
        <p:pic>
          <p:nvPicPr>
            <p:cNvPr id="10" name="Picture 9" descr="C:\Users\TAKA\Desktop\研究室\ゼミ\論文紹介\A Physical Model for Revised Blazar Sequence\Fossati et al. (1998)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600659" y="1752324"/>
              <a:ext cx="3439072" cy="2433209"/>
            </a:xfrm>
            <a:prstGeom prst="rect">
              <a:avLst/>
            </a:prstGeom>
            <a:noFill/>
          </p:spPr>
        </p:pic>
        <p:sp>
          <p:nvSpPr>
            <p:cNvPr id="11" name="テキスト ボックス 10"/>
            <p:cNvSpPr txBox="1"/>
            <p:nvPr/>
          </p:nvSpPr>
          <p:spPr>
            <a:xfrm>
              <a:off x="5882706" y="4184785"/>
              <a:ext cx="3208128" cy="217351"/>
            </a:xfrm>
            <a:prstGeom prst="rect">
              <a:avLst/>
            </a:prstGeom>
            <a:noFill/>
          </p:spPr>
          <p:txBody>
            <a:bodyPr wrap="square" lIns="36000" tIns="36000" rIns="36000" bIns="36000" rtlCol="0">
              <a:spAutoFit/>
            </a:bodyPr>
            <a:lstStyle/>
            <a:p>
              <a:r>
                <a:rPr lang="en-US" altLang="ja-JP" sz="1200" dirty="0" smtClean="0">
                  <a:latin typeface="HGP創英角ﾎﾟｯﾌﾟ体" pitchFamily="50" charset="-128"/>
                  <a:ea typeface="HGP創英角ﾎﾟｯﾌﾟ体" pitchFamily="50" charset="-128"/>
                </a:rPr>
                <a:t>Fig.</a:t>
              </a:r>
              <a:r>
                <a:rPr lang="ja-JP" altLang="en-US" sz="1200" dirty="0" smtClean="0">
                  <a:latin typeface="HGP創英角ﾎﾟｯﾌﾟ体" pitchFamily="50" charset="-128"/>
                  <a:ea typeface="HGP創英角ﾎﾟｯﾌﾟ体" pitchFamily="50" charset="-128"/>
                </a:rPr>
                <a:t>  </a:t>
              </a:r>
              <a:r>
                <a:rPr lang="en-US" altLang="ja-JP" sz="1200" dirty="0" err="1" smtClean="0">
                  <a:latin typeface="HGP創英角ﾎﾟｯﾌﾟ体" pitchFamily="50" charset="-128"/>
                  <a:ea typeface="HGP創英角ﾎﾟｯﾌﾟ体" pitchFamily="50" charset="-128"/>
                </a:rPr>
                <a:t>Blazar</a:t>
              </a:r>
              <a:r>
                <a:rPr lang="en-US" altLang="ja-JP" sz="1200" dirty="0" smtClean="0">
                  <a:latin typeface="HGP創英角ﾎﾟｯﾌﾟ体" pitchFamily="50" charset="-128"/>
                  <a:ea typeface="HGP創英角ﾎﾟｯﾌﾟ体" pitchFamily="50" charset="-128"/>
                </a:rPr>
                <a:t> Sequence ( </a:t>
              </a:r>
              <a:r>
                <a:rPr lang="en-US" altLang="ja-JP" sz="1200" dirty="0" err="1" smtClean="0">
                  <a:latin typeface="HGP創英角ﾎﾟｯﾌﾟ体" pitchFamily="50" charset="-128"/>
                  <a:ea typeface="HGP創英角ﾎﾟｯﾌﾟ体" pitchFamily="50" charset="-128"/>
                </a:rPr>
                <a:t>Fossati</a:t>
              </a:r>
              <a:r>
                <a:rPr lang="en-US" altLang="ja-JP" sz="1200" dirty="0" smtClean="0">
                  <a:latin typeface="HGP創英角ﾎﾟｯﾌﾟ体" pitchFamily="50" charset="-128"/>
                  <a:ea typeface="HGP創英角ﾎﾟｯﾌﾟ体" pitchFamily="50" charset="-128"/>
                </a:rPr>
                <a:t> et al. 1998 )</a:t>
              </a:r>
              <a:endParaRPr kumimoji="1" lang="ja-JP" altLang="en-US" sz="1200" dirty="0"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654605" y="1069830"/>
            <a:ext cx="22322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HGP創英角ﾎﾟｯﾌﾟ体" pitchFamily="50" charset="-128"/>
                <a:ea typeface="HGP創英角ﾎﾟｯﾌﾟ体" pitchFamily="50" charset="-128"/>
              </a:rPr>
              <a:t>Blazar</a:t>
            </a:r>
            <a:r>
              <a:rPr lang="en-US" altLang="ja-JP" sz="2000" dirty="0" smtClean="0"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kumimoji="1" lang="ja-JP" altLang="en-US" sz="2000" dirty="0" smtClean="0">
                <a:latin typeface="HGP創英角ﾎﾟｯﾌﾟ体" pitchFamily="50" charset="-128"/>
                <a:ea typeface="HGP創英角ﾎﾟｯﾌﾟ体" pitchFamily="50" charset="-128"/>
              </a:rPr>
              <a:t>・・・</a:t>
            </a:r>
            <a:endParaRPr kumimoji="1" lang="ja-JP" altLang="en-US" sz="20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3528" y="1887215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HGP創英角ﾎﾟｯﾌﾟ体" pitchFamily="50" charset="-128"/>
                <a:ea typeface="HGP創英角ﾎﾟｯﾌﾟ体" pitchFamily="50" charset="-128"/>
              </a:rPr>
              <a:t>&lt;</a:t>
            </a:r>
            <a:r>
              <a:rPr lang="ja-JP" altLang="en-US" sz="24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2400" b="1" dirty="0" err="1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HGP創英角ﾎﾟｯﾌﾟ体" pitchFamily="50" charset="-128"/>
                <a:ea typeface="HGP創英角ﾎﾟｯﾌﾟ体" pitchFamily="50" charset="-128"/>
              </a:rPr>
              <a:t>Blazar’s</a:t>
            </a:r>
            <a:r>
              <a:rPr lang="en-US" altLang="ja-JP" sz="24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HGP創英角ﾎﾟｯﾌﾟ体" pitchFamily="50" charset="-128"/>
                <a:ea typeface="HGP創英角ﾎﾟｯﾌﾟ体" pitchFamily="50" charset="-128"/>
              </a:rPr>
              <a:t> SED &gt;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827584" y="2771636"/>
            <a:ext cx="46650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ja-JP" altLang="en-US" dirty="0" smtClean="0"/>
              <a:t>⇛</a:t>
            </a:r>
            <a:r>
              <a:rPr lang="ja-JP" altLang="en-US" dirty="0" smtClean="0"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en-US" altLang="ja-JP" dirty="0" err="1" smtClean="0">
                <a:latin typeface="HGP創英角ﾎﾟｯﾌﾟ体" pitchFamily="50" charset="-128"/>
                <a:ea typeface="HGP創英角ﾎﾟｯﾌﾟ体" pitchFamily="50" charset="-128"/>
              </a:rPr>
              <a:t>Blazar</a:t>
            </a:r>
            <a:r>
              <a:rPr lang="en-US" altLang="ja-JP" dirty="0" smtClean="0">
                <a:latin typeface="HGP創英角ﾎﾟｯﾌﾟ体" pitchFamily="50" charset="-128"/>
                <a:ea typeface="HGP創英角ﾎﾟｯﾌﾟ体" pitchFamily="50" charset="-128"/>
              </a:rPr>
              <a:t> Sequence( </a:t>
            </a:r>
            <a:r>
              <a:rPr lang="en-US" altLang="ja-JP" dirty="0" err="1" smtClean="0">
                <a:latin typeface="HGP創英角ﾎﾟｯﾌﾟ体" pitchFamily="50" charset="-128"/>
                <a:ea typeface="HGP創英角ﾎﾟｯﾌﾟ体" pitchFamily="50" charset="-128"/>
              </a:rPr>
              <a:t>Fossati</a:t>
            </a:r>
            <a:r>
              <a:rPr lang="en-US" altLang="ja-JP" dirty="0" smtClean="0">
                <a:latin typeface="HGP創英角ﾎﾟｯﾌﾟ体" pitchFamily="50" charset="-128"/>
                <a:ea typeface="HGP創英角ﾎﾟｯﾌﾟ体" pitchFamily="50" charset="-128"/>
              </a:rPr>
              <a:t> et al. 1998 )</a:t>
            </a:r>
            <a:endParaRPr lang="ja-JP" altLang="en-US" dirty="0" smtClean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251520" y="3284984"/>
            <a:ext cx="4968552" cy="64807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20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This characteristic was </a:t>
            </a:r>
            <a:r>
              <a:rPr lang="en-US" altLang="ja-JP" sz="20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discovered</a:t>
            </a:r>
          </a:p>
          <a:p>
            <a:pPr algn="r"/>
            <a:r>
              <a:rPr lang="en-US" altLang="ja-JP" sz="20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 among bright </a:t>
            </a:r>
            <a:r>
              <a:rPr lang="en-US" altLang="ja-JP" sz="2000" dirty="0" err="1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blazars</a:t>
            </a:r>
            <a:r>
              <a:rPr lang="en-US" altLang="ja-JP" sz="20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 at radio </a:t>
            </a:r>
            <a:endParaRPr kumimoji="1" lang="en-US" altLang="ja-JP" sz="2000" dirty="0" smtClean="0">
              <a:solidFill>
                <a:schemeClr val="tx1"/>
              </a:solidFill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7" name="下矢印 16"/>
          <p:cNvSpPr/>
          <p:nvPr/>
        </p:nvSpPr>
        <p:spPr>
          <a:xfrm>
            <a:off x="2339752" y="4077072"/>
            <a:ext cx="720080" cy="360040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65864" y="4499828"/>
            <a:ext cx="5486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P創英角ﾎﾟｯﾌﾟ体" pitchFamily="50" charset="-128"/>
                <a:ea typeface="HGP創英角ﾎﾟｯﾌﾟ体" pitchFamily="50" charset="-128"/>
              </a:rPr>
              <a:t>Is this </a:t>
            </a:r>
            <a:r>
              <a:rPr lang="en-US" altLang="ja-JP" dirty="0" smtClean="0">
                <a:latin typeface="HGP創英角ﾎﾟｯﾌﾟ体" pitchFamily="50" charset="-128"/>
                <a:ea typeface="HGP創英角ﾎﾟｯﾌﾟ体" pitchFamily="50" charset="-128"/>
              </a:rPr>
              <a:t>characteristic</a:t>
            </a:r>
            <a:r>
              <a:rPr kumimoji="1" lang="en-US" altLang="ja-JP" dirty="0" smtClean="0">
                <a:latin typeface="HGP創英角ﾎﾟｯﾌﾟ体" pitchFamily="50" charset="-128"/>
                <a:ea typeface="HGP創英角ﾎﾟｯﾌﾟ体" pitchFamily="50" charset="-128"/>
              </a:rPr>
              <a:t> seen among all blazars ??</a:t>
            </a:r>
          </a:p>
        </p:txBody>
      </p:sp>
      <p:sp>
        <p:nvSpPr>
          <p:cNvPr id="20" name="下矢印 19"/>
          <p:cNvSpPr/>
          <p:nvPr/>
        </p:nvSpPr>
        <p:spPr>
          <a:xfrm>
            <a:off x="3563888" y="5373216"/>
            <a:ext cx="792088" cy="296743"/>
          </a:xfrm>
          <a:prstGeom prst="down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111464" y="2132856"/>
            <a:ext cx="504056" cy="25736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HGP創英角ﾎﾟｯﾌﾟ体" pitchFamily="50" charset="-128"/>
                <a:ea typeface="HGP創英角ﾎﾟｯﾌﾟ体" pitchFamily="50" charset="-128"/>
              </a:rPr>
              <a:t>FSRQ</a:t>
            </a:r>
            <a:endParaRPr kumimoji="1" lang="ja-JP" altLang="en-US" sz="12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327488" y="2667575"/>
            <a:ext cx="360040" cy="25736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HGP創英角ﾎﾟｯﾌﾟ体" pitchFamily="50" charset="-128"/>
                <a:ea typeface="HGP創英角ﾎﾟｯﾌﾟ体" pitchFamily="50" charset="-128"/>
              </a:rPr>
              <a:t>LBL</a:t>
            </a:r>
            <a:endParaRPr kumimoji="1" lang="ja-JP" altLang="en-US" sz="12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615520" y="2955607"/>
            <a:ext cx="360040" cy="25736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altLang="ja-JP" sz="1200" dirty="0" smtClean="0">
                <a:latin typeface="HGP創英角ﾎﾟｯﾌﾟ体" pitchFamily="50" charset="-128"/>
                <a:ea typeface="HGP創英角ﾎﾟｯﾌﾟ体" pitchFamily="50" charset="-128"/>
              </a:rPr>
              <a:t>I</a:t>
            </a:r>
            <a:r>
              <a:rPr kumimoji="1" lang="en-US" altLang="ja-JP" sz="1200" dirty="0" smtClean="0">
                <a:latin typeface="HGP創英角ﾎﾟｯﾌﾟ体" pitchFamily="50" charset="-128"/>
                <a:ea typeface="HGP創英角ﾎﾟｯﾌﾟ体" pitchFamily="50" charset="-128"/>
              </a:rPr>
              <a:t>BL</a:t>
            </a:r>
            <a:endParaRPr kumimoji="1" lang="ja-JP" altLang="en-US" sz="12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7119576" y="3315647"/>
            <a:ext cx="432048" cy="257369"/>
          </a:xfrm>
          <a:prstGeom prst="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36000" tIns="36000" rIns="36000" bIns="36000" rtlCol="0">
            <a:spAutoFit/>
          </a:bodyPr>
          <a:lstStyle/>
          <a:p>
            <a:pPr algn="ctr"/>
            <a:r>
              <a:rPr lang="en-US" altLang="ja-JP" sz="1200" dirty="0" smtClean="0">
                <a:latin typeface="HGP創英角ﾎﾟｯﾌﾟ体" pitchFamily="50" charset="-128"/>
                <a:ea typeface="HGP創英角ﾎﾟｯﾌﾟ体" pitchFamily="50" charset="-128"/>
              </a:rPr>
              <a:t>H</a:t>
            </a:r>
            <a:r>
              <a:rPr kumimoji="1" lang="en-US" altLang="ja-JP" sz="1200" dirty="0" smtClean="0">
                <a:latin typeface="HGP創英角ﾎﾟｯﾌﾟ体" pitchFamily="50" charset="-128"/>
                <a:ea typeface="HGP創英角ﾎﾟｯﾌﾟ体" pitchFamily="50" charset="-128"/>
              </a:rPr>
              <a:t>BL</a:t>
            </a:r>
            <a:endParaRPr kumimoji="1" lang="ja-JP" altLang="en-US" sz="12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088232" y="1064930"/>
            <a:ext cx="71642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latin typeface="HGP創英角ﾎﾟｯﾌﾟ体" pitchFamily="50" charset="-128"/>
                <a:ea typeface="HGP創英角ﾎﾟｯﾌﾟ体" pitchFamily="50" charset="-128"/>
              </a:rPr>
              <a:t>active galactic nucleus ( AGN ) with relativistic jets pointing almost along the line of sight.</a:t>
            </a:r>
            <a:endParaRPr lang="ja-JP" altLang="en-US" sz="2000" dirty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grpSp>
        <p:nvGrpSpPr>
          <p:cNvPr id="4" name="グループ化 34"/>
          <p:cNvGrpSpPr/>
          <p:nvPr/>
        </p:nvGrpSpPr>
        <p:grpSpPr>
          <a:xfrm>
            <a:off x="251520" y="2267580"/>
            <a:ext cx="4824536" cy="478146"/>
            <a:chOff x="467544" y="2492375"/>
            <a:chExt cx="4824536" cy="478146"/>
          </a:xfrm>
        </p:grpSpPr>
        <p:sp>
          <p:nvSpPr>
            <p:cNvPr id="28" name="正方形/長方形 27"/>
            <p:cNvSpPr/>
            <p:nvPr/>
          </p:nvSpPr>
          <p:spPr>
            <a:xfrm>
              <a:off x="467544" y="2555612"/>
              <a:ext cx="4824536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dirty="0" smtClean="0">
                  <a:latin typeface="HGP創英角ﾎﾟｯﾌﾟ体" pitchFamily="50" charset="-128"/>
                  <a:ea typeface="HGP創英角ﾎﾟｯﾌﾟ体" pitchFamily="50" charset="-128"/>
                </a:rPr>
                <a:t>Anti-correlation between          and    </a:t>
              </a:r>
              <a:endParaRPr lang="ja-JP" altLang="en-US" dirty="0"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graphicFrame>
          <p:nvGraphicFramePr>
            <p:cNvPr id="30" name="オブジェクト 29"/>
            <p:cNvGraphicFramePr>
              <a:graphicFrameLocks noChangeAspect="1"/>
            </p:cNvGraphicFramePr>
            <p:nvPr/>
          </p:nvGraphicFramePr>
          <p:xfrm>
            <a:off x="3419872" y="2519671"/>
            <a:ext cx="563562" cy="450850"/>
          </p:xfrm>
          <a:graphic>
            <a:graphicData uri="http://schemas.openxmlformats.org/presentationml/2006/ole">
              <p:oleObj spid="_x0000_s43010" name="数式" r:id="rId5" imgW="317160" imgH="253800" progId="Equation.3">
                <p:embed/>
              </p:oleObj>
            </a:graphicData>
          </a:graphic>
        </p:graphicFrame>
        <p:graphicFrame>
          <p:nvGraphicFramePr>
            <p:cNvPr id="6147" name="Object 3"/>
            <p:cNvGraphicFramePr>
              <a:graphicFrameLocks noChangeAspect="1"/>
            </p:cNvGraphicFramePr>
            <p:nvPr/>
          </p:nvGraphicFramePr>
          <p:xfrm>
            <a:off x="4572000" y="2492375"/>
            <a:ext cx="585787" cy="450850"/>
          </p:xfrm>
          <a:graphic>
            <a:graphicData uri="http://schemas.openxmlformats.org/presentationml/2006/ole">
              <p:oleObj spid="_x0000_s43011" name="数式" r:id="rId6" imgW="330120" imgH="253800" progId="Equation.3">
                <p:embed/>
              </p:oleObj>
            </a:graphicData>
          </a:graphic>
        </p:graphicFrame>
      </p:grpSp>
      <p:sp>
        <p:nvSpPr>
          <p:cNvPr id="36" name="正方形/長方形 35"/>
          <p:cNvSpPr/>
          <p:nvPr/>
        </p:nvSpPr>
        <p:spPr>
          <a:xfrm>
            <a:off x="251520" y="4941168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latin typeface="HGP創英角ﾎﾟｯﾌﾟ体" pitchFamily="50" charset="-128"/>
                <a:ea typeface="HGP創英角ﾎﾟｯﾌﾟ体" pitchFamily="50" charset="-128"/>
              </a:rPr>
              <a:t>It is necessary to</a:t>
            </a:r>
            <a:r>
              <a:rPr lang="ja-JP" altLang="en-US" dirty="0" smtClean="0"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en-US" altLang="ja-JP" dirty="0" smtClean="0">
                <a:latin typeface="HGP創英角ﾎﾟｯﾌﾟ体" pitchFamily="50" charset="-128"/>
                <a:ea typeface="HGP創英角ﾎﾟｯﾌﾟ体" pitchFamily="50" charset="-128"/>
              </a:rPr>
              <a:t>inspect that with taking account of faint </a:t>
            </a:r>
            <a:r>
              <a:rPr lang="en-US" altLang="ja-JP" dirty="0" err="1" smtClean="0">
                <a:latin typeface="HGP創英角ﾎﾟｯﾌﾟ体" pitchFamily="50" charset="-128"/>
                <a:ea typeface="HGP創英角ﾎﾟｯﾌﾟ体" pitchFamily="50" charset="-128"/>
              </a:rPr>
              <a:t>blazars</a:t>
            </a:r>
            <a:r>
              <a:rPr lang="en-US" altLang="ja-JP" dirty="0" smtClean="0">
                <a:latin typeface="HGP創英角ﾎﾟｯﾌﾟ体" pitchFamily="50" charset="-128"/>
                <a:ea typeface="HGP創英角ﾎﾟｯﾌﾟ体" pitchFamily="50" charset="-128"/>
              </a:rPr>
              <a:t> !!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251520" y="5762284"/>
            <a:ext cx="8496944" cy="707886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HGP創英角ﾎﾟｯﾌﾟ体" pitchFamily="50" charset="-128"/>
                <a:ea typeface="HGP創英角ﾎﾟｯﾌﾟ体" pitchFamily="50" charset="-128"/>
              </a:rPr>
              <a:t>We are going to increase the number of faint blazars </a:t>
            </a:r>
          </a:p>
          <a:p>
            <a:pPr algn="r"/>
            <a:r>
              <a:rPr kumimoji="1" lang="en-US" altLang="ja-JP" sz="2000" dirty="0" smtClean="0">
                <a:latin typeface="HGP創英角ﾎﾟｯﾌﾟ体" pitchFamily="50" charset="-128"/>
                <a:ea typeface="HGP創英角ﾎﾟｯﾌﾟ体" pitchFamily="50" charset="-128"/>
              </a:rPr>
              <a:t>by using higher sensitivity VLBI system</a:t>
            </a:r>
            <a:r>
              <a:rPr lang="en-US" altLang="ja-JP" sz="2000" dirty="0" smtClean="0">
                <a:latin typeface="HGP創英角ﾎﾟｯﾌﾟ体" pitchFamily="50" charset="-128"/>
                <a:ea typeface="HGP創英角ﾎﾟｯﾌﾟ体" pitchFamily="50" charset="-128"/>
              </a:rPr>
              <a:t> !</a:t>
            </a:r>
            <a:endParaRPr kumimoji="1" lang="en-US" altLang="ja-JP" sz="2000" dirty="0" smtClean="0"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2771800" y="6548586"/>
            <a:ext cx="37444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EATING VLBI 2014 @ Bologna </a:t>
            </a:r>
          </a:p>
        </p:txBody>
      </p:sp>
      <p:cxnSp>
        <p:nvCxnSpPr>
          <p:cNvPr id="27" name="直線コネクタ 26"/>
          <p:cNvCxnSpPr/>
          <p:nvPr/>
        </p:nvCxnSpPr>
        <p:spPr>
          <a:xfrm>
            <a:off x="217612" y="6568434"/>
            <a:ext cx="867486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346"/>
            <a:ext cx="8229600" cy="1143000"/>
          </a:xfrm>
        </p:spPr>
        <p:txBody>
          <a:bodyPr/>
          <a:lstStyle/>
          <a:p>
            <a:r>
              <a:rPr lang="en-US" altLang="ja-JP" dirty="0" smtClean="0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HGP創英角ﾎﾟｯﾌﾟ体" pitchFamily="50" charset="-128"/>
                <a:ea typeface="HGP創英角ﾎﾟｯﾌﾟ体" pitchFamily="50" charset="-128"/>
              </a:rPr>
              <a:t>Source selection</a:t>
            </a:r>
            <a:endParaRPr kumimoji="1" lang="ja-JP" altLang="en-US" dirty="0">
              <a:ln>
                <a:solidFill>
                  <a:srgbClr val="002060"/>
                </a:solidFill>
              </a:ln>
              <a:solidFill>
                <a:srgbClr val="FFC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67544" y="980728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～ </a:t>
            </a:r>
            <a:r>
              <a:rPr lang="en-US" altLang="ja-JP" sz="24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γ-ray sample sources </a:t>
            </a:r>
            <a:r>
              <a:rPr lang="ja-JP" altLang="en-US" sz="24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～</a:t>
            </a:r>
            <a:endParaRPr lang="en-US" altLang="ja-JP" sz="2400" b="1" dirty="0" smtClean="0">
              <a:ln>
                <a:solidFill>
                  <a:srgbClr val="002060"/>
                </a:solidFill>
              </a:ln>
              <a:solidFill>
                <a:srgbClr val="F1850F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20" y="2996952"/>
            <a:ext cx="47525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&lt;</a:t>
            </a:r>
            <a:r>
              <a:rPr lang="ja-JP" altLang="en-US" sz="20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20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γ-ray sources selection criteria</a:t>
            </a:r>
            <a:r>
              <a:rPr lang="ja-JP" altLang="en-US" sz="20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20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&gt;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043608" y="3429000"/>
            <a:ext cx="360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Galactic latitude |b| &gt; 5°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Declination δ &gt; -30°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827584" y="4221088"/>
            <a:ext cx="3816424" cy="400110"/>
          </a:xfrm>
          <a:prstGeom prst="rect">
            <a:avLst/>
          </a:prstGeom>
          <a:solidFill>
            <a:schemeClr val="bg1">
              <a:lumMod val="95000"/>
              <a:lumOff val="5000"/>
            </a:schemeClr>
          </a:solidFill>
          <a:ln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0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575</a:t>
            </a:r>
            <a:r>
              <a:rPr lang="ja-JP" altLang="en-US" sz="20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　→　</a:t>
            </a:r>
            <a:r>
              <a:rPr lang="en-US" altLang="ja-JP" sz="2000" dirty="0" smtClean="0">
                <a:solidFill>
                  <a:schemeClr val="tx1"/>
                </a:solidFill>
                <a:latin typeface="HGP創英角ﾎﾟｯﾌﾟ体" pitchFamily="50" charset="-128"/>
                <a:ea typeface="HGP創英角ﾎﾟｯﾌﾟ体" pitchFamily="50" charset="-128"/>
              </a:rPr>
              <a:t>231 γ-ray sources</a:t>
            </a:r>
          </a:p>
        </p:txBody>
      </p:sp>
      <p:pic>
        <p:nvPicPr>
          <p:cNvPr id="12" name="Picture 1" descr="C:\Users\TAKA\Desktop\研究室\卒業論文\選定済み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40560" y="3068960"/>
            <a:ext cx="4012828" cy="2178800"/>
          </a:xfrm>
          <a:prstGeom prst="rect">
            <a:avLst/>
          </a:prstGeom>
          <a:noFill/>
        </p:spPr>
      </p:pic>
      <p:sp>
        <p:nvSpPr>
          <p:cNvPr id="13" name="テキスト ボックス 12"/>
          <p:cNvSpPr txBox="1"/>
          <p:nvPr/>
        </p:nvSpPr>
        <p:spPr>
          <a:xfrm>
            <a:off x="5076056" y="5301208"/>
            <a:ext cx="435597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" dirty="0" smtClean="0">
                <a:latin typeface="HGS創英角ﾎﾟｯﾌﾟ体" pitchFamily="50" charset="-128"/>
                <a:ea typeface="HGS創英角ﾎﾟｯﾌﾟ体" pitchFamily="50" charset="-128"/>
              </a:rPr>
              <a:t>Fig. The distribution of our </a:t>
            </a:r>
            <a:r>
              <a:rPr lang="en-US" altLang="ja-JP" sz="1500" dirty="0" smtClean="0">
                <a:latin typeface="HGS創英角ﾎﾟｯﾌﾟ体" pitchFamily="50" charset="-128"/>
                <a:ea typeface="HGS創英角ﾎﾟｯﾌﾟ体" pitchFamily="50" charset="-128"/>
              </a:rPr>
              <a:t>γ</a:t>
            </a:r>
            <a:r>
              <a:rPr kumimoji="1" lang="en-US" altLang="ja-JP" sz="1500" dirty="0" smtClean="0">
                <a:latin typeface="HGS創英角ﾎﾟｯﾌﾟ体" pitchFamily="50" charset="-128"/>
                <a:ea typeface="HGS創英角ﾎﾟｯﾌﾟ体" pitchFamily="50" charset="-128"/>
              </a:rPr>
              <a:t>-ray samples</a:t>
            </a:r>
            <a:endParaRPr kumimoji="1" lang="ja-JP" altLang="en-US" sz="1500" dirty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6896100" y="908720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altLang="ja-JP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395536" y="1844824"/>
            <a:ext cx="28793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   1873 γ-ray sources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107504" y="1484784"/>
            <a:ext cx="54627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&lt;</a:t>
            </a:r>
            <a:r>
              <a:rPr lang="ja-JP" altLang="en-US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Fermi 2</a:t>
            </a:r>
            <a:r>
              <a:rPr lang="en-US" altLang="ja-JP" b="1" baseline="30000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nd</a:t>
            </a:r>
            <a:r>
              <a:rPr lang="en-US" altLang="ja-JP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 catalog</a:t>
            </a:r>
            <a:r>
              <a:rPr lang="ja-JP" altLang="en-US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r>
              <a:rPr lang="en-US" altLang="ja-JP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( Nolan et al. 2012 )&gt; </a:t>
            </a:r>
            <a:endParaRPr lang="ja-JP" altLang="en-US" b="1" dirty="0">
              <a:ln>
                <a:solidFill>
                  <a:srgbClr val="002060"/>
                </a:solidFill>
              </a:ln>
              <a:solidFill>
                <a:srgbClr val="F1850F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3388026" y="1844826"/>
            <a:ext cx="39202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1298 sources </a:t>
            </a: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・・・ 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associated </a:t>
            </a:r>
          </a:p>
        </p:txBody>
      </p:sp>
      <p:sp>
        <p:nvSpPr>
          <p:cNvPr id="25" name="正方形/長方形 24"/>
          <p:cNvSpPr/>
          <p:nvPr/>
        </p:nvSpPr>
        <p:spPr>
          <a:xfrm>
            <a:off x="3923928" y="2161322"/>
            <a:ext cx="33123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806 sources are</a:t>
            </a: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‘blazar’ !!</a:t>
            </a: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　</a:t>
            </a:r>
            <a:endParaRPr lang="en-US" altLang="ja-JP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535422" y="2636912"/>
            <a:ext cx="38164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575 sources </a:t>
            </a:r>
            <a:r>
              <a:rPr lang="ja-JP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・・・</a:t>
            </a:r>
            <a:r>
              <a:rPr lang="en-US" altLang="ja-JP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 unassociated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23528" y="5077052"/>
            <a:ext cx="43924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&lt;</a:t>
            </a:r>
            <a:r>
              <a:rPr lang="ja-JP" altLang="en-US" sz="20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 </a:t>
            </a:r>
            <a:r>
              <a:rPr lang="en-US" altLang="ja-JP" sz="20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Radio sample sources &gt;</a:t>
            </a: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78496" y="5397612"/>
            <a:ext cx="18722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Used catalog :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964182" y="5405154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NVSS</a:t>
            </a:r>
          </a:p>
          <a:p>
            <a:pPr marL="457200" indent="-457200"/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FIRST</a:t>
            </a: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2700808" y="6093296"/>
            <a:ext cx="46795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→　</a:t>
            </a: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we obtained 1211 radio sources.  </a:t>
            </a: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771800" y="5477162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altLang="ja-JP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(Condon et al. 1998)</a:t>
            </a: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771800" y="5765194"/>
            <a:ext cx="28083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altLang="ja-JP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(Becker et al. 1995)</a:t>
            </a:r>
          </a:p>
        </p:txBody>
      </p:sp>
      <p:grpSp>
        <p:nvGrpSpPr>
          <p:cNvPr id="40" name="グループ化 39"/>
          <p:cNvGrpSpPr/>
          <p:nvPr/>
        </p:nvGrpSpPr>
        <p:grpSpPr>
          <a:xfrm>
            <a:off x="4788024" y="692696"/>
            <a:ext cx="4355976" cy="4896544"/>
            <a:chOff x="4788024" y="1124744"/>
            <a:chExt cx="4282063" cy="4536504"/>
          </a:xfrm>
        </p:grpSpPr>
        <p:pic>
          <p:nvPicPr>
            <p:cNvPr id="38" name="Picture 4" descr="C:\Users\TAKA\Desktop\物理学研究会\NVSS_J0158.4+0107_con.pn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788024" y="1124744"/>
              <a:ext cx="4282063" cy="4536504"/>
            </a:xfrm>
            <a:prstGeom prst="rect">
              <a:avLst/>
            </a:prstGeom>
            <a:noFill/>
          </p:spPr>
        </p:pic>
        <p:sp>
          <p:nvSpPr>
            <p:cNvPr id="39" name="円/楕円 38"/>
            <p:cNvSpPr/>
            <p:nvPr/>
          </p:nvSpPr>
          <p:spPr>
            <a:xfrm>
              <a:off x="6444208" y="2756545"/>
              <a:ext cx="1224136" cy="1224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2" name="正方形/長方形 31"/>
          <p:cNvSpPr/>
          <p:nvPr/>
        </p:nvSpPr>
        <p:spPr>
          <a:xfrm>
            <a:off x="2771800" y="6548586"/>
            <a:ext cx="37444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EATING VLBI 2014 @ Bologna </a:t>
            </a:r>
          </a:p>
        </p:txBody>
      </p:sp>
      <p:cxnSp>
        <p:nvCxnSpPr>
          <p:cNvPr id="34" name="直線コネクタ 33"/>
          <p:cNvCxnSpPr/>
          <p:nvPr/>
        </p:nvCxnSpPr>
        <p:spPr>
          <a:xfrm>
            <a:off x="217612" y="6568434"/>
            <a:ext cx="867486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346"/>
            <a:ext cx="8229600" cy="1143000"/>
          </a:xfrm>
        </p:spPr>
        <p:txBody>
          <a:bodyPr/>
          <a:lstStyle/>
          <a:p>
            <a:r>
              <a:rPr lang="en-US" altLang="ja-JP" dirty="0" smtClean="0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HGP創英角ﾎﾟｯﾌﾟ体" pitchFamily="50" charset="-128"/>
                <a:ea typeface="HGP創英角ﾎﾟｯﾌﾟ体" pitchFamily="50" charset="-128"/>
              </a:rPr>
              <a:t>Observation</a:t>
            </a:r>
            <a:endParaRPr kumimoji="1" lang="ja-JP" altLang="en-US" dirty="0">
              <a:ln>
                <a:solidFill>
                  <a:srgbClr val="002060"/>
                </a:solidFill>
              </a:ln>
              <a:solidFill>
                <a:srgbClr val="FFC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467544" y="1124744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～ </a:t>
            </a:r>
            <a:r>
              <a:rPr lang="en-US" altLang="ja-JP" sz="24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Observation system </a:t>
            </a:r>
            <a:r>
              <a:rPr lang="ja-JP" altLang="en-US" sz="24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～</a:t>
            </a:r>
            <a:endParaRPr lang="en-US" altLang="ja-JP" sz="2400" b="1" dirty="0" smtClean="0">
              <a:ln>
                <a:solidFill>
                  <a:srgbClr val="002060"/>
                </a:solidFill>
              </a:ln>
              <a:solidFill>
                <a:srgbClr val="F1850F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835696" y="1588730"/>
            <a:ext cx="56166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Optical-fiber-linked real-time VLBI system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51520" y="2649106"/>
            <a:ext cx="5184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 Recording speed </a:t>
            </a:r>
          </a:p>
          <a:p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　　　　　</a:t>
            </a: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 2048Mbps(previous : 128Mbps)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9552" y="3356992"/>
            <a:ext cx="46085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16 times Band width !!</a:t>
            </a:r>
          </a:p>
          <a:p>
            <a:pPr algn="r"/>
            <a:r>
              <a:rPr lang="ja-JP" altLang="en-US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→　</a:t>
            </a:r>
            <a:r>
              <a:rPr lang="en-US" altLang="ja-JP" sz="2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4 times higher sensitivity !!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4716016" y="2668850"/>
            <a:ext cx="4427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 Real-time correlated processing 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508104" y="3327375"/>
            <a:ext cx="3169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Immediate results !!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23528" y="2060848"/>
            <a:ext cx="7776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&lt; Optical-fiber-linked real-time VLBI system &gt;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11273" y="4538737"/>
            <a:ext cx="86132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HGS創英角ﾎﾟｯﾌﾟ体" pitchFamily="50" charset="-128"/>
                <a:ea typeface="HGS創英角ﾎﾟｯﾌﾟ体" pitchFamily="50" charset="-128"/>
              </a:rPr>
              <a:t>Angular resolution : 9.2 </a:t>
            </a:r>
            <a:r>
              <a:rPr kumimoji="1" lang="en-US" altLang="ja-JP" sz="2000" dirty="0" err="1" smtClean="0">
                <a:latin typeface="HGS創英角ﾎﾟｯﾌﾟ体" pitchFamily="50" charset="-128"/>
                <a:ea typeface="HGS創英角ﾎﾟｯﾌﾟ体" pitchFamily="50" charset="-128"/>
              </a:rPr>
              <a:t>mas</a:t>
            </a:r>
            <a:r>
              <a:rPr kumimoji="1" lang="en-US" altLang="ja-JP" sz="2000" dirty="0" smtClean="0">
                <a:latin typeface="HGS創英角ﾎﾟｯﾌﾟ体" pitchFamily="50" charset="-128"/>
                <a:ea typeface="HGS創英角ﾎﾟｯﾌﾟ体" pitchFamily="50" charset="-128"/>
              </a:rPr>
              <a:t>  @8.4GHz ( Yamaguchi-Tsukuba : 804km )</a:t>
            </a:r>
            <a:endParaRPr kumimoji="1" lang="ja-JP" altLang="en-US" sz="2000" dirty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684214" y="4954613"/>
            <a:ext cx="62872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HGS創英角ﾎﾟｯﾌﾟ体" pitchFamily="50" charset="-128"/>
                <a:ea typeface="HGS創英角ﾎﾟｯﾌﾟ体" pitchFamily="50" charset="-128"/>
              </a:rPr>
              <a:t>Noise level</a:t>
            </a:r>
            <a:r>
              <a:rPr kumimoji="1" lang="ja-JP" altLang="en-US" sz="2000" dirty="0" smtClean="0">
                <a:latin typeface="HGS創英角ﾎﾟｯﾌﾟ体" pitchFamily="50" charset="-128"/>
                <a:ea typeface="HGS創英角ﾎﾟｯﾌﾟ体" pitchFamily="50" charset="-128"/>
              </a:rPr>
              <a:t> </a:t>
            </a:r>
            <a:r>
              <a:rPr kumimoji="1" lang="en-US" altLang="ja-JP" sz="2000" dirty="0" smtClean="0">
                <a:latin typeface="HGS創英角ﾎﾟｯﾌﾟ体" pitchFamily="50" charset="-128"/>
                <a:ea typeface="HGS創英角ﾎﾟｯﾌﾟ体" pitchFamily="50" charset="-128"/>
              </a:rPr>
              <a:t>: </a:t>
            </a:r>
            <a:r>
              <a:rPr kumimoji="1" lang="ja-JP" altLang="en-US" sz="2000" dirty="0" smtClean="0">
                <a:latin typeface="HGS創英角ﾎﾟｯﾌﾟ体" pitchFamily="50" charset="-128"/>
                <a:ea typeface="HGS創英角ﾎﾟｯﾌﾟ体" pitchFamily="50" charset="-128"/>
              </a:rPr>
              <a:t>～</a:t>
            </a:r>
            <a:r>
              <a:rPr lang="en-US" altLang="ja-JP" sz="2000" dirty="0" smtClean="0">
                <a:latin typeface="HGS創英角ﾎﾟｯﾌﾟ体" pitchFamily="50" charset="-128"/>
                <a:ea typeface="HGS創英角ﾎﾟｯﾌﾟ体" pitchFamily="50" charset="-128"/>
              </a:rPr>
              <a:t>2</a:t>
            </a:r>
            <a:r>
              <a:rPr kumimoji="1" lang="en-US" altLang="ja-JP" sz="2000" dirty="0" smtClean="0">
                <a:latin typeface="HGS創英角ﾎﾟｯﾌﾟ体" pitchFamily="50" charset="-128"/>
                <a:ea typeface="HGS創英角ﾎﾟｯﾌﾟ体" pitchFamily="50" charset="-128"/>
              </a:rPr>
              <a:t> </a:t>
            </a:r>
            <a:r>
              <a:rPr kumimoji="1" lang="en-US" altLang="ja-JP" sz="2000" dirty="0" err="1" smtClean="0">
                <a:latin typeface="HGS創英角ﾎﾟｯﾌﾟ体" pitchFamily="50" charset="-128"/>
                <a:ea typeface="HGS創英角ﾎﾟｯﾌﾟ体" pitchFamily="50" charset="-128"/>
              </a:rPr>
              <a:t>mJy</a:t>
            </a:r>
            <a:r>
              <a:rPr lang="ja-JP" altLang="en-US" sz="2000" dirty="0" smtClean="0">
                <a:latin typeface="HGS創英角ﾎﾟｯﾌﾟ体" pitchFamily="50" charset="-128"/>
                <a:ea typeface="HGS創英角ﾎﾟｯﾌﾟ体" pitchFamily="50" charset="-128"/>
              </a:rPr>
              <a:t> </a:t>
            </a:r>
            <a:r>
              <a:rPr lang="en-US" altLang="ja-JP" sz="2000" dirty="0" smtClean="0">
                <a:latin typeface="HGS創英角ﾎﾟｯﾌﾟ体" pitchFamily="50" charset="-128"/>
                <a:ea typeface="HGS創英角ﾎﾟｯﾌﾟ体" pitchFamily="50" charset="-128"/>
              </a:rPr>
              <a:t>( on source time : 3 minutes )</a:t>
            </a:r>
            <a:endParaRPr kumimoji="1" lang="ja-JP" altLang="en-US" sz="2000" dirty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95536" y="4149080"/>
            <a:ext cx="439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&lt; Our observation’s spec &gt;</a:t>
            </a: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259632" y="5589240"/>
            <a:ext cx="66967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SNR (signal to noise ratio) is over 6</a:t>
            </a:r>
            <a:r>
              <a:rPr lang="ja-JP" alt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　→　</a:t>
            </a:r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Detection!!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987824" y="6093296"/>
            <a:ext cx="6552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We completed 845 sources out of 1211 samples.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2771800" y="6548586"/>
            <a:ext cx="37444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EATING VLBI 2014 @ Bologna </a:t>
            </a:r>
          </a:p>
        </p:txBody>
      </p:sp>
      <p:cxnSp>
        <p:nvCxnSpPr>
          <p:cNvPr id="23" name="直線コネクタ 22"/>
          <p:cNvCxnSpPr/>
          <p:nvPr/>
        </p:nvCxnSpPr>
        <p:spPr>
          <a:xfrm>
            <a:off x="217612" y="6568434"/>
            <a:ext cx="867486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68610" name="Picture 2" descr="C:\Users\TAKA\Desktop\EVN_users_meeting_and_eating\EVN\S12359A_254_0552+398_int28_2D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8866" y="1628800"/>
            <a:ext cx="4512162" cy="3384122"/>
          </a:xfrm>
          <a:prstGeom prst="rect">
            <a:avLst/>
          </a:prstGeom>
          <a:noFill/>
        </p:spPr>
      </p:pic>
      <p:pic>
        <p:nvPicPr>
          <p:cNvPr id="68611" name="Picture 3" descr="C:\Users\TAKA\Desktop\EVN_users_meeting_and_eating\EVN\S12336A_055_J0307.4A_int170_2D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7" y="1664803"/>
            <a:ext cx="4464497" cy="3348373"/>
          </a:xfrm>
          <a:prstGeom prst="rect">
            <a:avLst/>
          </a:prstGeom>
          <a:noFill/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2771800" y="6548586"/>
            <a:ext cx="37444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EATING VLBI 2014 @ Bologna </a:t>
            </a:r>
          </a:p>
        </p:txBody>
      </p:sp>
      <p:cxnSp>
        <p:nvCxnSpPr>
          <p:cNvPr id="9" name="直線コネクタ 8"/>
          <p:cNvCxnSpPr/>
          <p:nvPr/>
        </p:nvCxnSpPr>
        <p:spPr>
          <a:xfrm>
            <a:off x="217612" y="6568434"/>
            <a:ext cx="867486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765"/>
            <a:ext cx="7467600" cy="975963"/>
          </a:xfrm>
        </p:spPr>
        <p:txBody>
          <a:bodyPr/>
          <a:lstStyle/>
          <a:p>
            <a:r>
              <a:rPr kumimoji="1" lang="en-US" altLang="ja-JP" dirty="0" smtClean="0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HGP創英角ﾎﾟｯﾌﾟ体" pitchFamily="50" charset="-128"/>
                <a:ea typeface="HGP創英角ﾎﾟｯﾌﾟ体" pitchFamily="50" charset="-128"/>
              </a:rPr>
              <a:t>Results</a:t>
            </a:r>
            <a:endParaRPr kumimoji="1" lang="ja-JP" altLang="en-US" dirty="0">
              <a:ln>
                <a:solidFill>
                  <a:srgbClr val="002060"/>
                </a:solidFill>
              </a:ln>
              <a:solidFill>
                <a:srgbClr val="FFC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55576" y="1177588"/>
            <a:ext cx="42146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～ </a:t>
            </a:r>
            <a:r>
              <a:rPr kumimoji="1" lang="en-US" altLang="ja-JP" sz="28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Detection sources </a:t>
            </a:r>
            <a:r>
              <a:rPr kumimoji="1" lang="ja-JP" altLang="en-US" sz="28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～</a:t>
            </a:r>
            <a:endParaRPr kumimoji="1" lang="ja-JP" altLang="en-US" sz="2800" b="1" dirty="0">
              <a:ln>
                <a:solidFill>
                  <a:srgbClr val="002060"/>
                </a:solidFill>
              </a:ln>
              <a:solidFill>
                <a:srgbClr val="F1850F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043608" y="1988840"/>
            <a:ext cx="67687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kumimoji="1" lang="en-US" altLang="ja-JP" sz="2800" dirty="0" smtClean="0">
                <a:latin typeface="HGS創英角ﾎﾟｯﾌﾟ体" pitchFamily="50" charset="-128"/>
                <a:ea typeface="HGS創英角ﾎﾟｯﾌﾟ体" pitchFamily="50" charset="-128"/>
              </a:rPr>
              <a:t> We detected 29 </a:t>
            </a:r>
            <a:r>
              <a:rPr kumimoji="1" lang="en-US" altLang="ja-JP" sz="2800" dirty="0" smtClean="0">
                <a:latin typeface="HGS創英角ﾎﾟｯﾌﾟ体" pitchFamily="50" charset="-128"/>
                <a:ea typeface="HGS創英角ﾎﾟｯﾌﾟ体" pitchFamily="50" charset="-128"/>
              </a:rPr>
              <a:t>sources </a:t>
            </a:r>
            <a:r>
              <a:rPr kumimoji="1" lang="en-US" altLang="ja-JP" sz="2800" dirty="0" smtClean="0">
                <a:latin typeface="HGS創英角ﾎﾟｯﾌﾟ体" pitchFamily="50" charset="-128"/>
                <a:ea typeface="HGS創英角ﾎﾟｯﾌﾟ体" pitchFamily="50" charset="-128"/>
              </a:rPr>
              <a:t>!!</a:t>
            </a:r>
          </a:p>
          <a:p>
            <a:pPr>
              <a:buFont typeface="Arial" pitchFamily="34" charset="0"/>
              <a:buChar char="•"/>
            </a:pPr>
            <a:endParaRPr lang="en-US" altLang="ja-JP" sz="28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1" lang="en-US" altLang="ja-JP" sz="28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pPr>
              <a:buFont typeface="Arial" pitchFamily="34" charset="0"/>
              <a:buChar char="•"/>
            </a:pPr>
            <a:r>
              <a:rPr lang="en-US" altLang="ja-JP" sz="2800" dirty="0" smtClean="0">
                <a:latin typeface="HGS創英角ﾎﾟｯﾌﾟ体" pitchFamily="50" charset="-128"/>
                <a:ea typeface="HGS創英角ﾎﾟｯﾌﾟ体" pitchFamily="50" charset="-128"/>
              </a:rPr>
              <a:t> brightness </a:t>
            </a:r>
            <a:r>
              <a:rPr lang="en-US" altLang="ja-JP" sz="2800" dirty="0" smtClean="0">
                <a:latin typeface="HGS創英角ﾎﾟｯﾌﾟ体" pitchFamily="50" charset="-128"/>
                <a:ea typeface="HGS創英角ﾎﾟｯﾌﾟ体" pitchFamily="50" charset="-128"/>
              </a:rPr>
              <a:t>temperatures of detected sources exceed 10 to 6 K at </a:t>
            </a:r>
            <a:r>
              <a:rPr lang="en-US" altLang="ja-JP" sz="2800" dirty="0" smtClean="0">
                <a:latin typeface="HGS創英角ﾎﾟｯﾌﾟ体" pitchFamily="50" charset="-128"/>
                <a:ea typeface="HGS創英角ﾎﾟｯﾌﾟ体" pitchFamily="50" charset="-128"/>
              </a:rPr>
              <a:t>least!!</a:t>
            </a:r>
          </a:p>
          <a:p>
            <a:r>
              <a:rPr kumimoji="1" lang="en-US" altLang="ja-JP" sz="2800" dirty="0" smtClean="0">
                <a:latin typeface="HGS創英角ﾎﾟｯﾌﾟ体" pitchFamily="50" charset="-128"/>
                <a:ea typeface="HGS創英角ﾎﾟｯﾌﾟ体" pitchFamily="50" charset="-128"/>
              </a:rPr>
              <a:t> </a:t>
            </a:r>
            <a:r>
              <a:rPr kumimoji="1" lang="en-US" altLang="ja-JP" sz="2800" dirty="0" smtClean="0">
                <a:latin typeface="HGS創英角ﾎﾟｯﾌﾟ体" pitchFamily="50" charset="-128"/>
                <a:ea typeface="HGS創英角ﾎﾟｯﾌﾟ体" pitchFamily="50" charset="-128"/>
              </a:rPr>
              <a:t> </a:t>
            </a:r>
            <a:r>
              <a:rPr kumimoji="1" lang="ja-JP" altLang="en-US" sz="2800" dirty="0" smtClean="0">
                <a:latin typeface="HGS創英角ﾎﾟｯﾌﾟ体" pitchFamily="50" charset="-128"/>
                <a:ea typeface="HGS創英角ﾎﾟｯﾌﾟ体" pitchFamily="50" charset="-128"/>
              </a:rPr>
              <a:t>　→</a:t>
            </a:r>
            <a:endParaRPr kumimoji="1" lang="en-US" altLang="ja-JP" sz="2800" dirty="0" smtClean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123728" y="4149080"/>
            <a:ext cx="66967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 smtClean="0">
                <a:latin typeface="HGS創英角ﾎﾟｯﾌﾟ体" pitchFamily="50" charset="-128"/>
                <a:ea typeface="HGS創英角ﾎﾟｯﾌﾟ体" pitchFamily="50" charset="-128"/>
              </a:rPr>
              <a:t>This </a:t>
            </a:r>
            <a:r>
              <a:rPr lang="en-US" altLang="ja-JP" sz="2800" dirty="0" smtClean="0">
                <a:latin typeface="HGS創英角ﾎﾟｯﾌﾟ体" pitchFamily="50" charset="-128"/>
                <a:ea typeface="HGS創英角ﾎﾟｯﾌﾟ体" pitchFamily="50" charset="-128"/>
              </a:rPr>
              <a:t>result show detected sources are possible AGN candidates due to such high brightness temperature. </a:t>
            </a:r>
            <a:endParaRPr lang="ja-JP" altLang="en-US" sz="2800" dirty="0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正方形/長方形 15"/>
          <p:cNvSpPr/>
          <p:nvPr/>
        </p:nvSpPr>
        <p:spPr>
          <a:xfrm>
            <a:off x="2771800" y="6548586"/>
            <a:ext cx="37444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EATING VLBI 2014 @ Bologna </a:t>
            </a:r>
          </a:p>
        </p:txBody>
      </p:sp>
      <p:cxnSp>
        <p:nvCxnSpPr>
          <p:cNvPr id="17" name="直線コネクタ 16"/>
          <p:cNvCxnSpPr/>
          <p:nvPr/>
        </p:nvCxnSpPr>
        <p:spPr>
          <a:xfrm>
            <a:off x="217612" y="6568434"/>
            <a:ext cx="867486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-11055"/>
            <a:ext cx="7467600" cy="1143000"/>
          </a:xfrm>
        </p:spPr>
        <p:txBody>
          <a:bodyPr/>
          <a:lstStyle/>
          <a:p>
            <a:r>
              <a:rPr kumimoji="1" lang="en-US" altLang="ja-JP" dirty="0" smtClean="0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HGP創英角ﾎﾟｯﾌﾟ体" pitchFamily="50" charset="-128"/>
                <a:ea typeface="HGP創英角ﾎﾟｯﾌﾟ体" pitchFamily="50" charset="-128"/>
              </a:rPr>
              <a:t>Results</a:t>
            </a:r>
            <a:endParaRPr kumimoji="1" lang="ja-JP" altLang="en-US" dirty="0">
              <a:ln>
                <a:solidFill>
                  <a:srgbClr val="002060"/>
                </a:solidFill>
              </a:ln>
              <a:solidFill>
                <a:srgbClr val="FFC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560" y="1023119"/>
            <a:ext cx="69942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～ </a:t>
            </a:r>
            <a:r>
              <a:rPr kumimoji="1" lang="en-US" altLang="ja-JP" sz="28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Counterparts to detected sources </a:t>
            </a:r>
            <a:r>
              <a:rPr kumimoji="1" lang="ja-JP" altLang="en-US" sz="28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～</a:t>
            </a:r>
            <a:endParaRPr kumimoji="1" lang="ja-JP" altLang="en-US" sz="2800" b="1" dirty="0">
              <a:ln>
                <a:solidFill>
                  <a:srgbClr val="002060"/>
                </a:solidFill>
              </a:ln>
              <a:solidFill>
                <a:srgbClr val="F1850F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115616" y="3933056"/>
            <a:ext cx="3240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&lt;</a:t>
            </a:r>
            <a:r>
              <a:rPr kumimoji="1" lang="en-US" altLang="ja-JP" sz="28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 Used catalog </a:t>
            </a:r>
            <a:r>
              <a:rPr lang="en-US" altLang="ja-JP" sz="28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&gt;</a:t>
            </a:r>
            <a:endParaRPr kumimoji="1" lang="en-US" altLang="ja-JP" sz="2800" b="1" dirty="0" smtClean="0">
              <a:ln>
                <a:solidFill>
                  <a:srgbClr val="002060"/>
                </a:solidFill>
              </a:ln>
              <a:solidFill>
                <a:srgbClr val="F1850F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11760" y="4365104"/>
            <a:ext cx="32403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u"/>
            </a:pPr>
            <a:r>
              <a:rPr kumimoji="1" lang="en-US" altLang="ja-JP" sz="2800" dirty="0" smtClean="0">
                <a:latin typeface="HGS創英角ﾎﾟｯﾌﾟ体" pitchFamily="50" charset="-128"/>
                <a:ea typeface="HGS創英角ﾎﾟｯﾌﾟ体" pitchFamily="50" charset="-128"/>
              </a:rPr>
              <a:t> 2MASS</a:t>
            </a:r>
          </a:p>
          <a:p>
            <a:pPr>
              <a:buFont typeface="Wingdings" pitchFamily="2" charset="2"/>
              <a:buChar char="u"/>
            </a:pPr>
            <a:r>
              <a:rPr lang="en-US" altLang="ja-JP" sz="2800" dirty="0" smtClean="0">
                <a:latin typeface="HGS創英角ﾎﾟｯﾌﾟ体" pitchFamily="50" charset="-128"/>
                <a:ea typeface="HGS創英角ﾎﾟｯﾌﾟ体" pitchFamily="50" charset="-128"/>
              </a:rPr>
              <a:t> WISE</a:t>
            </a:r>
          </a:p>
          <a:p>
            <a:pPr>
              <a:buFont typeface="Wingdings" pitchFamily="2" charset="2"/>
              <a:buChar char="u"/>
            </a:pPr>
            <a:r>
              <a:rPr kumimoji="1" lang="en-US" altLang="ja-JP" sz="2800" dirty="0" smtClean="0">
                <a:latin typeface="HGS創英角ﾎﾟｯﾌﾟ体" pitchFamily="50" charset="-128"/>
                <a:ea typeface="HGS創英角ﾎﾟｯﾌﾟ体" pitchFamily="50" charset="-128"/>
              </a:rPr>
              <a:t> SDSS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27584" y="1772816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latin typeface="HGS創英角ﾎﾟｯﾌﾟ体" pitchFamily="50" charset="-128"/>
                <a:ea typeface="HGS創英角ﾎﾟｯﾌﾟ体" pitchFamily="50" charset="-128"/>
              </a:rPr>
              <a:t>VLBI observation </a:t>
            </a:r>
            <a:r>
              <a:rPr lang="en-US" altLang="ja-JP" sz="2800" dirty="0" smtClean="0">
                <a:latin typeface="HGS創英角ﾎﾟｯﾌﾟ体" pitchFamily="50" charset="-128"/>
                <a:ea typeface="HGS創英角ﾎﾟｯﾌﾟ体" pitchFamily="50" charset="-128"/>
              </a:rPr>
              <a:t>has </a:t>
            </a:r>
            <a:r>
              <a:rPr lang="en-US" altLang="ja-JP" sz="2800" dirty="0" smtClean="0">
                <a:latin typeface="HGS創英角ﾎﾟｯﾌﾟ体" pitchFamily="50" charset="-128"/>
                <a:ea typeface="HGS創英角ﾎﾟｯﾌﾟ体" pitchFamily="50" charset="-128"/>
              </a:rPr>
              <a:t>high positional accuracy.</a:t>
            </a:r>
            <a:endParaRPr kumimoji="1" lang="en-US" altLang="ja-JP" sz="2800" dirty="0" smtClean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9552" y="3068960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>
                <a:latin typeface="HGS創英角ﾎﾟｯﾌﾟ体" pitchFamily="50" charset="-128"/>
                <a:ea typeface="HGS創英角ﾎﾟｯﾌﾟ体" pitchFamily="50" charset="-128"/>
              </a:rPr>
              <a:t>With using radio coordinate,</a:t>
            </a:r>
          </a:p>
          <a:p>
            <a:pPr algn="r"/>
            <a:r>
              <a:rPr lang="en-US" altLang="ja-JP" sz="2400" dirty="0" smtClean="0">
                <a:latin typeface="HGS創英角ﾎﾟｯﾌﾟ体" pitchFamily="50" charset="-128"/>
                <a:ea typeface="HGS創英角ﾎﾟｯﾌﾟ体" pitchFamily="50" charset="-128"/>
              </a:rPr>
              <a:t>we searched for counterparts at other wavelength.</a:t>
            </a:r>
          </a:p>
        </p:txBody>
      </p:sp>
      <p:sp>
        <p:nvSpPr>
          <p:cNvPr id="10" name="下矢印 9"/>
          <p:cNvSpPr/>
          <p:nvPr/>
        </p:nvSpPr>
        <p:spPr>
          <a:xfrm>
            <a:off x="3635896" y="2420888"/>
            <a:ext cx="187220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788024" y="5157192"/>
            <a:ext cx="40679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S創英角ﾎﾟｯﾌﾟ体" pitchFamily="50" charset="-128"/>
                <a:ea typeface="HGS創英角ﾎﾟｯﾌﾟ体" pitchFamily="50" charset="-128"/>
              </a:rPr>
              <a:t>In this presentation,</a:t>
            </a:r>
          </a:p>
          <a:p>
            <a:pPr algn="r"/>
            <a:r>
              <a:rPr lang="en-US" altLang="ja-JP" dirty="0" smtClean="0">
                <a:latin typeface="HGS創英角ﾎﾟｯﾌﾟ体" pitchFamily="50" charset="-128"/>
                <a:ea typeface="HGS創英角ﾎﾟｯﾌﾟ体" pitchFamily="50" charset="-128"/>
              </a:rPr>
              <a:t>we focus on WISE counterpart.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960397" y="5805264"/>
            <a:ext cx="429212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S創英角ﾎﾟｯﾌﾟ体" pitchFamily="50" charset="-128"/>
                <a:ea typeface="HGS創英角ﾎﾟｯﾌﾟ体" pitchFamily="50" charset="-128"/>
              </a:rPr>
              <a:t>WISE counterpart : 22 sources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3092"/>
            <a:ext cx="7467600" cy="1143000"/>
          </a:xfrm>
        </p:spPr>
        <p:txBody>
          <a:bodyPr/>
          <a:lstStyle/>
          <a:p>
            <a:r>
              <a:rPr kumimoji="1" lang="en-US" altLang="ja-JP" dirty="0" smtClean="0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HGP創英角ﾎﾟｯﾌﾟ体" pitchFamily="50" charset="-128"/>
                <a:ea typeface="HGP創英角ﾎﾟｯﾌﾟ体" pitchFamily="50" charset="-128"/>
              </a:rPr>
              <a:t>Discussion</a:t>
            </a:r>
            <a:endParaRPr kumimoji="1" lang="ja-JP" altLang="en-US" dirty="0">
              <a:ln>
                <a:solidFill>
                  <a:srgbClr val="002060"/>
                </a:solidFill>
              </a:ln>
              <a:solidFill>
                <a:srgbClr val="FFC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88032" y="1340768"/>
            <a:ext cx="8676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HGS創英角ﾎﾟｯﾌﾟ体" pitchFamily="50" charset="-128"/>
                <a:ea typeface="HGS創英角ﾎﾟｯﾌﾟ体" pitchFamily="50" charset="-128"/>
              </a:rPr>
              <a:t>We</a:t>
            </a:r>
            <a:r>
              <a:rPr lang="ja-JP" altLang="en-US" sz="2000" dirty="0" smtClean="0">
                <a:latin typeface="HGS創英角ﾎﾟｯﾌﾟ体" pitchFamily="50" charset="-128"/>
                <a:ea typeface="HGS創英角ﾎﾟｯﾌﾟ体" pitchFamily="50" charset="-128"/>
              </a:rPr>
              <a:t> </a:t>
            </a:r>
            <a:r>
              <a:rPr lang="en-US" altLang="ja-JP" sz="2000" dirty="0" smtClean="0">
                <a:latin typeface="HGS創英角ﾎﾟｯﾌﾟ体" pitchFamily="50" charset="-128"/>
                <a:ea typeface="HGS創英角ﾎﾟｯﾌﾟ体" pitchFamily="50" charset="-128"/>
              </a:rPr>
              <a:t>discriminated </a:t>
            </a:r>
            <a:r>
              <a:rPr lang="en-US" altLang="ja-JP" sz="2000" dirty="0" err="1" smtClean="0">
                <a:latin typeface="HGS創英角ﾎﾟｯﾌﾟ体" pitchFamily="50" charset="-128"/>
                <a:ea typeface="HGS創英角ﾎﾟｯﾌﾟ体" pitchFamily="50" charset="-128"/>
              </a:rPr>
              <a:t>blazars</a:t>
            </a:r>
            <a:r>
              <a:rPr lang="en-US" altLang="ja-JP" sz="2000" dirty="0" smtClean="0">
                <a:latin typeface="HGS創英角ﾎﾟｯﾌﾟ体" pitchFamily="50" charset="-128"/>
                <a:ea typeface="HGS創英角ﾎﾟｯﾌﾟ体" pitchFamily="50" charset="-128"/>
              </a:rPr>
              <a:t> from detected sources </a:t>
            </a:r>
          </a:p>
          <a:p>
            <a:pPr algn="r"/>
            <a:r>
              <a:rPr lang="en-US" altLang="ja-JP" sz="2000" dirty="0" smtClean="0">
                <a:latin typeface="HGS創英角ﾎﾟｯﾌﾟ体" pitchFamily="50" charset="-128"/>
                <a:ea typeface="HGS創英角ﾎﾟｯﾌﾟ体" pitchFamily="50" charset="-128"/>
              </a:rPr>
              <a:t>using the method described in </a:t>
            </a:r>
            <a:r>
              <a:rPr lang="en-US" altLang="ja-JP" sz="2000" dirty="0" err="1" smtClean="0">
                <a:latin typeface="HGS創英角ﾎﾟｯﾌﾟ体" pitchFamily="50" charset="-128"/>
                <a:ea typeface="HGS創英角ﾎﾟｯﾌﾟ体" pitchFamily="50" charset="-128"/>
              </a:rPr>
              <a:t>Massaro</a:t>
            </a:r>
            <a:r>
              <a:rPr lang="en-US" altLang="ja-JP" sz="2000" dirty="0" smtClean="0">
                <a:latin typeface="HGS創英角ﾎﾟｯﾌﾟ体" pitchFamily="50" charset="-128"/>
                <a:ea typeface="HGS創英角ﾎﾟｯﾌﾟ体" pitchFamily="50" charset="-128"/>
              </a:rPr>
              <a:t> et al.(2012)</a:t>
            </a:r>
            <a:endParaRPr kumimoji="1" lang="ja-JP" altLang="en-US" sz="2000" dirty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679104" y="5641503"/>
            <a:ext cx="19992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err="1" smtClean="0">
                <a:latin typeface="HGS創英角ﾎﾟｯﾌﾟ体" pitchFamily="50" charset="-128"/>
                <a:ea typeface="HGS創英角ﾎﾟｯﾌﾟ体" pitchFamily="50" charset="-128"/>
              </a:rPr>
              <a:t>Massaro</a:t>
            </a:r>
            <a:r>
              <a:rPr lang="en-US" altLang="ja-JP" sz="1400" dirty="0" smtClean="0">
                <a:latin typeface="HGS創英角ﾎﾟｯﾌﾟ体" pitchFamily="50" charset="-128"/>
                <a:ea typeface="HGS創英角ﾎﾟｯﾌﾟ体" pitchFamily="50" charset="-128"/>
              </a:rPr>
              <a:t> et al. (2013)</a:t>
            </a:r>
            <a:endParaRPr lang="ja-JP" altLang="en-US" sz="1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1560" y="3933056"/>
            <a:ext cx="52565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>
                <a:latin typeface="HGS創英角ﾎﾟｯﾌﾟ体" pitchFamily="50" charset="-128"/>
                <a:ea typeface="HGS創英角ﾎﾟｯﾌﾟ体" pitchFamily="50" charset="-128"/>
              </a:rPr>
              <a:t>A characteristic distribution of </a:t>
            </a:r>
            <a:r>
              <a:rPr lang="en-US" altLang="ja-JP" dirty="0" err="1" smtClean="0">
                <a:latin typeface="HGS創英角ﾎﾟｯﾌﾟ体" pitchFamily="50" charset="-128"/>
                <a:ea typeface="HGS創英角ﾎﾟｯﾌﾟ体" pitchFamily="50" charset="-128"/>
              </a:rPr>
              <a:t>blazars</a:t>
            </a:r>
            <a:r>
              <a:rPr lang="en-US" altLang="ja-JP" dirty="0" smtClean="0">
                <a:latin typeface="HGS創英角ﾎﾟｯﾌﾟ体" pitchFamily="50" charset="-128"/>
                <a:ea typeface="HGS創英角ﾎﾟｯﾌﾟ体" pitchFamily="50" charset="-128"/>
              </a:rPr>
              <a:t> with γ-ray emission in WISE color – color space.</a:t>
            </a:r>
            <a:endParaRPr kumimoji="1" lang="ja-JP" altLang="en-US" dirty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pic>
        <p:nvPicPr>
          <p:cNvPr id="16" name="Picture 2" descr="C:\Users\TAKA\Desktop\物理学研究会\fig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0097" y="2257127"/>
            <a:ext cx="2806399" cy="3384376"/>
          </a:xfrm>
          <a:prstGeom prst="rect">
            <a:avLst/>
          </a:prstGeom>
          <a:noFill/>
        </p:spPr>
      </p:pic>
      <p:sp>
        <p:nvSpPr>
          <p:cNvPr id="18" name="テキスト ボックス 17"/>
          <p:cNvSpPr txBox="1"/>
          <p:nvPr/>
        </p:nvSpPr>
        <p:spPr>
          <a:xfrm>
            <a:off x="251520" y="3501008"/>
            <a:ext cx="44644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HGS創英角ﾎﾟｯﾌﾟ体" pitchFamily="50" charset="-128"/>
                <a:ea typeface="HGS創英角ﾎﾟｯﾌﾟ体" pitchFamily="50" charset="-128"/>
              </a:rPr>
              <a:t>&lt; WISE</a:t>
            </a:r>
            <a:r>
              <a:rPr lang="ja-JP" altLang="en-US" sz="2000" dirty="0" smtClean="0">
                <a:latin typeface="HGS創英角ﾎﾟｯﾌﾟ体" pitchFamily="50" charset="-128"/>
                <a:ea typeface="HGS創英角ﾎﾟｯﾌﾟ体" pitchFamily="50" charset="-128"/>
              </a:rPr>
              <a:t> </a:t>
            </a:r>
            <a:r>
              <a:rPr lang="en-US" altLang="ja-JP" sz="2000" dirty="0" smtClean="0">
                <a:latin typeface="HGS創英角ﾎﾟｯﾌﾟ体" pitchFamily="50" charset="-128"/>
                <a:ea typeface="HGS創英角ﾎﾟｯﾌﾟ体" pitchFamily="50" charset="-128"/>
              </a:rPr>
              <a:t>Gamma-ray Strip ( WGS ) &gt;</a:t>
            </a:r>
            <a:endParaRPr kumimoji="1" lang="ja-JP" altLang="en-US" sz="2000" dirty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11560" y="5085184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HGS創英角ﾎﾟｯﾌﾟ体" pitchFamily="50" charset="-128"/>
                <a:ea typeface="HGS創英角ﾎﾟｯﾌﾟ体" pitchFamily="50" charset="-128"/>
              </a:rPr>
              <a:t>We discriminated </a:t>
            </a:r>
            <a:r>
              <a:rPr kumimoji="1" lang="en-US" altLang="ja-JP" sz="2400" dirty="0" err="1" smtClean="0">
                <a:latin typeface="HGS創英角ﾎﾟｯﾌﾟ体" pitchFamily="50" charset="-128"/>
                <a:ea typeface="HGS創英角ﾎﾟｯﾌﾟ体" pitchFamily="50" charset="-128"/>
              </a:rPr>
              <a:t>blazars</a:t>
            </a:r>
            <a:endParaRPr kumimoji="1" lang="en-US" altLang="ja-JP" sz="24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pPr algn="r"/>
            <a:r>
              <a:rPr kumimoji="1" lang="en-US" altLang="ja-JP" sz="2400" dirty="0" smtClean="0">
                <a:latin typeface="HGS創英角ﾎﾟｯﾌﾟ体" pitchFamily="50" charset="-128"/>
                <a:ea typeface="HGS創英角ﾎﾟｯﾌﾟ体" pitchFamily="50" charset="-128"/>
              </a:rPr>
              <a:t> based on their method.</a:t>
            </a:r>
          </a:p>
        </p:txBody>
      </p:sp>
      <p:sp>
        <p:nvSpPr>
          <p:cNvPr id="20" name="正方形/長方形 19"/>
          <p:cNvSpPr/>
          <p:nvPr/>
        </p:nvSpPr>
        <p:spPr>
          <a:xfrm>
            <a:off x="2771800" y="6548586"/>
            <a:ext cx="37444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EATING VLBI 2014 @ Bologna </a:t>
            </a:r>
          </a:p>
        </p:txBody>
      </p:sp>
      <p:cxnSp>
        <p:nvCxnSpPr>
          <p:cNvPr id="21" name="直線コネクタ 20"/>
          <p:cNvCxnSpPr/>
          <p:nvPr/>
        </p:nvCxnSpPr>
        <p:spPr>
          <a:xfrm>
            <a:off x="217612" y="6568434"/>
            <a:ext cx="867486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1475656" y="5877272"/>
            <a:ext cx="4680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HGS創英角ﾎﾟｯﾌﾟ体" pitchFamily="50" charset="-128"/>
                <a:ea typeface="HGS創英角ﾎﾟｯﾌﾟ体" pitchFamily="50" charset="-128"/>
              </a:rPr>
              <a:t>( For detail of this method, please see their report. )</a:t>
            </a:r>
            <a:endParaRPr kumimoji="1" lang="en-US" altLang="ja-JP" sz="1400" dirty="0" smtClean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11560" y="2156663"/>
            <a:ext cx="48245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>
                <a:latin typeface="HGS創英角ﾎﾟｯﾌﾟ体" pitchFamily="50" charset="-128"/>
                <a:ea typeface="HGS創英角ﾎﾟｯﾌﾟ体" pitchFamily="50" charset="-128"/>
              </a:rPr>
              <a:t>They classified </a:t>
            </a:r>
            <a:r>
              <a:rPr kumimoji="1" lang="en-US" altLang="ja-JP" dirty="0" err="1" smtClean="0">
                <a:latin typeface="HGS創英角ﾎﾟｯﾌﾟ体" pitchFamily="50" charset="-128"/>
                <a:ea typeface="HGS創英角ﾎﾟｯﾌﾟ体" pitchFamily="50" charset="-128"/>
              </a:rPr>
              <a:t>blazars</a:t>
            </a:r>
            <a:r>
              <a:rPr kumimoji="1" lang="en-US" altLang="ja-JP" dirty="0" smtClean="0">
                <a:latin typeface="HGS創英角ﾎﾟｯﾌﾟ体" pitchFamily="50" charset="-128"/>
                <a:ea typeface="HGS創英角ﾎﾟｯﾌﾟ体" pitchFamily="50" charset="-128"/>
              </a:rPr>
              <a:t> b</a:t>
            </a:r>
            <a:r>
              <a:rPr lang="en-US" altLang="ja-JP" dirty="0" smtClean="0">
                <a:latin typeface="HGS創英角ﾎﾟｯﾌﾟ体" pitchFamily="50" charset="-128"/>
                <a:ea typeface="HGS創英角ﾎﾟｯﾌﾟ体" pitchFamily="50" charset="-128"/>
              </a:rPr>
              <a:t>ased on</a:t>
            </a:r>
            <a:r>
              <a:rPr kumimoji="1" lang="en-US" altLang="ja-JP" dirty="0" smtClean="0">
                <a:latin typeface="HGS創英角ﾎﾟｯﾌﾟ体" pitchFamily="50" charset="-128"/>
                <a:ea typeface="HGS創英角ﾎﾟｯﾌﾟ体" pitchFamily="50" charset="-128"/>
              </a:rPr>
              <a:t> </a:t>
            </a:r>
          </a:p>
          <a:p>
            <a:r>
              <a:rPr kumimoji="1" lang="en-US" altLang="ja-JP" dirty="0" smtClean="0">
                <a:latin typeface="HGS創英角ﾎﾟｯﾌﾟ体" pitchFamily="50" charset="-128"/>
                <a:ea typeface="HGS創英角ﾎﾟｯﾌﾟ体" pitchFamily="50" charset="-128"/>
              </a:rPr>
              <a:t>	WISE Gamma-ray Strip ( WGS ) </a:t>
            </a:r>
          </a:p>
          <a:p>
            <a:r>
              <a:rPr kumimoji="1" lang="en-US" altLang="ja-JP" dirty="0" smtClean="0">
                <a:latin typeface="HGS創英角ﾎﾟｯﾌﾟ体" pitchFamily="50" charset="-128"/>
                <a:ea typeface="HGS創英角ﾎﾟｯﾌﾟ体" pitchFamily="50" charset="-128"/>
              </a:rPr>
              <a:t>	                   and </a:t>
            </a:r>
          </a:p>
          <a:p>
            <a:r>
              <a:rPr kumimoji="1" lang="en-US" altLang="ja-JP" dirty="0" smtClean="0">
                <a:latin typeface="HGS創英角ﾎﾟｯﾌﾟ体" pitchFamily="50" charset="-128"/>
                <a:ea typeface="HGS創英角ﾎﾟｯﾌﾟ体" pitchFamily="50" charset="-128"/>
              </a:rPr>
              <a:t>	           parameter ‘</a:t>
            </a:r>
            <a:r>
              <a:rPr kumimoji="1" lang="en-US" altLang="ja-JP" i="1" dirty="0" smtClean="0">
                <a:latin typeface="HGS創英角ﾎﾟｯﾌﾟ体" pitchFamily="50" charset="-128"/>
                <a:ea typeface="HGS創英角ﾎﾟｯﾌﾟ体" pitchFamily="50" charset="-128"/>
              </a:rPr>
              <a:t>s</a:t>
            </a:r>
            <a:r>
              <a:rPr kumimoji="1" lang="en-US" altLang="ja-JP" dirty="0" smtClean="0">
                <a:latin typeface="HGS創英角ﾎﾟｯﾌﾟ体" pitchFamily="50" charset="-128"/>
                <a:ea typeface="HGS創英角ﾎﾟｯﾌﾟ体" pitchFamily="50" charset="-128"/>
              </a:rPr>
              <a:t>’. </a:t>
            </a:r>
            <a:endParaRPr kumimoji="1" lang="ja-JP" altLang="en-US" dirty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3092"/>
            <a:ext cx="7467600" cy="1143000"/>
          </a:xfrm>
        </p:spPr>
        <p:txBody>
          <a:bodyPr/>
          <a:lstStyle/>
          <a:p>
            <a:r>
              <a:rPr kumimoji="1" lang="en-US" altLang="ja-JP" dirty="0" smtClean="0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HGP創英角ﾎﾟｯﾌﾟ体" pitchFamily="50" charset="-128"/>
                <a:ea typeface="HGP創英角ﾎﾟｯﾌﾟ体" pitchFamily="50" charset="-128"/>
              </a:rPr>
              <a:t>Discussion</a:t>
            </a:r>
            <a:endParaRPr kumimoji="1" lang="ja-JP" altLang="en-US" dirty="0">
              <a:ln>
                <a:solidFill>
                  <a:srgbClr val="002060"/>
                </a:solidFill>
              </a:ln>
              <a:solidFill>
                <a:srgbClr val="FFC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39552" y="1167135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&lt; Our results &gt;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83568" y="1556792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 smtClean="0">
                <a:latin typeface="HGS創英角ﾎﾟｯﾌﾟ体" pitchFamily="50" charset="-128"/>
                <a:ea typeface="HGS創英角ﾎﾟｯﾌﾟ体" pitchFamily="50" charset="-128"/>
              </a:rPr>
              <a:t>We applied the method </a:t>
            </a:r>
            <a:r>
              <a:rPr kumimoji="1" lang="en-US" altLang="ja-JP" sz="2800" dirty="0" smtClean="0">
                <a:latin typeface="HGS創英角ﾎﾟｯﾌﾟ体" pitchFamily="50" charset="-128"/>
                <a:ea typeface="HGS創英角ﾎﾟｯﾌﾟ体" pitchFamily="50" charset="-128"/>
              </a:rPr>
              <a:t>described</a:t>
            </a:r>
          </a:p>
          <a:p>
            <a:pPr algn="r"/>
            <a:r>
              <a:rPr lang="ja-JP" altLang="en-US" sz="2800" dirty="0" smtClean="0">
                <a:latin typeface="HGS創英角ﾎﾟｯﾌﾟ体" pitchFamily="50" charset="-128"/>
                <a:ea typeface="HGS創英角ﾎﾟｯﾌﾟ体" pitchFamily="50" charset="-128"/>
              </a:rPr>
              <a:t>　</a:t>
            </a:r>
            <a:r>
              <a:rPr kumimoji="1" lang="en-US" altLang="ja-JP" sz="2800" dirty="0" smtClean="0">
                <a:latin typeface="HGS創英角ﾎﾟｯﾌﾟ体" pitchFamily="50" charset="-128"/>
                <a:ea typeface="HGS創英角ﾎﾟｯﾌﾟ体" pitchFamily="50" charset="-128"/>
              </a:rPr>
              <a:t> </a:t>
            </a:r>
            <a:r>
              <a:rPr kumimoji="1" lang="en-US" altLang="ja-JP" sz="2800" dirty="0" smtClean="0">
                <a:latin typeface="HGS創英角ﾎﾟｯﾌﾟ体" pitchFamily="50" charset="-128"/>
                <a:ea typeface="HGS創英角ﾎﾟｯﾌﾟ体" pitchFamily="50" charset="-128"/>
              </a:rPr>
              <a:t>by </a:t>
            </a:r>
            <a:r>
              <a:rPr kumimoji="1" lang="en-US" altLang="ja-JP" sz="2800" dirty="0" err="1" smtClean="0">
                <a:latin typeface="HGS創英角ﾎﾟｯﾌﾟ体" pitchFamily="50" charset="-128"/>
                <a:ea typeface="HGS創英角ﾎﾟｯﾌﾟ体" pitchFamily="50" charset="-128"/>
              </a:rPr>
              <a:t>Massaro</a:t>
            </a:r>
            <a:r>
              <a:rPr kumimoji="1" lang="en-US" altLang="ja-JP" sz="2800" dirty="0" smtClean="0">
                <a:latin typeface="HGS創英角ﾎﾟｯﾌﾟ体" pitchFamily="50" charset="-128"/>
                <a:ea typeface="HGS創英角ﾎﾟｯﾌﾟ体" pitchFamily="50" charset="-128"/>
              </a:rPr>
              <a:t> et al (2013) to 14 sources.</a:t>
            </a:r>
            <a:endParaRPr kumimoji="1" lang="ja-JP" altLang="en-US" sz="2800" dirty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403648" y="5445224"/>
            <a:ext cx="74888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 smtClean="0">
                <a:latin typeface="HGS創英角ﾎﾟｯﾌﾟ体" pitchFamily="50" charset="-128"/>
                <a:ea typeface="HGS創英角ﾎﾟｯﾌﾟ体" pitchFamily="50" charset="-128"/>
              </a:rPr>
              <a:t>Nine</a:t>
            </a:r>
            <a:r>
              <a:rPr kumimoji="1" lang="en-US" altLang="ja-JP" sz="2800" dirty="0" smtClean="0">
                <a:latin typeface="HGS創英角ﾎﾟｯﾌﾟ体" pitchFamily="50" charset="-128"/>
                <a:ea typeface="HGS創英角ﾎﾟｯﾌﾟ体" pitchFamily="50" charset="-128"/>
              </a:rPr>
              <a:t> </a:t>
            </a:r>
            <a:r>
              <a:rPr kumimoji="1" lang="en-US" altLang="ja-JP" sz="2800" dirty="0" smtClean="0">
                <a:latin typeface="HGS創英角ﾎﾟｯﾌﾟ体" pitchFamily="50" charset="-128"/>
                <a:ea typeface="HGS創英角ﾎﾟｯﾌﾟ体" pitchFamily="50" charset="-128"/>
              </a:rPr>
              <a:t>sources are possible </a:t>
            </a:r>
            <a:r>
              <a:rPr kumimoji="1" lang="en-US" altLang="ja-JP" sz="2800" dirty="0" err="1" smtClean="0">
                <a:latin typeface="HGS創英角ﾎﾟｯﾌﾟ体" pitchFamily="50" charset="-128"/>
                <a:ea typeface="HGS創英角ﾎﾟｯﾌﾟ体" pitchFamily="50" charset="-128"/>
              </a:rPr>
              <a:t>blazars</a:t>
            </a:r>
            <a:r>
              <a:rPr kumimoji="1" lang="ja-JP" altLang="en-US" sz="2800" dirty="0" smtClean="0">
                <a:latin typeface="HGS創英角ﾎﾟｯﾌﾟ体" pitchFamily="50" charset="-128"/>
                <a:ea typeface="HGS創英角ﾎﾟｯﾌﾟ体" pitchFamily="50" charset="-128"/>
              </a:rPr>
              <a:t>　！！</a:t>
            </a:r>
            <a:endParaRPr kumimoji="1" lang="ja-JP" altLang="en-US" sz="2800" dirty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graphicFrame>
        <p:nvGraphicFramePr>
          <p:cNvPr id="19" name="Object 1"/>
          <p:cNvGraphicFramePr>
            <a:graphicFrameLocks noChangeAspect="1"/>
          </p:cNvGraphicFramePr>
          <p:nvPr/>
        </p:nvGraphicFramePr>
        <p:xfrm>
          <a:off x="3856856" y="3212976"/>
          <a:ext cx="1939280" cy="656527"/>
        </p:xfrm>
        <a:graphic>
          <a:graphicData uri="http://schemas.openxmlformats.org/presentationml/2006/ole">
            <p:oleObj spid="_x0000_s3074" name="数式" r:id="rId4" imgW="583920" imgH="228600" progId="Equation.3">
              <p:embed/>
            </p:oleObj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/>
        </p:nvGraphicFramePr>
        <p:xfrm>
          <a:off x="3851920" y="3848520"/>
          <a:ext cx="1944216" cy="648072"/>
        </p:xfrm>
        <a:graphic>
          <a:graphicData uri="http://schemas.openxmlformats.org/presentationml/2006/ole">
            <p:oleObj spid="_x0000_s3075" name="数式" r:id="rId5" imgW="583920" imgH="241200" progId="Equation.3">
              <p:embed/>
            </p:oleObj>
          </a:graphicData>
        </a:graphic>
      </p:graphicFrame>
      <p:sp>
        <p:nvSpPr>
          <p:cNvPr id="21" name="テキスト ボックス 20"/>
          <p:cNvSpPr txBox="1"/>
          <p:nvPr/>
        </p:nvSpPr>
        <p:spPr>
          <a:xfrm>
            <a:off x="2627784" y="2749236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800" dirty="0" smtClean="0">
                <a:latin typeface="HGS創英角ﾎﾟｯﾌﾟ体" pitchFamily="50" charset="-128"/>
                <a:ea typeface="HGS創英角ﾎﾟｯﾌﾟ体" pitchFamily="50" charset="-128"/>
              </a:rPr>
              <a:t>threshold </a:t>
            </a:r>
            <a:r>
              <a:rPr kumimoji="1" lang="ja-JP" altLang="en-US" sz="2800" dirty="0" smtClean="0">
                <a:latin typeface="HGS創英角ﾎﾟｯﾌﾟ体" pitchFamily="50" charset="-128"/>
                <a:ea typeface="HGS創英角ﾎﾟｯﾌﾟ体" pitchFamily="50" charset="-128"/>
              </a:rPr>
              <a:t>：</a:t>
            </a:r>
            <a:endParaRPr kumimoji="1" lang="ja-JP" altLang="en-US" sz="2800" dirty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771800" y="6548586"/>
            <a:ext cx="37444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EATING VLBI 2014 @ Bologna </a:t>
            </a:r>
          </a:p>
        </p:txBody>
      </p:sp>
      <p:cxnSp>
        <p:nvCxnSpPr>
          <p:cNvPr id="11" name="直線コネクタ 10"/>
          <p:cNvCxnSpPr/>
          <p:nvPr/>
        </p:nvCxnSpPr>
        <p:spPr>
          <a:xfrm>
            <a:off x="217612" y="6568434"/>
            <a:ext cx="867486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6" name="下矢印 15"/>
          <p:cNvSpPr/>
          <p:nvPr/>
        </p:nvSpPr>
        <p:spPr>
          <a:xfrm>
            <a:off x="3347864" y="4725144"/>
            <a:ext cx="1872208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グループ化 47"/>
          <p:cNvGrpSpPr/>
          <p:nvPr/>
        </p:nvGrpSpPr>
        <p:grpSpPr>
          <a:xfrm>
            <a:off x="107504" y="5733256"/>
            <a:ext cx="9217024" cy="830997"/>
            <a:chOff x="107504" y="5796553"/>
            <a:chExt cx="9217024" cy="830997"/>
          </a:xfrm>
        </p:grpSpPr>
        <p:sp>
          <p:nvSpPr>
            <p:cNvPr id="31" name="正方形/長方形 30"/>
            <p:cNvSpPr/>
            <p:nvPr/>
          </p:nvSpPr>
          <p:spPr>
            <a:xfrm>
              <a:off x="107504" y="5796553"/>
              <a:ext cx="316835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600" dirty="0" smtClean="0">
                  <a:latin typeface="HGS創英角ﾎﾟｯﾌﾟ体" pitchFamily="50" charset="-128"/>
                  <a:ea typeface="HGS創英角ﾎﾟｯﾌﾟ体" pitchFamily="50" charset="-128"/>
                </a:rPr>
                <a:t>Peak flux : 0.272[</a:t>
              </a:r>
              <a:r>
                <a:rPr lang="en-US" altLang="ja-JP" sz="1600" dirty="0" err="1" smtClean="0">
                  <a:latin typeface="HGS創英角ﾎﾟｯﾌﾟ体" pitchFamily="50" charset="-128"/>
                  <a:ea typeface="HGS創英角ﾎﾟｯﾌﾟ体" pitchFamily="50" charset="-128"/>
                </a:rPr>
                <a:t>Jy</a:t>
              </a:r>
              <a:r>
                <a:rPr lang="en-US" altLang="ja-JP" sz="1600" dirty="0" smtClean="0">
                  <a:latin typeface="HGS創英角ﾎﾟｯﾌﾟ体" pitchFamily="50" charset="-128"/>
                  <a:ea typeface="HGS創英角ﾎﾟｯﾌﾟ体" pitchFamily="50" charset="-128"/>
                </a:rPr>
                <a:t>/beam]</a:t>
              </a:r>
            </a:p>
            <a:p>
              <a:r>
                <a:rPr lang="en-US" altLang="ja-JP" sz="1600" dirty="0" smtClean="0">
                  <a:latin typeface="HGS創英角ﾎﾟｯﾌﾟ体" pitchFamily="50" charset="-128"/>
                  <a:ea typeface="HGS創英角ﾎﾟｯﾌﾟ体" pitchFamily="50" charset="-128"/>
                </a:rPr>
                <a:t>Beam size : 9.7 × 3.4 [</a:t>
              </a:r>
              <a:r>
                <a:rPr lang="en-US" altLang="ja-JP" sz="1600" dirty="0" err="1" smtClean="0">
                  <a:latin typeface="HGS創英角ﾎﾟｯﾌﾟ体" pitchFamily="50" charset="-128"/>
                  <a:ea typeface="HGS創英角ﾎﾟｯﾌﾟ体" pitchFamily="50" charset="-128"/>
                </a:rPr>
                <a:t>mas</a:t>
              </a:r>
              <a:r>
                <a:rPr lang="en-US" altLang="ja-JP" sz="1600" dirty="0" smtClean="0">
                  <a:latin typeface="HGS創英角ﾎﾟｯﾌﾟ体" pitchFamily="50" charset="-128"/>
                  <a:ea typeface="HGS創英角ﾎﾟｯﾌﾟ体" pitchFamily="50" charset="-128"/>
                </a:rPr>
                <a:t>]</a:t>
              </a:r>
            </a:p>
            <a:p>
              <a:r>
                <a:rPr lang="en-US" altLang="ja-JP" sz="1600" dirty="0" smtClean="0">
                  <a:latin typeface="HGS創英角ﾎﾟｯﾌﾟ体" pitchFamily="50" charset="-128"/>
                  <a:ea typeface="HGS創英角ﾎﾟｯﾌﾟ体" pitchFamily="50" charset="-128"/>
                </a:rPr>
                <a:t>Image </a:t>
              </a:r>
              <a:r>
                <a:rPr lang="en-US" altLang="ja-JP" sz="1600" dirty="0" err="1" smtClean="0">
                  <a:latin typeface="HGS創英角ﾎﾟｯﾌﾟ体" pitchFamily="50" charset="-128"/>
                  <a:ea typeface="HGS創英角ﾎﾟｯﾌﾟ体" pitchFamily="50" charset="-128"/>
                </a:rPr>
                <a:t>rms</a:t>
              </a:r>
              <a:r>
                <a:rPr lang="en-US" altLang="ja-JP" sz="1600" dirty="0" smtClean="0">
                  <a:latin typeface="HGS創英角ﾎﾟｯﾌﾟ体" pitchFamily="50" charset="-128"/>
                  <a:ea typeface="HGS創英角ﾎﾟｯﾌﾟ体" pitchFamily="50" charset="-128"/>
                </a:rPr>
                <a:t> : 2 [</a:t>
              </a:r>
              <a:r>
                <a:rPr lang="en-US" altLang="ja-JP" sz="1600" dirty="0" err="1" smtClean="0">
                  <a:latin typeface="HGS創英角ﾎﾟｯﾌﾟ体" pitchFamily="50" charset="-128"/>
                  <a:ea typeface="HGS創英角ﾎﾟｯﾌﾟ体" pitchFamily="50" charset="-128"/>
                </a:rPr>
                <a:t>mJy</a:t>
              </a:r>
              <a:r>
                <a:rPr lang="en-US" altLang="ja-JP" sz="1600" dirty="0" smtClean="0">
                  <a:latin typeface="HGS創英角ﾎﾟｯﾌﾟ体" pitchFamily="50" charset="-128"/>
                  <a:ea typeface="HGS創英角ﾎﾟｯﾌﾟ体" pitchFamily="50" charset="-128"/>
                </a:rPr>
                <a:t>]</a:t>
              </a:r>
            </a:p>
          </p:txBody>
        </p:sp>
        <p:sp>
          <p:nvSpPr>
            <p:cNvPr id="32" name="正方形/長方形 31"/>
            <p:cNvSpPr/>
            <p:nvPr/>
          </p:nvSpPr>
          <p:spPr>
            <a:xfrm>
              <a:off x="3131840" y="5796553"/>
              <a:ext cx="316835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600" dirty="0" smtClean="0">
                  <a:latin typeface="HGS創英角ﾎﾟｯﾌﾟ体" pitchFamily="50" charset="-128"/>
                  <a:ea typeface="HGS創英角ﾎﾟｯﾌﾟ体" pitchFamily="50" charset="-128"/>
                </a:rPr>
                <a:t>Peak flux : 0.249[</a:t>
              </a:r>
              <a:r>
                <a:rPr lang="en-US" altLang="ja-JP" sz="1600" dirty="0" err="1" smtClean="0">
                  <a:latin typeface="HGS創英角ﾎﾟｯﾌﾟ体" pitchFamily="50" charset="-128"/>
                  <a:ea typeface="HGS創英角ﾎﾟｯﾌﾟ体" pitchFamily="50" charset="-128"/>
                </a:rPr>
                <a:t>Jy</a:t>
              </a:r>
              <a:r>
                <a:rPr lang="en-US" altLang="ja-JP" sz="1600" dirty="0" smtClean="0">
                  <a:latin typeface="HGS創英角ﾎﾟｯﾌﾟ体" pitchFamily="50" charset="-128"/>
                  <a:ea typeface="HGS創英角ﾎﾟｯﾌﾟ体" pitchFamily="50" charset="-128"/>
                </a:rPr>
                <a:t>/beam]</a:t>
              </a:r>
            </a:p>
            <a:p>
              <a:r>
                <a:rPr lang="en-US" altLang="ja-JP" sz="1600" dirty="0" smtClean="0">
                  <a:latin typeface="HGS創英角ﾎﾟｯﾌﾟ体" pitchFamily="50" charset="-128"/>
                  <a:ea typeface="HGS創英角ﾎﾟｯﾌﾟ体" pitchFamily="50" charset="-128"/>
                </a:rPr>
                <a:t>Beam size : 2.6 × 0.9 [</a:t>
              </a:r>
              <a:r>
                <a:rPr lang="en-US" altLang="ja-JP" sz="1600" dirty="0" err="1" smtClean="0">
                  <a:latin typeface="HGS創英角ﾎﾟｯﾌﾟ体" pitchFamily="50" charset="-128"/>
                  <a:ea typeface="HGS創英角ﾎﾟｯﾌﾟ体" pitchFamily="50" charset="-128"/>
                </a:rPr>
                <a:t>mas</a:t>
              </a:r>
              <a:r>
                <a:rPr lang="en-US" altLang="ja-JP" sz="1600" dirty="0" smtClean="0">
                  <a:latin typeface="HGS創英角ﾎﾟｯﾌﾟ体" pitchFamily="50" charset="-128"/>
                  <a:ea typeface="HGS創英角ﾎﾟｯﾌﾟ体" pitchFamily="50" charset="-128"/>
                </a:rPr>
                <a:t>]</a:t>
              </a:r>
            </a:p>
            <a:p>
              <a:r>
                <a:rPr lang="en-US" altLang="ja-JP" sz="1600" dirty="0" smtClean="0">
                  <a:latin typeface="HGS創英角ﾎﾟｯﾌﾟ体" pitchFamily="50" charset="-128"/>
                  <a:ea typeface="HGS創英角ﾎﾟｯﾌﾟ体" pitchFamily="50" charset="-128"/>
                </a:rPr>
                <a:t>Image </a:t>
              </a:r>
              <a:r>
                <a:rPr lang="en-US" altLang="ja-JP" sz="1600" dirty="0" err="1" smtClean="0">
                  <a:latin typeface="HGS創英角ﾎﾟｯﾌﾟ体" pitchFamily="50" charset="-128"/>
                  <a:ea typeface="HGS創英角ﾎﾟｯﾌﾟ体" pitchFamily="50" charset="-128"/>
                </a:rPr>
                <a:t>rms</a:t>
              </a:r>
              <a:r>
                <a:rPr lang="en-US" altLang="ja-JP" sz="1600" dirty="0" smtClean="0">
                  <a:latin typeface="HGS創英角ﾎﾟｯﾌﾟ体" pitchFamily="50" charset="-128"/>
                  <a:ea typeface="HGS創英角ﾎﾟｯﾌﾟ体" pitchFamily="50" charset="-128"/>
                </a:rPr>
                <a:t> : 2 [</a:t>
              </a:r>
              <a:r>
                <a:rPr lang="en-US" altLang="ja-JP" sz="1600" dirty="0" err="1" smtClean="0">
                  <a:latin typeface="HGS創英角ﾎﾟｯﾌﾟ体" pitchFamily="50" charset="-128"/>
                  <a:ea typeface="HGS創英角ﾎﾟｯﾌﾟ体" pitchFamily="50" charset="-128"/>
                </a:rPr>
                <a:t>mJy</a:t>
              </a:r>
              <a:r>
                <a:rPr lang="en-US" altLang="ja-JP" sz="1600" dirty="0" smtClean="0">
                  <a:latin typeface="HGS創英角ﾎﾟｯﾌﾟ体" pitchFamily="50" charset="-128"/>
                  <a:ea typeface="HGS創英角ﾎﾟｯﾌﾟ体" pitchFamily="50" charset="-128"/>
                </a:rPr>
                <a:t>]</a:t>
              </a: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6156176" y="5796553"/>
              <a:ext cx="3168352" cy="830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sz="1600" dirty="0" smtClean="0">
                  <a:latin typeface="HGS創英角ﾎﾟｯﾌﾟ体" pitchFamily="50" charset="-128"/>
                  <a:ea typeface="HGS創英角ﾎﾟｯﾌﾟ体" pitchFamily="50" charset="-128"/>
                </a:rPr>
                <a:t>Peak flux : 0.204[</a:t>
              </a:r>
              <a:r>
                <a:rPr lang="en-US" altLang="ja-JP" sz="1600" dirty="0" err="1" smtClean="0">
                  <a:latin typeface="HGS創英角ﾎﾟｯﾌﾟ体" pitchFamily="50" charset="-128"/>
                  <a:ea typeface="HGS創英角ﾎﾟｯﾌﾟ体" pitchFamily="50" charset="-128"/>
                </a:rPr>
                <a:t>Jy</a:t>
              </a:r>
              <a:r>
                <a:rPr lang="en-US" altLang="ja-JP" sz="1600" dirty="0" smtClean="0">
                  <a:latin typeface="HGS創英角ﾎﾟｯﾌﾟ体" pitchFamily="50" charset="-128"/>
                  <a:ea typeface="HGS創英角ﾎﾟｯﾌﾟ体" pitchFamily="50" charset="-128"/>
                </a:rPr>
                <a:t>/beam]</a:t>
              </a:r>
            </a:p>
            <a:p>
              <a:r>
                <a:rPr lang="en-US" altLang="ja-JP" sz="1600" dirty="0" smtClean="0">
                  <a:latin typeface="HGS創英角ﾎﾟｯﾌﾟ体" pitchFamily="50" charset="-128"/>
                  <a:ea typeface="HGS創英角ﾎﾟｯﾌﾟ体" pitchFamily="50" charset="-128"/>
                </a:rPr>
                <a:t>Beam size : 1.5 × 0.37 [</a:t>
              </a:r>
              <a:r>
                <a:rPr lang="en-US" altLang="ja-JP" sz="1600" dirty="0" err="1" smtClean="0">
                  <a:latin typeface="HGS創英角ﾎﾟｯﾌﾟ体" pitchFamily="50" charset="-128"/>
                  <a:ea typeface="HGS創英角ﾎﾟｯﾌﾟ体" pitchFamily="50" charset="-128"/>
                </a:rPr>
                <a:t>mas</a:t>
              </a:r>
              <a:r>
                <a:rPr lang="en-US" altLang="ja-JP" sz="1600" dirty="0" smtClean="0">
                  <a:latin typeface="HGS創英角ﾎﾟｯﾌﾟ体" pitchFamily="50" charset="-128"/>
                  <a:ea typeface="HGS創英角ﾎﾟｯﾌﾟ体" pitchFamily="50" charset="-128"/>
                </a:rPr>
                <a:t>]</a:t>
              </a:r>
            </a:p>
            <a:p>
              <a:r>
                <a:rPr lang="en-US" altLang="ja-JP" sz="1600" dirty="0" smtClean="0">
                  <a:latin typeface="HGS創英角ﾎﾟｯﾌﾟ体" pitchFamily="50" charset="-128"/>
                  <a:ea typeface="HGS創英角ﾎﾟｯﾌﾟ体" pitchFamily="50" charset="-128"/>
                </a:rPr>
                <a:t>Image </a:t>
              </a:r>
              <a:r>
                <a:rPr lang="en-US" altLang="ja-JP" sz="1600" dirty="0" err="1" smtClean="0">
                  <a:latin typeface="HGS創英角ﾎﾟｯﾌﾟ体" pitchFamily="50" charset="-128"/>
                  <a:ea typeface="HGS創英角ﾎﾟｯﾌﾟ体" pitchFamily="50" charset="-128"/>
                </a:rPr>
                <a:t>rms</a:t>
              </a:r>
              <a:r>
                <a:rPr lang="en-US" altLang="ja-JP" sz="1600" dirty="0" smtClean="0">
                  <a:latin typeface="HGS創英角ﾎﾟｯﾌﾟ体" pitchFamily="50" charset="-128"/>
                  <a:ea typeface="HGS創英角ﾎﾟｯﾌﾟ体" pitchFamily="50" charset="-128"/>
                </a:rPr>
                <a:t> : 2 [</a:t>
              </a:r>
              <a:r>
                <a:rPr lang="en-US" altLang="ja-JP" sz="1600" dirty="0" err="1" smtClean="0">
                  <a:latin typeface="HGS創英角ﾎﾟｯﾌﾟ体" pitchFamily="50" charset="-128"/>
                  <a:ea typeface="HGS創英角ﾎﾟｯﾌﾟ体" pitchFamily="50" charset="-128"/>
                </a:rPr>
                <a:t>mJy</a:t>
              </a:r>
              <a:r>
                <a:rPr lang="en-US" altLang="ja-JP" sz="1600" dirty="0" smtClean="0">
                  <a:latin typeface="HGS創英角ﾎﾟｯﾌﾟ体" pitchFamily="50" charset="-128"/>
                  <a:ea typeface="HGS創英角ﾎﾟｯﾌﾟ体" pitchFamily="50" charset="-128"/>
                </a:rPr>
                <a:t>]</a:t>
              </a:r>
            </a:p>
          </p:txBody>
        </p:sp>
      </p:grpSp>
      <p:grpSp>
        <p:nvGrpSpPr>
          <p:cNvPr id="47" name="グループ化 46"/>
          <p:cNvGrpSpPr/>
          <p:nvPr/>
        </p:nvGrpSpPr>
        <p:grpSpPr>
          <a:xfrm>
            <a:off x="107504" y="2823908"/>
            <a:ext cx="8915040" cy="2848952"/>
            <a:chOff x="35496" y="2823908"/>
            <a:chExt cx="8915040" cy="2848952"/>
          </a:xfrm>
        </p:grpSpPr>
        <p:pic>
          <p:nvPicPr>
            <p:cNvPr id="47105" name="Picture 1" descr="C:\Users\TAKA\Desktop\EVN_users_meeting_and_eating\EVN\J0307_Sband.pn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100000" contrast="100000"/>
            </a:blip>
            <a:srcRect/>
            <a:stretch>
              <a:fillRect/>
            </a:stretch>
          </p:blipFill>
          <p:spPr bwMode="auto">
            <a:xfrm>
              <a:off x="35496" y="2838422"/>
              <a:ext cx="2952328" cy="2834438"/>
            </a:xfrm>
            <a:prstGeom prst="rect">
              <a:avLst/>
            </a:prstGeom>
            <a:noFill/>
          </p:spPr>
        </p:pic>
        <p:pic>
          <p:nvPicPr>
            <p:cNvPr id="47106" name="Picture 2" descr="C:\Users\TAKA\Desktop\EVN_users_meeting_and_eating\EVN\J0307_Xband.pn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100000" contrast="100000"/>
            </a:blip>
            <a:srcRect/>
            <a:stretch>
              <a:fillRect/>
            </a:stretch>
          </p:blipFill>
          <p:spPr bwMode="auto">
            <a:xfrm>
              <a:off x="3059832" y="2823908"/>
              <a:ext cx="2985106" cy="2837340"/>
            </a:xfrm>
            <a:prstGeom prst="rect">
              <a:avLst/>
            </a:prstGeom>
            <a:noFill/>
          </p:spPr>
        </p:pic>
        <p:pic>
          <p:nvPicPr>
            <p:cNvPr id="47107" name="Picture 3" descr="C:\Users\TAKA\Desktop\EVN_users_meeting_and_eating\EVN\J0307_Uband.pn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100000" contrast="100000"/>
            </a:blip>
            <a:srcRect/>
            <a:stretch>
              <a:fillRect/>
            </a:stretch>
          </p:blipFill>
          <p:spPr bwMode="auto">
            <a:xfrm>
              <a:off x="6059864" y="2823908"/>
              <a:ext cx="2890672" cy="2837340"/>
            </a:xfrm>
            <a:prstGeom prst="rect">
              <a:avLst/>
            </a:prstGeom>
            <a:noFill/>
          </p:spPr>
        </p:pic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3092"/>
            <a:ext cx="7467600" cy="1143000"/>
          </a:xfrm>
        </p:spPr>
        <p:txBody>
          <a:bodyPr/>
          <a:lstStyle/>
          <a:p>
            <a:r>
              <a:rPr kumimoji="1" lang="en-US" altLang="ja-JP" dirty="0" smtClean="0">
                <a:ln>
                  <a:solidFill>
                    <a:srgbClr val="002060"/>
                  </a:solidFill>
                </a:ln>
                <a:solidFill>
                  <a:srgbClr val="FFC000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HGP創英角ﾎﾟｯﾌﾟ体" pitchFamily="50" charset="-128"/>
                <a:ea typeface="HGP創英角ﾎﾟｯﾌﾟ体" pitchFamily="50" charset="-128"/>
              </a:rPr>
              <a:t>Discussion</a:t>
            </a:r>
            <a:endParaRPr kumimoji="1" lang="ja-JP" altLang="en-US" dirty="0">
              <a:ln>
                <a:solidFill>
                  <a:srgbClr val="002060"/>
                </a:solidFill>
              </a:ln>
              <a:solidFill>
                <a:srgbClr val="FFC000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3528" y="980728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&lt; Results of VLBA Observation &gt;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9552" y="1484784"/>
            <a:ext cx="86044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latin typeface="HGS創英角ﾎﾟｯﾌﾟ体" pitchFamily="50" charset="-128"/>
                <a:ea typeface="HGS創英角ﾎﾟｯﾌﾟ体" pitchFamily="50" charset="-128"/>
              </a:rPr>
              <a:t>We estimated the spectral indices of detecte</a:t>
            </a:r>
            <a:r>
              <a:rPr lang="en-US" altLang="ja-JP" sz="2000" dirty="0" smtClean="0">
                <a:latin typeface="HGS創英角ﾎﾟｯﾌﾟ体" pitchFamily="50" charset="-128"/>
                <a:ea typeface="HGS創英角ﾎﾟｯﾌﾟ体" pitchFamily="50" charset="-128"/>
              </a:rPr>
              <a:t>d sources with using the results of multi-band observations by VLBA.</a:t>
            </a:r>
            <a:endParaRPr kumimoji="1" lang="en-US" altLang="ja-JP" sz="2000" dirty="0" smtClean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4932040" y="5601434"/>
            <a:ext cx="43412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latin typeface="HGS創英角ﾎﾟｯﾌﾟ体" pitchFamily="50" charset="-128"/>
                <a:ea typeface="HGS創英角ﾎﾟｯﾌﾟ体" pitchFamily="50" charset="-128"/>
              </a:rPr>
              <a:t>( Typical blazar : α&lt;0.3;</a:t>
            </a:r>
          </a:p>
          <a:p>
            <a:r>
              <a:rPr lang="en-US" altLang="ja-JP" sz="1600" dirty="0" smtClean="0">
                <a:latin typeface="HGS創英角ﾎﾟｯﾌﾟ体" pitchFamily="50" charset="-128"/>
                <a:ea typeface="HGS創英角ﾎﾟｯﾌﾟ体" pitchFamily="50" charset="-128"/>
              </a:rPr>
              <a:t>“ACTIVE GALACTIC </a:t>
            </a:r>
            <a:r>
              <a:rPr lang="en-US" altLang="ja-JP" sz="1600" dirty="0" err="1" smtClean="0">
                <a:latin typeface="HGS創英角ﾎﾟｯﾌﾟ体" pitchFamily="50" charset="-128"/>
                <a:ea typeface="HGS創英角ﾎﾟｯﾌﾟ体" pitchFamily="50" charset="-128"/>
              </a:rPr>
              <a:t>NUCLEI”Krolik</a:t>
            </a:r>
            <a:r>
              <a:rPr lang="en-US" altLang="ja-JP" sz="1600" dirty="0" smtClean="0">
                <a:latin typeface="HGS創英角ﾎﾟｯﾌﾟ体" pitchFamily="50" charset="-128"/>
                <a:ea typeface="HGS創英角ﾎﾟｯﾌﾟ体" pitchFamily="50" charset="-128"/>
              </a:rPr>
              <a:t> et al. </a:t>
            </a:r>
            <a:r>
              <a:rPr lang="en-US" altLang="ja-JP" sz="2000" dirty="0" smtClean="0">
                <a:latin typeface="HGS創英角ﾎﾟｯﾌﾟ体" pitchFamily="50" charset="-128"/>
                <a:ea typeface="HGS創英角ﾎﾟｯﾌﾟ体" pitchFamily="50" charset="-128"/>
              </a:rPr>
              <a:t>)</a:t>
            </a:r>
            <a:endParaRPr lang="ja-JP" altLang="en-US" sz="2000" dirty="0"/>
          </a:p>
        </p:txBody>
      </p:sp>
      <p:sp>
        <p:nvSpPr>
          <p:cNvPr id="43" name="正方形/長方形 42"/>
          <p:cNvSpPr/>
          <p:nvPr/>
        </p:nvSpPr>
        <p:spPr>
          <a:xfrm>
            <a:off x="539552" y="5589240"/>
            <a:ext cx="46519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latin typeface="HGS創英角ﾎﾟｯﾌﾟ体" pitchFamily="50" charset="-128"/>
                <a:ea typeface="HGS創英角ﾎﾟｯﾌﾟ体" pitchFamily="50" charset="-128"/>
              </a:rPr>
              <a:t>NVSS J030727+491510 : α=0.07</a:t>
            </a:r>
            <a:endParaRPr lang="ja-JP" altLang="en-US" sz="2000" dirty="0"/>
          </a:p>
        </p:txBody>
      </p:sp>
      <p:sp>
        <p:nvSpPr>
          <p:cNvPr id="44" name="正方形/長方形 43"/>
          <p:cNvSpPr/>
          <p:nvPr/>
        </p:nvSpPr>
        <p:spPr>
          <a:xfrm>
            <a:off x="1805255" y="6197242"/>
            <a:ext cx="528702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latin typeface="HGS創英角ﾎﾟｯﾌﾟ体" pitchFamily="50" charset="-128"/>
                <a:ea typeface="HGS創英角ﾎﾟｯﾌﾟ体" pitchFamily="50" charset="-128"/>
              </a:rPr>
              <a:t>Jet component in the northeast direction.</a:t>
            </a:r>
            <a:endParaRPr lang="ja-JP" altLang="en-US" sz="2000" dirty="0"/>
          </a:p>
        </p:txBody>
      </p:sp>
      <p:sp>
        <p:nvSpPr>
          <p:cNvPr id="45" name="正方形/長方形 44"/>
          <p:cNvSpPr/>
          <p:nvPr/>
        </p:nvSpPr>
        <p:spPr>
          <a:xfrm>
            <a:off x="2771800" y="6548586"/>
            <a:ext cx="374441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600" b="1" dirty="0" smtClean="0">
                <a:ln>
                  <a:solidFill>
                    <a:srgbClr val="002060"/>
                  </a:solidFill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EATING VLBI 2014 @ Bologna </a:t>
            </a:r>
          </a:p>
        </p:txBody>
      </p:sp>
      <p:cxnSp>
        <p:nvCxnSpPr>
          <p:cNvPr id="46" name="直線コネクタ 45"/>
          <p:cNvCxnSpPr/>
          <p:nvPr/>
        </p:nvCxnSpPr>
        <p:spPr>
          <a:xfrm>
            <a:off x="289620" y="6568434"/>
            <a:ext cx="8674868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7" name="正方形/長方形 26"/>
          <p:cNvSpPr/>
          <p:nvPr/>
        </p:nvSpPr>
        <p:spPr>
          <a:xfrm>
            <a:off x="1043608" y="2348880"/>
            <a:ext cx="39604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～ </a:t>
            </a:r>
            <a:r>
              <a:rPr lang="en-US" altLang="ja-JP" sz="2000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J0307+4915 </a:t>
            </a:r>
            <a:r>
              <a:rPr lang="ja-JP" altLang="en-US" sz="2000" dirty="0" smtClean="0">
                <a:ln>
                  <a:solidFill>
                    <a:srgbClr val="002060"/>
                  </a:solidFill>
                </a:ln>
                <a:solidFill>
                  <a:srgbClr val="F1850F"/>
                </a:solidFill>
                <a:effectLst>
                  <a:glow rad="101600">
                    <a:schemeClr val="accent1">
                      <a:satMod val="175000"/>
                      <a:alpha val="40000"/>
                    </a:schemeClr>
                  </a:glow>
                </a:effectLst>
                <a:latin typeface="HGS創英角ﾎﾟｯﾌﾟ体" pitchFamily="50" charset="-128"/>
                <a:ea typeface="HGS創英角ﾎﾟｯﾌﾟ体" pitchFamily="50" charset="-128"/>
              </a:rPr>
              <a:t>～</a:t>
            </a:r>
            <a:endParaRPr lang="ja-JP" altLang="en-US" sz="2000" dirty="0">
              <a:ln>
                <a:solidFill>
                  <a:srgbClr val="002060"/>
                </a:solidFill>
              </a:ln>
              <a:solidFill>
                <a:srgbClr val="F1850F"/>
              </a:solidFill>
              <a:effectLst>
                <a:glow rad="1016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grpSp>
        <p:nvGrpSpPr>
          <p:cNvPr id="49" name="グループ化 48"/>
          <p:cNvGrpSpPr/>
          <p:nvPr/>
        </p:nvGrpSpPr>
        <p:grpSpPr>
          <a:xfrm>
            <a:off x="35496" y="2924944"/>
            <a:ext cx="4752528" cy="1656184"/>
            <a:chOff x="35496" y="2823908"/>
            <a:chExt cx="8915040" cy="2848952"/>
          </a:xfrm>
        </p:grpSpPr>
        <p:pic>
          <p:nvPicPr>
            <p:cNvPr id="50" name="Picture 1" descr="C:\Users\TAKA\Desktop\EVN_users_meeting_and_eating\EVN\J0307_Sband.pn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100000" contrast="100000"/>
            </a:blip>
            <a:srcRect/>
            <a:stretch>
              <a:fillRect/>
            </a:stretch>
          </p:blipFill>
          <p:spPr bwMode="auto">
            <a:xfrm>
              <a:off x="35496" y="2838422"/>
              <a:ext cx="2952328" cy="2834438"/>
            </a:xfrm>
            <a:prstGeom prst="rect">
              <a:avLst/>
            </a:prstGeom>
            <a:noFill/>
          </p:spPr>
        </p:pic>
        <p:pic>
          <p:nvPicPr>
            <p:cNvPr id="51" name="Picture 2" descr="C:\Users\TAKA\Desktop\EVN_users_meeting_and_eating\EVN\J0307_Xband.png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100000" contrast="100000"/>
            </a:blip>
            <a:srcRect/>
            <a:stretch>
              <a:fillRect/>
            </a:stretch>
          </p:blipFill>
          <p:spPr bwMode="auto">
            <a:xfrm>
              <a:off x="3059832" y="2823908"/>
              <a:ext cx="2985106" cy="2837340"/>
            </a:xfrm>
            <a:prstGeom prst="rect">
              <a:avLst/>
            </a:prstGeom>
            <a:noFill/>
          </p:spPr>
        </p:pic>
        <p:pic>
          <p:nvPicPr>
            <p:cNvPr id="52" name="Picture 3" descr="C:\Users\TAKA\Desktop\EVN_users_meeting_and_eating\EVN\J0307_Uband.png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100000" contrast="100000"/>
            </a:blip>
            <a:srcRect/>
            <a:stretch>
              <a:fillRect/>
            </a:stretch>
          </p:blipFill>
          <p:spPr bwMode="auto">
            <a:xfrm>
              <a:off x="6059864" y="2823908"/>
              <a:ext cx="2890672" cy="2837340"/>
            </a:xfrm>
            <a:prstGeom prst="rect">
              <a:avLst/>
            </a:prstGeom>
            <a:noFill/>
          </p:spPr>
        </p:pic>
      </p:grpSp>
      <p:sp>
        <p:nvSpPr>
          <p:cNvPr id="57" name="正方形/長方形 56"/>
          <p:cNvSpPr/>
          <p:nvPr/>
        </p:nvSpPr>
        <p:spPr>
          <a:xfrm>
            <a:off x="827584" y="5127575"/>
            <a:ext cx="28803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smtClean="0">
                <a:latin typeface="HGS創英角ﾎﾟｯﾌﾟ体" pitchFamily="50" charset="-128"/>
                <a:ea typeface="HGS創英角ﾎﾟｯﾌﾟ体" pitchFamily="50" charset="-128"/>
              </a:rPr>
              <a:t>Spectral index α:</a:t>
            </a:r>
          </a:p>
        </p:txBody>
      </p:sp>
      <p:graphicFrame>
        <p:nvGraphicFramePr>
          <p:cNvPr id="58" name="オブジェクト 57"/>
          <p:cNvGraphicFramePr>
            <a:graphicFrameLocks noChangeAspect="1"/>
          </p:cNvGraphicFramePr>
          <p:nvPr/>
        </p:nvGraphicFramePr>
        <p:xfrm>
          <a:off x="3491880" y="5085184"/>
          <a:ext cx="1367473" cy="533648"/>
        </p:xfrm>
        <a:graphic>
          <a:graphicData uri="http://schemas.openxmlformats.org/presentationml/2006/ole">
            <p:oleObj spid="_x0000_s47108" name="数式" r:id="rId8" imgW="520560" imgH="203040" progId="Equation.3">
              <p:embed/>
            </p:oleObj>
          </a:graphicData>
        </a:graphic>
      </p:graphicFrame>
      <p:pic>
        <p:nvPicPr>
          <p:cNvPr id="47110" name="Picture 6" descr="C:\Users\TAKA\Desktop\EVN_users_meeting_and_eating\eating\spectralindex.png"/>
          <p:cNvPicPr>
            <a:picLocks noChangeAspect="1" noChangeArrowheads="1"/>
          </p:cNvPicPr>
          <p:nvPr/>
        </p:nvPicPr>
        <p:blipFill>
          <a:blip r:embed="rId9" cstate="print">
            <a:duotone>
              <a:prstClr val="black"/>
              <a:schemeClr val="tx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932040" y="2348246"/>
            <a:ext cx="4194005" cy="2952962"/>
          </a:xfrm>
          <a:prstGeom prst="rect">
            <a:avLst/>
          </a:prstGeom>
          <a:noFill/>
        </p:spPr>
      </p:pic>
      <p:sp>
        <p:nvSpPr>
          <p:cNvPr id="29" name="正方形/長方形 28"/>
          <p:cNvSpPr/>
          <p:nvPr/>
        </p:nvSpPr>
        <p:spPr>
          <a:xfrm>
            <a:off x="35496" y="4561964"/>
            <a:ext cx="47596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latin typeface="HGS創英角ﾎﾟｯﾌﾟ体" pitchFamily="50" charset="-128"/>
                <a:ea typeface="HGS創英角ﾎﾟｯﾌﾟ体" pitchFamily="50" charset="-128"/>
              </a:rPr>
              <a:t>Beam size [</a:t>
            </a:r>
            <a:r>
              <a:rPr lang="en-US" altLang="ja-JP" sz="1400" dirty="0" err="1" smtClean="0">
                <a:latin typeface="HGS創英角ﾎﾟｯﾌﾟ体" pitchFamily="50" charset="-128"/>
                <a:ea typeface="HGS創英角ﾎﾟｯﾌﾟ体" pitchFamily="50" charset="-128"/>
              </a:rPr>
              <a:t>mas</a:t>
            </a:r>
            <a:r>
              <a:rPr lang="en-US" altLang="ja-JP" sz="1400" dirty="0" smtClean="0">
                <a:latin typeface="HGS創英角ﾎﾟｯﾌﾟ体" pitchFamily="50" charset="-128"/>
                <a:ea typeface="HGS創英角ﾎﾟｯﾌﾟ体" pitchFamily="50" charset="-128"/>
              </a:rPr>
              <a:t>] × [</a:t>
            </a:r>
            <a:r>
              <a:rPr lang="en-US" altLang="ja-JP" sz="1400" dirty="0" err="1" smtClean="0">
                <a:latin typeface="HGS創英角ﾎﾟｯﾌﾟ体" pitchFamily="50" charset="-128"/>
                <a:ea typeface="HGS創英角ﾎﾟｯﾌﾟ体" pitchFamily="50" charset="-128"/>
              </a:rPr>
              <a:t>mas</a:t>
            </a:r>
            <a:r>
              <a:rPr lang="en-US" altLang="ja-JP" sz="1400" dirty="0" smtClean="0">
                <a:latin typeface="HGS創英角ﾎﾟｯﾌﾟ体" pitchFamily="50" charset="-128"/>
                <a:ea typeface="HGS創英角ﾎﾟｯﾌﾟ体" pitchFamily="50" charset="-128"/>
              </a:rPr>
              <a:t>] : </a:t>
            </a:r>
          </a:p>
          <a:p>
            <a:r>
              <a:rPr lang="en-US" altLang="ja-JP" sz="1400" dirty="0" smtClean="0">
                <a:latin typeface="HGS創英角ﾎﾟｯﾌﾟ体" pitchFamily="50" charset="-128"/>
                <a:ea typeface="HGS創英角ﾎﾟｯﾌﾟ体" pitchFamily="50" charset="-128"/>
              </a:rPr>
              <a:t>       9.7 × 3.4             2.6 × 0.9            1.5 × 0.37 </a:t>
            </a: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796136" y="2564904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rPr>
              <a:t>※</a:t>
            </a:r>
            <a:r>
              <a:rPr kumimoji="1" lang="en-US" altLang="ja-JP" sz="14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rPr>
              <a:t>Convolved beam size of</a:t>
            </a:r>
          </a:p>
          <a:p>
            <a:pPr algn="r"/>
            <a:r>
              <a:rPr kumimoji="1" lang="en-US" altLang="ja-JP" sz="14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rPr>
              <a:t> 5 [</a:t>
            </a:r>
            <a:r>
              <a:rPr kumimoji="1" lang="en-US" altLang="ja-JP" sz="1400" dirty="0" err="1" smtClean="0">
                <a:solidFill>
                  <a:schemeClr val="bg1">
                    <a:lumMod val="50000"/>
                    <a:lumOff val="50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rPr>
              <a:t>mas</a:t>
            </a:r>
            <a:r>
              <a:rPr kumimoji="1" lang="en-US" altLang="ja-JP" sz="14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rPr>
              <a:t>]</a:t>
            </a:r>
            <a:r>
              <a:rPr lang="ja-JP" altLang="en-US" sz="14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rPr>
              <a:t> </a:t>
            </a:r>
            <a:r>
              <a:rPr lang="en-US" altLang="ja-JP" sz="14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rPr>
              <a:t>× 5 [</a:t>
            </a:r>
            <a:r>
              <a:rPr lang="en-US" altLang="ja-JP" sz="1400" dirty="0" err="1" smtClean="0">
                <a:solidFill>
                  <a:schemeClr val="bg1">
                    <a:lumMod val="50000"/>
                    <a:lumOff val="50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rPr>
              <a:t>mas</a:t>
            </a:r>
            <a:r>
              <a:rPr lang="en-US" altLang="ja-JP" sz="14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HGS創英角ﾎﾟｯﾌﾟ体" pitchFamily="50" charset="-128"/>
                <a:ea typeface="HGS創英角ﾎﾟｯﾌﾟ体" pitchFamily="50" charset="-128"/>
              </a:rPr>
              <a:t>] </a:t>
            </a:r>
            <a:endParaRPr kumimoji="1" lang="en-US" altLang="ja-JP" sz="1400" dirty="0" smtClean="0">
              <a:solidFill>
                <a:schemeClr val="bg1">
                  <a:lumMod val="50000"/>
                  <a:lumOff val="50000"/>
                </a:schemeClr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43" grpId="0"/>
      <p:bldP spid="44" grpId="1"/>
      <p:bldP spid="57" grpId="0"/>
      <p:bldP spid="29" grpId="0"/>
      <p:bldP spid="2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7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4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3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7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2|17.8|4.6"/>
</p:tagLst>
</file>

<file path=ppt/theme/theme1.xml><?xml version="1.0" encoding="utf-8"?>
<a:theme xmlns:a="http://schemas.openxmlformats.org/drawingml/2006/main" name="テクノロジー">
  <a:themeElements>
    <a:clrScheme name="テクノロジー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テクノロジー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3535</TotalTime>
  <Words>868</Words>
  <Application>Microsoft Office PowerPoint</Application>
  <PresentationFormat>画面に合わせる (4:3)</PresentationFormat>
  <Paragraphs>161</Paragraphs>
  <Slides>11</Slides>
  <Notes>11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3" baseType="lpstr">
      <vt:lpstr>テクノロジー</vt:lpstr>
      <vt:lpstr>数式</vt:lpstr>
      <vt:lpstr>スライド 1</vt:lpstr>
      <vt:lpstr>Introduction</vt:lpstr>
      <vt:lpstr>Source selection</vt:lpstr>
      <vt:lpstr>Observation</vt:lpstr>
      <vt:lpstr>Results</vt:lpstr>
      <vt:lpstr>Results</vt:lpstr>
      <vt:lpstr>Discussion</vt:lpstr>
      <vt:lpstr>Discussion</vt:lpstr>
      <vt:lpstr>Discussion</vt:lpstr>
      <vt:lpstr>Discussion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TAKA</dc:creator>
  <cp:lastModifiedBy>TAKA</cp:lastModifiedBy>
  <cp:revision>89</cp:revision>
  <dcterms:created xsi:type="dcterms:W3CDTF">2014-09-24T08:07:41Z</dcterms:created>
  <dcterms:modified xsi:type="dcterms:W3CDTF">2014-11-13T17:31:58Z</dcterms:modified>
</cp:coreProperties>
</file>