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4" r:id="rId3"/>
    <p:sldId id="259" r:id="rId4"/>
    <p:sldId id="261" r:id="rId5"/>
    <p:sldId id="262" r:id="rId6"/>
    <p:sldId id="263" r:id="rId7"/>
    <p:sldId id="264" r:id="rId8"/>
    <p:sldId id="265" r:id="rId9"/>
    <p:sldId id="268" r:id="rId10"/>
    <p:sldId id="272" r:id="rId11"/>
    <p:sldId id="266" r:id="rId1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ACC"/>
    <a:srgbClr val="F1850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3" autoAdjust="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05D6-0B22-49E2-8616-9669149DCAA2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22802-2570-448A-A28E-7B46AEB672F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597FC-1841-44C6-88C4-8962DC386627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6FE71-5139-4302-ACFA-E36698178D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3536A-D557-4885-A770-3A40E15857C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79C104-150A-4255-BFC6-2C607F7B589C}" type="datetimeFigureOut">
              <a:rPr kumimoji="1" lang="ja-JP" altLang="en-US" smtClean="0"/>
              <a:pPr/>
              <a:t>2014/11/14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99949F-0F17-406F-864C-ADD7B2F11FF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4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9.xml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7504" y="2348880"/>
            <a:ext cx="89644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The survey for new AGN candidates </a:t>
            </a:r>
          </a:p>
          <a:p>
            <a:pPr algn="ctr"/>
            <a:r>
              <a:rPr lang="en-US" altLang="ja-JP" sz="3200" b="1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within the field </a:t>
            </a:r>
          </a:p>
          <a:p>
            <a:pPr algn="r"/>
            <a:r>
              <a:rPr lang="en-US" altLang="ja-JP" sz="3200" b="1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of Fermi unassociated gamma-ray sources</a:t>
            </a:r>
            <a:endParaRPr lang="ja-JP" altLang="en-US" sz="3200" b="1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004048" y="4542219"/>
            <a:ext cx="3960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Yamaguchi </a:t>
            </a:r>
            <a:r>
              <a:rPr lang="en-US" altLang="ja-JP" sz="2400" b="1" dirty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U</a:t>
            </a:r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niv.</a:t>
            </a:r>
          </a:p>
          <a:p>
            <a:pPr algn="r"/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Yoshitaka FUJINAGA</a:t>
            </a:r>
            <a:endParaRPr lang="ja-JP" altLang="en-US" sz="2400" b="1" dirty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7504" y="5365665"/>
            <a:ext cx="9036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K. </a:t>
            </a:r>
            <a:r>
              <a:rPr lang="en-US" altLang="ja-JP" sz="2000" b="1" dirty="0" err="1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Ninuma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, A. Kimura, K. Fujisawa, K. </a:t>
            </a:r>
            <a:r>
              <a:rPr lang="en-US" altLang="ja-JP" sz="2000" b="1" dirty="0" err="1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Akutagawa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, K. Sugiyama, K. </a:t>
            </a:r>
            <a:r>
              <a:rPr lang="en-US" altLang="ja-JP" sz="2000" b="1" dirty="0" err="1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Motogi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(Yamaguchi Univ.)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T. </a:t>
            </a:r>
            <a:r>
              <a:rPr lang="en-US" altLang="ja-JP" sz="2000" b="1" dirty="0" err="1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Oyama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, S. </a:t>
            </a:r>
            <a:r>
              <a:rPr lang="en-US" altLang="ja-JP" sz="2000" b="1" dirty="0" err="1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Kono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, S. Sawada-Sato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(NAOJ)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, S. Mizuno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(AES)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, Y. Fukuzaki, R. Kawabata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(GSI)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, S. </a:t>
            </a:r>
            <a:r>
              <a:rPr lang="en-US" altLang="ja-JP" sz="2000" b="1" dirty="0" err="1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Takemura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(Gifu </a:t>
            </a:r>
            <a:r>
              <a:rPr lang="en-US" altLang="ja-JP" sz="2000" b="1" dirty="0" err="1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Unive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092"/>
            <a:ext cx="7467600" cy="1143000"/>
          </a:xfrm>
        </p:spPr>
        <p:txBody>
          <a:bodyPr/>
          <a:lstStyle/>
          <a:p>
            <a:r>
              <a:rPr kumimoji="1"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Discussion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98072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&lt; Correlation diagram&gt;</a:t>
            </a:r>
          </a:p>
        </p:txBody>
      </p:sp>
      <p:pic>
        <p:nvPicPr>
          <p:cNvPr id="27" name="Picture 3" descr="C:\Users\TAKA\Desktop\photonindex-photonflu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2062" y="1481312"/>
            <a:ext cx="4655944" cy="3243832"/>
          </a:xfrm>
          <a:prstGeom prst="rect">
            <a:avLst/>
          </a:prstGeom>
          <a:noFill/>
        </p:spPr>
      </p:pic>
      <p:pic>
        <p:nvPicPr>
          <p:cNvPr id="28" name="Picture 5" descr="C:\Users\TAKA\Desktop\radiofluxdensity-photonflux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3542" y="1477636"/>
            <a:ext cx="4681569" cy="3240360"/>
          </a:xfrm>
          <a:prstGeom prst="rect">
            <a:avLst/>
          </a:prstGeom>
          <a:noFill/>
        </p:spPr>
      </p:pic>
      <p:sp>
        <p:nvSpPr>
          <p:cNvPr id="29" name="テキスト ボックス 28"/>
          <p:cNvSpPr txBox="1"/>
          <p:nvPr/>
        </p:nvSpPr>
        <p:spPr>
          <a:xfrm>
            <a:off x="251520" y="4716433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Radio flux at 1.4GHz </a:t>
            </a:r>
          </a:p>
          <a:p>
            <a:pPr algn="r"/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– 1 </a:t>
            </a:r>
            <a:r>
              <a:rPr lang="en-US" altLang="ja-JP" sz="1600" b="1" dirty="0" err="1" smtClean="0">
                <a:latin typeface="HG丸ｺﾞｼｯｸM-PRO" pitchFamily="50" charset="-128"/>
                <a:ea typeface="HG丸ｺﾞｼｯｸM-PRO" pitchFamily="50" charset="-128"/>
              </a:rPr>
              <a:t>GeV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– 100 </a:t>
            </a:r>
            <a:r>
              <a:rPr lang="en-US" altLang="ja-JP" sz="1600" b="1" dirty="0" err="1" smtClean="0">
                <a:latin typeface="HG丸ｺﾞｼｯｸM-PRO" pitchFamily="50" charset="-128"/>
                <a:ea typeface="HG丸ｺﾞｼｯｸM-PRO" pitchFamily="50" charset="-128"/>
              </a:rPr>
              <a:t>GeV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Photon flux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7504" y="5724545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→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the region of detected sources are</a:t>
            </a:r>
          </a:p>
          <a:p>
            <a:pPr algn="r"/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similar to that of HSP BL </a:t>
            </a:r>
            <a:r>
              <a:rPr lang="en-US" altLang="ja-JP" sz="1600" b="1" dirty="0" err="1" smtClean="0">
                <a:latin typeface="HG丸ｺﾞｼｯｸM-PRO" pitchFamily="50" charset="-128"/>
                <a:ea typeface="HG丸ｺﾞｼｯｸM-PRO" pitchFamily="50" charset="-128"/>
              </a:rPr>
              <a:t>Lacs</a:t>
            </a:r>
            <a:endParaRPr lang="en-US" altLang="ja-JP" sz="1600" b="1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716016" y="4716433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 </a:t>
            </a:r>
            <a:r>
              <a:rPr lang="en-US" altLang="ja-JP" sz="1600" b="1" dirty="0" err="1" smtClean="0">
                <a:latin typeface="HG丸ｺﾞｼｯｸM-PRO" pitchFamily="50" charset="-128"/>
                <a:ea typeface="HG丸ｺﾞｼｯｸM-PRO" pitchFamily="50" charset="-128"/>
              </a:rPr>
              <a:t>GeV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– 100 </a:t>
            </a:r>
            <a:r>
              <a:rPr lang="en-US" altLang="ja-JP" sz="1600" b="1" dirty="0" err="1" smtClean="0">
                <a:latin typeface="HG丸ｺﾞｼｯｸM-PRO" pitchFamily="50" charset="-128"/>
                <a:ea typeface="HG丸ｺﾞｼｯｸM-PRO" pitchFamily="50" charset="-128"/>
              </a:rPr>
              <a:t>GeV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Photon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index–</a:t>
            </a:r>
          </a:p>
          <a:p>
            <a:pPr algn="r"/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 </a:t>
            </a:r>
            <a:r>
              <a:rPr lang="en-US" altLang="ja-JP" sz="1600" b="1" dirty="0" err="1" smtClean="0">
                <a:latin typeface="HG丸ｺﾞｼｯｸM-PRO" pitchFamily="50" charset="-128"/>
                <a:ea typeface="HG丸ｺﾞｼｯｸM-PRO" pitchFamily="50" charset="-128"/>
              </a:rPr>
              <a:t>GeV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– 100 </a:t>
            </a:r>
            <a:r>
              <a:rPr lang="en-US" altLang="ja-JP" sz="1600" b="1" dirty="0" err="1" smtClean="0">
                <a:latin typeface="HG丸ｺﾞｼｯｸM-PRO" pitchFamily="50" charset="-128"/>
                <a:ea typeface="HG丸ｺﾞｼｯｸM-PRO" pitchFamily="50" charset="-128"/>
              </a:rPr>
              <a:t>GeV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Photon flux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46" name="直線コネクタ 45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755576" y="3356992"/>
            <a:ext cx="1368152" cy="944488"/>
          </a:xfrm>
          <a:prstGeom prst="ellips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44008" y="5715834"/>
            <a:ext cx="4499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→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the region of detected sources are </a:t>
            </a:r>
          </a:p>
          <a:p>
            <a:pPr algn="r"/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similar to that of FSRQ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5616" y="2420888"/>
            <a:ext cx="2160240" cy="1872208"/>
            <a:chOff x="1115616" y="2420888"/>
            <a:chExt cx="2160240" cy="1872208"/>
          </a:xfrm>
        </p:grpSpPr>
        <p:sp>
          <p:nvSpPr>
            <p:cNvPr id="15" name="円/楕円 14"/>
            <p:cNvSpPr/>
            <p:nvPr/>
          </p:nvSpPr>
          <p:spPr>
            <a:xfrm>
              <a:off x="1979712" y="2420888"/>
              <a:ext cx="1296144" cy="1872208"/>
            </a:xfrm>
            <a:prstGeom prst="ellipse">
              <a:avLst/>
            </a:prstGeom>
            <a:solidFill>
              <a:srgbClr val="E43ACC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1619672" y="2636912"/>
              <a:ext cx="1224136" cy="1656184"/>
            </a:xfrm>
            <a:prstGeom prst="ellips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1115616" y="3068960"/>
              <a:ext cx="1101722" cy="1088504"/>
            </a:xfrm>
            <a:prstGeom prst="ellips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3336988">
              <a:off x="1863199" y="2344908"/>
              <a:ext cx="813677" cy="1891857"/>
            </a:xfrm>
            <a:prstGeom prst="ellipse">
              <a:avLst/>
            </a:prstGeom>
            <a:solidFill>
              <a:srgbClr val="92D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直角三角形 19"/>
          <p:cNvSpPr/>
          <p:nvPr/>
        </p:nvSpPr>
        <p:spPr>
          <a:xfrm>
            <a:off x="7236296" y="2924944"/>
            <a:ext cx="1232520" cy="1232520"/>
          </a:xfrm>
          <a:prstGeom prst="rtTriangle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/>
          <p:cNvGrpSpPr/>
          <p:nvPr/>
        </p:nvGrpSpPr>
        <p:grpSpPr>
          <a:xfrm>
            <a:off x="6012160" y="1916832"/>
            <a:ext cx="2448272" cy="2160240"/>
            <a:chOff x="6012160" y="1916832"/>
            <a:chExt cx="2448272" cy="2160240"/>
          </a:xfrm>
        </p:grpSpPr>
        <p:sp>
          <p:nvSpPr>
            <p:cNvPr id="33" name="直角三角形 32"/>
            <p:cNvSpPr/>
            <p:nvPr/>
          </p:nvSpPr>
          <p:spPr>
            <a:xfrm>
              <a:off x="7236296" y="1916832"/>
              <a:ext cx="1224136" cy="2160240"/>
            </a:xfrm>
            <a:prstGeom prst="rtTriangle">
              <a:avLst/>
            </a:prstGeom>
            <a:solidFill>
              <a:srgbClr val="E43ACC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フローチャート : 組合せ 29"/>
            <p:cNvSpPr/>
            <p:nvPr/>
          </p:nvSpPr>
          <p:spPr>
            <a:xfrm rot="10800000">
              <a:off x="6732240" y="2060848"/>
              <a:ext cx="864096" cy="2016224"/>
            </a:xfrm>
            <a:prstGeom prst="flowChartMerge">
              <a:avLst/>
            </a:prstGeom>
            <a:solidFill>
              <a:srgbClr val="00B0F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直角三角形 30"/>
            <p:cNvSpPr/>
            <p:nvPr/>
          </p:nvSpPr>
          <p:spPr>
            <a:xfrm rot="16200000">
              <a:off x="5580112" y="2492896"/>
              <a:ext cx="2016224" cy="1152128"/>
            </a:xfrm>
            <a:prstGeom prst="rtTriangle">
              <a:avLst/>
            </a:prstGeom>
            <a:solidFill>
              <a:srgbClr val="FF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ローチャート : 組合せ 22"/>
            <p:cNvSpPr/>
            <p:nvPr/>
          </p:nvSpPr>
          <p:spPr>
            <a:xfrm rot="10800000">
              <a:off x="6531073" y="2564904"/>
              <a:ext cx="1296143" cy="1393676"/>
            </a:xfrm>
            <a:prstGeom prst="flowChartMerge">
              <a:avLst/>
            </a:prstGeom>
            <a:solidFill>
              <a:srgbClr val="92D05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0" grpId="0" animBg="1"/>
      <p:bldP spid="2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858"/>
            <a:ext cx="7467600" cy="1143000"/>
          </a:xfrm>
        </p:spPr>
        <p:txBody>
          <a:bodyPr/>
          <a:lstStyle/>
          <a:p>
            <a:r>
              <a:rPr kumimoji="1"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Conclusion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124744"/>
            <a:ext cx="7560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</a:rPr>
              <a:t> Search for new faint </a:t>
            </a:r>
            <a:r>
              <a:rPr lang="en-US" altLang="ja-JP" sz="2200" dirty="0" err="1" smtClean="0">
                <a:latin typeface="HGS創英角ﾎﾟｯﾌﾟ体" pitchFamily="50" charset="-128"/>
                <a:ea typeface="HGS創英角ﾎﾟｯﾌﾟ体" pitchFamily="50" charset="-128"/>
              </a:rPr>
              <a:t>blazars</a:t>
            </a: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</a:rPr>
              <a:t> with γ-ray emission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791072" y="3358153"/>
            <a:ext cx="76693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29 radio sources with high brightness temperature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4016" y="2060848"/>
            <a:ext cx="896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</a:rPr>
              <a:t>e-VLBI observation for radio sources within the positional error of unassociated γ-ray sources in Fermi 2nd catalog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27584" y="4329678"/>
            <a:ext cx="756084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Nine</a:t>
            </a:r>
            <a:r>
              <a:rPr kumimoji="1" lang="en-US" altLang="ja-JP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 detected sources are possible </a:t>
            </a:r>
            <a:r>
              <a:rPr kumimoji="1" lang="en-US" altLang="ja-JP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blazars</a:t>
            </a: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( by </a:t>
            </a:r>
            <a:r>
              <a:rPr lang="en-US" altLang="ja-JP" sz="2200" dirty="0" err="1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Massaro</a:t>
            </a: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 way 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J0307+4915(detected </a:t>
            </a: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source) is possible blazar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( from the viewpoint of spectral index 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Different trend from </a:t>
            </a: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known</a:t>
            </a:r>
            <a:r>
              <a:rPr kumimoji="1" lang="en-US" altLang="ja-JP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 </a:t>
            </a:r>
            <a:r>
              <a:rPr kumimoji="1" lang="en-US" altLang="ja-JP" sz="2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blazars</a:t>
            </a: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200" dirty="0" smtClean="0">
                <a:latin typeface="HGS創英角ﾎﾟｯﾌﾟ体" pitchFamily="50" charset="-128"/>
                <a:ea typeface="HGS創英角ﾎﾟｯﾌﾟ体" pitchFamily="50" charset="-128"/>
                <a:cs typeface="ＭＳ Ｐゴシック" pitchFamily="50" charset="-128"/>
              </a:rPr>
              <a:t>( from correlation diagrams )</a:t>
            </a:r>
            <a:endParaRPr kumimoji="1" lang="ja-JP" altLang="ja-JP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S創英角ﾎﾟｯﾌﾟ体" pitchFamily="50" charset="-128"/>
              <a:ea typeface="HGS創英角ﾎﾟｯﾌﾟ体" pitchFamily="50" charset="-128"/>
              <a:cs typeface="ＭＳ Ｐゴシック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4139952" y="1686294"/>
            <a:ext cx="936104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4139952" y="2910430"/>
            <a:ext cx="936104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4139952" y="3919104"/>
            <a:ext cx="936104" cy="36004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96"/>
            <a:ext cx="8229600" cy="1143000"/>
          </a:xfrm>
        </p:spPr>
        <p:txBody>
          <a:bodyPr/>
          <a:lstStyle/>
          <a:p>
            <a:r>
              <a:rPr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Introduction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pSp>
        <p:nvGrpSpPr>
          <p:cNvPr id="3" name="グループ化 6"/>
          <p:cNvGrpSpPr/>
          <p:nvPr/>
        </p:nvGrpSpPr>
        <p:grpSpPr>
          <a:xfrm>
            <a:off x="5473026" y="1803479"/>
            <a:ext cx="3670974" cy="3137689"/>
            <a:chOff x="5600659" y="1752324"/>
            <a:chExt cx="3490175" cy="2649812"/>
          </a:xfrm>
        </p:grpSpPr>
        <p:pic>
          <p:nvPicPr>
            <p:cNvPr id="10" name="Picture 9" descr="C:\Users\TAKA\Desktop\研究室\ゼミ\論文紹介\A Physical Model for Revised Blazar Sequence\Fossati et al. (1998)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00659" y="1752324"/>
              <a:ext cx="3439072" cy="2433209"/>
            </a:xfrm>
            <a:prstGeom prst="rect">
              <a:avLst/>
            </a:prstGeom>
            <a:noFill/>
          </p:spPr>
        </p:pic>
        <p:sp>
          <p:nvSpPr>
            <p:cNvPr id="11" name="テキスト ボックス 10"/>
            <p:cNvSpPr txBox="1"/>
            <p:nvPr/>
          </p:nvSpPr>
          <p:spPr>
            <a:xfrm>
              <a:off x="5882706" y="4184785"/>
              <a:ext cx="3208128" cy="21735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US" altLang="ja-JP" sz="1200" dirty="0" smtClean="0">
                  <a:latin typeface="HGP創英角ﾎﾟｯﾌﾟ体" pitchFamily="50" charset="-128"/>
                  <a:ea typeface="HGP創英角ﾎﾟｯﾌﾟ体" pitchFamily="50" charset="-128"/>
                </a:rPr>
                <a:t>Fig.</a:t>
              </a:r>
              <a:r>
                <a:rPr lang="ja-JP" altLang="en-US" sz="1200" dirty="0" smtClean="0">
                  <a:latin typeface="HGP創英角ﾎﾟｯﾌﾟ体" pitchFamily="50" charset="-128"/>
                  <a:ea typeface="HGP創英角ﾎﾟｯﾌﾟ体" pitchFamily="50" charset="-128"/>
                </a:rPr>
                <a:t>  </a:t>
              </a:r>
              <a:r>
                <a:rPr lang="en-US" altLang="ja-JP" sz="1200" dirty="0" err="1" smtClean="0">
                  <a:latin typeface="HGP創英角ﾎﾟｯﾌﾟ体" pitchFamily="50" charset="-128"/>
                  <a:ea typeface="HGP創英角ﾎﾟｯﾌﾟ体" pitchFamily="50" charset="-128"/>
                </a:rPr>
                <a:t>Blazar</a:t>
              </a:r>
              <a:r>
                <a:rPr lang="en-US" altLang="ja-JP" sz="1200" dirty="0" smtClean="0">
                  <a:latin typeface="HGP創英角ﾎﾟｯﾌﾟ体" pitchFamily="50" charset="-128"/>
                  <a:ea typeface="HGP創英角ﾎﾟｯﾌﾟ体" pitchFamily="50" charset="-128"/>
                </a:rPr>
                <a:t> Sequence ( </a:t>
              </a:r>
              <a:r>
                <a:rPr lang="en-US" altLang="ja-JP" sz="1200" dirty="0" err="1" smtClean="0">
                  <a:latin typeface="HGP創英角ﾎﾟｯﾌﾟ体" pitchFamily="50" charset="-128"/>
                  <a:ea typeface="HGP創英角ﾎﾟｯﾌﾟ体" pitchFamily="50" charset="-128"/>
                </a:rPr>
                <a:t>Fossati</a:t>
              </a:r>
              <a:r>
                <a:rPr lang="en-US" altLang="ja-JP" sz="1200" dirty="0" smtClean="0">
                  <a:latin typeface="HGP創英角ﾎﾟｯﾌﾟ体" pitchFamily="50" charset="-128"/>
                  <a:ea typeface="HGP創英角ﾎﾟｯﾌﾟ体" pitchFamily="50" charset="-128"/>
                </a:rPr>
                <a:t> et al. 1998 )</a:t>
              </a:r>
              <a:endParaRPr kumimoji="1" lang="ja-JP" altLang="en-US" sz="1200" dirty="0">
                <a:latin typeface="HGP創英角ﾎﾟｯﾌﾟ体" pitchFamily="50" charset="-128"/>
                <a:ea typeface="HGP創英角ﾎﾟｯﾌﾟ体" pitchFamily="50" charset="-128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654605" y="1069830"/>
            <a:ext cx="2232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HGP創英角ﾎﾟｯﾌﾟ体" pitchFamily="50" charset="-128"/>
                <a:ea typeface="HGP創英角ﾎﾟｯﾌﾟ体" pitchFamily="50" charset="-128"/>
              </a:rPr>
              <a:t>Blazar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kumimoji="1" lang="ja-JP" altLang="en-US" sz="2000" dirty="0" smtClean="0">
                <a:latin typeface="HGP創英角ﾎﾟｯﾌﾟ体" pitchFamily="50" charset="-128"/>
                <a:ea typeface="HGP創英角ﾎﾟｯﾌﾟ体" pitchFamily="50" charset="-128"/>
              </a:rPr>
              <a:t>・・・</a:t>
            </a:r>
            <a:endParaRPr kumimoji="1" lang="ja-JP" altLang="en-US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1887215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&lt;</a:t>
            </a:r>
            <a:r>
              <a:rPr lang="ja-JP" altLang="en-US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400" b="1" dirty="0" err="1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Blazar’s</a:t>
            </a:r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 SED &gt;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827584" y="2771636"/>
            <a:ext cx="4665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dirty="0" smtClean="0"/>
              <a:t>⇛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en-US" altLang="ja-JP" dirty="0" err="1" smtClean="0">
                <a:latin typeface="HGP創英角ﾎﾟｯﾌﾟ体" pitchFamily="50" charset="-128"/>
                <a:ea typeface="HGP創英角ﾎﾟｯﾌﾟ体" pitchFamily="50" charset="-128"/>
              </a:rPr>
              <a:t>Blazar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 Sequence( </a:t>
            </a:r>
            <a:r>
              <a:rPr lang="en-US" altLang="ja-JP" dirty="0" err="1" smtClean="0">
                <a:latin typeface="HGP創英角ﾎﾟｯﾌﾟ体" pitchFamily="50" charset="-128"/>
                <a:ea typeface="HGP創英角ﾎﾟｯﾌﾟ体" pitchFamily="50" charset="-128"/>
              </a:rPr>
              <a:t>Fossati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 et al. 1998 )</a:t>
            </a:r>
            <a:endParaRPr lang="ja-JP" altLang="en-US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1520" y="3284984"/>
            <a:ext cx="496855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This characteristic was </a:t>
            </a:r>
            <a:r>
              <a:rPr lang="en-US" altLang="ja-JP" sz="2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discovered</a:t>
            </a:r>
          </a:p>
          <a:p>
            <a:pPr algn="r"/>
            <a:r>
              <a:rPr lang="en-US" altLang="ja-JP" sz="2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 among bright </a:t>
            </a:r>
            <a:r>
              <a:rPr lang="en-US" altLang="ja-JP" sz="2000" dirty="0" err="1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blazars</a:t>
            </a:r>
            <a:r>
              <a:rPr lang="en-US" altLang="ja-JP" sz="2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 at radio </a:t>
            </a:r>
            <a:endParaRPr kumimoji="1" lang="en-US" altLang="ja-JP" sz="2000" dirty="0" smtClean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2339752" y="4077072"/>
            <a:ext cx="720080" cy="36004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5864" y="4499828"/>
            <a:ext cx="5486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Is this 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characteristic</a:t>
            </a:r>
            <a:r>
              <a:rPr kumimoji="1"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 seen among all blazars ??</a:t>
            </a:r>
          </a:p>
        </p:txBody>
      </p:sp>
      <p:sp>
        <p:nvSpPr>
          <p:cNvPr id="20" name="下矢印 19"/>
          <p:cNvSpPr/>
          <p:nvPr/>
        </p:nvSpPr>
        <p:spPr>
          <a:xfrm>
            <a:off x="3563888" y="5373216"/>
            <a:ext cx="792088" cy="29674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111464" y="2132856"/>
            <a:ext cx="504056" cy="25736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HGP創英角ﾎﾟｯﾌﾟ体" pitchFamily="50" charset="-128"/>
                <a:ea typeface="HGP創英角ﾎﾟｯﾌﾟ体" pitchFamily="50" charset="-128"/>
              </a:rPr>
              <a:t>FSRQ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27488" y="2667575"/>
            <a:ext cx="360040" cy="25736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HGP創英角ﾎﾟｯﾌﾟ体" pitchFamily="50" charset="-128"/>
                <a:ea typeface="HGP創英角ﾎﾟｯﾌﾟ体" pitchFamily="50" charset="-128"/>
              </a:rPr>
              <a:t>LBL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15520" y="2955607"/>
            <a:ext cx="360040" cy="25736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1200" dirty="0" smtClean="0">
                <a:latin typeface="HGP創英角ﾎﾟｯﾌﾟ体" pitchFamily="50" charset="-128"/>
                <a:ea typeface="HGP創英角ﾎﾟｯﾌﾟ体" pitchFamily="50" charset="-128"/>
              </a:rPr>
              <a:t>I</a:t>
            </a:r>
            <a:r>
              <a:rPr kumimoji="1" lang="en-US" altLang="ja-JP" sz="1200" dirty="0" smtClean="0">
                <a:latin typeface="HGP創英角ﾎﾟｯﾌﾟ体" pitchFamily="50" charset="-128"/>
                <a:ea typeface="HGP創英角ﾎﾟｯﾌﾟ体" pitchFamily="50" charset="-128"/>
              </a:rPr>
              <a:t>BL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119576" y="3315647"/>
            <a:ext cx="432048" cy="25736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1200" dirty="0" smtClean="0">
                <a:latin typeface="HGP創英角ﾎﾟｯﾌﾟ体" pitchFamily="50" charset="-128"/>
                <a:ea typeface="HGP創英角ﾎﾟｯﾌﾟ体" pitchFamily="50" charset="-128"/>
              </a:rPr>
              <a:t>H</a:t>
            </a:r>
            <a:r>
              <a:rPr kumimoji="1" lang="en-US" altLang="ja-JP" sz="1200" dirty="0" smtClean="0">
                <a:latin typeface="HGP創英角ﾎﾟｯﾌﾟ体" pitchFamily="50" charset="-128"/>
                <a:ea typeface="HGP創英角ﾎﾟｯﾌﾟ体" pitchFamily="50" charset="-128"/>
              </a:rPr>
              <a:t>BL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088232" y="1064930"/>
            <a:ext cx="7164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</a:rPr>
              <a:t>active galactic nucleus ( AGN ) with relativistic jets pointing almost along the line of sight.</a:t>
            </a:r>
            <a:endParaRPr lang="ja-JP" altLang="en-US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pSp>
        <p:nvGrpSpPr>
          <p:cNvPr id="4" name="グループ化 34"/>
          <p:cNvGrpSpPr/>
          <p:nvPr/>
        </p:nvGrpSpPr>
        <p:grpSpPr>
          <a:xfrm>
            <a:off x="251520" y="2267580"/>
            <a:ext cx="4824536" cy="478146"/>
            <a:chOff x="467544" y="2492375"/>
            <a:chExt cx="4824536" cy="478146"/>
          </a:xfrm>
        </p:grpSpPr>
        <p:sp>
          <p:nvSpPr>
            <p:cNvPr id="28" name="正方形/長方形 27"/>
            <p:cNvSpPr/>
            <p:nvPr/>
          </p:nvSpPr>
          <p:spPr>
            <a:xfrm>
              <a:off x="467544" y="2555612"/>
              <a:ext cx="482453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dirty="0" smtClean="0">
                  <a:latin typeface="HGP創英角ﾎﾟｯﾌﾟ体" pitchFamily="50" charset="-128"/>
                  <a:ea typeface="HGP創英角ﾎﾟｯﾌﾟ体" pitchFamily="50" charset="-128"/>
                </a:rPr>
                <a:t>Anti-correlation between          and    </a:t>
              </a:r>
              <a:endParaRPr lang="ja-JP" altLang="en-US" dirty="0">
                <a:latin typeface="HGP創英角ﾎﾟｯﾌﾟ体" pitchFamily="50" charset="-128"/>
                <a:ea typeface="HGP創英角ﾎﾟｯﾌﾟ体" pitchFamily="50" charset="-128"/>
              </a:endParaRPr>
            </a:p>
          </p:txBody>
        </p:sp>
        <p:graphicFrame>
          <p:nvGraphicFramePr>
            <p:cNvPr id="30" name="オブジェクト 29"/>
            <p:cNvGraphicFramePr>
              <a:graphicFrameLocks noChangeAspect="1"/>
            </p:cNvGraphicFramePr>
            <p:nvPr/>
          </p:nvGraphicFramePr>
          <p:xfrm>
            <a:off x="3419872" y="2519671"/>
            <a:ext cx="563562" cy="450850"/>
          </p:xfrm>
          <a:graphic>
            <a:graphicData uri="http://schemas.openxmlformats.org/presentationml/2006/ole">
              <p:oleObj spid="_x0000_s43010" name="数式" r:id="rId5" imgW="317160" imgH="253800" progId="Equation.3">
                <p:embed/>
              </p:oleObj>
            </a:graphicData>
          </a:graphic>
        </p:graphicFrame>
        <p:graphicFrame>
          <p:nvGraphicFramePr>
            <p:cNvPr id="6147" name="Object 3"/>
            <p:cNvGraphicFramePr>
              <a:graphicFrameLocks noChangeAspect="1"/>
            </p:cNvGraphicFramePr>
            <p:nvPr/>
          </p:nvGraphicFramePr>
          <p:xfrm>
            <a:off x="4572000" y="2492375"/>
            <a:ext cx="585787" cy="450850"/>
          </p:xfrm>
          <a:graphic>
            <a:graphicData uri="http://schemas.openxmlformats.org/presentationml/2006/ole">
              <p:oleObj spid="_x0000_s43011" name="数式" r:id="rId6" imgW="330120" imgH="253800" progId="Equation.3">
                <p:embed/>
              </p:oleObj>
            </a:graphicData>
          </a:graphic>
        </p:graphicFrame>
      </p:grpSp>
      <p:sp>
        <p:nvSpPr>
          <p:cNvPr id="36" name="正方形/長方形 35"/>
          <p:cNvSpPr/>
          <p:nvPr/>
        </p:nvSpPr>
        <p:spPr>
          <a:xfrm>
            <a:off x="251520" y="494116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It is necessary to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inspect that with taking account of faint </a:t>
            </a:r>
            <a:r>
              <a:rPr lang="en-US" altLang="ja-JP" dirty="0" err="1" smtClean="0">
                <a:latin typeface="HGP創英角ﾎﾟｯﾌﾟ体" pitchFamily="50" charset="-128"/>
                <a:ea typeface="HGP創英角ﾎﾟｯﾌﾟ体" pitchFamily="50" charset="-128"/>
              </a:rPr>
              <a:t>blazars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> !!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1520" y="5762284"/>
            <a:ext cx="8496944" cy="707886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HGP創英角ﾎﾟｯﾌﾟ体" pitchFamily="50" charset="-128"/>
                <a:ea typeface="HGP創英角ﾎﾟｯﾌﾟ体" pitchFamily="50" charset="-128"/>
              </a:rPr>
              <a:t>We are going to increase the number of faint blazars </a:t>
            </a:r>
          </a:p>
          <a:p>
            <a:pPr algn="r"/>
            <a:r>
              <a:rPr kumimoji="1" lang="en-US" altLang="ja-JP" sz="2000" dirty="0" smtClean="0">
                <a:latin typeface="HGP創英角ﾎﾟｯﾌﾟ体" pitchFamily="50" charset="-128"/>
                <a:ea typeface="HGP創英角ﾎﾟｯﾌﾟ体" pitchFamily="50" charset="-128"/>
              </a:rPr>
              <a:t>by using higher sensitivity VLBI system</a:t>
            </a:r>
            <a:r>
              <a:rPr lang="en-US" altLang="ja-JP" sz="2000" dirty="0" smtClean="0">
                <a:latin typeface="HGP創英角ﾎﾟｯﾌﾟ体" pitchFamily="50" charset="-128"/>
                <a:ea typeface="HGP創英角ﾎﾟｯﾌﾟ体" pitchFamily="50" charset="-128"/>
              </a:rPr>
              <a:t> !</a:t>
            </a:r>
            <a:endParaRPr kumimoji="1" lang="en-US" altLang="ja-JP" sz="2000" dirty="0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27" name="直線コネクタ 26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346"/>
            <a:ext cx="8229600" cy="1143000"/>
          </a:xfrm>
        </p:spPr>
        <p:txBody>
          <a:bodyPr/>
          <a:lstStyle/>
          <a:p>
            <a:r>
              <a:rPr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Source selection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980728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～ </a:t>
            </a:r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γ-ray sample sources </a:t>
            </a:r>
            <a:r>
              <a:rPr lang="ja-JP" altLang="en-US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～</a:t>
            </a:r>
            <a:endParaRPr lang="en-US" altLang="ja-JP" sz="2400" b="1" dirty="0" smtClean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51520" y="2996952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&lt;</a:t>
            </a:r>
            <a:r>
              <a:rPr lang="ja-JP" altLang="en-US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γ-ray sources selection criteria</a:t>
            </a:r>
            <a:r>
              <a:rPr lang="ja-JP" altLang="en-US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&gt;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43608" y="3429000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Galactic latitude |b| &gt; 5°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Declination δ &gt; -30°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7584" y="4221088"/>
            <a:ext cx="3816424" cy="400110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575</a:t>
            </a:r>
            <a:r>
              <a:rPr lang="ja-JP" altLang="en-US" sz="2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→　</a:t>
            </a:r>
            <a:r>
              <a:rPr lang="en-US" altLang="ja-JP" sz="2000" dirty="0" smtClean="0">
                <a:solidFill>
                  <a:schemeClr val="tx1"/>
                </a:solidFill>
                <a:latin typeface="HGP創英角ﾎﾟｯﾌﾟ体" pitchFamily="50" charset="-128"/>
                <a:ea typeface="HGP創英角ﾎﾟｯﾌﾟ体" pitchFamily="50" charset="-128"/>
              </a:rPr>
              <a:t>231 γ-ray sources</a:t>
            </a:r>
          </a:p>
        </p:txBody>
      </p:sp>
      <p:pic>
        <p:nvPicPr>
          <p:cNvPr id="12" name="Picture 1" descr="C:\Users\TAKA\Desktop\研究室\卒業論文\選定済み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560" y="3068960"/>
            <a:ext cx="4012828" cy="2178800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5076056" y="5301208"/>
            <a:ext cx="435597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" dirty="0" smtClean="0">
                <a:latin typeface="HGS創英角ﾎﾟｯﾌﾟ体" pitchFamily="50" charset="-128"/>
                <a:ea typeface="HGS創英角ﾎﾟｯﾌﾟ体" pitchFamily="50" charset="-128"/>
              </a:rPr>
              <a:t>Fig. The distribution of our </a:t>
            </a:r>
            <a:r>
              <a:rPr lang="en-US" altLang="ja-JP" sz="1500" dirty="0" smtClean="0">
                <a:latin typeface="HGS創英角ﾎﾟｯﾌﾟ体" pitchFamily="50" charset="-128"/>
                <a:ea typeface="HGS創英角ﾎﾟｯﾌﾟ体" pitchFamily="50" charset="-128"/>
              </a:rPr>
              <a:t>γ</a:t>
            </a:r>
            <a:r>
              <a:rPr kumimoji="1" lang="en-US" altLang="ja-JP" sz="1500" dirty="0" smtClean="0">
                <a:latin typeface="HGS創英角ﾎﾟｯﾌﾟ体" pitchFamily="50" charset="-128"/>
                <a:ea typeface="HGS創英角ﾎﾟｯﾌﾟ体" pitchFamily="50" charset="-128"/>
              </a:rPr>
              <a:t>-ray samples</a:t>
            </a:r>
            <a:endParaRPr kumimoji="1" lang="ja-JP" altLang="en-US" sz="15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896100" y="90872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95536" y="1844824"/>
            <a:ext cx="2879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  1873 γ-ray sources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07504" y="1484784"/>
            <a:ext cx="54627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&lt;</a:t>
            </a:r>
            <a:r>
              <a:rPr lang="ja-JP" altLang="en-US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Fermi 2</a:t>
            </a:r>
            <a:r>
              <a:rPr lang="en-US" altLang="ja-JP" b="1" baseline="30000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nd</a:t>
            </a:r>
            <a:r>
              <a:rPr lang="en-US" altLang="ja-JP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catalog</a:t>
            </a:r>
            <a:r>
              <a:rPr lang="ja-JP" altLang="en-US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en-US" altLang="ja-JP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 Nolan et al. 2012 )&gt; </a:t>
            </a:r>
            <a:endParaRPr lang="ja-JP" altLang="en-US" b="1" dirty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388026" y="1844826"/>
            <a:ext cx="3920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1298 sources 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・・・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associated 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3923928" y="2161322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806 sources are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‘blazar’ !!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endParaRPr lang="en-US" altLang="ja-JP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535422" y="2636912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575 sources </a:t>
            </a:r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・・・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unassociated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3528" y="5077052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&lt;</a:t>
            </a:r>
            <a:r>
              <a:rPr lang="ja-JP" altLang="en-US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20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Radio sample sources &gt;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8496" y="539761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Used catalog :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964182" y="540515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NVSS</a:t>
            </a:r>
          </a:p>
          <a:p>
            <a:pPr marL="457200" indent="-457200"/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FIRST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00808" y="6093296"/>
            <a:ext cx="4679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→　</a:t>
            </a: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we obtained 1211 radio sources.  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71800" y="5477162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(Condon et al. 1998)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71800" y="5765194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(Becker et al. 1995)</a:t>
            </a:r>
          </a:p>
        </p:txBody>
      </p:sp>
      <p:grpSp>
        <p:nvGrpSpPr>
          <p:cNvPr id="40" name="グループ化 39"/>
          <p:cNvGrpSpPr/>
          <p:nvPr/>
        </p:nvGrpSpPr>
        <p:grpSpPr>
          <a:xfrm>
            <a:off x="4788024" y="692696"/>
            <a:ext cx="4355976" cy="4896544"/>
            <a:chOff x="4788024" y="1124744"/>
            <a:chExt cx="4282063" cy="4536504"/>
          </a:xfrm>
        </p:grpSpPr>
        <p:pic>
          <p:nvPicPr>
            <p:cNvPr id="38" name="Picture 4" descr="C:\Users\TAKA\Desktop\物理学研究会\NVSS_J0158.4+0107_co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1124744"/>
              <a:ext cx="4282063" cy="4536504"/>
            </a:xfrm>
            <a:prstGeom prst="rect">
              <a:avLst/>
            </a:prstGeom>
            <a:noFill/>
          </p:spPr>
        </p:pic>
        <p:sp>
          <p:nvSpPr>
            <p:cNvPr id="39" name="円/楕円 38"/>
            <p:cNvSpPr/>
            <p:nvPr/>
          </p:nvSpPr>
          <p:spPr>
            <a:xfrm>
              <a:off x="6444208" y="2756545"/>
              <a:ext cx="1224136" cy="1224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2" name="正方形/長方形 31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346"/>
            <a:ext cx="8229600" cy="1143000"/>
          </a:xfrm>
        </p:spPr>
        <p:txBody>
          <a:bodyPr/>
          <a:lstStyle/>
          <a:p>
            <a:r>
              <a:rPr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Observation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7544" y="1124744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～ </a:t>
            </a:r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Observation system </a:t>
            </a:r>
            <a:r>
              <a:rPr lang="ja-JP" altLang="en-US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～</a:t>
            </a:r>
            <a:endParaRPr lang="en-US" altLang="ja-JP" sz="2400" b="1" dirty="0" smtClean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35696" y="1588730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Optical-fiber-linked real-time VLBI system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1520" y="2649106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Recording speed </a:t>
            </a:r>
          </a:p>
          <a:p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　　　　</a:t>
            </a: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2048Mbps(previous : 128Mbps)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9552" y="3356992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16 times Band width !!</a:t>
            </a:r>
          </a:p>
          <a:p>
            <a:pPr algn="r"/>
            <a:r>
              <a:rPr lang="ja-JP" alt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→　</a:t>
            </a:r>
            <a:r>
              <a:rPr lang="en-US" altLang="ja-JP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4 times higher sensitivity !!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6016" y="2668850"/>
            <a:ext cx="4427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Real-time correlated processing 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08104" y="3327375"/>
            <a:ext cx="316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Immediate results !!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3528" y="206084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&lt; Optical-fiber-linked real-time VLBI system &gt;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1273" y="4538737"/>
            <a:ext cx="86132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Angular resolution : 9.2 </a:t>
            </a:r>
            <a:r>
              <a:rPr kumimoji="1" lang="en-US" altLang="ja-JP" sz="2000" dirty="0" err="1" smtClean="0">
                <a:latin typeface="HGS創英角ﾎﾟｯﾌﾟ体" pitchFamily="50" charset="-128"/>
                <a:ea typeface="HGS創英角ﾎﾟｯﾌﾟ体" pitchFamily="50" charset="-128"/>
              </a:rPr>
              <a:t>mas</a:t>
            </a:r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  @8.4GHz ( Yamaguchi-Tsukuba : 804km )</a:t>
            </a:r>
            <a:endParaRPr kumimoji="1" lang="ja-JP" altLang="en-US" sz="20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84214" y="4954613"/>
            <a:ext cx="6287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Noise level</a:t>
            </a:r>
            <a:r>
              <a:rPr kumimoji="1" lang="ja-JP" altLang="en-US" sz="20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: </a:t>
            </a:r>
            <a:r>
              <a:rPr kumimoji="1" lang="ja-JP" altLang="en-US" sz="2000" dirty="0" smtClean="0"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2</a:t>
            </a:r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kumimoji="1" lang="en-US" altLang="ja-JP" sz="2000" dirty="0" err="1" smtClean="0">
                <a:latin typeface="HGS創英角ﾎﾟｯﾌﾟ体" pitchFamily="50" charset="-128"/>
                <a:ea typeface="HGS創英角ﾎﾟｯﾌﾟ体" pitchFamily="50" charset="-128"/>
              </a:rPr>
              <a:t>mJy</a:t>
            </a:r>
            <a:r>
              <a:rPr lang="ja-JP" altLang="en-US" sz="20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( on source time : 3 minutes )</a:t>
            </a:r>
            <a:endParaRPr kumimoji="1" lang="ja-JP" altLang="en-US" sz="20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536" y="4149080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&lt; Our observation’s spec &gt;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59632" y="558924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SNR (signal to noise ratio) is over 6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　→　</a:t>
            </a:r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Detection!!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6093296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We completed 845 sources out of 1211 samples.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23" name="直線コネクタ 22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8610" name="Picture 2" descr="C:\Users\TAKA\Desktop\EVN_users_meeting_and_eating\EVN\S12359A_254_0552+398_int28_2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866" y="1628800"/>
            <a:ext cx="4512162" cy="3384122"/>
          </a:xfrm>
          <a:prstGeom prst="rect">
            <a:avLst/>
          </a:prstGeom>
          <a:noFill/>
        </p:spPr>
      </p:pic>
      <p:pic>
        <p:nvPicPr>
          <p:cNvPr id="68611" name="Picture 3" descr="C:\Users\TAKA\Desktop\EVN_users_meeting_and_eating\EVN\S12336A_055_J0307.4A_int170_2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7" y="1664803"/>
            <a:ext cx="4464497" cy="334837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65"/>
            <a:ext cx="7467600" cy="975963"/>
          </a:xfrm>
        </p:spPr>
        <p:txBody>
          <a:bodyPr/>
          <a:lstStyle/>
          <a:p>
            <a:r>
              <a:rPr kumimoji="1"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Results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1177588"/>
            <a:ext cx="4214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～ </a:t>
            </a:r>
            <a:r>
              <a:rPr kumimoji="1" lang="en-US" altLang="ja-JP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Detection sources </a:t>
            </a:r>
            <a:r>
              <a:rPr kumimoji="1" lang="ja-JP" altLang="en-US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endParaRPr kumimoji="1" lang="ja-JP" altLang="en-US" sz="2800" b="1" dirty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608" y="1988840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We detected 29 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sources 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!!</a:t>
            </a:r>
          </a:p>
          <a:p>
            <a:pPr>
              <a:buFont typeface="Arial" pitchFamily="34" charset="0"/>
              <a:buChar char="•"/>
            </a:pPr>
            <a:endParaRPr lang="en-US" altLang="ja-JP" sz="28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en-US" altLang="ja-JP" sz="28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brightness </a:t>
            </a:r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temperatures of detected sources exceed 10 to 6 K at </a:t>
            </a:r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least!!</a:t>
            </a:r>
          </a:p>
          <a:p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kumimoji="1" lang="ja-JP" altLang="en-US" sz="2800" dirty="0" smtClean="0">
                <a:latin typeface="HGS創英角ﾎﾟｯﾌﾟ体" pitchFamily="50" charset="-128"/>
                <a:ea typeface="HGS創英角ﾎﾟｯﾌﾟ体" pitchFamily="50" charset="-128"/>
              </a:rPr>
              <a:t>　→</a:t>
            </a:r>
            <a:endParaRPr kumimoji="1" lang="en-US" altLang="ja-JP" sz="2800" dirty="0" smtClean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123728" y="4149080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This </a:t>
            </a:r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result show detected sources are possible AGN candidates due to such high brightness temperature. </a:t>
            </a:r>
            <a:endParaRPr lang="ja-JP" alt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11055"/>
            <a:ext cx="7467600" cy="1143000"/>
          </a:xfrm>
        </p:spPr>
        <p:txBody>
          <a:bodyPr/>
          <a:lstStyle/>
          <a:p>
            <a:r>
              <a:rPr kumimoji="1"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Results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023119"/>
            <a:ext cx="6994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～ </a:t>
            </a:r>
            <a:r>
              <a:rPr kumimoji="1" lang="en-US" altLang="ja-JP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Counterparts to detected sources </a:t>
            </a:r>
            <a:r>
              <a:rPr kumimoji="1" lang="ja-JP" altLang="en-US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endParaRPr kumimoji="1" lang="ja-JP" altLang="en-US" sz="2800" b="1" dirty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393305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&lt;</a:t>
            </a:r>
            <a:r>
              <a:rPr kumimoji="1" lang="en-US" altLang="ja-JP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 Used catalog </a:t>
            </a:r>
            <a:r>
              <a:rPr lang="en-US" altLang="ja-JP" sz="28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&gt;</a:t>
            </a:r>
            <a:endParaRPr kumimoji="1" lang="en-US" altLang="ja-JP" sz="2800" b="1" dirty="0" smtClean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1760" y="4365104"/>
            <a:ext cx="324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2MASS</a:t>
            </a:r>
          </a:p>
          <a:p>
            <a:pPr>
              <a:buFont typeface="Wingdings" pitchFamily="2" charset="2"/>
              <a:buChar char="u"/>
            </a:pPr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WISE</a:t>
            </a:r>
          </a:p>
          <a:p>
            <a:pPr>
              <a:buFont typeface="Wingdings" pitchFamily="2" charset="2"/>
              <a:buChar char="u"/>
            </a:pP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SDSS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7584" y="1772816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VLBI observation </a:t>
            </a:r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has </a:t>
            </a:r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high positional accuracy.</a:t>
            </a:r>
            <a:endParaRPr kumimoji="1" lang="en-US" altLang="ja-JP" sz="2800" dirty="0" smtClean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306896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HGS創英角ﾎﾟｯﾌﾟ体" pitchFamily="50" charset="-128"/>
                <a:ea typeface="HGS創英角ﾎﾟｯﾌﾟ体" pitchFamily="50" charset="-128"/>
              </a:rPr>
              <a:t>With using radio coordinate,</a:t>
            </a:r>
          </a:p>
          <a:p>
            <a:pPr algn="r"/>
            <a:r>
              <a:rPr lang="en-US" altLang="ja-JP" sz="2400" dirty="0" smtClean="0">
                <a:latin typeface="HGS創英角ﾎﾟｯﾌﾟ体" pitchFamily="50" charset="-128"/>
                <a:ea typeface="HGS創英角ﾎﾟｯﾌﾟ体" pitchFamily="50" charset="-128"/>
              </a:rPr>
              <a:t>we searched for counterparts at other wavelength.</a:t>
            </a:r>
          </a:p>
        </p:txBody>
      </p:sp>
      <p:sp>
        <p:nvSpPr>
          <p:cNvPr id="10" name="下矢印 9"/>
          <p:cNvSpPr/>
          <p:nvPr/>
        </p:nvSpPr>
        <p:spPr>
          <a:xfrm>
            <a:off x="3635896" y="2420888"/>
            <a:ext cx="18722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88024" y="5157192"/>
            <a:ext cx="406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In this presentation,</a:t>
            </a:r>
          </a:p>
          <a:p>
            <a:pPr algn="r"/>
            <a:r>
              <a:rPr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we focus on WISE counterpart.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60397" y="5805264"/>
            <a:ext cx="429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WISE counterpart : 22 sources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092"/>
            <a:ext cx="7467600" cy="1143000"/>
          </a:xfrm>
        </p:spPr>
        <p:txBody>
          <a:bodyPr/>
          <a:lstStyle/>
          <a:p>
            <a:r>
              <a:rPr kumimoji="1"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Discussion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88032" y="1340768"/>
            <a:ext cx="8676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We</a:t>
            </a:r>
            <a:r>
              <a:rPr lang="ja-JP" altLang="en-US" sz="20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discriminated </a:t>
            </a:r>
            <a:r>
              <a:rPr lang="en-US" altLang="ja-JP" sz="2000" dirty="0" err="1" smtClean="0">
                <a:latin typeface="HGS創英角ﾎﾟｯﾌﾟ体" pitchFamily="50" charset="-128"/>
                <a:ea typeface="HGS創英角ﾎﾟｯﾌﾟ体" pitchFamily="50" charset="-128"/>
              </a:rPr>
              <a:t>blazars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 from detected sources </a:t>
            </a:r>
          </a:p>
          <a:p>
            <a:pPr algn="r"/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using the method described in </a:t>
            </a:r>
            <a:r>
              <a:rPr lang="en-US" altLang="ja-JP" sz="2000" dirty="0" err="1" smtClean="0">
                <a:latin typeface="HGS創英角ﾎﾟｯﾌﾟ体" pitchFamily="50" charset="-128"/>
                <a:ea typeface="HGS創英角ﾎﾟｯﾌﾟ体" pitchFamily="50" charset="-128"/>
              </a:rPr>
              <a:t>Massaro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 et al.(2012)</a:t>
            </a:r>
            <a:endParaRPr kumimoji="1" lang="ja-JP" altLang="en-US" sz="20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679104" y="5641503"/>
            <a:ext cx="19992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err="1" smtClean="0">
                <a:latin typeface="HGS創英角ﾎﾟｯﾌﾟ体" pitchFamily="50" charset="-128"/>
                <a:ea typeface="HGS創英角ﾎﾟｯﾌﾟ体" pitchFamily="50" charset="-128"/>
              </a:rPr>
              <a:t>Massaro</a:t>
            </a:r>
            <a:r>
              <a:rPr lang="en-US" altLang="ja-JP" sz="1400" dirty="0" smtClean="0">
                <a:latin typeface="HGS創英角ﾎﾟｯﾌﾟ体" pitchFamily="50" charset="-128"/>
                <a:ea typeface="HGS創英角ﾎﾟｯﾌﾟ体" pitchFamily="50" charset="-128"/>
              </a:rPr>
              <a:t> et al. (2013)</a:t>
            </a:r>
            <a:endParaRPr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1560" y="393305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A characteristic distribution of </a:t>
            </a:r>
            <a:r>
              <a:rPr lang="en-US" altLang="ja-JP" dirty="0" err="1" smtClean="0">
                <a:latin typeface="HGS創英角ﾎﾟｯﾌﾟ体" pitchFamily="50" charset="-128"/>
                <a:ea typeface="HGS創英角ﾎﾟｯﾌﾟ体" pitchFamily="50" charset="-128"/>
              </a:rPr>
              <a:t>blazars</a:t>
            </a:r>
            <a:r>
              <a:rPr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 with γ-ray emission in WISE color – color space.</a:t>
            </a:r>
            <a:endParaRPr kumimoji="1" lang="ja-JP" altLang="en-US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pic>
        <p:nvPicPr>
          <p:cNvPr id="16" name="Picture 2" descr="C:\Users\TAKA\Desktop\物理学研究会\fig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0097" y="2257127"/>
            <a:ext cx="2806399" cy="3384376"/>
          </a:xfrm>
          <a:prstGeom prst="rect">
            <a:avLst/>
          </a:prstGeom>
          <a:noFill/>
        </p:spPr>
      </p:pic>
      <p:sp>
        <p:nvSpPr>
          <p:cNvPr id="18" name="テキスト ボックス 17"/>
          <p:cNvSpPr txBox="1"/>
          <p:nvPr/>
        </p:nvSpPr>
        <p:spPr>
          <a:xfrm>
            <a:off x="251520" y="3501008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&lt; WISE</a:t>
            </a:r>
            <a:r>
              <a:rPr lang="ja-JP" altLang="en-US" sz="20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Gamma-ray Strip ( WGS ) &gt;</a:t>
            </a:r>
            <a:endParaRPr kumimoji="1" lang="ja-JP" altLang="en-US" sz="20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1560" y="5085184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HGS創英角ﾎﾟｯﾌﾟ体" pitchFamily="50" charset="-128"/>
                <a:ea typeface="HGS創英角ﾎﾟｯﾌﾟ体" pitchFamily="50" charset="-128"/>
              </a:rPr>
              <a:t>We discriminated </a:t>
            </a:r>
            <a:r>
              <a:rPr kumimoji="1" lang="en-US" altLang="ja-JP" sz="2400" dirty="0" err="1" smtClean="0">
                <a:latin typeface="HGS創英角ﾎﾟｯﾌﾟ体" pitchFamily="50" charset="-128"/>
                <a:ea typeface="HGS創英角ﾎﾟｯﾌﾟ体" pitchFamily="50" charset="-128"/>
              </a:rPr>
              <a:t>blazars</a:t>
            </a:r>
            <a:endParaRPr kumimoji="1" lang="en-US" altLang="ja-JP" sz="24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r"/>
            <a:r>
              <a:rPr kumimoji="1" lang="en-US" altLang="ja-JP" sz="2400" dirty="0" smtClean="0">
                <a:latin typeface="HGS創英角ﾎﾟｯﾌﾟ体" pitchFamily="50" charset="-128"/>
                <a:ea typeface="HGS創英角ﾎﾟｯﾌﾟ体" pitchFamily="50" charset="-128"/>
              </a:rPr>
              <a:t> based on their method.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21" name="直線コネクタ 20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475656" y="5877272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HGS創英角ﾎﾟｯﾌﾟ体" pitchFamily="50" charset="-128"/>
                <a:ea typeface="HGS創英角ﾎﾟｯﾌﾟ体" pitchFamily="50" charset="-128"/>
              </a:rPr>
              <a:t>( For detail of this method, please see their report. )</a:t>
            </a:r>
            <a:endParaRPr kumimoji="1" lang="en-US" altLang="ja-JP" sz="1400" dirty="0" smtClean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1560" y="2156663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They classified </a:t>
            </a:r>
            <a:r>
              <a:rPr kumimoji="1" lang="en-US" altLang="ja-JP" dirty="0" err="1" smtClean="0">
                <a:latin typeface="HGS創英角ﾎﾟｯﾌﾟ体" pitchFamily="50" charset="-128"/>
                <a:ea typeface="HGS創英角ﾎﾟｯﾌﾟ体" pitchFamily="50" charset="-128"/>
              </a:rPr>
              <a:t>blazars</a:t>
            </a:r>
            <a:r>
              <a:rPr kumimoji="1"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 b</a:t>
            </a:r>
            <a:r>
              <a:rPr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ased on</a:t>
            </a:r>
            <a:r>
              <a:rPr kumimoji="1"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</a:p>
          <a:p>
            <a:r>
              <a:rPr kumimoji="1"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	WISE Gamma-ray Strip ( WGS ) </a:t>
            </a:r>
          </a:p>
          <a:p>
            <a:r>
              <a:rPr kumimoji="1"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	                   and </a:t>
            </a:r>
          </a:p>
          <a:p>
            <a:r>
              <a:rPr kumimoji="1"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	           parameter ‘</a:t>
            </a:r>
            <a:r>
              <a:rPr kumimoji="1" lang="en-US" altLang="ja-JP" i="1" dirty="0" smtClean="0">
                <a:latin typeface="HGS創英角ﾎﾟｯﾌﾟ体" pitchFamily="50" charset="-128"/>
                <a:ea typeface="HGS創英角ﾎﾟｯﾌﾟ体" pitchFamily="50" charset="-128"/>
              </a:rPr>
              <a:t>s</a:t>
            </a:r>
            <a:r>
              <a:rPr kumimoji="1" lang="en-US" altLang="ja-JP" dirty="0" smtClean="0">
                <a:latin typeface="HGS創英角ﾎﾟｯﾌﾟ体" pitchFamily="50" charset="-128"/>
                <a:ea typeface="HGS創英角ﾎﾟｯﾌﾟ体" pitchFamily="50" charset="-128"/>
              </a:rPr>
              <a:t>’. </a:t>
            </a:r>
            <a:endParaRPr kumimoji="1" lang="ja-JP" altLang="en-US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092"/>
            <a:ext cx="7467600" cy="1143000"/>
          </a:xfrm>
        </p:spPr>
        <p:txBody>
          <a:bodyPr/>
          <a:lstStyle/>
          <a:p>
            <a:r>
              <a:rPr kumimoji="1"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Discussion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9552" y="1167135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&lt; Our results &gt;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3568" y="1556792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We applied the method 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described</a:t>
            </a:r>
          </a:p>
          <a:p>
            <a:pPr algn="r"/>
            <a:r>
              <a:rPr lang="ja-JP" altLang="en-US" sz="2800" dirty="0" smtClean="0">
                <a:latin typeface="HGS創英角ﾎﾟｯﾌﾟ体" pitchFamily="50" charset="-128"/>
                <a:ea typeface="HGS創英角ﾎﾟｯﾌﾟ体" pitchFamily="50" charset="-128"/>
              </a:rPr>
              <a:t>　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by </a:t>
            </a:r>
            <a:r>
              <a:rPr kumimoji="1" lang="en-US" altLang="ja-JP" sz="2800" dirty="0" err="1" smtClean="0">
                <a:latin typeface="HGS創英角ﾎﾟｯﾌﾟ体" pitchFamily="50" charset="-128"/>
                <a:ea typeface="HGS創英角ﾎﾟｯﾌﾟ体" pitchFamily="50" charset="-128"/>
              </a:rPr>
              <a:t>Massaro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et al (2013) to 14 sources.</a:t>
            </a:r>
            <a:endParaRPr kumimoji="1" lang="ja-JP" altLang="en-US" sz="28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03648" y="5445224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Nine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kumimoji="1"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sources are possible </a:t>
            </a:r>
            <a:r>
              <a:rPr kumimoji="1" lang="en-US" altLang="ja-JP" sz="2800" dirty="0" err="1" smtClean="0">
                <a:latin typeface="HGS創英角ﾎﾟｯﾌﾟ体" pitchFamily="50" charset="-128"/>
                <a:ea typeface="HGS創英角ﾎﾟｯﾌﾟ体" pitchFamily="50" charset="-128"/>
              </a:rPr>
              <a:t>blazars</a:t>
            </a:r>
            <a:r>
              <a:rPr kumimoji="1" lang="ja-JP" altLang="en-US" sz="2800" dirty="0" smtClean="0">
                <a:latin typeface="HGS創英角ﾎﾟｯﾌﾟ体" pitchFamily="50" charset="-128"/>
                <a:ea typeface="HGS創英角ﾎﾟｯﾌﾟ体" pitchFamily="50" charset="-128"/>
              </a:rPr>
              <a:t>　！！</a:t>
            </a:r>
            <a:endParaRPr kumimoji="1" lang="ja-JP" altLang="en-US" sz="28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graphicFrame>
        <p:nvGraphicFramePr>
          <p:cNvPr id="19" name="Object 1"/>
          <p:cNvGraphicFramePr>
            <a:graphicFrameLocks noChangeAspect="1"/>
          </p:cNvGraphicFramePr>
          <p:nvPr/>
        </p:nvGraphicFramePr>
        <p:xfrm>
          <a:off x="3856856" y="3212976"/>
          <a:ext cx="1939280" cy="656527"/>
        </p:xfrm>
        <a:graphic>
          <a:graphicData uri="http://schemas.openxmlformats.org/presentationml/2006/ole">
            <p:oleObj spid="_x0000_s3074" name="数式" r:id="rId4" imgW="583920" imgH="228600" progId="Equation.3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3851920" y="3848520"/>
          <a:ext cx="1944216" cy="648072"/>
        </p:xfrm>
        <a:graphic>
          <a:graphicData uri="http://schemas.openxmlformats.org/presentationml/2006/ole">
            <p:oleObj spid="_x0000_s3075" name="数式" r:id="rId5" imgW="583920" imgH="241200" progId="Equation.3">
              <p:embed/>
            </p:oleObj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2627784" y="274923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>
                <a:latin typeface="HGS創英角ﾎﾟｯﾌﾟ体" pitchFamily="50" charset="-128"/>
                <a:ea typeface="HGS創英角ﾎﾟｯﾌﾟ体" pitchFamily="50" charset="-128"/>
              </a:rPr>
              <a:t>threshold </a:t>
            </a:r>
            <a:r>
              <a:rPr kumimoji="1" lang="ja-JP" altLang="en-US" sz="2800" dirty="0" smtClean="0">
                <a:latin typeface="HGS創英角ﾎﾟｯﾌﾟ体" pitchFamily="50" charset="-128"/>
                <a:ea typeface="HGS創英角ﾎﾟｯﾌﾟ体" pitchFamily="50" charset="-128"/>
              </a:rPr>
              <a:t>：</a:t>
            </a:r>
            <a:endParaRPr kumimoji="1" lang="ja-JP" altLang="en-US" sz="2800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217612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下矢印 15"/>
          <p:cNvSpPr/>
          <p:nvPr/>
        </p:nvSpPr>
        <p:spPr>
          <a:xfrm>
            <a:off x="3347864" y="4725144"/>
            <a:ext cx="18722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グループ化 47"/>
          <p:cNvGrpSpPr/>
          <p:nvPr/>
        </p:nvGrpSpPr>
        <p:grpSpPr>
          <a:xfrm>
            <a:off x="107504" y="5733256"/>
            <a:ext cx="9217024" cy="830997"/>
            <a:chOff x="107504" y="5796553"/>
            <a:chExt cx="9217024" cy="830997"/>
          </a:xfrm>
        </p:grpSpPr>
        <p:sp>
          <p:nvSpPr>
            <p:cNvPr id="31" name="正方形/長方形 30"/>
            <p:cNvSpPr/>
            <p:nvPr/>
          </p:nvSpPr>
          <p:spPr>
            <a:xfrm>
              <a:off x="107504" y="5796553"/>
              <a:ext cx="316835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Peak flux : 0.272[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Jy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/beam]</a:t>
              </a:r>
            </a:p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Beam size : 9.7 × 3.4 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mas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]</a:t>
              </a:r>
            </a:p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Image 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rms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 : 2 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mJy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]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131840" y="5796553"/>
              <a:ext cx="316835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Peak flux : 0.249[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Jy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/beam]</a:t>
              </a:r>
            </a:p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Beam size : 2.6 × 0.9 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mas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]</a:t>
              </a:r>
            </a:p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Image 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rms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 : 2 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mJy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]</a:t>
              </a: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6156176" y="5796553"/>
              <a:ext cx="316835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Peak flux : 0.204[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Jy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/beam]</a:t>
              </a:r>
            </a:p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Beam size : 1.5 × 0.37 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mas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]</a:t>
              </a:r>
            </a:p>
            <a:p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Image 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rms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 : 2 [</a:t>
              </a:r>
              <a:r>
                <a:rPr lang="en-US" altLang="ja-JP" sz="1600" dirty="0" err="1" smtClean="0">
                  <a:latin typeface="HGS創英角ﾎﾟｯﾌﾟ体" pitchFamily="50" charset="-128"/>
                  <a:ea typeface="HGS創英角ﾎﾟｯﾌﾟ体" pitchFamily="50" charset="-128"/>
                </a:rPr>
                <a:t>mJy</a:t>
              </a:r>
              <a:r>
                <a:rPr lang="en-US" altLang="ja-JP" sz="1600" dirty="0" smtClean="0">
                  <a:latin typeface="HGS創英角ﾎﾟｯﾌﾟ体" pitchFamily="50" charset="-128"/>
                  <a:ea typeface="HGS創英角ﾎﾟｯﾌﾟ体" pitchFamily="50" charset="-128"/>
                </a:rPr>
                <a:t>]</a:t>
              </a: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107504" y="2823908"/>
            <a:ext cx="8915040" cy="2848952"/>
            <a:chOff x="35496" y="2823908"/>
            <a:chExt cx="8915040" cy="2848952"/>
          </a:xfrm>
        </p:grpSpPr>
        <p:pic>
          <p:nvPicPr>
            <p:cNvPr id="47105" name="Picture 1" descr="C:\Users\TAKA\Desktop\EVN_users_meeting_and_eating\EVN\J0307_Sband.pn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35496" y="2838422"/>
              <a:ext cx="2952328" cy="2834438"/>
            </a:xfrm>
            <a:prstGeom prst="rect">
              <a:avLst/>
            </a:prstGeom>
            <a:noFill/>
          </p:spPr>
        </p:pic>
        <p:pic>
          <p:nvPicPr>
            <p:cNvPr id="47106" name="Picture 2" descr="C:\Users\TAKA\Desktop\EVN_users_meeting_and_eating\EVN\J0307_Xband.png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3059832" y="2823908"/>
              <a:ext cx="2985106" cy="2837340"/>
            </a:xfrm>
            <a:prstGeom prst="rect">
              <a:avLst/>
            </a:prstGeom>
            <a:noFill/>
          </p:spPr>
        </p:pic>
        <p:pic>
          <p:nvPicPr>
            <p:cNvPr id="47107" name="Picture 3" descr="C:\Users\TAKA\Desktop\EVN_users_meeting_and_eating\EVN\J0307_Uband.png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6059864" y="2823908"/>
              <a:ext cx="2890672" cy="2837340"/>
            </a:xfrm>
            <a:prstGeom prst="rect">
              <a:avLst/>
            </a:prstGeom>
            <a:noFill/>
          </p:spPr>
        </p:pic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092"/>
            <a:ext cx="7467600" cy="1143000"/>
          </a:xfrm>
        </p:spPr>
        <p:txBody>
          <a:bodyPr/>
          <a:lstStyle/>
          <a:p>
            <a:r>
              <a:rPr kumimoji="1" lang="en-US" altLang="ja-JP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P創英角ﾎﾟｯﾌﾟ体" pitchFamily="50" charset="-128"/>
                <a:ea typeface="HGP創英角ﾎﾟｯﾌﾟ体" pitchFamily="50" charset="-128"/>
              </a:rPr>
              <a:t>Discussion</a:t>
            </a:r>
            <a:endParaRPr kumimoji="1" lang="ja-JP" altLang="en-US" dirty="0">
              <a:ln>
                <a:solidFill>
                  <a:srgbClr val="002060"/>
                </a:solidFill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98072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&lt; Results of VLBA Observation &gt;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9552" y="1484784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We estimated the spectral indices of detecte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d sources with using the results of multi-band observations by VLBA.</a:t>
            </a:r>
            <a:endParaRPr kumimoji="1" lang="en-US" altLang="ja-JP" sz="2000" dirty="0" smtClean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932040" y="5601434"/>
            <a:ext cx="43412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( Typical blazar : α&lt;0.3;</a:t>
            </a:r>
          </a:p>
          <a:p>
            <a:r>
              <a:rPr lang="en-US" altLang="ja-JP" sz="1600" dirty="0" smtClean="0">
                <a:latin typeface="HGS創英角ﾎﾟｯﾌﾟ体" pitchFamily="50" charset="-128"/>
                <a:ea typeface="HGS創英角ﾎﾟｯﾌﾟ体" pitchFamily="50" charset="-128"/>
              </a:rPr>
              <a:t>“ACTIVE GALACTIC </a:t>
            </a:r>
            <a:r>
              <a:rPr lang="en-US" altLang="ja-JP" sz="1600" dirty="0" err="1" smtClean="0">
                <a:latin typeface="HGS創英角ﾎﾟｯﾌﾟ体" pitchFamily="50" charset="-128"/>
                <a:ea typeface="HGS創英角ﾎﾟｯﾌﾟ体" pitchFamily="50" charset="-128"/>
              </a:rPr>
              <a:t>NUCLEI”Krolik</a:t>
            </a:r>
            <a:r>
              <a:rPr lang="en-US" altLang="ja-JP" sz="1600" dirty="0" smtClean="0">
                <a:latin typeface="HGS創英角ﾎﾟｯﾌﾟ体" pitchFamily="50" charset="-128"/>
                <a:ea typeface="HGS創英角ﾎﾟｯﾌﾟ体" pitchFamily="50" charset="-128"/>
              </a:rPr>
              <a:t> et al. </a:t>
            </a:r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)</a:t>
            </a:r>
            <a:endParaRPr lang="ja-JP" altLang="en-US" sz="2000" dirty="0"/>
          </a:p>
        </p:txBody>
      </p:sp>
      <p:sp>
        <p:nvSpPr>
          <p:cNvPr id="43" name="正方形/長方形 42"/>
          <p:cNvSpPr/>
          <p:nvPr/>
        </p:nvSpPr>
        <p:spPr>
          <a:xfrm>
            <a:off x="539552" y="5589240"/>
            <a:ext cx="4651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NVSS J030727+491510 : α=0.07</a:t>
            </a:r>
            <a:endParaRPr lang="ja-JP" altLang="en-US" sz="2000" dirty="0"/>
          </a:p>
        </p:txBody>
      </p:sp>
      <p:sp>
        <p:nvSpPr>
          <p:cNvPr id="44" name="正方形/長方形 43"/>
          <p:cNvSpPr/>
          <p:nvPr/>
        </p:nvSpPr>
        <p:spPr>
          <a:xfrm>
            <a:off x="1805255" y="6197242"/>
            <a:ext cx="52870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HGS創英角ﾎﾟｯﾌﾟ体" pitchFamily="50" charset="-128"/>
                <a:ea typeface="HGS創英角ﾎﾟｯﾌﾟ体" pitchFamily="50" charset="-128"/>
              </a:rPr>
              <a:t>Jet component in the northeast direction.</a:t>
            </a:r>
            <a:endParaRPr lang="ja-JP" altLang="en-US" sz="2000" dirty="0"/>
          </a:p>
        </p:txBody>
      </p:sp>
      <p:sp>
        <p:nvSpPr>
          <p:cNvPr id="45" name="正方形/長方形 44"/>
          <p:cNvSpPr/>
          <p:nvPr/>
        </p:nvSpPr>
        <p:spPr>
          <a:xfrm>
            <a:off x="2771800" y="6548586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EATING VLBI 2014 @ Bologna </a:t>
            </a:r>
          </a:p>
        </p:txBody>
      </p:sp>
      <p:cxnSp>
        <p:nvCxnSpPr>
          <p:cNvPr id="46" name="直線コネクタ 45"/>
          <p:cNvCxnSpPr/>
          <p:nvPr/>
        </p:nvCxnSpPr>
        <p:spPr>
          <a:xfrm>
            <a:off x="289620" y="6568434"/>
            <a:ext cx="86748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1043608" y="2348880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～ </a:t>
            </a:r>
            <a:r>
              <a:rPr lang="en-US" altLang="ja-JP" sz="2000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J0307+4915 </a:t>
            </a:r>
            <a:r>
              <a:rPr lang="ja-JP" altLang="en-US" sz="2000" dirty="0" smtClean="0">
                <a:ln>
                  <a:solidFill>
                    <a:srgbClr val="002060"/>
                  </a:solidFill>
                </a:ln>
                <a:solidFill>
                  <a:srgbClr val="F1850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endParaRPr lang="ja-JP" altLang="en-US" sz="2000" dirty="0">
              <a:ln>
                <a:solidFill>
                  <a:srgbClr val="002060"/>
                </a:solidFill>
              </a:ln>
              <a:solidFill>
                <a:srgbClr val="F1850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35496" y="2924944"/>
            <a:ext cx="4752528" cy="1656184"/>
            <a:chOff x="35496" y="2823908"/>
            <a:chExt cx="8915040" cy="2848952"/>
          </a:xfrm>
        </p:grpSpPr>
        <p:pic>
          <p:nvPicPr>
            <p:cNvPr id="50" name="Picture 1" descr="C:\Users\TAKA\Desktop\EVN_users_meeting_and_eating\EVN\J0307_Sband.pn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35496" y="2838422"/>
              <a:ext cx="2952328" cy="2834438"/>
            </a:xfrm>
            <a:prstGeom prst="rect">
              <a:avLst/>
            </a:prstGeom>
            <a:noFill/>
          </p:spPr>
        </p:pic>
        <p:pic>
          <p:nvPicPr>
            <p:cNvPr id="51" name="Picture 2" descr="C:\Users\TAKA\Desktop\EVN_users_meeting_and_eating\EVN\J0307_Xband.png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3059832" y="2823908"/>
              <a:ext cx="2985106" cy="2837340"/>
            </a:xfrm>
            <a:prstGeom prst="rect">
              <a:avLst/>
            </a:prstGeom>
            <a:noFill/>
          </p:spPr>
        </p:pic>
        <p:pic>
          <p:nvPicPr>
            <p:cNvPr id="52" name="Picture 3" descr="C:\Users\TAKA\Desktop\EVN_users_meeting_and_eating\EVN\J0307_Uband.png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0" contrast="100000"/>
            </a:blip>
            <a:srcRect/>
            <a:stretch>
              <a:fillRect/>
            </a:stretch>
          </p:blipFill>
          <p:spPr bwMode="auto">
            <a:xfrm>
              <a:off x="6059864" y="2823908"/>
              <a:ext cx="2890672" cy="2837340"/>
            </a:xfrm>
            <a:prstGeom prst="rect">
              <a:avLst/>
            </a:prstGeom>
            <a:noFill/>
          </p:spPr>
        </p:pic>
      </p:grpSp>
      <p:sp>
        <p:nvSpPr>
          <p:cNvPr id="57" name="正方形/長方形 56"/>
          <p:cNvSpPr/>
          <p:nvPr/>
        </p:nvSpPr>
        <p:spPr>
          <a:xfrm>
            <a:off x="827584" y="5127575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HGS創英角ﾎﾟｯﾌﾟ体" pitchFamily="50" charset="-128"/>
                <a:ea typeface="HGS創英角ﾎﾟｯﾌﾟ体" pitchFamily="50" charset="-128"/>
              </a:rPr>
              <a:t>Spectral index α:</a:t>
            </a:r>
          </a:p>
        </p:txBody>
      </p:sp>
      <p:graphicFrame>
        <p:nvGraphicFramePr>
          <p:cNvPr id="58" name="オブジェクト 57"/>
          <p:cNvGraphicFramePr>
            <a:graphicFrameLocks noChangeAspect="1"/>
          </p:cNvGraphicFramePr>
          <p:nvPr/>
        </p:nvGraphicFramePr>
        <p:xfrm>
          <a:off x="3491880" y="5085184"/>
          <a:ext cx="1367473" cy="533648"/>
        </p:xfrm>
        <a:graphic>
          <a:graphicData uri="http://schemas.openxmlformats.org/presentationml/2006/ole">
            <p:oleObj spid="_x0000_s47108" name="数式" r:id="rId8" imgW="520560" imgH="203040" progId="Equation.3">
              <p:embed/>
            </p:oleObj>
          </a:graphicData>
        </a:graphic>
      </p:graphicFrame>
      <p:pic>
        <p:nvPicPr>
          <p:cNvPr id="47110" name="Picture 6" descr="C:\Users\TAKA\Desktop\EVN_users_meeting_and_eating\eating\spectralindex.png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32040" y="2348246"/>
            <a:ext cx="4194005" cy="2952962"/>
          </a:xfrm>
          <a:prstGeom prst="rect">
            <a:avLst/>
          </a:prstGeom>
          <a:noFill/>
        </p:spPr>
      </p:pic>
      <p:sp>
        <p:nvSpPr>
          <p:cNvPr id="29" name="正方形/長方形 28"/>
          <p:cNvSpPr/>
          <p:nvPr/>
        </p:nvSpPr>
        <p:spPr>
          <a:xfrm>
            <a:off x="35496" y="4561964"/>
            <a:ext cx="4759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HGS創英角ﾎﾟｯﾌﾟ体" pitchFamily="50" charset="-128"/>
                <a:ea typeface="HGS創英角ﾎﾟｯﾌﾟ体" pitchFamily="50" charset="-128"/>
              </a:rPr>
              <a:t>Beam size [</a:t>
            </a:r>
            <a:r>
              <a:rPr lang="en-US" altLang="ja-JP" sz="1400" dirty="0" err="1" smtClean="0">
                <a:latin typeface="HGS創英角ﾎﾟｯﾌﾟ体" pitchFamily="50" charset="-128"/>
                <a:ea typeface="HGS創英角ﾎﾟｯﾌﾟ体" pitchFamily="50" charset="-128"/>
              </a:rPr>
              <a:t>mas</a:t>
            </a:r>
            <a:r>
              <a:rPr lang="en-US" altLang="ja-JP" sz="1400" dirty="0" smtClean="0">
                <a:latin typeface="HGS創英角ﾎﾟｯﾌﾟ体" pitchFamily="50" charset="-128"/>
                <a:ea typeface="HGS創英角ﾎﾟｯﾌﾟ体" pitchFamily="50" charset="-128"/>
              </a:rPr>
              <a:t>] × [</a:t>
            </a:r>
            <a:r>
              <a:rPr lang="en-US" altLang="ja-JP" sz="1400" dirty="0" err="1" smtClean="0">
                <a:latin typeface="HGS創英角ﾎﾟｯﾌﾟ体" pitchFamily="50" charset="-128"/>
                <a:ea typeface="HGS創英角ﾎﾟｯﾌﾟ体" pitchFamily="50" charset="-128"/>
              </a:rPr>
              <a:t>mas</a:t>
            </a:r>
            <a:r>
              <a:rPr lang="en-US" altLang="ja-JP" sz="1400" dirty="0" smtClean="0">
                <a:latin typeface="HGS創英角ﾎﾟｯﾌﾟ体" pitchFamily="50" charset="-128"/>
                <a:ea typeface="HGS創英角ﾎﾟｯﾌﾟ体" pitchFamily="50" charset="-128"/>
              </a:rPr>
              <a:t>] : </a:t>
            </a:r>
          </a:p>
          <a:p>
            <a:r>
              <a:rPr lang="en-US" altLang="ja-JP" sz="1400" dirty="0" smtClean="0">
                <a:latin typeface="HGS創英角ﾎﾟｯﾌﾟ体" pitchFamily="50" charset="-128"/>
                <a:ea typeface="HGS創英角ﾎﾟｯﾌﾟ体" pitchFamily="50" charset="-128"/>
              </a:rPr>
              <a:t>       9.7 × 3.4             2.6 × 0.9            1.5 × 0.37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96136" y="2564904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※</a:t>
            </a:r>
            <a:r>
              <a:rPr kumimoji="1" lang="en-US" altLang="ja-JP" sz="1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Convolved beam size of</a:t>
            </a:r>
          </a:p>
          <a:p>
            <a:pPr algn="r"/>
            <a:r>
              <a:rPr kumimoji="1" lang="en-US" altLang="ja-JP" sz="1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 5 [</a:t>
            </a:r>
            <a:r>
              <a:rPr kumimoji="1" lang="en-US" altLang="ja-JP" sz="1400" dirty="0" err="1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mas</a:t>
            </a:r>
            <a:r>
              <a:rPr kumimoji="1" lang="en-US" altLang="ja-JP" sz="1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]</a:t>
            </a:r>
            <a:r>
              <a:rPr lang="ja-JP" altLang="en-US" sz="1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 </a:t>
            </a:r>
            <a:r>
              <a:rPr lang="en-US" altLang="ja-JP" sz="1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× 5 [</a:t>
            </a:r>
            <a:r>
              <a:rPr lang="en-US" altLang="ja-JP" sz="1400" dirty="0" err="1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mas</a:t>
            </a:r>
            <a:r>
              <a:rPr lang="en-US" altLang="ja-JP" sz="14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] </a:t>
            </a:r>
            <a:endParaRPr kumimoji="1" lang="en-US" altLang="ja-JP" sz="1400" dirty="0" smtClean="0">
              <a:solidFill>
                <a:schemeClr val="bg1">
                  <a:lumMod val="50000"/>
                  <a:lumOff val="50000"/>
                </a:schemeClr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3" grpId="0"/>
      <p:bldP spid="44" grpId="1"/>
      <p:bldP spid="57" grpId="0"/>
      <p:bldP spid="29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7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17.8|4.6"/>
</p:tagLst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3535</TotalTime>
  <Words>868</Words>
  <Application>Microsoft Office PowerPoint</Application>
  <PresentationFormat>画面に合わせる (4:3)</PresentationFormat>
  <Paragraphs>161</Paragraphs>
  <Slides>11</Slides>
  <Notes>11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テクノロジー</vt:lpstr>
      <vt:lpstr>数式</vt:lpstr>
      <vt:lpstr>スライド 1</vt:lpstr>
      <vt:lpstr>Introduction</vt:lpstr>
      <vt:lpstr>Source selection</vt:lpstr>
      <vt:lpstr>Observation</vt:lpstr>
      <vt:lpstr>Results</vt:lpstr>
      <vt:lpstr>Results</vt:lpstr>
      <vt:lpstr>Discussion</vt:lpstr>
      <vt:lpstr>Discussion</vt:lpstr>
      <vt:lpstr>Discussion</vt:lpstr>
      <vt:lpstr>Discussion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TAKA</dc:creator>
  <cp:lastModifiedBy>TAKA</cp:lastModifiedBy>
  <cp:revision>89</cp:revision>
  <dcterms:created xsi:type="dcterms:W3CDTF">2014-09-24T08:07:41Z</dcterms:created>
  <dcterms:modified xsi:type="dcterms:W3CDTF">2014-11-13T17:31:58Z</dcterms:modified>
</cp:coreProperties>
</file>