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1" r:id="rId2"/>
    <p:sldId id="355" r:id="rId3"/>
    <p:sldId id="389" r:id="rId4"/>
    <p:sldId id="391" r:id="rId5"/>
    <p:sldId id="358" r:id="rId6"/>
    <p:sldId id="349" r:id="rId7"/>
    <p:sldId id="387" r:id="rId8"/>
    <p:sldId id="386" r:id="rId9"/>
    <p:sldId id="394" r:id="rId10"/>
    <p:sldId id="334" r:id="rId11"/>
    <p:sldId id="372" r:id="rId12"/>
    <p:sldId id="400" r:id="rId13"/>
    <p:sldId id="397" r:id="rId14"/>
    <p:sldId id="407" r:id="rId15"/>
    <p:sldId id="396" r:id="rId16"/>
    <p:sldId id="403" r:id="rId17"/>
    <p:sldId id="404" r:id="rId18"/>
    <p:sldId id="405" r:id="rId19"/>
    <p:sldId id="412" r:id="rId20"/>
    <p:sldId id="399" r:id="rId21"/>
    <p:sldId id="408" r:id="rId22"/>
    <p:sldId id="411" r:id="rId2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13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27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41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546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5683" algn="l" defTabSz="914273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2820" algn="l" defTabSz="914273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199956" algn="l" defTabSz="914273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093" algn="l" defTabSz="914273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4" autoAdjust="0"/>
    <p:restoredTop sz="90686" autoAdjust="0"/>
  </p:normalViewPr>
  <p:slideViewPr>
    <p:cSldViewPr>
      <p:cViewPr>
        <p:scale>
          <a:sx n="90" d="100"/>
          <a:sy n="90" d="100"/>
        </p:scale>
        <p:origin x="-22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356" cy="493632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835" y="0"/>
            <a:ext cx="2919356" cy="493632"/>
          </a:xfrm>
          <a:prstGeom prst="rect">
            <a:avLst/>
          </a:prstGeom>
        </p:spPr>
        <p:txBody>
          <a:bodyPr vert="horz" lIns="90758" tIns="45379" rIns="90758" bIns="45379" rtlCol="0"/>
          <a:lstStyle>
            <a:lvl1pPr algn="r">
              <a:defRPr sz="1200"/>
            </a:lvl1pPr>
          </a:lstStyle>
          <a:p>
            <a:fld id="{CD0F2A16-0A88-45BC-B171-77081E69A15F}" type="datetimeFigureOut">
              <a:rPr kumimoji="1" lang="ja-JP" altLang="en-US" smtClean="0"/>
              <a:pPr/>
              <a:t>2014/10/14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104"/>
            <a:ext cx="2919356" cy="493632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835" y="9371104"/>
            <a:ext cx="2919356" cy="493632"/>
          </a:xfrm>
          <a:prstGeom prst="rect">
            <a:avLst/>
          </a:prstGeom>
        </p:spPr>
        <p:txBody>
          <a:bodyPr vert="horz" lIns="90758" tIns="45379" rIns="90758" bIns="45379" rtlCol="0" anchor="b"/>
          <a:lstStyle>
            <a:lvl1pPr algn="r">
              <a:defRPr sz="1200"/>
            </a:lvl1pPr>
          </a:lstStyle>
          <a:p>
            <a:fld id="{FDA6B1E4-B8D2-4EA1-A211-1929ADC86B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0" cy="493316"/>
          </a:xfrm>
          <a:prstGeom prst="rect">
            <a:avLst/>
          </a:prstGeom>
        </p:spPr>
        <p:txBody>
          <a:bodyPr vert="horz" lIns="90717" tIns="45359" rIns="90717" bIns="453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9" y="0"/>
            <a:ext cx="2918830" cy="493316"/>
          </a:xfrm>
          <a:prstGeom prst="rect">
            <a:avLst/>
          </a:prstGeom>
        </p:spPr>
        <p:txBody>
          <a:bodyPr vert="horz" lIns="90717" tIns="45359" rIns="90717" bIns="453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85A716B-F257-43FA-A7CB-86E5B2A33560}" type="datetimeFigureOut">
              <a:rPr lang="ja-JP" altLang="en-US"/>
              <a:pPr>
                <a:defRPr/>
              </a:pPr>
              <a:t>2014/10/14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7" tIns="45359" rIns="90717" bIns="45359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8" y="4686501"/>
            <a:ext cx="5388610" cy="4439841"/>
          </a:xfrm>
          <a:prstGeom prst="rect">
            <a:avLst/>
          </a:prstGeom>
        </p:spPr>
        <p:txBody>
          <a:bodyPr vert="horz" lIns="90717" tIns="45359" rIns="90717" bIns="45359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371284"/>
            <a:ext cx="2918830" cy="493316"/>
          </a:xfrm>
          <a:prstGeom prst="rect">
            <a:avLst/>
          </a:prstGeom>
        </p:spPr>
        <p:txBody>
          <a:bodyPr vert="horz" lIns="90717" tIns="45359" rIns="90717" bIns="453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9" y="9371284"/>
            <a:ext cx="2918830" cy="493316"/>
          </a:xfrm>
          <a:prstGeom prst="rect">
            <a:avLst/>
          </a:prstGeom>
        </p:spPr>
        <p:txBody>
          <a:bodyPr vert="horz" lIns="90717" tIns="45359" rIns="90717" bIns="453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079E790-7645-465B-B7A5-C1F5243D99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3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7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1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4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83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20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56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93" algn="l" defTabSz="9142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My name is </a:t>
            </a:r>
            <a:r>
              <a:rPr kumimoji="1" lang="en-US" altLang="ja-JP" dirty="0" err="1" smtClean="0"/>
              <a:t>Tomoaki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Oyama</a:t>
            </a:r>
            <a:r>
              <a:rPr kumimoji="1" lang="en-US" altLang="ja-JP" dirty="0" smtClean="0"/>
              <a:t>, I am</a:t>
            </a:r>
            <a:r>
              <a:rPr kumimoji="1" lang="en-US" altLang="ja-JP" baseline="0" dirty="0" smtClean="0"/>
              <a:t> from NAOJ.  I will talk about a , These are collaborators.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altLang="ja-JP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>
                <a:latin typeface="Times New Roman" pitchFamily="18" charset="0"/>
              </a:rPr>
              <a:t>This slide shows a specification of OCTAVIA and OCTADISK. OCTAVIA is a converter between </a:t>
            </a:r>
            <a:r>
              <a:rPr lang="en-US" altLang="ja-JP" dirty="0" err="1" smtClean="0">
                <a:latin typeface="Times New Roman" pitchFamily="18" charset="0"/>
              </a:rPr>
              <a:t>vsi</a:t>
            </a:r>
            <a:r>
              <a:rPr lang="en-US" altLang="ja-JP" dirty="0" smtClean="0">
                <a:latin typeface="Times New Roman" pitchFamily="18" charset="0"/>
              </a:rPr>
              <a:t>-h and 10gbe, ,enabling multicast</a:t>
            </a:r>
            <a:r>
              <a:rPr lang="en-US" altLang="ja-JP" baseline="0" dirty="0" smtClean="0">
                <a:latin typeface="Times New Roman" pitchFamily="18" charset="0"/>
              </a:rPr>
              <a:t> </a:t>
            </a:r>
            <a:r>
              <a:rPr lang="en-US" altLang="ja-JP" baseline="0" dirty="0" err="1" smtClean="0">
                <a:latin typeface="Times New Roman" pitchFamily="18" charset="0"/>
              </a:rPr>
              <a:t>protocor</a:t>
            </a:r>
            <a:r>
              <a:rPr lang="en-US" altLang="ja-JP" baseline="0" dirty="0" smtClean="0">
                <a:latin typeface="Times New Roman" pitchFamily="18" charset="0"/>
              </a:rPr>
              <a:t>, for recording and </a:t>
            </a:r>
            <a:r>
              <a:rPr lang="en-US" altLang="ja-JP" baseline="0" dirty="0" err="1" smtClean="0">
                <a:latin typeface="Times New Roman" pitchFamily="18" charset="0"/>
              </a:rPr>
              <a:t>dsp</a:t>
            </a:r>
            <a:r>
              <a:rPr lang="en-US" altLang="ja-JP" baseline="0" dirty="0" smtClean="0">
                <a:latin typeface="Times New Roman" pitchFamily="18" charset="0"/>
              </a:rPr>
              <a:t> simultaneously.  </a:t>
            </a:r>
            <a:r>
              <a:rPr lang="en-US" altLang="ja-JP" dirty="0" smtClean="0">
                <a:latin typeface="Times New Roman" pitchFamily="18" charset="0"/>
              </a:rPr>
              <a:t>OCTAVIA</a:t>
            </a:r>
            <a:r>
              <a:rPr lang="en-US" altLang="ja-JP" baseline="0" dirty="0" smtClean="0">
                <a:latin typeface="Times New Roman" pitchFamily="18" charset="0"/>
              </a:rPr>
              <a:t> is used for old VSI-H system. </a:t>
            </a:r>
            <a:endParaRPr lang="ja-JP" altLang="en-US" dirty="0" smtClean="0">
              <a:latin typeface="Times New Roman" pitchFamily="18" charset="0"/>
            </a:endParaRPr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90E60-91D4-49C3-A2B3-75EEAE962E6B}" type="slidenum">
              <a:rPr lang="en-US" altLang="ja-JP" smtClean="0">
                <a:latin typeface="Times New Roman" pitchFamily="18" charset="0"/>
              </a:rPr>
              <a:pPr/>
              <a:t>10</a:t>
            </a:fld>
            <a:endParaRPr lang="en-US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OCTADISK2</a:t>
            </a:r>
            <a:r>
              <a:rPr kumimoji="1" lang="en-US" altLang="ja-JP" baseline="0" dirty="0" smtClean="0"/>
              <a:t> is a completely cots system, include raid box and shipping </a:t>
            </a:r>
            <a:r>
              <a:rPr kumimoji="1" lang="en-US" altLang="ja-JP" baseline="0" dirty="0" err="1" smtClean="0"/>
              <a:t>mdia</a:t>
            </a:r>
            <a:r>
              <a:rPr kumimoji="1" lang="en-US" altLang="ja-JP" baseline="0" dirty="0" smtClean="0"/>
              <a:t>.. It is important and </a:t>
            </a:r>
            <a:r>
              <a:rPr kumimoji="1" lang="en-US" altLang="ja-JP" baseline="0" dirty="0" err="1" smtClean="0"/>
              <a:t>convinent</a:t>
            </a:r>
            <a:r>
              <a:rPr kumimoji="1" lang="en-US" altLang="ja-JP" baseline="0" dirty="0" smtClean="0"/>
              <a:t>, in case of 1Gbps recording, we can use </a:t>
            </a:r>
            <a:r>
              <a:rPr kumimoji="1" lang="en-US" altLang="ja-JP" baseline="0" dirty="0" err="1" smtClean="0"/>
              <a:t>usb-hdd</a:t>
            </a:r>
            <a:r>
              <a:rPr kumimoji="1" lang="en-US" altLang="ja-JP" baseline="0" dirty="0" smtClean="0"/>
              <a:t>, 2gps , we can use small </a:t>
            </a:r>
            <a:r>
              <a:rPr kumimoji="1" lang="en-US" altLang="ja-JP" baseline="0" dirty="0" err="1" smtClean="0"/>
              <a:t>commersially</a:t>
            </a:r>
            <a:r>
              <a:rPr kumimoji="1" lang="en-US" altLang="ja-JP" baseline="0" dirty="0" smtClean="0"/>
              <a:t> raid box, , 8gpbs, commercially </a:t>
            </a:r>
            <a:r>
              <a:rPr kumimoji="1" lang="en-US" altLang="ja-JP" baseline="0" dirty="0" err="1" smtClean="0"/>
              <a:t>thise</a:t>
            </a:r>
            <a:r>
              <a:rPr kumimoji="1" lang="en-US" altLang="ja-JP" baseline="0" dirty="0" smtClean="0"/>
              <a:t> raid box . If we use commercially </a:t>
            </a:r>
            <a:r>
              <a:rPr kumimoji="1" lang="en-US" altLang="ja-JP" baseline="0" dirty="0" err="1" smtClean="0"/>
              <a:t>medi</a:t>
            </a:r>
            <a:r>
              <a:rPr kumimoji="1" lang="en-US" altLang="ja-JP" baseline="0" dirty="0" smtClean="0"/>
              <a:t>, we can connect it directly to correlation server, we do not need special disk pack, and playing machine. 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we do not have </a:t>
            </a:r>
            <a:r>
              <a:rPr kumimoji="1" lang="en-US" altLang="ja-JP" baseline="0" dirty="0" err="1" smtClean="0"/>
              <a:t>palying</a:t>
            </a:r>
            <a:r>
              <a:rPr kumimoji="1" lang="en-US" altLang="ja-JP" baseline="0" dirty="0" smtClean="0"/>
              <a:t> instrument, Raid box </a:t>
            </a:r>
            <a:r>
              <a:rPr kumimoji="1" lang="en-US" altLang="ja-JP" baseline="0" dirty="0" err="1" smtClean="0"/>
              <a:t>coud</a:t>
            </a:r>
            <a:r>
              <a:rPr kumimoji="1" lang="en-US" altLang="ja-JP" baseline="0" dirty="0" smtClean="0"/>
              <a:t> be directly connected to correlation server with </a:t>
            </a:r>
            <a:r>
              <a:rPr kumimoji="1" lang="en-US" altLang="ja-JP" baseline="0" dirty="0" err="1" smtClean="0"/>
              <a:t>digichain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 shows </a:t>
            </a:r>
            <a:r>
              <a:rPr kumimoji="1" lang="en-US" altLang="ja-JP" baseline="0" dirty="0" smtClean="0"/>
              <a:t>specifications of </a:t>
            </a:r>
            <a:r>
              <a:rPr kumimoji="1" lang="en-US" altLang="ja-JP" baseline="0" dirty="0" err="1" smtClean="0"/>
              <a:t>correlators</a:t>
            </a:r>
            <a:r>
              <a:rPr kumimoji="1" lang="en-US" altLang="ja-JP" baseline="0" dirty="0" smtClean="0"/>
              <a:t>. We have two </a:t>
            </a:r>
            <a:r>
              <a:rPr kumimoji="1" lang="en-US" altLang="ja-JP" baseline="0" dirty="0" err="1" smtClean="0"/>
              <a:t>correlators</a:t>
            </a:r>
            <a:r>
              <a:rPr kumimoji="1" lang="en-US" altLang="ja-JP" baseline="0" dirty="0" smtClean="0"/>
              <a:t> for octave and JVN, First </a:t>
            </a:r>
            <a:r>
              <a:rPr kumimoji="1" lang="en-US" altLang="ja-JP" baseline="0" dirty="0" err="1" smtClean="0"/>
              <a:t>correlator</a:t>
            </a:r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altLang="ja-JP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 shows one</a:t>
            </a:r>
            <a:r>
              <a:rPr kumimoji="1" lang="en-US" altLang="ja-JP" baseline="0" dirty="0" smtClean="0"/>
              <a:t> block of correlation center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ja-JP" dirty="0" smtClean="0"/>
              <a:t>This is </a:t>
            </a:r>
            <a:r>
              <a:rPr lang="en-US" altLang="ja-JP" baseline="0" dirty="0" smtClean="0"/>
              <a:t>a first results of wide band test observations. We carried out </a:t>
            </a:r>
            <a:r>
              <a:rPr lang="en-US" altLang="ja-JP" baseline="0" dirty="0" err="1" smtClean="0"/>
              <a:t>vlbi</a:t>
            </a:r>
            <a:r>
              <a:rPr lang="en-US" altLang="ja-JP" baseline="0" dirty="0" smtClean="0"/>
              <a:t> calibrator surveys for </a:t>
            </a:r>
            <a:r>
              <a:rPr lang="en-US" altLang="ja-JP" baseline="0" dirty="0" err="1" smtClean="0"/>
              <a:t>vera</a:t>
            </a:r>
            <a:r>
              <a:rPr lang="en-US" altLang="ja-JP" baseline="0" dirty="0" smtClean="0"/>
              <a:t> using wide band system on Jan 2013. The initial catalog is </a:t>
            </a:r>
            <a:r>
              <a:rPr lang="en-US" altLang="ja-JP" baseline="0" dirty="0" err="1" smtClean="0"/>
              <a:t>vcs</a:t>
            </a:r>
            <a:r>
              <a:rPr lang="en-US" altLang="ja-JP" baseline="0" dirty="0" smtClean="0"/>
              <a:t>,, and the survey region is small, , total 193 target sources were observed.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This is a result of </a:t>
            </a:r>
            <a:r>
              <a:rPr lang="en-US" altLang="ja-JP" baseline="0" dirty="0" err="1" smtClean="0"/>
              <a:t>presetn</a:t>
            </a:r>
            <a:r>
              <a:rPr lang="en-US" altLang="ja-JP" baseline="0" dirty="0" smtClean="0"/>
              <a:t> 1Gbps tape </a:t>
            </a:r>
            <a:r>
              <a:rPr lang="en-US" altLang="ja-JP" baseline="0" dirty="0" err="1" smtClean="0"/>
              <a:t>syste</a:t>
            </a:r>
            <a:r>
              <a:rPr lang="en-US" altLang="ja-JP" baseline="0" dirty="0" smtClean="0"/>
              <a:t>, Another one is a result of wide-</a:t>
            </a:r>
            <a:r>
              <a:rPr lang="en-US" altLang="ja-JP" baseline="0" dirty="0" err="1" smtClean="0"/>
              <a:t>bband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systen</a:t>
            </a:r>
            <a:r>
              <a:rPr lang="en-US" altLang="ja-JP" baseline="0" dirty="0" smtClean="0"/>
              <a:t>. As you can see that, the number of detections were </a:t>
            </a:r>
            <a:r>
              <a:rPr lang="en-US" altLang="ja-JP" baseline="0" dirty="0" err="1" smtClean="0"/>
              <a:t>incleased</a:t>
            </a:r>
            <a:r>
              <a:rPr lang="en-US" altLang="ja-JP" baseline="0" dirty="0" smtClean="0"/>
              <a:t> to 5 times, and </a:t>
            </a:r>
            <a:r>
              <a:rPr lang="en-US" altLang="ja-JP" baseline="0" dirty="0" err="1" smtClean="0"/>
              <a:t>snr</a:t>
            </a:r>
            <a:r>
              <a:rPr lang="en-US" altLang="ja-JP" baseline="0" dirty="0" smtClean="0"/>
              <a:t> were increased to 3-3/6 times </a:t>
            </a:r>
            <a:r>
              <a:rPr lang="en-US" altLang="ja-JP" baseline="0" dirty="0" err="1" smtClean="0"/>
              <a:t>hihger</a:t>
            </a:r>
            <a:r>
              <a:rPr lang="en-US" altLang="ja-JP" baseline="0" dirty="0" smtClean="0"/>
              <a:t> than present system</a:t>
            </a:r>
          </a:p>
          <a:p>
            <a:pPr>
              <a:spcBef>
                <a:spcPct val="0"/>
              </a:spcBef>
            </a:pPr>
            <a:r>
              <a:rPr lang="en-US" altLang="ja-JP" baseline="0" dirty="0" smtClean="0"/>
              <a:t> This figure shows a expectation of the number of sources which could be </a:t>
            </a:r>
            <a:r>
              <a:rPr lang="en-US" altLang="ja-JP" baseline="0" dirty="0" err="1" smtClean="0"/>
              <a:t>detecttd</a:t>
            </a:r>
            <a:r>
              <a:rPr lang="en-US" altLang="ja-JP" baseline="0" dirty="0" smtClean="0"/>
              <a:t> </a:t>
            </a:r>
            <a:r>
              <a:rPr lang="en-US" altLang="ja-JP" baseline="0" dirty="0" err="1" smtClean="0"/>
              <a:t>iwithin</a:t>
            </a:r>
            <a:r>
              <a:rPr lang="en-US" altLang="ja-JP" baseline="0" dirty="0" smtClean="0"/>
              <a:t> 2 degree circle, if we observe toward whole sky under same condition.. In case of </a:t>
            </a:r>
            <a:r>
              <a:rPr lang="en-US" altLang="ja-JP" baseline="0" dirty="0" err="1" smtClean="0"/>
              <a:t>TsysSo</a:t>
            </a:r>
            <a:r>
              <a:rPr lang="en-US" altLang="ja-JP" baseline="0" dirty="0" smtClean="0"/>
              <a:t>, it is important for VERA</a:t>
            </a:r>
            <a:endParaRPr lang="ja-JP" altLang="en-US" dirty="0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E5E624-951D-4C58-8139-4522591451E8}" type="slidenum">
              <a:rPr lang="ja-JP" altLang="en-US">
                <a:latin typeface="Arial" charset="0"/>
                <a:ea typeface="ＭＳ Ｐゴシック" charset="-128"/>
              </a:rPr>
              <a:pPr/>
              <a:t>14</a:t>
            </a:fld>
            <a:endParaRPr lang="ja-JP" altLang="en-US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a second </a:t>
            </a:r>
            <a:r>
              <a:rPr kumimoji="1" lang="en-US" altLang="ja-JP" baseline="0" dirty="0" err="1" smtClean="0"/>
              <a:t>exmple</a:t>
            </a:r>
            <a:r>
              <a:rPr kumimoji="1" lang="en-US" altLang="ja-JP" baseline="0" dirty="0" smtClean="0"/>
              <a:t> of broad band </a:t>
            </a:r>
            <a:r>
              <a:rPr kumimoji="1" lang="en-US" altLang="ja-JP" baseline="0" dirty="0" err="1" smtClean="0"/>
              <a:t>obs</a:t>
            </a:r>
            <a:r>
              <a:rPr kumimoji="1" lang="en-US" altLang="ja-JP" baseline="0" dirty="0" smtClean="0"/>
              <a:t>, we could get a first image using broad band system, minimum </a:t>
            </a:r>
            <a:r>
              <a:rPr kumimoji="1" lang="en-US" altLang="ja-JP" baseline="0" dirty="0" err="1" smtClean="0"/>
              <a:t>baselein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vera</a:t>
            </a:r>
            <a:r>
              <a:rPr kumimoji="1" lang="en-US" altLang="ja-JP" baseline="0" dirty="0" smtClean="0"/>
              <a:t> is 700km, so is too long for </a:t>
            </a:r>
            <a:r>
              <a:rPr kumimoji="1" lang="en-US" altLang="ja-JP" baseline="0" dirty="0" err="1" smtClean="0"/>
              <a:t>vlbi</a:t>
            </a:r>
            <a:r>
              <a:rPr kumimoji="1" lang="en-US" altLang="ja-JP" baseline="0" dirty="0" smtClean="0"/>
              <a:t> observation of </a:t>
            </a:r>
            <a:r>
              <a:rPr kumimoji="1" lang="en-US" altLang="ja-JP" baseline="0" dirty="0" err="1" smtClean="0"/>
              <a:t>sgra</a:t>
            </a:r>
            <a:r>
              <a:rPr kumimoji="1" lang="en-US" altLang="ja-JP" baseline="0" dirty="0" smtClean="0"/>
              <a:t>*, </a:t>
            </a:r>
          </a:p>
          <a:p>
            <a:r>
              <a:rPr kumimoji="1" lang="en-US" altLang="ja-JP" baseline="0" dirty="0" smtClean="0"/>
              <a:t>It was difficult to observe </a:t>
            </a:r>
            <a:r>
              <a:rPr kumimoji="1" lang="en-US" altLang="ja-JP" baseline="0" dirty="0" err="1" smtClean="0"/>
              <a:t>sgra</a:t>
            </a:r>
            <a:r>
              <a:rPr kumimoji="1" lang="en-US" altLang="ja-JP" baseline="0" dirty="0" smtClean="0"/>
              <a:t>* at only </a:t>
            </a:r>
            <a:r>
              <a:rPr kumimoji="1" lang="en-US" altLang="ja-JP" baseline="0" dirty="0" err="1" smtClean="0"/>
              <a:t>vera</a:t>
            </a:r>
            <a:r>
              <a:rPr kumimoji="1" lang="en-US" altLang="ja-JP" baseline="0" dirty="0" smtClean="0"/>
              <a:t>, but broad band system enable us to get fringe between all </a:t>
            </a:r>
            <a:r>
              <a:rPr kumimoji="1" lang="en-US" altLang="ja-JP" baseline="0" dirty="0" err="1" smtClean="0"/>
              <a:t>bselines</a:t>
            </a:r>
            <a:r>
              <a:rPr kumimoji="1" lang="en-US" altLang="ja-JP" baseline="0" dirty="0" smtClean="0"/>
              <a:t>, so we could get clear image., it is important for </a:t>
            </a:r>
            <a:r>
              <a:rPr kumimoji="1" lang="en-US" altLang="ja-JP" baseline="0" dirty="0" err="1" smtClean="0"/>
              <a:t>vera</a:t>
            </a:r>
            <a:r>
              <a:rPr kumimoji="1" lang="en-US" altLang="ja-JP" baseline="0" dirty="0" smtClean="0"/>
              <a:t> aiming to reveal </a:t>
            </a:r>
            <a:r>
              <a:rPr kumimoji="1" lang="en-US" altLang="ja-JP" baseline="0" dirty="0" err="1" smtClean="0"/>
              <a:t>dynaics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milkyway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Second </a:t>
            </a:r>
            <a:r>
              <a:rPr kumimoji="1" lang="en-US" altLang="ja-JP" dirty="0" err="1" smtClean="0"/>
              <a:t>exmple</a:t>
            </a:r>
            <a:r>
              <a:rPr kumimoji="1" lang="en-US" altLang="ja-JP" dirty="0" smtClean="0"/>
              <a:t> is very broad band </a:t>
            </a:r>
            <a:r>
              <a:rPr kumimoji="1" lang="en-US" altLang="ja-JP" dirty="0" err="1" smtClean="0"/>
              <a:t>scentific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observatioins</a:t>
            </a:r>
            <a:r>
              <a:rPr kumimoji="1" lang="en-US" altLang="ja-JP" dirty="0" smtClean="0"/>
              <a:t> ,</a:t>
            </a:r>
            <a:r>
              <a:rPr kumimoji="1" lang="en-US" altLang="ja-JP" baseline="0" dirty="0" smtClean="0"/>
              <a:t> The nominal recorder of VERA is Dir2000 </a:t>
            </a:r>
            <a:r>
              <a:rPr kumimoji="1" lang="en-US" altLang="ja-JP" baseline="0" dirty="0" err="1" smtClean="0"/>
              <a:t>taperecorder</a:t>
            </a:r>
            <a:r>
              <a:rPr kumimoji="1" lang="en-US" altLang="ja-JP" baseline="0" dirty="0" smtClean="0"/>
              <a:t>  </a:t>
            </a:r>
            <a:r>
              <a:rPr kumimoji="1" lang="en-US" altLang="ja-JP" baseline="0" dirty="0" err="1" smtClean="0"/>
              <a:t>rrecording</a:t>
            </a:r>
            <a:r>
              <a:rPr kumimoji="1" lang="en-US" altLang="ja-JP" baseline="0" dirty="0" smtClean="0"/>
              <a:t> rate is 1Gbps, we replaced tape with </a:t>
            </a:r>
            <a:r>
              <a:rPr kumimoji="1" lang="en-US" altLang="ja-JP" baseline="0" dirty="0" err="1" smtClean="0"/>
              <a:t>disksytem</a:t>
            </a:r>
            <a:r>
              <a:rPr kumimoji="1" lang="en-US" altLang="ja-JP" baseline="0" dirty="0" smtClean="0"/>
              <a:t>, so</a:t>
            </a:r>
          </a:p>
          <a:p>
            <a:r>
              <a:rPr kumimoji="1" lang="en-US" altLang="ja-JP" baseline="0" dirty="0" smtClean="0"/>
              <a:t>Sensitivity is higher , so we can get clear </a:t>
            </a:r>
            <a:r>
              <a:rPr kumimoji="1" lang="en-US" altLang="ja-JP" baseline="0" dirty="0" err="1" smtClean="0"/>
              <a:t>Sgra</a:t>
            </a:r>
            <a:r>
              <a:rPr kumimoji="1" lang="en-US" altLang="ja-JP" baseline="0" dirty="0" smtClean="0"/>
              <a:t>* image though minimum baseline is 700 </a:t>
            </a:r>
            <a:r>
              <a:rPr kumimoji="1" lang="en-US" altLang="ja-JP" baseline="0" dirty="0" err="1" smtClean="0"/>
              <a:t>kim</a:t>
            </a:r>
            <a:r>
              <a:rPr kumimoji="1" lang="en-US" altLang="ja-JP" baseline="0" dirty="0" smtClean="0"/>
              <a:t> is too long for VLBI observations of </a:t>
            </a:r>
            <a:r>
              <a:rPr kumimoji="1" lang="en-US" altLang="ja-JP" baseline="0" dirty="0" err="1" smtClean="0"/>
              <a:t>Sgr</a:t>
            </a:r>
            <a:r>
              <a:rPr kumimoji="1" lang="en-US" altLang="ja-JP" baseline="0" dirty="0" smtClean="0"/>
              <a:t> A*   , It is important for VERA aiming to reveal the </a:t>
            </a:r>
            <a:r>
              <a:rPr kumimoji="1" lang="en-US" altLang="ja-JP" baseline="0" dirty="0" err="1" smtClean="0"/>
              <a:t>dynanics</a:t>
            </a:r>
            <a:r>
              <a:rPr kumimoji="1" lang="en-US" altLang="ja-JP" baseline="0" dirty="0" smtClean="0"/>
              <a:t> of </a:t>
            </a:r>
            <a:r>
              <a:rPr kumimoji="1" lang="en-US" altLang="ja-JP" baseline="0" dirty="0" err="1" smtClean="0"/>
              <a:t>Milkyway</a:t>
            </a:r>
            <a:r>
              <a:rPr kumimoji="1" lang="en-US" altLang="ja-JP" baseline="0" dirty="0" smtClean="0"/>
              <a:t>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a history of fringe test observations btw other systems and </a:t>
            </a:r>
            <a:r>
              <a:rPr kumimoji="1" lang="en-US" altLang="ja-JP" baseline="0" dirty="0" err="1" smtClean="0"/>
              <a:t>octa</a:t>
            </a:r>
            <a:r>
              <a:rPr kumimoji="1" lang="en-US" altLang="ja-JP" baseline="0" dirty="0" smtClean="0"/>
              <a:t> system. In case of Mark5B, cutting header is needed for our software </a:t>
            </a:r>
            <a:r>
              <a:rPr kumimoji="1" lang="en-US" altLang="ja-JP" baseline="0" dirty="0" err="1" smtClean="0"/>
              <a:t>correletor</a:t>
            </a:r>
            <a:r>
              <a:rPr kumimoji="1" lang="en-US" altLang="ja-JP" baseline="0" dirty="0" smtClean="0"/>
              <a:t>, we conducted first fringe test observations btw SMA and SMTO for </a:t>
            </a:r>
            <a:r>
              <a:rPr kumimoji="1" lang="en-US" altLang="ja-JP" baseline="0" dirty="0" err="1" smtClean="0"/>
              <a:t>submm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vlbi</a:t>
            </a:r>
            <a:r>
              <a:rPr kumimoji="1" lang="en-US" altLang="ja-JP" baseline="0" dirty="0" smtClean="0"/>
              <a:t> at </a:t>
            </a:r>
            <a:r>
              <a:rPr kumimoji="1" lang="en-US" altLang="ja-JP" baseline="0" dirty="0" err="1" smtClean="0"/>
              <a:t>oct</a:t>
            </a:r>
            <a:r>
              <a:rPr kumimoji="1" lang="en-US" altLang="ja-JP" baseline="0" dirty="0" smtClean="0"/>
              <a:t> 2010, at 2009 and 2010, our EHT-J team leaded by </a:t>
            </a:r>
            <a:r>
              <a:rPr kumimoji="1" lang="en-US" altLang="ja-JP" baseline="0" dirty="0" err="1" smtClean="0"/>
              <a:t>honnma</a:t>
            </a:r>
            <a:r>
              <a:rPr kumimoji="1" lang="en-US" altLang="ja-JP" baseline="0" dirty="0" smtClean="0"/>
              <a:t>-san, participated EHT with ASTE, and </a:t>
            </a:r>
            <a:r>
              <a:rPr kumimoji="1" lang="en-US" altLang="ja-JP" baseline="0" dirty="0" err="1" smtClean="0"/>
              <a:t>Hada</a:t>
            </a:r>
            <a:r>
              <a:rPr kumimoji="1" lang="en-US" altLang="ja-JP" baseline="0" dirty="0" smtClean="0"/>
              <a:t>-san, </a:t>
            </a:r>
            <a:r>
              <a:rPr kumimoji="1" lang="en-US" altLang="ja-JP" baseline="0" dirty="0" err="1" smtClean="0"/>
              <a:t>nagai</a:t>
            </a:r>
            <a:r>
              <a:rPr kumimoji="1" lang="en-US" altLang="ja-JP" baseline="0" dirty="0" smtClean="0"/>
              <a:t>-san were also member , and we went to Chili to setup observing system.</a:t>
            </a:r>
          </a:p>
          <a:p>
            <a:r>
              <a:rPr kumimoji="1" lang="en-US" altLang="ja-JP" baseline="0" dirty="0" smtClean="0"/>
              <a:t>And after </a:t>
            </a:r>
            <a:r>
              <a:rPr kumimoji="1" lang="en-US" altLang="ja-JP" baseline="0" dirty="0" err="1" smtClean="0"/>
              <a:t>eht</a:t>
            </a:r>
            <a:r>
              <a:rPr kumimoji="1" lang="en-US" altLang="ja-JP" baseline="0" dirty="0" smtClean="0"/>
              <a:t> observations ,  we tried to correlate the data. So we could get </a:t>
            </a:r>
            <a:r>
              <a:rPr kumimoji="1" lang="en-US" altLang="ja-JP" baseline="0" dirty="0" err="1" smtClean="0"/>
              <a:t>fringet</a:t>
            </a:r>
            <a:r>
              <a:rPr kumimoji="1" lang="en-US" altLang="ja-JP" baseline="0" dirty="0" smtClean="0"/>
              <a:t> btw </a:t>
            </a:r>
            <a:r>
              <a:rPr kumimoji="1" lang="en-US" altLang="ja-JP" baseline="0" dirty="0" err="1" smtClean="0"/>
              <a:t>sma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smto</a:t>
            </a:r>
            <a:r>
              <a:rPr kumimoji="1" lang="en-US" altLang="ja-JP" baseline="0" dirty="0" smtClean="0"/>
              <a:t> , but it is </a:t>
            </a:r>
            <a:r>
              <a:rPr kumimoji="1" lang="en-US" altLang="ja-JP" baseline="0" dirty="0" err="1" smtClean="0"/>
              <a:t>unfortunatley</a:t>
            </a:r>
            <a:r>
              <a:rPr kumimoji="1" lang="en-US" altLang="ja-JP" baseline="0" dirty="0" smtClean="0"/>
              <a:t> not to get </a:t>
            </a:r>
            <a:r>
              <a:rPr kumimoji="1" lang="en-US" altLang="ja-JP" baseline="0" dirty="0" err="1" smtClean="0"/>
              <a:t>friinge</a:t>
            </a:r>
            <a:r>
              <a:rPr kumimoji="1" lang="en-US" altLang="ja-JP" baseline="0" dirty="0" smtClean="0"/>
              <a:t> btw ASTE. However, we could get much knowledge of Mark5B and other digital equipment.</a:t>
            </a:r>
          </a:p>
          <a:p>
            <a:r>
              <a:rPr kumimoji="1" lang="en-US" altLang="ja-JP" baseline="0" dirty="0" err="1" smtClean="0"/>
              <a:t>Seond</a:t>
            </a:r>
            <a:r>
              <a:rPr kumimoji="1" lang="en-US" altLang="ja-JP" baseline="0" dirty="0" smtClean="0"/>
              <a:t> fringe test observations were carried out btw </a:t>
            </a:r>
            <a:r>
              <a:rPr kumimoji="1" lang="en-US" altLang="ja-JP" baseline="0" dirty="0" err="1" smtClean="0"/>
              <a:t>kvn</a:t>
            </a:r>
            <a:r>
              <a:rPr kumimoji="1" lang="en-US" altLang="ja-JP" baseline="0" dirty="0" smtClean="0"/>
              <a:t> and </a:t>
            </a:r>
            <a:r>
              <a:rPr kumimoji="1" lang="en-US" altLang="ja-JP" baseline="0" dirty="0" err="1" smtClean="0"/>
              <a:t>vera</a:t>
            </a:r>
            <a:r>
              <a:rPr kumimoji="1" lang="en-US" altLang="ja-JP" baseline="0" dirty="0" smtClean="0"/>
              <a:t>,  because of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test, we could get fringe </a:t>
            </a:r>
            <a:r>
              <a:rPr kumimoji="1" lang="en-US" altLang="ja-JP" baseline="0" dirty="0" err="1" smtClean="0"/>
              <a:t>easilly</a:t>
            </a:r>
            <a:r>
              <a:rPr kumimoji="1" lang="en-US" altLang="ja-JP" baseline="0" dirty="0" smtClean="0"/>
              <a:t>. , their,  fourth, , we could </a:t>
            </a:r>
            <a:r>
              <a:rPr kumimoji="1" lang="en-US" altLang="ja-JP" baseline="0" dirty="0" err="1" smtClean="0"/>
              <a:t>getn</a:t>
            </a:r>
            <a:r>
              <a:rPr kumimoji="1" lang="en-US" altLang="ja-JP" baseline="0" dirty="0" smtClean="0"/>
              <a:t> first fringe btw </a:t>
            </a:r>
            <a:r>
              <a:rPr kumimoji="1" lang="en-US" altLang="ja-JP" baseline="0" dirty="0" err="1" smtClean="0"/>
              <a:t>srt</a:t>
            </a:r>
            <a:r>
              <a:rPr kumimoji="1" lang="en-US" altLang="ja-JP" baseline="0" dirty="0" smtClean="0"/>
              <a:t> and not on sep 2014, so we could understand each system..</a:t>
            </a:r>
          </a:p>
          <a:p>
            <a:r>
              <a:rPr kumimoji="1" lang="en-US" altLang="ja-JP" baseline="0" dirty="0" smtClean="0"/>
              <a:t>Because of using </a:t>
            </a:r>
            <a:r>
              <a:rPr kumimoji="1" lang="en-US" altLang="ja-JP" baseline="0" dirty="0" err="1" smtClean="0"/>
              <a:t>vdif</a:t>
            </a:r>
            <a:r>
              <a:rPr kumimoji="1" lang="en-US" altLang="ja-JP" baseline="0" dirty="0" smtClean="0"/>
              <a:t> format, we could get </a:t>
            </a:r>
            <a:r>
              <a:rPr kumimoji="1" lang="en-US" altLang="ja-JP" baseline="0" dirty="0" err="1" smtClean="0"/>
              <a:t>fringet</a:t>
            </a:r>
            <a:r>
              <a:rPr kumimoji="1" lang="en-US" altLang="ja-JP" baseline="0" dirty="0" smtClean="0"/>
              <a:t> easily. 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dirty="0" smtClean="0"/>
              <a:t>This</a:t>
            </a:r>
            <a:r>
              <a:rPr lang="en-US" altLang="ja-JP" baseline="0" dirty="0" smtClean="0"/>
              <a:t> slide shows the OCTAVE array,  OCTAVE is an abbreviation for “ Optically,,,,,, “ , and </a:t>
            </a:r>
            <a:r>
              <a:rPr lang="en-US" altLang="ja-JP" baseline="0" dirty="0" err="1" smtClean="0"/>
              <a:t>subarray</a:t>
            </a:r>
            <a:r>
              <a:rPr lang="en-US" altLang="ja-JP" baseline="0" dirty="0" smtClean="0"/>
              <a:t> of JVN</a:t>
            </a:r>
          </a:p>
          <a:p>
            <a:r>
              <a:rPr lang="en-US" altLang="ja-JP" baseline="0" dirty="0" smtClean="0"/>
              <a:t>Blue lines </a:t>
            </a:r>
            <a:r>
              <a:rPr lang="en-US" altLang="ja-JP" baseline="0" dirty="0" err="1" smtClean="0"/>
              <a:t>statons</a:t>
            </a:r>
            <a:r>
              <a:rPr lang="en-US" altLang="ja-JP" baseline="0" dirty="0" smtClean="0"/>
              <a:t>, Optical fiber is connected, and </a:t>
            </a:r>
            <a:r>
              <a:rPr lang="en-US" altLang="ja-JP" baseline="0" dirty="0" err="1" smtClean="0"/>
              <a:t>yelloo</a:t>
            </a:r>
            <a:r>
              <a:rPr lang="en-US" altLang="ja-JP" baseline="0" dirty="0" smtClean="0"/>
              <a:t> line , fiber is </a:t>
            </a:r>
            <a:r>
              <a:rPr lang="en-US" altLang="ja-JP" baseline="0" dirty="0" err="1" smtClean="0"/>
              <a:t>conneceted</a:t>
            </a:r>
            <a:r>
              <a:rPr lang="en-US" altLang="ja-JP" baseline="0" dirty="0" smtClean="0"/>
              <a:t> , but not </a:t>
            </a:r>
            <a:r>
              <a:rPr lang="en-US" altLang="ja-JP" baseline="0" dirty="0" err="1" smtClean="0"/>
              <a:t>opperated</a:t>
            </a:r>
            <a:r>
              <a:rPr lang="en-US" altLang="ja-JP" baseline="0" dirty="0" smtClean="0"/>
              <a:t>, red lines, optical fiber is not connected.</a:t>
            </a:r>
          </a:p>
          <a:p>
            <a:r>
              <a:rPr lang="en-US" altLang="ja-JP" baseline="0" dirty="0" smtClean="0"/>
              <a:t>This is a brief history of e-VLBI at NAOG,   We got a first real time fringe between 45 and 64,  and 2004,  </a:t>
            </a:r>
            <a:r>
              <a:rPr lang="en-US" altLang="ja-JP" baseline="0" dirty="0" err="1" smtClean="0"/>
              <a:t>usuda</a:t>
            </a:r>
            <a:r>
              <a:rPr lang="en-US" altLang="ja-JP" baseline="0" dirty="0" smtClean="0"/>
              <a:t>, </a:t>
            </a:r>
            <a:r>
              <a:rPr lang="en-US" altLang="ja-JP" baseline="0" dirty="0" err="1" smtClean="0"/>
              <a:t>tukuba</a:t>
            </a:r>
            <a:r>
              <a:rPr lang="en-US" altLang="ja-JP" baseline="0" dirty="0" smtClean="0"/>
              <a:t>, </a:t>
            </a:r>
            <a:r>
              <a:rPr lang="en-US" altLang="ja-JP" baseline="0" dirty="0" err="1" smtClean="0"/>
              <a:t>giifu</a:t>
            </a:r>
            <a:r>
              <a:rPr lang="en-US" altLang="ja-JP" baseline="0" dirty="0" smtClean="0"/>
              <a:t> stations , </a:t>
            </a:r>
          </a:p>
          <a:p>
            <a:endParaRPr lang="ja-JP" altLang="en-US" dirty="0" smtClean="0"/>
          </a:p>
        </p:txBody>
      </p:sp>
      <p:sp>
        <p:nvSpPr>
          <p:cNvPr id="1024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789AC-5580-4312-945B-10C8B34E2266}" type="slidenum">
              <a:rPr lang="en-US" altLang="ja-JP" smtClean="0">
                <a:solidFill>
                  <a:srgbClr val="000000"/>
                </a:solidFill>
              </a:rPr>
              <a:pPr/>
              <a:t>2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a </a:t>
            </a:r>
            <a:r>
              <a:rPr kumimoji="1" lang="en-US" altLang="ja-JP" dirty="0" err="1" smtClean="0"/>
              <a:t>exmple</a:t>
            </a:r>
            <a:r>
              <a:rPr kumimoji="1" lang="en-US" altLang="ja-JP" baseline="0" dirty="0" smtClean="0"/>
              <a:t> of using </a:t>
            </a:r>
            <a:r>
              <a:rPr kumimoji="1" lang="en-US" altLang="ja-JP" baseline="0" dirty="0" err="1" smtClean="0"/>
              <a:t>octav</a:t>
            </a:r>
            <a:r>
              <a:rPr kumimoji="1" lang="en-US" altLang="ja-JP" baseline="0" dirty="0" smtClean="0"/>
              <a:t>-das system and other system. This test observation were conducted by </a:t>
            </a:r>
            <a:r>
              <a:rPr kumimoji="1" lang="en-US" altLang="ja-JP" baseline="0" dirty="0" err="1" smtClean="0"/>
              <a:t>hagiwara</a:t>
            </a:r>
            <a:r>
              <a:rPr kumimoji="1" lang="en-US" altLang="ja-JP" baseline="0" dirty="0" smtClean="0"/>
              <a:t>-san and </a:t>
            </a:r>
            <a:r>
              <a:rPr kumimoji="1" lang="en-US" altLang="ja-JP" baseline="0" dirty="0" err="1" smtClean="0"/>
              <a:t>horiuchi-san@Tidbinbilla</a:t>
            </a:r>
            <a:r>
              <a:rPr kumimoji="1" lang="en-US" altLang="ja-JP" baseline="0" dirty="0" smtClean="0"/>
              <a:t>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8D73F-3007-45A0-89AE-3DB517D86A07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a communication lines.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altLang="ja-JP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</a:t>
            </a:r>
            <a:r>
              <a:rPr kumimoji="1" lang="en-US" altLang="ja-JP" baseline="0" dirty="0" err="1" smtClean="0"/>
              <a:t>exmples</a:t>
            </a:r>
            <a:r>
              <a:rPr kumimoji="1" lang="en-US" altLang="ja-JP" baseline="0" dirty="0" smtClean="0"/>
              <a:t> of e-</a:t>
            </a:r>
            <a:r>
              <a:rPr kumimoji="1" lang="en-US" altLang="ja-JP" baseline="0" dirty="0" err="1" smtClean="0"/>
              <a:t>vlbi</a:t>
            </a:r>
            <a:r>
              <a:rPr kumimoji="1" lang="en-US" altLang="ja-JP" baseline="0" dirty="0" smtClean="0"/>
              <a:t> observations. We got a first image of e-</a:t>
            </a:r>
            <a:r>
              <a:rPr kumimoji="1" lang="en-US" altLang="ja-JP" baseline="0" dirty="0" err="1" smtClean="0"/>
              <a:t>vlbi</a:t>
            </a:r>
            <a:r>
              <a:rPr kumimoji="1" lang="en-US" altLang="ja-JP" baseline="0" dirty="0" smtClean="0"/>
              <a:t> observations in 2007</a:t>
            </a:r>
          </a:p>
          <a:p>
            <a:r>
              <a:rPr kumimoji="1" lang="en-US" altLang="ja-JP" baseline="0" dirty="0" smtClean="0"/>
              <a:t>We carried out fringe detection survey of parsec-</a:t>
            </a:r>
            <a:r>
              <a:rPr kumimoji="1" lang="en-US" altLang="ja-JP" baseline="0" dirty="0" err="1" smtClean="0"/>
              <a:t>snon</a:t>
            </a:r>
            <a:r>
              <a:rPr kumimoji="1" lang="en-US" altLang="ja-JP" baseline="0" dirty="0" smtClean="0"/>
              <a:t> and Fermi Lat unassociated </a:t>
            </a:r>
            <a:r>
              <a:rPr kumimoji="1" lang="en-US" altLang="ja-JP" baseline="0" dirty="0" err="1" smtClean="0"/>
              <a:t>gammna</a:t>
            </a:r>
            <a:r>
              <a:rPr kumimoji="1" lang="en-US" altLang="ja-JP" baseline="0" dirty="0" smtClean="0"/>
              <a:t> –</a:t>
            </a:r>
            <a:r>
              <a:rPr kumimoji="1" lang="en-US" altLang="ja-JP" baseline="0" dirty="0" err="1" smtClean="0"/>
              <a:t>ar</a:t>
            </a:r>
            <a:r>
              <a:rPr kumimoji="1" lang="en-US" altLang="ja-JP" baseline="0" dirty="0" smtClean="0"/>
              <a:t> , Many target sources could be detected, and these results were published. </a:t>
            </a:r>
          </a:p>
          <a:p>
            <a:r>
              <a:rPr kumimoji="1" lang="en-US" altLang="ja-JP" baseline="0" dirty="0" smtClean="0"/>
              <a:t>And Now, </a:t>
            </a:r>
            <a:r>
              <a:rPr kumimoji="1" lang="en-US" altLang="ja-JP" baseline="0" dirty="0" err="1" smtClean="0"/>
              <a:t>scienc</a:t>
            </a:r>
            <a:r>
              <a:rPr kumimoji="1" lang="en-US" altLang="ja-JP" baseline="0" dirty="0" smtClean="0"/>
              <a:t> observation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altLang="ja-JP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 From next slide, I introduce these instruments </a:t>
            </a:r>
            <a:r>
              <a:rPr kumimoji="1" lang="en-US" altLang="ja-JP" baseline="0" dirty="0" err="1" smtClean="0"/>
              <a:t>detaildly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 shows a introduction of OCTAD,  Two A/D</a:t>
            </a:r>
            <a:r>
              <a:rPr kumimoji="1" lang="en-US" altLang="ja-JP" baseline="0" dirty="0" smtClean="0"/>
              <a:t> chips are available , one is </a:t>
            </a:r>
            <a:r>
              <a:rPr kumimoji="1" lang="en-US" altLang="ja-JP" baseline="0" dirty="0" err="1" smtClean="0"/>
              <a:t>manufacutured</a:t>
            </a:r>
            <a:r>
              <a:rPr kumimoji="1" lang="en-US" altLang="ja-JP" baseline="0" dirty="0" smtClean="0"/>
              <a:t> by </a:t>
            </a:r>
            <a:r>
              <a:rPr kumimoji="1" lang="en-US" altLang="ja-JP" dirty="0" smtClean="0"/>
              <a:t>Input frequency is within 30 GHz, Second available chip is developed by </a:t>
            </a:r>
            <a:r>
              <a:rPr kumimoji="1" lang="en-US" altLang="ja-JP" dirty="0" err="1" smtClean="0"/>
              <a:t>Hittait</a:t>
            </a:r>
            <a:r>
              <a:rPr kumimoji="1" lang="en-US" altLang="ja-JP" dirty="0" smtClean="0"/>
              <a:t> microwave</a:t>
            </a:r>
          </a:p>
          <a:p>
            <a:r>
              <a:rPr kumimoji="1" lang="en-US" altLang="ja-JP" dirty="0" smtClean="0"/>
              <a:t>DBBC is composed of </a:t>
            </a:r>
            <a:r>
              <a:rPr kumimoji="1" lang="en-US" altLang="ja-JP" dirty="0" err="1" smtClean="0"/>
              <a:t>twe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fpga</a:t>
            </a:r>
            <a:r>
              <a:rPr kumimoji="1" lang="en-US" altLang="ja-JP" dirty="0" smtClean="0"/>
              <a:t> and firm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B10F-2F38-4615-A5D5-D02A7D17314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 shows a block diagram of OCTAD , </a:t>
            </a:r>
            <a:r>
              <a:rPr kumimoji="1" lang="en-US" altLang="ja-JP" dirty="0" err="1" smtClean="0"/>
              <a:t>octad</a:t>
            </a:r>
            <a:r>
              <a:rPr kumimoji="1" lang="en-US" altLang="ja-JP" dirty="0" smtClean="0"/>
              <a:t> has four </a:t>
            </a:r>
            <a:r>
              <a:rPr kumimoji="1" lang="en-US" altLang="ja-JP" dirty="0" err="1" smtClean="0"/>
              <a:t>rf</a:t>
            </a:r>
            <a:r>
              <a:rPr kumimoji="1" lang="en-US" altLang="ja-JP" dirty="0" smtClean="0"/>
              <a:t> input channel , and 4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adc</a:t>
            </a:r>
            <a:r>
              <a:rPr kumimoji="1" lang="en-US" altLang="ja-JP" baseline="0" dirty="0" smtClean="0"/>
              <a:t> chips, signal processing is implemented with </a:t>
            </a:r>
            <a:r>
              <a:rPr kumimoji="1" lang="en-US" altLang="ja-JP" baseline="0" dirty="0" err="1" smtClean="0"/>
              <a:t>fpga</a:t>
            </a:r>
            <a:r>
              <a:rPr kumimoji="1" lang="en-US" altLang="ja-JP" baseline="0" dirty="0" smtClean="0"/>
              <a:t>,,</a:t>
            </a:r>
          </a:p>
          <a:p>
            <a:r>
              <a:rPr kumimoji="1" lang="en-US" altLang="ja-JP" baseline="0" dirty="0" smtClean="0"/>
              <a:t>Next  </a:t>
            </a:r>
            <a:r>
              <a:rPr kumimoji="1" lang="en-US" altLang="ja-JP" baseline="0" dirty="0" err="1" smtClean="0"/>
              <a:t>vdif</a:t>
            </a:r>
            <a:r>
              <a:rPr kumimoji="1" lang="en-US" altLang="ja-JP" baseline="0" dirty="0" smtClean="0"/>
              <a:t> formatter, and OCTAD ;has  4 10GbE output ports. Total output rate is 32 </a:t>
            </a:r>
            <a:r>
              <a:rPr kumimoji="1" lang="en-US" altLang="ja-JP" baseline="0" dirty="0" err="1" smtClean="0"/>
              <a:t>Gbps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 show a specification of OCTAD, , transfer protocol is </a:t>
            </a:r>
            <a:r>
              <a:rPr kumimoji="1" lang="en-US" altLang="ja-JP" dirty="0" err="1" smtClean="0"/>
              <a:t>udb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vdif</a:t>
            </a:r>
            <a:r>
              <a:rPr kumimoji="1" lang="en-US" altLang="ja-JP" dirty="0" smtClean="0"/>
              <a:t>, OCTD has</a:t>
            </a:r>
            <a:r>
              <a:rPr kumimoji="1" lang="en-US" altLang="ja-JP" baseline="0" dirty="0" smtClean="0"/>
              <a:t> several DBBC modes to be </a:t>
            </a:r>
            <a:r>
              <a:rPr kumimoji="1" lang="en-US" altLang="ja-JP" baseline="0" dirty="0" err="1" smtClean="0"/>
              <a:t>comformable</a:t>
            </a:r>
            <a:r>
              <a:rPr kumimoji="1" lang="en-US" altLang="ja-JP" baseline="0" dirty="0" smtClean="0"/>
              <a:t> to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9E790-7645-465B-B7A5-C1F5243D9977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slide</a:t>
            </a:r>
            <a:r>
              <a:rPr kumimoji="1" lang="en-US" altLang="ja-JP" baseline="0" dirty="0" smtClean="0"/>
              <a:t> shows a evaluation of </a:t>
            </a:r>
            <a:r>
              <a:rPr kumimoji="1" lang="en-US" altLang="ja-JP" baseline="0" dirty="0" err="1" smtClean="0"/>
              <a:t>octad</a:t>
            </a:r>
            <a:r>
              <a:rPr kumimoji="1" lang="en-US" altLang="ja-JP" baseline="0" dirty="0" smtClean="0"/>
              <a:t>., Firstly this is a result of lab. Test of sampling jitter, </a:t>
            </a:r>
            <a:r>
              <a:rPr kumimoji="1" lang="en-US" altLang="ja-JP" baseline="0" dirty="0" err="1" smtClean="0"/>
              <a:t>sampilng</a:t>
            </a:r>
            <a:r>
              <a:rPr kumimoji="1" lang="en-US" altLang="ja-JP" baseline="0" dirty="0" smtClean="0"/>
              <a:t> jitter is 0.17 </a:t>
            </a:r>
            <a:r>
              <a:rPr kumimoji="1" lang="en-US" altLang="ja-JP" baseline="0" dirty="0" err="1" smtClean="0"/>
              <a:t>psec</a:t>
            </a:r>
            <a:r>
              <a:rPr kumimoji="1" lang="en-US" altLang="ja-JP" baseline="0" dirty="0" smtClean="0"/>
              <a:t>, so it is no problem to use </a:t>
            </a:r>
            <a:r>
              <a:rPr kumimoji="1" lang="en-US" altLang="ja-JP" baseline="0" dirty="0" err="1" smtClean="0"/>
              <a:t>iit</a:t>
            </a:r>
            <a:r>
              <a:rPr kumimoji="1" lang="en-US" altLang="ja-JP" baseline="0" dirty="0" smtClean="0"/>
              <a:t> for </a:t>
            </a:r>
            <a:r>
              <a:rPr kumimoji="1" lang="en-US" altLang="ja-JP" baseline="0" dirty="0" err="1" smtClean="0"/>
              <a:t>interferometr</a:t>
            </a:r>
            <a:r>
              <a:rPr kumimoji="1" lang="en-US" altLang="ja-JP" baseline="0" dirty="0" smtClean="0"/>
              <a:t>. </a:t>
            </a:r>
          </a:p>
          <a:p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Secondlly</a:t>
            </a:r>
            <a:r>
              <a:rPr kumimoji="1" lang="en-US" altLang="ja-JP" baseline="0" dirty="0" smtClean="0"/>
              <a:t>, we carried out zero baseline fringe test observations on Sep 2012, between </a:t>
            </a:r>
            <a:r>
              <a:rPr kumimoji="1" lang="en-US" altLang="ja-JP" baseline="0" dirty="0" err="1" smtClean="0"/>
              <a:t>Mizusawa</a:t>
            </a:r>
            <a:r>
              <a:rPr kumimoji="1" lang="en-US" altLang="ja-JP" baseline="0" dirty="0" smtClean="0"/>
              <a:t> 10m and 20m telescope, baseline length is 60 cm, this is a observing setup ,, </a:t>
            </a:r>
            <a:r>
              <a:rPr kumimoji="1" lang="en-US" altLang="ja-JP" baseline="0" dirty="0" err="1" smtClean="0"/>
              <a:t>rx</a:t>
            </a:r>
            <a:r>
              <a:rPr kumimoji="1" lang="en-US" altLang="ja-JP" baseline="0" dirty="0" smtClean="0"/>
              <a:t> output 20-24  directly input to sampler, and output with </a:t>
            </a:r>
            <a:r>
              <a:rPr kumimoji="1" lang="en-US" altLang="ja-JP" baseline="0" dirty="0" err="1" smtClean="0"/>
              <a:t>opticl</a:t>
            </a:r>
            <a:r>
              <a:rPr kumimoji="1" lang="en-US" altLang="ja-JP" baseline="0" dirty="0" smtClean="0"/>
              <a:t> fiver to software recorder,. We could get fringe of </a:t>
            </a:r>
            <a:r>
              <a:rPr kumimoji="1" lang="en-US" altLang="ja-JP" baseline="0" dirty="0" err="1" smtClean="0"/>
              <a:t>cyga</a:t>
            </a:r>
            <a:r>
              <a:rPr kumimoji="1" lang="en-US" altLang="ja-JP" baseline="0" dirty="0" smtClean="0"/>
              <a:t> ,and  w49, an this is a </a:t>
            </a:r>
            <a:r>
              <a:rPr kumimoji="1" lang="en-US" altLang="ja-JP" baseline="0" dirty="0" err="1" smtClean="0"/>
              <a:t>autopower</a:t>
            </a:r>
            <a:r>
              <a:rPr kumimoji="1" lang="en-US" altLang="ja-JP" baseline="0" dirty="0" smtClean="0"/>
              <a:t> spectrum of w49, bandwidth is 512MHz.. So now, we continue to evaluate it.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altLang="ja-JP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ED84-C9B8-4D56-A47F-2C2B45823BF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03E4-52FC-4D83-B002-76A203FAD96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1EED-D388-46DA-8DC9-52C140F74D9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0377-4C3B-4781-AB46-F0ACDBF0978D}" type="slidenum">
              <a:rPr lang="ja-JP" altLang="ja-JP"/>
              <a:pPr>
                <a:defRPr/>
              </a:pPr>
              <a:t>&lt;#&gt;</a:t>
            </a:fld>
            <a:endParaRPr lang="ja-JP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CF2C-E3CD-4EA5-A129-A416CF0C6A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C486-3FB9-4D4F-B6FD-7EFA6463965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E3F6-5FA9-4E1A-8D11-5D876DE6E1D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6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10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20" indent="0">
              <a:buNone/>
              <a:defRPr sz="1600" b="1"/>
            </a:lvl7pPr>
            <a:lvl8pPr marL="3199956" indent="0">
              <a:buNone/>
              <a:defRPr sz="1600" b="1"/>
            </a:lvl8pPr>
            <a:lvl9pPr marL="3657093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9E37-3E59-4C70-95D2-DE1E9DA2FD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DE3B-2DC9-4BFD-921B-05084FCDFB0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9C50-1E2E-4CE6-8194-7363500F21D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6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C0243-25F6-40DD-A8B2-6946F0DCD3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3" indent="0">
              <a:buNone/>
              <a:defRPr sz="2400"/>
            </a:lvl3pPr>
            <a:lvl4pPr marL="1371410" indent="0">
              <a:buNone/>
              <a:defRPr sz="2000"/>
            </a:lvl4pPr>
            <a:lvl5pPr marL="1828546" indent="0">
              <a:buNone/>
              <a:defRPr sz="2000"/>
            </a:lvl5pPr>
            <a:lvl6pPr marL="2285683" indent="0">
              <a:buNone/>
              <a:defRPr sz="2000"/>
            </a:lvl6pPr>
            <a:lvl7pPr marL="2742820" indent="0">
              <a:buNone/>
              <a:defRPr sz="2000"/>
            </a:lvl7pPr>
            <a:lvl8pPr marL="3199956" indent="0">
              <a:buNone/>
              <a:defRPr sz="2000"/>
            </a:lvl8pPr>
            <a:lvl9pPr marL="3657093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3" indent="0">
              <a:buNone/>
              <a:defRPr sz="1000"/>
            </a:lvl3pPr>
            <a:lvl4pPr marL="1371410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20" indent="0">
              <a:buNone/>
              <a:defRPr sz="900"/>
            </a:lvl7pPr>
            <a:lvl8pPr marL="3199956" indent="0">
              <a:buNone/>
              <a:defRPr sz="900"/>
            </a:lvl8pPr>
            <a:lvl9pPr marL="3657093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7591-89CE-43AD-8BB2-09F4FA310AD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2011/4/18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URSI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7E2E46-8A60-4394-B1FA-CC9EBEA703B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13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273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41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54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7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2" indent="-2285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8" indent="-2285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5" indent="-2285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2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8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5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1" indent="-228569" algn="l" defTabSz="914273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0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6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-324544" y="1268760"/>
            <a:ext cx="9793088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The OCTAVE-DAS and </a:t>
            </a:r>
            <a:r>
              <a:rPr kumimoji="1" lang="en-US" altLang="ja-JP" sz="3200" dirty="0" err="1" smtClean="0">
                <a:latin typeface="Arial" pitchFamily="34" charset="0"/>
                <a:cs typeface="Arial" pitchFamily="34" charset="0"/>
              </a:rPr>
              <a:t>correlator</a:t>
            </a: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 system</a:t>
            </a:r>
            <a:br>
              <a:rPr kumimoji="1" lang="en-US" altLang="ja-JP" sz="3200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 for VERA, JVN, </a:t>
            </a:r>
            <a:br>
              <a:rPr kumimoji="1" lang="en-US" altLang="ja-JP" sz="3200" dirty="0" smtClean="0">
                <a:latin typeface="Arial" pitchFamily="34" charset="0"/>
                <a:cs typeface="Arial" pitchFamily="34" charset="0"/>
              </a:rPr>
            </a:br>
            <a:r>
              <a:rPr kumimoji="1" lang="en-US" altLang="ja-JP" sz="3200" dirty="0" smtClean="0">
                <a:latin typeface="Arial" pitchFamily="34" charset="0"/>
                <a:cs typeface="Arial" pitchFamily="34" charset="0"/>
              </a:rPr>
              <a:t>Japanese e-VLBI(OCTAVE</a:t>
            </a:r>
            <a:r>
              <a:rPr kumimoji="1" lang="en-US" altLang="ja-JP" sz="320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ja-JP" sz="3200" smtClean="0">
                <a:latin typeface="Arial" pitchFamily="34" charset="0"/>
                <a:cs typeface="Arial" pitchFamily="34" charset="0"/>
              </a:rPr>
              <a:t>and </a:t>
            </a:r>
            <a:r>
              <a:rPr kumimoji="1" lang="en-US" altLang="ja-JP" sz="3200" smtClean="0">
                <a:latin typeface="Arial" pitchFamily="34" charset="0"/>
                <a:cs typeface="Arial" pitchFamily="34" charset="0"/>
              </a:rPr>
              <a:t>KJJVC</a:t>
            </a:r>
            <a:endParaRPr kumimoji="1" lang="ja-JP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8496944" cy="2376264"/>
          </a:xfrm>
        </p:spPr>
        <p:txBody>
          <a:bodyPr>
            <a:noAutofit/>
          </a:bodyPr>
          <a:lstStyle/>
          <a:p>
            <a:pPr algn="l"/>
            <a:r>
              <a:rPr lang="en-US" altLang="ja-JP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Tomoaki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Oyama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Yusuke Kohno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Syunsaku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Suzuki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Masahiro Kanaguchi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Takashi Nishikawa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Moritaka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Kimura, Noriyuki Kawaguchi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OCTAE-team members</a:t>
            </a:r>
          </a:p>
          <a:p>
            <a:pPr algn="l"/>
            <a:endParaRPr lang="en-US" altLang="ja-JP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Astronomical Observatory of Japan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Shanghai Astronomical Observatory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endParaRPr kumimoji="1" lang="ja-JP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1494" y="188640"/>
            <a:ext cx="6814882" cy="8640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ja-JP" sz="3200" dirty="0" smtClean="0"/>
              <a:t>VSI-Adapter (OCTAVIA1,2)</a:t>
            </a:r>
            <a:br>
              <a:rPr lang="en-US" altLang="ja-JP" sz="3200" dirty="0" smtClean="0"/>
            </a:br>
            <a:r>
              <a:rPr lang="en-US" altLang="ja-JP" sz="3200" dirty="0" smtClean="0"/>
              <a:t> Disk recorder (OCTADISK)</a:t>
            </a:r>
            <a:endParaRPr lang="ja-JP" altLang="en-US" sz="3200" dirty="0" smtClean="0"/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224136"/>
            <a:ext cx="5184576" cy="55172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ja-JP" sz="2400" dirty="0" smtClean="0">
                <a:solidFill>
                  <a:schemeClr val="tx2"/>
                </a:solidFill>
              </a:rPr>
              <a:t>OCTAVIA(</a:t>
            </a:r>
            <a:r>
              <a:rPr lang="en-US" altLang="ja-JP" sz="2400" dirty="0" smtClean="0">
                <a:solidFill>
                  <a:srgbClr val="FF0000"/>
                </a:solidFill>
              </a:rPr>
              <a:t>Octa</a:t>
            </a:r>
            <a:r>
              <a:rPr lang="en-US" altLang="ja-JP" sz="2400" dirty="0" smtClean="0">
                <a:solidFill>
                  <a:schemeClr val="tx2"/>
                </a:solidFill>
              </a:rPr>
              <a:t>ve-</a:t>
            </a:r>
            <a:r>
              <a:rPr lang="en-US" altLang="ja-JP" sz="2400" dirty="0" smtClean="0">
                <a:solidFill>
                  <a:srgbClr val="FF0000"/>
                </a:solidFill>
              </a:rPr>
              <a:t>V</a:t>
            </a:r>
            <a:r>
              <a:rPr lang="en-US" altLang="ja-JP" sz="2400" dirty="0" smtClean="0">
                <a:solidFill>
                  <a:schemeClr val="tx2"/>
                </a:solidFill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I</a:t>
            </a:r>
            <a:r>
              <a:rPr lang="en-US" altLang="ja-JP" sz="2400" dirty="0" smtClean="0">
                <a:solidFill>
                  <a:schemeClr val="tx2"/>
                </a:solidFill>
              </a:rPr>
              <a:t>-</a:t>
            </a:r>
            <a:r>
              <a:rPr lang="en-US" altLang="ja-JP" sz="2400" dirty="0" smtClean="0">
                <a:solidFill>
                  <a:srgbClr val="FF0000"/>
                </a:solidFill>
              </a:rPr>
              <a:t>A</a:t>
            </a:r>
            <a:r>
              <a:rPr lang="en-US" altLang="ja-JP" sz="2400" dirty="0" smtClean="0">
                <a:solidFill>
                  <a:schemeClr val="tx2"/>
                </a:solidFill>
              </a:rPr>
              <a:t>dapter)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ja-JP" sz="2000" dirty="0" smtClean="0">
                <a:solidFill>
                  <a:schemeClr val="tx2"/>
                </a:solidFill>
              </a:rPr>
              <a:t>   ( VSI-H</a:t>
            </a:r>
            <a:r>
              <a:rPr lang="ja-JP" altLang="en-US" sz="2000" dirty="0" smtClean="0">
                <a:solidFill>
                  <a:schemeClr val="tx2"/>
                </a:solidFill>
              </a:rPr>
              <a:t>⇔</a:t>
            </a:r>
            <a:r>
              <a:rPr lang="en-US" altLang="ja-JP" sz="2000" dirty="0" smtClean="0">
                <a:solidFill>
                  <a:schemeClr val="tx2"/>
                </a:solidFill>
              </a:rPr>
              <a:t>10</a:t>
            </a:r>
            <a:r>
              <a:rPr lang="ja-JP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ja-JP" sz="2000" dirty="0" err="1" smtClean="0">
                <a:solidFill>
                  <a:schemeClr val="tx2"/>
                </a:solidFill>
              </a:rPr>
              <a:t>GbE</a:t>
            </a:r>
            <a:r>
              <a:rPr lang="ja-JP" altLang="en-US" sz="2000" dirty="0" smtClean="0">
                <a:solidFill>
                  <a:schemeClr val="tx2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Converter, bi-directional</a:t>
            </a:r>
            <a:r>
              <a:rPr lang="ja-JP" altLang="en-US" sz="2000" dirty="0" smtClean="0">
                <a:solidFill>
                  <a:schemeClr val="tx2"/>
                </a:solidFill>
              </a:rPr>
              <a:t>）</a:t>
            </a:r>
            <a:endParaRPr lang="en-US" altLang="ja-JP" sz="20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ja-JP" sz="1800" dirty="0" smtClean="0">
                <a:solidFill>
                  <a:srgbClr val="FF0000"/>
                </a:solidFill>
              </a:rPr>
              <a:t>4  VSI  I/O </a:t>
            </a:r>
            <a:r>
              <a:rPr lang="en-US" altLang="ja-JP" sz="1800" dirty="0" smtClean="0">
                <a:solidFill>
                  <a:schemeClr val="tx2"/>
                </a:solidFill>
              </a:rPr>
              <a:t>ports (1 or 2 </a:t>
            </a:r>
            <a:r>
              <a:rPr lang="en-US" altLang="ja-JP" sz="1800" dirty="0" err="1" smtClean="0">
                <a:solidFill>
                  <a:schemeClr val="tx2"/>
                </a:solidFill>
              </a:rPr>
              <a:t>Gbps</a:t>
            </a:r>
            <a:r>
              <a:rPr lang="en-US" altLang="ja-JP" sz="1800" dirty="0" smtClean="0">
                <a:solidFill>
                  <a:schemeClr val="tx2"/>
                </a:solidFill>
              </a:rPr>
              <a:t>) </a:t>
            </a:r>
          </a:p>
          <a:p>
            <a:pPr lvl="1" eaLnBrk="1" hangingPunct="1"/>
            <a:r>
              <a:rPr lang="en-US" altLang="ja-JP" sz="1800" dirty="0" smtClean="0">
                <a:solidFill>
                  <a:srgbClr val="FF0000"/>
                </a:solidFill>
              </a:rPr>
              <a:t>One 10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GbE</a:t>
            </a:r>
            <a:r>
              <a:rPr lang="ja-JP" altLang="en-US" sz="1800" dirty="0" smtClean="0">
                <a:solidFill>
                  <a:schemeClr val="tx2"/>
                </a:solidFill>
              </a:rPr>
              <a:t>　</a:t>
            </a:r>
            <a:r>
              <a:rPr lang="en-US" altLang="ja-JP" sz="1800" dirty="0" smtClean="0">
                <a:solidFill>
                  <a:schemeClr val="tx2"/>
                </a:solidFill>
              </a:rPr>
              <a:t>I/O port (</a:t>
            </a:r>
            <a:r>
              <a:rPr lang="en-US" altLang="ja-JP" sz="1800" dirty="0" smtClean="0">
                <a:solidFill>
                  <a:srgbClr val="FF0000"/>
                </a:solidFill>
              </a:rPr>
              <a:t>VDIF</a:t>
            </a:r>
            <a:r>
              <a:rPr lang="ja-JP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Format</a:t>
            </a:r>
            <a:r>
              <a:rPr lang="en-US" altLang="ja-JP" sz="1800" dirty="0" smtClean="0">
                <a:solidFill>
                  <a:schemeClr val="tx2"/>
                </a:solidFill>
              </a:rPr>
              <a:t>) </a:t>
            </a:r>
            <a:r>
              <a:rPr lang="ja-JP" altLang="en-US" sz="1800" dirty="0" smtClean="0">
                <a:solidFill>
                  <a:schemeClr val="tx2"/>
                </a:solidFill>
              </a:rPr>
              <a:t>　　　</a:t>
            </a:r>
            <a:endParaRPr lang="en-US" altLang="ja-JP" sz="18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VBR</a:t>
            </a:r>
            <a:r>
              <a:rPr lang="ja-JP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ja-JP" sz="1800" dirty="0" smtClean="0">
                <a:solidFill>
                  <a:schemeClr val="tx2"/>
                </a:solidFill>
              </a:rPr>
              <a:t>Function</a:t>
            </a:r>
            <a:r>
              <a:rPr lang="ja-JP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ja-JP" sz="1800" dirty="0" smtClean="0">
                <a:solidFill>
                  <a:schemeClr val="tx2"/>
                </a:solidFill>
              </a:rPr>
              <a:t>for the traffic jam</a:t>
            </a:r>
            <a:r>
              <a:rPr lang="ja-JP" altLang="en-US" sz="1800" dirty="0" smtClean="0">
                <a:solidFill>
                  <a:schemeClr val="tx2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for e-VLBI</a:t>
            </a: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Multicast  </a:t>
            </a:r>
          </a:p>
          <a:p>
            <a:pPr lvl="1" eaLnBrk="1" hangingPunct="1"/>
            <a:r>
              <a:rPr lang="en-US" altLang="ja-JP" sz="1800" dirty="0" smtClean="0">
                <a:solidFill>
                  <a:schemeClr val="tx1"/>
                </a:solidFill>
              </a:rPr>
              <a:t>Originally  developed and operated for Korea Japan Joint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vlbi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correlator</a:t>
            </a:r>
            <a:r>
              <a:rPr lang="en-US" altLang="ja-JP" sz="1800" dirty="0" smtClean="0">
                <a:solidFill>
                  <a:schemeClr val="tx1"/>
                </a:solidFill>
              </a:rPr>
              <a:t>  , 2007</a:t>
            </a:r>
            <a:r>
              <a:rPr lang="ja-JP" altLang="en-US" sz="1800" dirty="0" smtClean="0">
                <a:solidFill>
                  <a:schemeClr val="tx1"/>
                </a:solidFill>
              </a:rPr>
              <a:t>～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sz="2400" dirty="0" smtClean="0">
                <a:solidFill>
                  <a:schemeClr val="tx2"/>
                </a:solidFill>
              </a:rPr>
              <a:t>OCTADISK</a:t>
            </a:r>
            <a:r>
              <a:rPr lang="ja-JP" altLang="en-US" sz="2400" dirty="0" smtClean="0">
                <a:solidFill>
                  <a:schemeClr val="tx2"/>
                </a:solidFill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</a:rPr>
              <a:t>Octa</a:t>
            </a:r>
            <a:r>
              <a:rPr lang="en-US" altLang="ja-JP" sz="2400" dirty="0" smtClean="0">
                <a:solidFill>
                  <a:schemeClr val="tx2"/>
                </a:solidFill>
              </a:rPr>
              <a:t>ve-</a:t>
            </a:r>
            <a:r>
              <a:rPr lang="en-US" altLang="ja-JP" sz="2400" dirty="0" smtClean="0">
                <a:solidFill>
                  <a:srgbClr val="FF0000"/>
                </a:solidFill>
              </a:rPr>
              <a:t>disk</a:t>
            </a:r>
            <a:r>
              <a:rPr lang="en-US" altLang="ja-JP" sz="2400" dirty="0" smtClean="0">
                <a:solidFill>
                  <a:schemeClr val="tx2"/>
                </a:solidFill>
              </a:rPr>
              <a:t>-drive</a:t>
            </a:r>
            <a:r>
              <a:rPr lang="ja-JP" altLang="en-US" sz="2400" dirty="0" smtClean="0">
                <a:solidFill>
                  <a:schemeClr val="tx2"/>
                </a:solidFill>
              </a:rPr>
              <a:t>）</a:t>
            </a:r>
            <a:endParaRPr lang="en-US" altLang="ja-JP" sz="24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Implemented on FPGA</a:t>
            </a: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One </a:t>
            </a:r>
            <a:r>
              <a:rPr lang="en-US" altLang="ja-JP" sz="1800" dirty="0" smtClean="0">
                <a:solidFill>
                  <a:srgbClr val="FF0000"/>
                </a:solidFill>
              </a:rPr>
              <a:t>10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GbE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chemeClr val="tx2"/>
                </a:solidFill>
              </a:rPr>
              <a:t>I/O port</a:t>
            </a:r>
            <a:r>
              <a:rPr lang="ja-JP" altLang="en-US" sz="1800" dirty="0" smtClean="0">
                <a:solidFill>
                  <a:schemeClr val="tx2"/>
                </a:solidFill>
              </a:rPr>
              <a:t>（</a:t>
            </a:r>
            <a:r>
              <a:rPr lang="en-US" altLang="ja-JP" sz="1800" dirty="0" smtClean="0">
                <a:solidFill>
                  <a:srgbClr val="FF0000"/>
                </a:solidFill>
              </a:rPr>
              <a:t>VDIF</a:t>
            </a:r>
            <a:r>
              <a:rPr lang="ja-JP" altLang="en-US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</a:rPr>
              <a:t>Format</a:t>
            </a:r>
            <a:r>
              <a:rPr lang="ja-JP" altLang="en-US" sz="1800" dirty="0" smtClean="0">
                <a:solidFill>
                  <a:schemeClr val="tx2"/>
                </a:solidFill>
              </a:rPr>
              <a:t>）</a:t>
            </a:r>
            <a:endParaRPr lang="en-US" altLang="ja-JP" sz="18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Recording  and playing rate is  4(cont) + 0.5(maser) </a:t>
            </a:r>
            <a:r>
              <a:rPr lang="en-US" altLang="ja-JP" sz="1800" dirty="0" err="1" smtClean="0">
                <a:solidFill>
                  <a:schemeClr val="tx2"/>
                </a:solidFill>
              </a:rPr>
              <a:t>Gbps</a:t>
            </a:r>
            <a:r>
              <a:rPr lang="en-US" altLang="ja-JP" sz="1800" dirty="0" smtClean="0">
                <a:solidFill>
                  <a:schemeClr val="tx2"/>
                </a:solidFill>
              </a:rPr>
              <a:t>, totally 4 streams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ja-JP" sz="1800" dirty="0" smtClean="0">
                <a:solidFill>
                  <a:schemeClr val="tx2"/>
                </a:solidFill>
              </a:rPr>
              <a:t> 12 hard disk drive per 1 module</a:t>
            </a:r>
          </a:p>
          <a:p>
            <a:pPr lvl="1" eaLnBrk="1" hangingPunct="1"/>
            <a:r>
              <a:rPr lang="en-US" altLang="ja-JP" sz="1800" dirty="0" smtClean="0">
                <a:solidFill>
                  <a:schemeClr val="tx1"/>
                </a:solidFill>
              </a:rPr>
              <a:t>Originally  developed and operated for Korea Japan Joint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vlbi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correlator</a:t>
            </a:r>
            <a:r>
              <a:rPr lang="en-US" altLang="ja-JP" sz="1800" dirty="0" smtClean="0">
                <a:solidFill>
                  <a:schemeClr val="tx1"/>
                </a:solidFill>
              </a:rPr>
              <a:t>  , 2007</a:t>
            </a:r>
            <a:r>
              <a:rPr lang="ja-JP" altLang="en-US" sz="1800" dirty="0" smtClean="0">
                <a:solidFill>
                  <a:schemeClr val="tx1"/>
                </a:solidFill>
              </a:rPr>
              <a:t>～</a:t>
            </a:r>
            <a:endParaRPr lang="en-US" altLang="ja-JP" sz="1800" dirty="0" smtClean="0">
              <a:solidFill>
                <a:schemeClr val="tx1"/>
              </a:solidFill>
            </a:endParaRPr>
          </a:p>
          <a:p>
            <a:pPr lvl="1" eaLnBrk="1" hangingPunct="1">
              <a:buFontTx/>
              <a:buNone/>
            </a:pPr>
            <a:endParaRPr lang="en-US" altLang="ja-JP" sz="1200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ja-JP" sz="1100" dirty="0" smtClean="0">
              <a:solidFill>
                <a:schemeClr val="tx2"/>
              </a:solidFill>
            </a:endParaRPr>
          </a:p>
          <a:p>
            <a:pPr lvl="2" eaLnBrk="1" hangingPunct="1">
              <a:buFontTx/>
              <a:buNone/>
            </a:pPr>
            <a:endParaRPr lang="en-US" altLang="ja-JP" sz="1100" dirty="0" smtClean="0">
              <a:solidFill>
                <a:schemeClr val="tx2"/>
              </a:solidFill>
            </a:endParaRPr>
          </a:p>
        </p:txBody>
      </p:sp>
      <p:pic>
        <p:nvPicPr>
          <p:cNvPr id="6149" name="図 6" descr="DSC012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455" y="1500188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131" y="4149080"/>
            <a:ext cx="3305341" cy="24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4266"/>
            <a:ext cx="8229600" cy="714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chemeClr val="tx2"/>
                </a:solidFill>
              </a:rPr>
              <a:t>OCTADISK2p</a:t>
            </a:r>
            <a:r>
              <a:rPr lang="ja-JP" altLang="en-US" sz="3200" dirty="0" smtClean="0">
                <a:solidFill>
                  <a:schemeClr val="tx2"/>
                </a:solidFill>
              </a:rPr>
              <a:t>（</a:t>
            </a:r>
            <a:r>
              <a:rPr lang="en-US" altLang="ja-JP" sz="3200" dirty="0" smtClean="0">
                <a:solidFill>
                  <a:srgbClr val="FF0000"/>
                </a:solidFill>
              </a:rPr>
              <a:t>Octa</a:t>
            </a:r>
            <a:r>
              <a:rPr lang="en-US" altLang="ja-JP" sz="3200" dirty="0" smtClean="0">
                <a:solidFill>
                  <a:schemeClr val="tx2"/>
                </a:solidFill>
              </a:rPr>
              <a:t>ve-</a:t>
            </a:r>
            <a:r>
              <a:rPr lang="en-US" altLang="ja-JP" sz="3200" dirty="0" smtClean="0">
                <a:solidFill>
                  <a:srgbClr val="FF0000"/>
                </a:solidFill>
              </a:rPr>
              <a:t>disk</a:t>
            </a:r>
            <a:r>
              <a:rPr lang="en-US" altLang="ja-JP" sz="3200" dirty="0" smtClean="0">
                <a:solidFill>
                  <a:schemeClr val="tx2"/>
                </a:solidFill>
              </a:rPr>
              <a:t>-drive</a:t>
            </a:r>
            <a:r>
              <a:rPr lang="ja-JP" altLang="en-US" sz="3200" dirty="0" smtClean="0">
                <a:solidFill>
                  <a:schemeClr val="tx2"/>
                </a:solidFill>
              </a:rPr>
              <a:t> </a:t>
            </a:r>
            <a:r>
              <a:rPr lang="en-US" altLang="ja-JP" sz="3200" dirty="0" smtClean="0">
                <a:solidFill>
                  <a:schemeClr val="tx2"/>
                </a:solidFill>
              </a:rPr>
              <a:t>2</a:t>
            </a:r>
            <a:r>
              <a:rPr lang="ja-JP" altLang="en-US" sz="3200" dirty="0" smtClean="0">
                <a:solidFill>
                  <a:schemeClr val="tx2"/>
                </a:solidFill>
              </a:rPr>
              <a:t>）</a:t>
            </a:r>
            <a:endParaRPr lang="en-US" altLang="ja-JP" sz="3200" dirty="0" smtClean="0">
              <a:solidFill>
                <a:schemeClr val="tx2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779912" y="1772816"/>
            <a:ext cx="864096" cy="43204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052736"/>
            <a:ext cx="4752528" cy="56886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2000" dirty="0" smtClean="0"/>
              <a:t>OCTADISK2p(Software recording system)</a:t>
            </a:r>
          </a:p>
          <a:p>
            <a:pPr lvl="1"/>
            <a:r>
              <a:rPr lang="en-US" altLang="ja-JP" sz="1600" dirty="0" smtClean="0">
                <a:solidFill>
                  <a:srgbClr val="FF0000"/>
                </a:solidFill>
              </a:rPr>
              <a:t>VSREC(Software) </a:t>
            </a:r>
            <a:r>
              <a:rPr lang="en-US" altLang="ja-JP" sz="1600" dirty="0" smtClean="0"/>
              <a:t>+ </a:t>
            </a:r>
            <a:r>
              <a:rPr lang="en-US" altLang="ja-JP" sz="1600" dirty="0" smtClean="0">
                <a:solidFill>
                  <a:srgbClr val="FF0000"/>
                </a:solidFill>
              </a:rPr>
              <a:t>Commercial PC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>customized by requirement</a:t>
            </a:r>
          </a:p>
          <a:p>
            <a:pPr lvl="1"/>
            <a:r>
              <a:rPr lang="en-US" altLang="ja-JP" sz="2000" dirty="0" smtClean="0"/>
              <a:t> Customized PC	</a:t>
            </a:r>
            <a:br>
              <a:rPr lang="en-US" altLang="ja-JP" sz="2000" dirty="0" smtClean="0"/>
            </a:br>
            <a:r>
              <a:rPr lang="en-US" altLang="ja-JP" sz="1400" dirty="0" smtClean="0"/>
              <a:t>(ex, for </a:t>
            </a:r>
            <a:r>
              <a:rPr lang="en-US" altLang="ja-JP" sz="1400" dirty="0" smtClean="0">
                <a:solidFill>
                  <a:srgbClr val="FF0000"/>
                </a:solidFill>
              </a:rPr>
              <a:t>OCTAD, &gt;8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Gbps</a:t>
            </a:r>
            <a:r>
              <a:rPr lang="en-US" altLang="ja-JP" sz="1400" dirty="0" smtClean="0">
                <a:solidFill>
                  <a:srgbClr val="FF0000"/>
                </a:solidFill>
              </a:rPr>
              <a:t> recording </a:t>
            </a:r>
            <a:r>
              <a:rPr lang="en-US" altLang="ja-JP" sz="1400" dirty="0" smtClean="0"/>
              <a:t>)</a:t>
            </a:r>
          </a:p>
          <a:p>
            <a:pPr lvl="2"/>
            <a:r>
              <a:rPr lang="en-US" altLang="ja-JP" sz="1600" dirty="0" smtClean="0"/>
              <a:t>CPU: Core </a:t>
            </a:r>
            <a:r>
              <a:rPr lang="en-US" altLang="ja-JP" sz="1600" dirty="0" err="1" smtClean="0"/>
              <a:t>i</a:t>
            </a:r>
            <a:r>
              <a:rPr lang="en-US" altLang="ja-JP" sz="1600" dirty="0" smtClean="0"/>
              <a:t> 7 3.2 GHz</a:t>
            </a:r>
          </a:p>
          <a:p>
            <a:pPr lvl="2"/>
            <a:r>
              <a:rPr lang="en-US" altLang="ja-JP" sz="1600" dirty="0" smtClean="0"/>
              <a:t>Memory: 24 </a:t>
            </a:r>
            <a:r>
              <a:rPr lang="en-US" altLang="ja-JP" sz="1600" dirty="0" err="1" smtClean="0"/>
              <a:t>Gbyte</a:t>
            </a:r>
            <a:endParaRPr lang="en-US" altLang="ja-JP" sz="1600" dirty="0" smtClean="0"/>
          </a:p>
          <a:p>
            <a:pPr lvl="2"/>
            <a:r>
              <a:rPr lang="en-US" altLang="ja-JP" sz="1600" dirty="0" smtClean="0"/>
              <a:t>Raid : Areca ARC-1882-ix-24</a:t>
            </a:r>
          </a:p>
          <a:p>
            <a:pPr lvl="2"/>
            <a:r>
              <a:rPr lang="en-US" altLang="ja-JP" sz="1600" dirty="0" smtClean="0"/>
              <a:t>Raid box : STARDOM ST8-U5X2(SAS)</a:t>
            </a:r>
          </a:p>
          <a:p>
            <a:pPr lvl="2"/>
            <a:r>
              <a:rPr lang="en-US" altLang="ja-JP" sz="1600" dirty="0" smtClean="0"/>
              <a:t>10 </a:t>
            </a:r>
            <a:r>
              <a:rPr lang="en-US" altLang="ja-JP" sz="1600" dirty="0" err="1" smtClean="0"/>
              <a:t>GbE</a:t>
            </a:r>
            <a:r>
              <a:rPr lang="en-US" altLang="ja-JP" sz="1600" dirty="0" smtClean="0"/>
              <a:t> card : </a:t>
            </a:r>
            <a:r>
              <a:rPr lang="en-US" altLang="ja-JP" sz="1600" dirty="0" err="1" smtClean="0"/>
              <a:t>Neterion</a:t>
            </a:r>
            <a:r>
              <a:rPr lang="en-US" altLang="ja-JP" sz="1600" dirty="0" smtClean="0"/>
              <a:t> X3110SR</a:t>
            </a:r>
          </a:p>
          <a:p>
            <a:pPr lvl="2"/>
            <a:r>
              <a:rPr lang="en-US" altLang="ja-JP" sz="1600" dirty="0" smtClean="0"/>
              <a:t>Cent OS 5.6</a:t>
            </a:r>
          </a:p>
          <a:p>
            <a:pPr lvl="1"/>
            <a:r>
              <a:rPr lang="en-US" altLang="ja-JP" sz="2000" dirty="0" smtClean="0"/>
              <a:t>VSREC(Recording software)</a:t>
            </a:r>
          </a:p>
          <a:p>
            <a:pPr lvl="2"/>
            <a:r>
              <a:rPr lang="en-US" altLang="ja-JP" sz="1600" dirty="0" smtClean="0"/>
              <a:t>Code: Standard C</a:t>
            </a:r>
          </a:p>
          <a:p>
            <a:pPr lvl="2"/>
            <a:r>
              <a:rPr lang="en-US" altLang="ja-JP" sz="1600" dirty="0" smtClean="0"/>
              <a:t>Input : UDP, TCP/IP, (VDIF)</a:t>
            </a:r>
          </a:p>
          <a:p>
            <a:pPr lvl="2"/>
            <a:r>
              <a:rPr lang="en-US" altLang="ja-JP" sz="1600" dirty="0" smtClean="0"/>
              <a:t>Output : Linux standard format (</a:t>
            </a:r>
            <a:r>
              <a:rPr lang="en-US" altLang="ja-JP" sz="1600" dirty="0" err="1" smtClean="0"/>
              <a:t>xfs</a:t>
            </a:r>
            <a:r>
              <a:rPr lang="en-US" altLang="ja-JP" sz="1600" dirty="0" smtClean="0"/>
              <a:t>, ext4)</a:t>
            </a:r>
          </a:p>
          <a:p>
            <a:pPr lvl="1"/>
            <a:r>
              <a:rPr lang="en-US" altLang="ja-JP" sz="1600" dirty="0" smtClean="0"/>
              <a:t>&gt;8 </a:t>
            </a:r>
            <a:r>
              <a:rPr lang="en-US" altLang="ja-JP" sz="1600" dirty="0" err="1" smtClean="0"/>
              <a:t>Gbps</a:t>
            </a:r>
            <a:r>
              <a:rPr lang="en-US" altLang="ja-JP" sz="1600" dirty="0" smtClean="0"/>
              <a:t> recording @1 pc+ 1 or2 raid box(8 HDD)</a:t>
            </a:r>
          </a:p>
          <a:p>
            <a:pPr lvl="1"/>
            <a:r>
              <a:rPr lang="en-US" altLang="ja-JP" sz="1400" dirty="0" smtClean="0">
                <a:solidFill>
                  <a:srgbClr val="FF0000"/>
                </a:solidFill>
              </a:rPr>
              <a:t>Have playing function to OCTAVIA for KJJVC</a:t>
            </a:r>
          </a:p>
          <a:p>
            <a:pPr lvl="1"/>
            <a:r>
              <a:rPr lang="en-US" altLang="ja-JP" sz="2000" dirty="0" smtClean="0"/>
              <a:t>Installed at VERA, NRO45, 3/2012</a:t>
            </a:r>
            <a:br>
              <a:rPr lang="en-US" altLang="ja-JP" sz="2000" dirty="0" smtClean="0"/>
            </a:br>
            <a:r>
              <a:rPr lang="en-US" altLang="ja-JP" sz="1600" dirty="0" smtClean="0"/>
              <a:t>              </a:t>
            </a:r>
          </a:p>
          <a:p>
            <a:pPr lvl="1">
              <a:buNone/>
            </a:pPr>
            <a:endParaRPr lang="en-US" altLang="ja-JP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altLang="ja-JP" sz="1600" dirty="0" smtClean="0"/>
          </a:p>
          <a:p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4968553" y="4546808"/>
          <a:ext cx="406794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99"/>
                <a:gridCol w="1655471"/>
                <a:gridCol w="1535073"/>
              </a:tblGrid>
              <a:tr h="2337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Raid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HDD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ARC-1882</a:t>
                      </a:r>
                      <a:r>
                        <a:rPr kumimoji="1" lang="en-US" altLang="ja-JP" baseline="0" dirty="0" smtClean="0"/>
                        <a:t> ix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37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Raid 0</a:t>
                      </a:r>
                      <a:r>
                        <a:rPr kumimoji="1" lang="en-US" altLang="ja-JP" baseline="0" dirty="0" smtClean="0"/>
                        <a:t>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r>
                        <a:rPr kumimoji="1" lang="en-US" altLang="ja-JP" baseline="0" dirty="0" smtClean="0"/>
                        <a:t> disks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10.201 </a:t>
                      </a:r>
                      <a:r>
                        <a:rPr kumimoji="1" lang="en-US" altLang="ja-JP" dirty="0" err="1" smtClean="0"/>
                        <a:t>Gbps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37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Raid 6 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 disks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4.337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Gbps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3374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Raid</a:t>
                      </a:r>
                      <a:r>
                        <a:rPr kumimoji="1" lang="en-US" altLang="ja-JP" baseline="0" dirty="0" smtClean="0"/>
                        <a:t> 0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  <a:r>
                        <a:rPr kumimoji="1" lang="en-US" altLang="ja-JP" baseline="0" dirty="0" smtClean="0"/>
                        <a:t> disks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10.447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Gbps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004048" y="3933056"/>
            <a:ext cx="4090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Current status of OCTADISK2 </a:t>
            </a:r>
          </a:p>
          <a:p>
            <a:r>
              <a:rPr lang="en-US" altLang="ja-JP" sz="1400" dirty="0" smtClean="0"/>
              <a:t>OCTAVIA to OCTADISK2(PC) using this software</a:t>
            </a:r>
            <a:endParaRPr kumimoji="1" lang="ja-JP" altLang="en-US" sz="1400" dirty="0"/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5940152" y="1340768"/>
          <a:ext cx="2015456" cy="2520181"/>
        </p:xfrm>
        <a:graphic>
          <a:graphicData uri="http://schemas.openxmlformats.org/presentationml/2006/ole">
            <p:oleObj spid="_x0000_s1026" r:id="rId4" imgW="3648557" imgH="4715237" progId="PBrush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148064" y="6093296"/>
            <a:ext cx="3652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Completely COTS system</a:t>
            </a:r>
          </a:p>
          <a:p>
            <a:r>
              <a:rPr kumimoji="1" lang="en-US" altLang="ja-JP" dirty="0" smtClean="0"/>
              <a:t>(include shipping media and </a:t>
            </a:r>
            <a:r>
              <a:rPr kumimoji="1" lang="en-US" altLang="ja-JP" dirty="0" err="1" smtClean="0"/>
              <a:t>raidbox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58824" y="1052736"/>
            <a:ext cx="8229600" cy="4525963"/>
          </a:xfrm>
        </p:spPr>
        <p:txBody>
          <a:bodyPr/>
          <a:lstStyle/>
          <a:p>
            <a:r>
              <a:rPr kumimoji="1" lang="en-US" altLang="ja-JP" sz="2000" dirty="0" smtClean="0"/>
              <a:t>Real time </a:t>
            </a:r>
            <a:r>
              <a:rPr kumimoji="1" lang="en-US" altLang="ja-JP" sz="2000" dirty="0" err="1" smtClean="0"/>
              <a:t>correlator</a:t>
            </a:r>
            <a:r>
              <a:rPr kumimoji="1" lang="en-US" altLang="ja-JP" sz="2000" dirty="0" smtClean="0"/>
              <a:t>(OCTACOR) for e-VLBI</a:t>
            </a:r>
          </a:p>
          <a:p>
            <a:pPr lvl="1"/>
            <a:r>
              <a:rPr lang="en-US" altLang="ja-JP" sz="2000" dirty="0" smtClean="0"/>
              <a:t>FPGA </a:t>
            </a:r>
            <a:r>
              <a:rPr lang="en-US" altLang="ja-JP" sz="2000" dirty="0" err="1" smtClean="0"/>
              <a:t>correlator</a:t>
            </a:r>
            <a:endParaRPr lang="en-US" altLang="ja-JP" sz="2000" dirty="0" smtClean="0"/>
          </a:p>
          <a:p>
            <a:pPr lvl="2"/>
            <a:r>
              <a:rPr lang="en-US" altLang="ja-JP" sz="1800" dirty="0" smtClean="0"/>
              <a:t>FX and XF type </a:t>
            </a:r>
          </a:p>
          <a:p>
            <a:pPr lvl="2"/>
            <a:r>
              <a:rPr lang="en-US" altLang="ja-JP" sz="1800" dirty="0" smtClean="0"/>
              <a:t>2Gbps/station </a:t>
            </a:r>
          </a:p>
          <a:p>
            <a:pPr lvl="2"/>
            <a:r>
              <a:rPr lang="en-US" altLang="ja-JP" sz="1800" dirty="0" smtClean="0"/>
              <a:t>5 stations </a:t>
            </a:r>
          </a:p>
          <a:p>
            <a:pPr lvl="2"/>
            <a:r>
              <a:rPr lang="en-US" altLang="ja-JP" sz="1800" dirty="0" smtClean="0"/>
              <a:t>Installed and operated at </a:t>
            </a:r>
            <a:br>
              <a:rPr lang="en-US" altLang="ja-JP" sz="1800" dirty="0" smtClean="0"/>
            </a:br>
            <a:r>
              <a:rPr lang="en-US" altLang="ja-JP" sz="1800" dirty="0" smtClean="0"/>
              <a:t>Tokyo-</a:t>
            </a:r>
            <a:r>
              <a:rPr lang="en-US" altLang="ja-JP" sz="1800" dirty="0" err="1" smtClean="0"/>
              <a:t>Mitaka</a:t>
            </a:r>
            <a:r>
              <a:rPr lang="en-US" altLang="ja-JP" sz="1800" dirty="0" smtClean="0"/>
              <a:t>-correlation center from 2001</a:t>
            </a:r>
          </a:p>
          <a:p>
            <a:pPr lvl="2"/>
            <a:endParaRPr lang="en-US" altLang="ja-JP" sz="800" dirty="0" smtClean="0"/>
          </a:p>
          <a:p>
            <a:r>
              <a:rPr lang="en-US" altLang="ja-JP" sz="2000" dirty="0" smtClean="0"/>
              <a:t>Post processing </a:t>
            </a:r>
            <a:r>
              <a:rPr lang="en-US" altLang="ja-JP" sz="2000" dirty="0" err="1" smtClean="0"/>
              <a:t>Correlator</a:t>
            </a:r>
            <a:r>
              <a:rPr lang="en-US" altLang="ja-JP" sz="2000" dirty="0" smtClean="0"/>
              <a:t>(OCTACOR2)</a:t>
            </a:r>
          </a:p>
          <a:p>
            <a:pPr lvl="1"/>
            <a:r>
              <a:rPr lang="en-US" altLang="ja-JP" sz="2000" dirty="0" smtClean="0"/>
              <a:t>Software </a:t>
            </a:r>
            <a:r>
              <a:rPr lang="en-US" altLang="ja-JP" sz="2000" dirty="0" err="1" smtClean="0"/>
              <a:t>correlator</a:t>
            </a:r>
            <a:endParaRPr kumimoji="1" lang="en-US" altLang="ja-JP" sz="2000" dirty="0" smtClean="0"/>
          </a:p>
          <a:p>
            <a:pPr lvl="2"/>
            <a:r>
              <a:rPr lang="en-US" altLang="ja-JP" sz="1800" dirty="0" smtClean="0"/>
              <a:t>Engine(GICO3) by NICT and NAOJ</a:t>
            </a:r>
          </a:p>
          <a:p>
            <a:pPr lvl="2"/>
            <a:r>
              <a:rPr lang="en-US" altLang="ja-JP" sz="1800" dirty="0" smtClean="0"/>
              <a:t>Integration and post-processing</a:t>
            </a:r>
            <a:br>
              <a:rPr lang="en-US" altLang="ja-JP" sz="1800" dirty="0" smtClean="0"/>
            </a:br>
            <a:r>
              <a:rPr lang="en-US" altLang="ja-JP" sz="1800" dirty="0" smtClean="0"/>
              <a:t>software developed by NAOJ </a:t>
            </a:r>
          </a:p>
          <a:p>
            <a:pPr lvl="2"/>
            <a:r>
              <a:rPr lang="en-US" altLang="ja-JP" sz="1800" dirty="0" smtClean="0"/>
              <a:t> Speed of </a:t>
            </a:r>
            <a:r>
              <a:rPr lang="en-US" altLang="ja-JP" sz="1800" dirty="0" err="1" smtClean="0"/>
              <a:t>processing@Core</a:t>
            </a:r>
            <a:r>
              <a:rPr lang="en-US" altLang="ja-JP" sz="1800" dirty="0" smtClean="0"/>
              <a:t> I 4.6 GHz , 6 </a:t>
            </a:r>
            <a:r>
              <a:rPr lang="en-US" altLang="ja-JP" sz="1800" dirty="0" err="1" smtClean="0"/>
              <a:t>corel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>  1024Mbps for 4 stations with 2Gbps data, 2k</a:t>
            </a:r>
            <a:r>
              <a:rPr lang="ja-JP" altLang="en-US" sz="1800" dirty="0" smtClean="0"/>
              <a:t>　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> </a:t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en-US" altLang="ja-JP" sz="1800" dirty="0" smtClean="0"/>
          </a:p>
          <a:p>
            <a:pPr lvl="2">
              <a:buNone/>
            </a:pPr>
            <a:endParaRPr lang="ja-JP" altLang="en-US" sz="1800" dirty="0" smtClean="0"/>
          </a:p>
          <a:p>
            <a:pPr lvl="2">
              <a:buNone/>
            </a:pPr>
            <a:r>
              <a:rPr kumimoji="1" lang="en-US" altLang="ja-JP" dirty="0" smtClean="0"/>
              <a:t>   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dirty="0" err="1" smtClean="0"/>
              <a:t>Correlators</a:t>
            </a:r>
            <a:r>
              <a:rPr lang="en-US" altLang="ja-JP" dirty="0" smtClean="0"/>
              <a:t> for OCTAVE and JVN</a:t>
            </a:r>
            <a:endParaRPr kumimoji="1" lang="ja-JP" altLang="en-US" dirty="0"/>
          </a:p>
        </p:txBody>
      </p:sp>
      <p:pic>
        <p:nvPicPr>
          <p:cNvPr id="29699" name="Picture 3" descr="H:\DCIM\103CANON\IMG_1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138" y="1628800"/>
            <a:ext cx="3294366" cy="4392488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5436096" y="6381328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Soft </a:t>
            </a:r>
            <a:r>
              <a:rPr lang="en-US" altLang="ja-JP" dirty="0" err="1" smtClean="0"/>
              <a:t>Correlators</a:t>
            </a:r>
            <a:r>
              <a:rPr lang="en-US" altLang="ja-JP" dirty="0" smtClean="0"/>
              <a:t>   Hard </a:t>
            </a:r>
            <a:r>
              <a:rPr lang="en-US" altLang="ja-JP" dirty="0" err="1" smtClean="0"/>
              <a:t>Correlators</a:t>
            </a:r>
            <a:endParaRPr lang="ja-JP" altLang="en-US" dirty="0"/>
          </a:p>
        </p:txBody>
      </p:sp>
      <p:graphicFrame>
        <p:nvGraphicFramePr>
          <p:cNvPr id="74754" name="Object 2"/>
          <p:cNvGraphicFramePr>
            <a:graphicFrameLocks/>
          </p:cNvGraphicFramePr>
          <p:nvPr/>
        </p:nvGraphicFramePr>
        <p:xfrm>
          <a:off x="5868144" y="3861048"/>
          <a:ext cx="1582490" cy="2159322"/>
        </p:xfrm>
        <a:graphic>
          <a:graphicData uri="http://schemas.openxmlformats.org/presentationml/2006/ole">
            <p:oleObj spid="_x0000_s74754" r:id="rId5" imgW="3648557" imgH="4715237" progId="PBrush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11560" y="5949280"/>
            <a:ext cx="465204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use 8 PCs to correlate 8Gbps 4stations data.</a:t>
            </a:r>
          </a:p>
          <a:p>
            <a:r>
              <a:rPr lang="en-US" altLang="ja-JP" dirty="0" smtClean="0"/>
              <a:t>Correlation time is same as observing time.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D:\ph\DSC-HX30V\100MSDCF\DSC01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36904" cy="5040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ja-JP" sz="2400" dirty="0" smtClean="0"/>
              <a:t>VLBI Calibrator survey for VERA using wide band (8Gbps) system</a:t>
            </a:r>
            <a:endParaRPr lang="ja-JP" altLang="en-US" sz="2400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/>
        </p:nvSpPr>
        <p:spPr bwMode="auto">
          <a:xfrm>
            <a:off x="3851920" y="3302124"/>
            <a:ext cx="20526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ja-JP" altLang="en-US" sz="1200" u="sng" dirty="0"/>
              <a:t>DIR2K　256MHz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/>
        </p:nvSpPr>
        <p:spPr bwMode="auto">
          <a:xfrm>
            <a:off x="6300192" y="3317999"/>
            <a:ext cx="22304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ja-JP" altLang="en-US" sz="1200" u="sng" dirty="0"/>
              <a:t>WIDE-BAND　2GHz</a:t>
            </a:r>
          </a:p>
        </p:txBody>
      </p:sp>
      <p:pic>
        <p:nvPicPr>
          <p:cNvPr id="10" name="Picture 2" descr="DIR2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896" y="764704"/>
            <a:ext cx="2425741" cy="2520280"/>
          </a:xfrm>
          <a:noFill/>
        </p:spPr>
      </p:pic>
      <p:pic>
        <p:nvPicPr>
          <p:cNvPr id="11" name="Picture 3" descr="T13008C_SNR_100.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764704"/>
            <a:ext cx="2430390" cy="2525942"/>
          </a:xfrm>
          <a:noFill/>
        </p:spPr>
      </p:pic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311352" y="3760643"/>
          <a:ext cx="5653136" cy="125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74067"/>
                <a:gridCol w="1084407"/>
                <a:gridCol w="1054705"/>
                <a:gridCol w="871805"/>
              </a:tblGrid>
              <a:tr h="311075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Detection rate(1Gbps)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Detection rate(8Gbps)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Increasing</a:t>
                      </a:r>
                      <a:r>
                        <a:rPr kumimoji="1" lang="en-US" altLang="ja-JP" sz="1050" baseline="0" dirty="0" smtClean="0"/>
                        <a:t> rate(numbers)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Increasing rate(SNR)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80351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MIZ-IRK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err="1" smtClean="0"/>
                        <a:t>Tsys</a:t>
                      </a:r>
                      <a:r>
                        <a:rPr kumimoji="1" lang="en-US" altLang="ja-JP" sz="1050" dirty="0" smtClean="0"/>
                        <a:t> 140K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en-US" altLang="ja-JP" sz="10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43%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83/193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92%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176/193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2.12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3.21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80351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IRK-OGA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34%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66/193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87%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167/193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2.53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3.60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80351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IRK-ISG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err="1" smtClean="0"/>
                        <a:t>Tsys</a:t>
                      </a:r>
                      <a:r>
                        <a:rPr kumimoji="1" lang="en-US" altLang="ja-JP" sz="1050" dirty="0" smtClean="0"/>
                        <a:t> 600K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15%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28/193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74%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142/193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rgbClr val="FF0000"/>
                          </a:solidFill>
                        </a:rPr>
                        <a:t>5.07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solidFill>
                            <a:srgbClr val="FF0000"/>
                          </a:solidFill>
                        </a:rPr>
                        <a:t>3.01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0377-4C3B-4781-AB46-F0ACDBF0978D}" type="slidenum">
              <a:rPr lang="ja-JP" altLang="ja-JP" smtClean="0"/>
              <a:pPr>
                <a:defRPr/>
              </a:pPr>
              <a:t>14</a:t>
            </a:fld>
            <a:endParaRPr lang="ja-JP" altLang="ja-JP"/>
          </a:p>
        </p:txBody>
      </p:sp>
      <p:sp>
        <p:nvSpPr>
          <p:cNvPr id="15" name="Rectangle 3"/>
          <p:cNvSpPr>
            <a:spLocks noGrp="1" noChangeArrowheads="1"/>
          </p:cNvSpPr>
          <p:nvPr/>
        </p:nvSpPr>
        <p:spPr bwMode="auto">
          <a:xfrm>
            <a:off x="251520" y="692696"/>
            <a:ext cx="2880320" cy="2808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1050" dirty="0" smtClean="0"/>
              <a:t>Purpose：</a:t>
            </a:r>
          </a:p>
          <a:p>
            <a:pPr>
              <a:buFontTx/>
              <a:buChar char="•"/>
            </a:pPr>
            <a:r>
              <a:rPr lang="ja-JP" altLang="en-US" sz="1050" dirty="0" smtClean="0"/>
              <a:t> </a:t>
            </a:r>
            <a:r>
              <a:rPr lang="en-US" altLang="ja-JP" sz="1050" dirty="0" smtClean="0"/>
              <a:t>Evaluation of new system</a:t>
            </a:r>
            <a:endParaRPr lang="ja-JP" altLang="en-US" sz="1050" dirty="0" smtClean="0"/>
          </a:p>
          <a:p>
            <a:pPr>
              <a:buFontTx/>
              <a:buChar char="•"/>
            </a:pPr>
            <a:r>
              <a:rPr lang="ja-JP" altLang="en-US" sz="1050" dirty="0" smtClean="0"/>
              <a:t> </a:t>
            </a:r>
            <a:r>
              <a:rPr lang="en-US" altLang="ja-JP" sz="1050" dirty="0" smtClean="0"/>
              <a:t>Calibrator survey for VERA</a:t>
            </a:r>
            <a:endParaRPr lang="ja-JP" altLang="en-US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1050" dirty="0" smtClean="0"/>
              <a:t>Data： </a:t>
            </a:r>
            <a:r>
              <a:rPr lang="en-US" altLang="ja-JP" sz="1050" dirty="0" smtClean="0"/>
              <a:t>Jan 8/20</a:t>
            </a:r>
            <a:r>
              <a:rPr lang="ja-JP" altLang="en-US" sz="1050" dirty="0" smtClean="0"/>
              <a:t>13.</a:t>
            </a:r>
            <a:r>
              <a:rPr lang="en-US" altLang="ja-JP" sz="1050" dirty="0" smtClean="0"/>
              <a:t>(</a:t>
            </a:r>
            <a:r>
              <a:rPr lang="ja-JP" altLang="en-US" sz="1050" dirty="0" smtClean="0"/>
              <a:t>6:00</a:t>
            </a:r>
            <a:r>
              <a:rPr lang="ja-JP" altLang="en-US" sz="1050" dirty="0"/>
              <a:t>~</a:t>
            </a:r>
            <a:r>
              <a:rPr lang="ja-JP" altLang="en-US" sz="1050" dirty="0" smtClean="0"/>
              <a:t>18:00</a:t>
            </a:r>
            <a:r>
              <a:rPr lang="en-US" altLang="ja-JP" sz="1050" dirty="0" smtClean="0"/>
              <a:t>)</a:t>
            </a:r>
            <a:endParaRPr lang="ja-JP" altLang="en-US" sz="105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1050" dirty="0"/>
              <a:t>Band：K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1050" dirty="0" smtClean="0"/>
              <a:t>target</a:t>
            </a:r>
            <a:r>
              <a:rPr lang="ja-JP" altLang="en-US" sz="1050" dirty="0"/>
              <a:t>：VCS X band（</a:t>
            </a:r>
            <a:r>
              <a:rPr lang="ja-JP" altLang="en-US" sz="1050" dirty="0" smtClean="0"/>
              <a:t>petr</a:t>
            </a:r>
            <a:r>
              <a:rPr lang="en-US" altLang="ja-JP" sz="1050" dirty="0" smtClean="0"/>
              <a:t>o</a:t>
            </a:r>
            <a:r>
              <a:rPr lang="ja-JP" altLang="en-US" sz="1050" dirty="0" smtClean="0"/>
              <a:t>v </a:t>
            </a:r>
            <a:r>
              <a:rPr lang="ja-JP" altLang="en-US" sz="1050" dirty="0"/>
              <a:t>et al</a:t>
            </a:r>
            <a:r>
              <a:rPr lang="ja-JP" altLang="en-US" sz="1050" dirty="0" err="1"/>
              <a:t>.,</a:t>
            </a:r>
            <a:r>
              <a:rPr lang="ja-JP" altLang="en-US" sz="1050" dirty="0"/>
              <a:t>2012）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ja-JP" altLang="en-US" sz="1050" dirty="0"/>
              <a:t>        </a:t>
            </a:r>
            <a:r>
              <a:rPr lang="ja-JP" altLang="en-US" sz="1050" dirty="0" smtClean="0"/>
              <a:t>    </a:t>
            </a:r>
            <a:r>
              <a:rPr lang="ja-JP" altLang="en-US" sz="1050" dirty="0"/>
              <a:t>30°&lt;DEC&lt;</a:t>
            </a:r>
            <a:r>
              <a:rPr lang="ja-JP" altLang="en-US" sz="1050" dirty="0" smtClean="0"/>
              <a:t>55°</a:t>
            </a:r>
            <a:r>
              <a:rPr lang="en-US" altLang="ja-JP" sz="1050" dirty="0" smtClean="0"/>
              <a:t>, </a:t>
            </a:r>
            <a:r>
              <a:rPr lang="ja-JP" altLang="en-US" sz="1050" dirty="0" smtClean="0"/>
              <a:t>total </a:t>
            </a:r>
            <a:r>
              <a:rPr lang="ja-JP" altLang="en-US" sz="1050" dirty="0"/>
              <a:t>193 </a:t>
            </a:r>
            <a:r>
              <a:rPr lang="ja-JP" altLang="en-US" sz="1050" dirty="0" smtClean="0"/>
              <a:t> </a:t>
            </a:r>
            <a:r>
              <a:rPr lang="en-US" altLang="ja-JP" sz="1050" dirty="0" smtClean="0"/>
              <a:t>target sources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F</a:t>
            </a:r>
            <a:r>
              <a:rPr lang="ja-JP" altLang="en-US" sz="1050" dirty="0" smtClean="0"/>
              <a:t>req: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050" dirty="0" smtClean="0"/>
              <a:t>DIR2K            ：21.459-21.971GHz </a:t>
            </a:r>
            <a:r>
              <a:rPr lang="en-US" altLang="ja-JP" sz="1050" dirty="0" smtClean="0"/>
              <a:t>, BW=</a:t>
            </a:r>
            <a:r>
              <a:rPr lang="ja-JP" altLang="en-US" sz="1050" dirty="0" smtClean="0"/>
              <a:t>256MHz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1050" dirty="0" smtClean="0"/>
              <a:t>WIDE-BAND：21.459-23.507GHz</a:t>
            </a:r>
            <a:r>
              <a:rPr lang="en-US" altLang="ja-JP" sz="1050" dirty="0" smtClean="0"/>
              <a:t>,   BW=2048</a:t>
            </a:r>
            <a:r>
              <a:rPr lang="ja-JP" altLang="en-US" sz="1050" dirty="0" smtClean="0"/>
              <a:t>GHz</a:t>
            </a:r>
            <a:endParaRPr lang="en-US" altLang="ja-JP" sz="1050" dirty="0" smtClean="0"/>
          </a:p>
          <a:p>
            <a:pPr marL="342900" indent="-342900">
              <a:spcBef>
                <a:spcPct val="20000"/>
              </a:spcBef>
            </a:pPr>
            <a:endParaRPr lang="en-US" altLang="ja-JP" sz="1050" dirty="0" smtClean="0"/>
          </a:p>
          <a:p>
            <a:r>
              <a:rPr lang="en-US" altLang="ja-JP" sz="1050" dirty="0" smtClean="0">
                <a:solidFill>
                  <a:srgbClr val="FF0000"/>
                </a:solidFill>
              </a:rPr>
              <a:t>R</a:t>
            </a:r>
            <a:r>
              <a:rPr lang="ja-JP" altLang="en-US" sz="1050" dirty="0" smtClean="0">
                <a:solidFill>
                  <a:srgbClr val="FF0000"/>
                </a:solidFill>
              </a:rPr>
              <a:t>ecorder:</a:t>
            </a:r>
            <a:r>
              <a:rPr lang="en-US" altLang="ja-JP" sz="1050" dirty="0" smtClean="0">
                <a:solidFill>
                  <a:srgbClr val="FF0000"/>
                </a:solidFill>
              </a:rPr>
              <a:t>(Simultaneous recording )</a:t>
            </a:r>
            <a:endParaRPr lang="ja-JP" altLang="en-US" sz="1050" dirty="0" smtClean="0">
              <a:solidFill>
                <a:srgbClr val="FF0000"/>
              </a:solidFill>
            </a:endParaRPr>
          </a:p>
          <a:p>
            <a:r>
              <a:rPr lang="ja-JP" altLang="en-US" sz="1050" dirty="0" smtClean="0">
                <a:solidFill>
                  <a:srgbClr val="FF0000"/>
                </a:solidFill>
              </a:rPr>
              <a:t>・DIR2K　</a:t>
            </a:r>
            <a:r>
              <a:rPr lang="ja-JP" altLang="en-US" sz="1050" u="sng" dirty="0" smtClean="0">
                <a:solidFill>
                  <a:srgbClr val="FF0000"/>
                </a:solidFill>
              </a:rPr>
              <a:t>1Gbps</a:t>
            </a:r>
          </a:p>
          <a:p>
            <a:r>
              <a:rPr lang="ja-JP" altLang="en-US" sz="1050" dirty="0" smtClean="0">
                <a:solidFill>
                  <a:srgbClr val="FF0000"/>
                </a:solidFill>
              </a:rPr>
              <a:t>・OCTADISK</a:t>
            </a:r>
            <a:r>
              <a:rPr lang="en-US" altLang="ja-JP" sz="1050" dirty="0" smtClean="0">
                <a:solidFill>
                  <a:srgbClr val="FF0000"/>
                </a:solidFill>
              </a:rPr>
              <a:t> </a:t>
            </a:r>
            <a:r>
              <a:rPr lang="ja-JP" altLang="en-US" sz="1050" dirty="0" smtClean="0">
                <a:solidFill>
                  <a:srgbClr val="FF0000"/>
                </a:solidFill>
              </a:rPr>
              <a:t>2Gbps + </a:t>
            </a:r>
            <a:r>
              <a:rPr lang="en-US" altLang="ja-JP" sz="1050" dirty="0" smtClean="0">
                <a:solidFill>
                  <a:srgbClr val="FF0000"/>
                </a:solidFill>
              </a:rPr>
              <a:t>OCTADISK2(V</a:t>
            </a:r>
            <a:r>
              <a:rPr lang="ja-JP" altLang="en-US" sz="1050" dirty="0" smtClean="0">
                <a:solidFill>
                  <a:srgbClr val="FF0000"/>
                </a:solidFill>
              </a:rPr>
              <a:t>SREC</a:t>
            </a:r>
            <a:r>
              <a:rPr lang="en-US" altLang="ja-JP" sz="1050" dirty="0" smtClean="0">
                <a:solidFill>
                  <a:srgbClr val="FF0000"/>
                </a:solidFill>
              </a:rPr>
              <a:t>)</a:t>
            </a:r>
            <a:r>
              <a:rPr lang="ja-JP" altLang="en-US" sz="1050" dirty="0" smtClean="0">
                <a:solidFill>
                  <a:srgbClr val="FF0000"/>
                </a:solidFill>
              </a:rPr>
              <a:t>6 Gbps</a:t>
            </a:r>
          </a:p>
          <a:p>
            <a:r>
              <a:rPr lang="ja-JP" altLang="en-US" sz="1050" dirty="0" smtClean="0">
                <a:solidFill>
                  <a:srgbClr val="FF0000"/>
                </a:solidFill>
              </a:rPr>
              <a:t>　 total：</a:t>
            </a:r>
            <a:r>
              <a:rPr lang="ja-JP" altLang="en-US" sz="1050" u="sng" dirty="0" smtClean="0">
                <a:solidFill>
                  <a:srgbClr val="FF0000"/>
                </a:solidFill>
              </a:rPr>
              <a:t>8 Gbps </a:t>
            </a:r>
            <a:r>
              <a:rPr lang="en-US" altLang="ja-JP" sz="1050" u="sng" dirty="0" smtClean="0">
                <a:solidFill>
                  <a:srgbClr val="FF0000"/>
                </a:solidFill>
              </a:rPr>
              <a:t>(512 MHz X 4 </a:t>
            </a:r>
            <a:r>
              <a:rPr lang="en-US" altLang="ja-JP" sz="1050" u="sng" dirty="0" err="1" smtClean="0">
                <a:solidFill>
                  <a:srgbClr val="FF0000"/>
                </a:solidFill>
              </a:rPr>
              <a:t>ch</a:t>
            </a:r>
            <a:r>
              <a:rPr lang="en-US" altLang="ja-JP" sz="1050" u="sng" dirty="0" smtClean="0">
                <a:solidFill>
                  <a:srgbClr val="FF0000"/>
                </a:solidFill>
              </a:rPr>
              <a:t> )</a:t>
            </a:r>
            <a:endParaRPr lang="ja-JP" altLang="en-US" sz="1050" u="sng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ja-JP" altLang="en-US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ja-JP" altLang="en-US" sz="1050" dirty="0"/>
          </a:p>
        </p:txBody>
      </p:sp>
      <p:sp>
        <p:nvSpPr>
          <p:cNvPr id="16" name="Rectangle 4"/>
          <p:cNvSpPr>
            <a:spLocks noGrp="1" noChangeArrowheads="1"/>
          </p:cNvSpPr>
          <p:nvPr/>
        </p:nvSpPr>
        <p:spPr bwMode="auto">
          <a:xfrm>
            <a:off x="409575" y="3302000"/>
            <a:ext cx="42354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ja-JP" altLang="en-US" sz="1400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3275856" y="5157192"/>
          <a:ext cx="5688632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3"/>
                <a:gridCol w="1152128"/>
                <a:gridCol w="720080"/>
                <a:gridCol w="504056"/>
                <a:gridCol w="1692695"/>
              </a:tblGrid>
              <a:tr h="25146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X band(VCS)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C,S</a:t>
                      </a:r>
                      <a:r>
                        <a:rPr kumimoji="1" lang="en-US" altLang="ja-JP" sz="1050" baseline="0" dirty="0" smtClean="0"/>
                        <a:t> </a:t>
                      </a:r>
                      <a:r>
                        <a:rPr kumimoji="1" lang="en-US" altLang="ja-JP" sz="1050" dirty="0" smtClean="0"/>
                        <a:t>band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Total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Candidate/</a:t>
                      </a:r>
                      <a:r>
                        <a:rPr kumimoji="1" lang="en-US" altLang="ja-JP" sz="1050" baseline="0" dirty="0" smtClean="0"/>
                        <a:t> need number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-30&lt;DEC&lt;90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2193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1035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3228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135% 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3228/2383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Tsys140K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1Gbps   =43%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943(2193X0.43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194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1137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48%   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1137/2383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Tsys600K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1Gbps</a:t>
                      </a:r>
                      <a:r>
                        <a:rPr kumimoji="1" lang="ja-JP" altLang="en-US" sz="1050" baseline="0" dirty="0" smtClean="0"/>
                        <a:t>  </a:t>
                      </a:r>
                      <a:r>
                        <a:rPr kumimoji="1" lang="en-US" altLang="ja-JP" sz="1050" dirty="0" smtClean="0"/>
                        <a:t>=15%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329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91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420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18%</a:t>
                      </a:r>
                      <a:r>
                        <a:rPr kumimoji="1" lang="ja-JP" altLang="en-US" sz="1050" dirty="0" smtClean="0"/>
                        <a:t>　（</a:t>
                      </a:r>
                      <a:r>
                        <a:rPr kumimoji="1" lang="en-US" altLang="ja-JP" sz="1050" dirty="0" smtClean="0"/>
                        <a:t>420/2383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Tsys140K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8Gbps = 92%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2018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665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2683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113% </a:t>
                      </a: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2683/2383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</a:tr>
              <a:tr h="25082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Tsys600K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8Gbps = 74%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1623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347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1969</a:t>
                      </a:r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83</a:t>
                      </a:r>
                      <a:r>
                        <a:rPr kumimoji="1" lang="ja-JP" altLang="en-US" sz="1050" dirty="0" smtClean="0"/>
                        <a:t>％  （</a:t>
                      </a:r>
                      <a:r>
                        <a:rPr kumimoji="1" lang="en-US" altLang="ja-JP" sz="1050" dirty="0" smtClean="0"/>
                        <a:t>1969/2383</a:t>
                      </a:r>
                      <a:r>
                        <a:rPr kumimoji="1" lang="ja-JP" altLang="en-US" sz="1050" dirty="0" smtClean="0"/>
                        <a:t>）</a:t>
                      </a:r>
                      <a:endParaRPr kumimoji="1" lang="ja-JP" alt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3"/>
          <p:cNvSpPr>
            <a:spLocks noGrp="1" noChangeArrowheads="1"/>
          </p:cNvSpPr>
          <p:nvPr/>
        </p:nvSpPr>
        <p:spPr bwMode="auto">
          <a:xfrm>
            <a:off x="251520" y="3573016"/>
            <a:ext cx="2808312" cy="32129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Results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1, 176/193 sources were detected  between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     MIZ-IRK baseline using OCTAVE-DAS (8Gbps).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2,  SNRs were increased to 3-3.6 times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1050" dirty="0" smtClean="0"/>
              <a:t>      higher than present observing system. </a:t>
            </a:r>
            <a:endParaRPr lang="ja-JP" altLang="en-US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Discussion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1, The number of Candidates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-  VCS( -30 to 90 )  : 3228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-  Average number of VCS sources within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   2 degree circle :  1.35 (3228 / 2383)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-   Sufficiency rate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     113 % in case of </a:t>
            </a:r>
            <a:r>
              <a:rPr lang="en-US" altLang="ja-JP" sz="1050" dirty="0" err="1" smtClean="0"/>
              <a:t>Tsys</a:t>
            </a:r>
            <a:r>
              <a:rPr lang="en-US" altLang="ja-JP" sz="1050" dirty="0" smtClean="0"/>
              <a:t> 140K, 8 </a:t>
            </a:r>
            <a:r>
              <a:rPr lang="en-US" altLang="ja-JP" sz="1050" dirty="0" err="1" smtClean="0"/>
              <a:t>Gbps</a:t>
            </a: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       43 % in case of </a:t>
            </a:r>
            <a:r>
              <a:rPr lang="en-US" altLang="ja-JP" sz="1050" dirty="0" err="1" smtClean="0"/>
              <a:t>Tsys</a:t>
            </a:r>
            <a:r>
              <a:rPr lang="en-US" altLang="ja-JP" sz="1050" dirty="0" smtClean="0"/>
              <a:t> 140K,1 </a:t>
            </a:r>
            <a:r>
              <a:rPr lang="en-US" altLang="ja-JP" sz="1050" dirty="0" err="1" smtClean="0"/>
              <a:t>Gbps</a:t>
            </a: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       15 % in case of </a:t>
            </a:r>
            <a:r>
              <a:rPr lang="en-US" altLang="ja-JP" sz="1050" dirty="0" err="1" smtClean="0"/>
              <a:t>Tsys</a:t>
            </a:r>
            <a:r>
              <a:rPr lang="en-US" altLang="ja-JP" sz="1050" dirty="0" smtClean="0"/>
              <a:t>  600K, 1 </a:t>
            </a:r>
            <a:r>
              <a:rPr lang="en-US" altLang="ja-JP" sz="1050" dirty="0" err="1" smtClean="0"/>
              <a:t>Gbps</a:t>
            </a: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ja-JP" sz="105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/>
              <a:t>   -  </a:t>
            </a:r>
            <a:r>
              <a:rPr lang="en-US" altLang="ja-JP" sz="1050" dirty="0" smtClean="0">
                <a:solidFill>
                  <a:srgbClr val="FF0000"/>
                </a:solidFill>
              </a:rPr>
              <a:t>In case of </a:t>
            </a:r>
            <a:r>
              <a:rPr lang="en-US" altLang="ja-JP" sz="1050" dirty="0" err="1" smtClean="0">
                <a:solidFill>
                  <a:srgbClr val="FF0000"/>
                </a:solidFill>
              </a:rPr>
              <a:t>Tsys</a:t>
            </a:r>
            <a:r>
              <a:rPr lang="en-US" altLang="ja-JP" sz="1050" dirty="0" smtClean="0">
                <a:solidFill>
                  <a:srgbClr val="FF0000"/>
                </a:solidFill>
              </a:rPr>
              <a:t> 400K, 8 </a:t>
            </a:r>
            <a:r>
              <a:rPr lang="en-US" altLang="ja-JP" sz="1050" dirty="0" err="1" smtClean="0">
                <a:solidFill>
                  <a:srgbClr val="FF0000"/>
                </a:solidFill>
              </a:rPr>
              <a:t>Gbps</a:t>
            </a:r>
            <a:r>
              <a:rPr lang="en-US" altLang="ja-JP" sz="1050" dirty="0" smtClean="0">
                <a:solidFill>
                  <a:srgbClr val="FF0000"/>
                </a:solidFill>
              </a:rPr>
              <a:t> recording,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ja-JP" sz="1050" dirty="0" smtClean="0">
                <a:solidFill>
                  <a:srgbClr val="FF0000"/>
                </a:solidFill>
              </a:rPr>
              <a:t>       there is at least one </a:t>
            </a:r>
            <a:r>
              <a:rPr lang="en-US" altLang="ja-JP" sz="1050" dirty="0" err="1" smtClean="0">
                <a:solidFill>
                  <a:srgbClr val="FF0000"/>
                </a:solidFill>
              </a:rPr>
              <a:t>vlbi</a:t>
            </a:r>
            <a:r>
              <a:rPr lang="en-US" altLang="ja-JP" sz="1050" dirty="0" smtClean="0">
                <a:solidFill>
                  <a:srgbClr val="FF0000"/>
                </a:solidFill>
              </a:rPr>
              <a:t> calibrator source within 2 degree circle.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9989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sz="3200" dirty="0" smtClean="0"/>
              <a:t>Broad band (8Gbps) scientific observations for VERA</a:t>
            </a:r>
            <a:endParaRPr kumimoji="1" lang="ja-JP" altLang="en-US" sz="32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879" y="1628800"/>
            <a:ext cx="525761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23528" y="1844824"/>
            <a:ext cx="3579441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Date        : 3/2013/</a:t>
            </a:r>
          </a:p>
          <a:p>
            <a:r>
              <a:rPr lang="en-US" altLang="ja-JP" dirty="0" smtClean="0"/>
              <a:t>Antenna : VERA (4 stations)</a:t>
            </a:r>
          </a:p>
          <a:p>
            <a:r>
              <a:rPr lang="en-US" altLang="ja-JP" dirty="0" smtClean="0"/>
              <a:t>Band       : Q-band(43GHz)</a:t>
            </a:r>
          </a:p>
          <a:p>
            <a:r>
              <a:rPr kumimoji="1" lang="en-US" altLang="ja-JP" dirty="0" smtClean="0"/>
              <a:t>Target     : </a:t>
            </a:r>
            <a:r>
              <a:rPr kumimoji="1" lang="en-US" altLang="ja-JP" dirty="0" err="1" smtClean="0"/>
              <a:t>Sgr</a:t>
            </a:r>
            <a:r>
              <a:rPr kumimoji="1" lang="en-US" altLang="ja-JP" dirty="0" smtClean="0"/>
              <a:t> A*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Recorder: OCTADISK2(VSREC)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 </a:t>
            </a:r>
            <a:r>
              <a:rPr lang="en-US" altLang="ja-JP" dirty="0" smtClean="0"/>
              <a:t>                  </a:t>
            </a:r>
          </a:p>
          <a:p>
            <a:r>
              <a:rPr lang="en-US" altLang="ja-JP" dirty="0" smtClean="0"/>
              <a:t>Recording rate: 8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(512MHz X 4)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: OCTACOR2</a:t>
            </a:r>
          </a:p>
          <a:p>
            <a:r>
              <a:rPr lang="en-US" altLang="ja-JP" dirty="0" smtClean="0"/>
              <a:t>                   (software </a:t>
            </a:r>
            <a:r>
              <a:rPr lang="en-US" altLang="ja-JP" dirty="0" err="1" smtClean="0"/>
              <a:t>correlator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First image of  8 </a:t>
            </a:r>
            <a:r>
              <a:rPr lang="en-US" altLang="ja-JP" dirty="0" err="1" smtClean="0"/>
              <a:t>Gbps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obs</a:t>
            </a:r>
            <a:r>
              <a:rPr lang="en-US" altLang="ja-JP" dirty="0" smtClean="0"/>
              <a:t>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2360" y="32849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SgrA</a:t>
            </a:r>
            <a:r>
              <a:rPr kumimoji="1" lang="en-US" altLang="ja-JP" dirty="0" smtClean="0"/>
              <a:t>*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2800" dirty="0" smtClean="0"/>
              <a:t>A history of fringe test observation</a:t>
            </a:r>
            <a:br>
              <a:rPr lang="en-US" altLang="ja-JP" sz="2800" dirty="0" smtClean="0"/>
            </a:br>
            <a:r>
              <a:rPr lang="en-US" altLang="ja-JP" sz="2800" dirty="0" smtClean="0"/>
              <a:t>btw other systems and OCTA system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5069160"/>
          </a:xfrm>
        </p:spPr>
        <p:txBody>
          <a:bodyPr/>
          <a:lstStyle/>
          <a:p>
            <a:r>
              <a:rPr kumimoji="1" lang="en-US" altLang="ja-JP" sz="1800" dirty="0" smtClean="0"/>
              <a:t>Mark5B  </a:t>
            </a:r>
            <a:r>
              <a:rPr kumimoji="1" lang="ja-JP" altLang="en-US" sz="1800" dirty="0" smtClean="0"/>
              <a:t>：</a:t>
            </a:r>
            <a:r>
              <a:rPr lang="en-US" altLang="ja-JP" sz="1800" dirty="0" smtClean="0"/>
              <a:t>Mark5B format &gt; Cutting  header is needed for our soft </a:t>
            </a:r>
            <a:r>
              <a:rPr lang="en-US" altLang="ja-JP" sz="1800" dirty="0" err="1" smtClean="0"/>
              <a:t>correlator</a:t>
            </a:r>
            <a:endParaRPr lang="en-US" altLang="ja-JP" sz="1800" dirty="0" smtClean="0"/>
          </a:p>
          <a:p>
            <a:pPr lvl="1"/>
            <a:r>
              <a:rPr kumimoji="1" lang="en-US" altLang="ja-JP" sz="1800" dirty="0" smtClean="0"/>
              <a:t>First fringe test </a:t>
            </a:r>
          </a:p>
          <a:p>
            <a:pPr lvl="2"/>
            <a:r>
              <a:rPr kumimoji="1" lang="en-US" altLang="ja-JP" sz="1400" dirty="0" smtClean="0"/>
              <a:t> btw SMA and SMTO for </a:t>
            </a:r>
            <a:r>
              <a:rPr kumimoji="1" lang="en-US" altLang="ja-JP" sz="1400" dirty="0" err="1" smtClean="0"/>
              <a:t>submm</a:t>
            </a:r>
            <a:r>
              <a:rPr kumimoji="1" lang="en-US" altLang="ja-JP" sz="1400" dirty="0" smtClean="0"/>
              <a:t> VLBI on Oct 2010.</a:t>
            </a:r>
          </a:p>
          <a:p>
            <a:pPr lvl="1"/>
            <a:r>
              <a:rPr lang="en-US" altLang="ja-JP" sz="1800" dirty="0" smtClean="0"/>
              <a:t>Second fringe test</a:t>
            </a:r>
          </a:p>
          <a:p>
            <a:pPr lvl="2"/>
            <a:r>
              <a:rPr lang="en-US" altLang="ja-JP" sz="1400" dirty="0" smtClean="0"/>
              <a:t>btw KVN and VERA for KJJVC evaluation on Jan 2011.</a:t>
            </a:r>
          </a:p>
          <a:p>
            <a:pPr lvl="1"/>
            <a:r>
              <a:rPr kumimoji="1" lang="en-US" altLang="ja-JP" sz="1800" dirty="0" smtClean="0"/>
              <a:t>Third</a:t>
            </a:r>
          </a:p>
          <a:p>
            <a:pPr lvl="2"/>
            <a:r>
              <a:rPr lang="en-US" altLang="ja-JP" sz="1400" dirty="0" smtClean="0"/>
              <a:t>Btw CVN and VERA leaded by Hachisuka, </a:t>
            </a:r>
            <a:r>
              <a:rPr lang="en-US" altLang="ja-JP" sz="1400" dirty="0" err="1" smtClean="0"/>
              <a:t>hagiwara</a:t>
            </a:r>
            <a:r>
              <a:rPr lang="en-US" altLang="ja-JP" sz="1400" dirty="0" smtClean="0"/>
              <a:t> and china-team in 2012</a:t>
            </a:r>
          </a:p>
          <a:p>
            <a:pPr lvl="1"/>
            <a:r>
              <a:rPr lang="en-US" altLang="ja-JP" sz="1800" dirty="0" smtClean="0"/>
              <a:t>Fourth</a:t>
            </a:r>
            <a:r>
              <a:rPr kumimoji="1" lang="en-US" altLang="ja-JP" sz="1800" dirty="0" smtClean="0"/>
              <a:t>  </a:t>
            </a:r>
          </a:p>
          <a:p>
            <a:pPr lvl="2"/>
            <a:r>
              <a:rPr lang="en-US" altLang="ja-JP" sz="1400" dirty="0" smtClean="0"/>
              <a:t>Btw Italy and VERA  leaded by Hagiwara-san and Italy-team, </a:t>
            </a:r>
          </a:p>
          <a:p>
            <a:pPr lvl="2"/>
            <a:r>
              <a:rPr lang="en-US" altLang="ja-JP" sz="1400" dirty="0" smtClean="0"/>
              <a:t>Could get first fringe btw SRT and NOTO on Sep 2014 using OCTA software </a:t>
            </a:r>
            <a:r>
              <a:rPr lang="en-US" altLang="ja-JP" sz="1400" dirty="0" err="1" smtClean="0"/>
              <a:t>correlator</a:t>
            </a:r>
            <a:r>
              <a:rPr lang="en-US" altLang="ja-JP" sz="1400" dirty="0" smtClean="0"/>
              <a:t>!  </a:t>
            </a:r>
            <a:br>
              <a:rPr lang="en-US" altLang="ja-JP" sz="1400" dirty="0" smtClean="0"/>
            </a:br>
            <a:r>
              <a:rPr lang="en-US" altLang="ja-JP" sz="1400" dirty="0" smtClean="0"/>
              <a:t>We will try again btw Italy and Japan (</a:t>
            </a:r>
            <a:r>
              <a:rPr lang="en-US" altLang="ja-JP" sz="1400" dirty="0" err="1" smtClean="0"/>
              <a:t>hagiwara</a:t>
            </a:r>
            <a:r>
              <a:rPr lang="en-US" altLang="ja-JP" sz="1400" dirty="0" smtClean="0"/>
              <a:t>-san talk)</a:t>
            </a:r>
          </a:p>
          <a:p>
            <a:endParaRPr lang="en-US" altLang="ja-JP" sz="800" dirty="0" smtClean="0"/>
          </a:p>
          <a:p>
            <a:r>
              <a:rPr lang="en-US" altLang="ja-JP" sz="1800" dirty="0" smtClean="0"/>
              <a:t>Mark5C :  VDIF &gt; </a:t>
            </a:r>
          </a:p>
          <a:p>
            <a:pPr lvl="1"/>
            <a:r>
              <a:rPr lang="en-US" altLang="ja-JP" sz="1800" dirty="0" smtClean="0"/>
              <a:t>First </a:t>
            </a:r>
          </a:p>
          <a:p>
            <a:pPr lvl="2"/>
            <a:r>
              <a:rPr lang="en-US" altLang="ja-JP" sz="1800" dirty="0" err="1" smtClean="0"/>
              <a:t>Tidbinbila</a:t>
            </a:r>
            <a:r>
              <a:rPr lang="en-US" altLang="ja-JP" sz="1800" dirty="0" smtClean="0"/>
              <a:t> and VERA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leaded by Hagiwara-san and </a:t>
            </a:r>
            <a:r>
              <a:rPr lang="en-US" altLang="ja-JP" sz="1800" dirty="0" err="1" smtClean="0"/>
              <a:t>Horiuchi</a:t>
            </a:r>
            <a:r>
              <a:rPr lang="en-US" altLang="ja-JP" sz="1800" dirty="0" smtClean="0"/>
              <a:t>-san in 2014</a:t>
            </a:r>
          </a:p>
          <a:p>
            <a:pPr lvl="1"/>
            <a:r>
              <a:rPr lang="en-US" altLang="ja-JP" sz="1800" dirty="0" smtClean="0"/>
              <a:t>Others</a:t>
            </a:r>
          </a:p>
          <a:p>
            <a:pPr lvl="2"/>
            <a:r>
              <a:rPr lang="en-US" altLang="ja-JP" sz="1800" dirty="0" smtClean="0"/>
              <a:t>EAVN test  leaded by Hagiwara-san , tiger-team</a:t>
            </a:r>
          </a:p>
          <a:p>
            <a:pPr lvl="2"/>
            <a:r>
              <a:rPr lang="en-US" altLang="ja-JP" sz="1800" dirty="0" smtClean="0"/>
              <a:t>Btw LBA and VERA leaded by Sugiyama-san , and LBA team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110594" name="Picture 2" descr="C:\Users\xxx\AppData\Local\Temp\B2Temp\Attach\IMG_3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539552" y="116632"/>
            <a:ext cx="8229600" cy="1008112"/>
          </a:xfrm>
          <a:prstGeom prst="rect">
            <a:avLst/>
          </a:prstGeom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Fringe btw SMA and SMTO at 230GHz</a:t>
            </a:r>
            <a:endParaRPr lang="en-US" altLang="ja-JP" sz="32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Oct 2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010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Fringe btw </a:t>
            </a:r>
            <a:r>
              <a:rPr kumimoji="1" lang="en-US" altLang="ja-JP" dirty="0" err="1" smtClean="0"/>
              <a:t>Iriki</a:t>
            </a:r>
            <a:r>
              <a:rPr kumimoji="1" lang="en-US" altLang="ja-JP" dirty="0" smtClean="0"/>
              <a:t> and Ulsan</a:t>
            </a:r>
            <a:br>
              <a:rPr kumimoji="1" lang="en-US" altLang="ja-JP" dirty="0" smtClean="0"/>
            </a:br>
            <a:r>
              <a:rPr lang="en-US" altLang="ja-JP" dirty="0" smtClean="0"/>
              <a:t>@2011 Jan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5300"/>
            <a:ext cx="7016979" cy="544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Fringe btw NOTO and SRT</a:t>
            </a:r>
            <a:br>
              <a:rPr kumimoji="1" lang="en-US" altLang="ja-JP" dirty="0" smtClean="0"/>
            </a:br>
            <a:r>
              <a:rPr lang="en-US" altLang="ja-JP" dirty="0" smtClean="0"/>
              <a:t>on Sep 2014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7401074" cy="525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jvns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53055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772816"/>
            <a:ext cx="3600400" cy="49411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sz="2000" dirty="0" smtClean="0">
                <a:solidFill>
                  <a:schemeClr val="tx2"/>
                </a:solidFill>
              </a:rPr>
              <a:t>　　　　　　　　</a:t>
            </a:r>
            <a:r>
              <a:rPr lang="en-US" altLang="ja-JP" sz="1800" dirty="0" smtClean="0">
                <a:solidFill>
                  <a:schemeClr val="tx2"/>
                </a:solidFill>
              </a:rPr>
              <a:t>Connected</a:t>
            </a:r>
          </a:p>
          <a:p>
            <a:pPr>
              <a:buFontTx/>
              <a:buNone/>
            </a:pPr>
            <a:r>
              <a:rPr lang="ja-JP" altLang="en-US" sz="1800" dirty="0" smtClean="0">
                <a:solidFill>
                  <a:schemeClr val="tx2"/>
                </a:solidFill>
              </a:rPr>
              <a:t>　　　　　　　　　　   </a:t>
            </a:r>
            <a:r>
              <a:rPr lang="en-US" altLang="ja-JP" sz="1800" dirty="0" smtClean="0">
                <a:solidFill>
                  <a:schemeClr val="tx2"/>
                </a:solidFill>
              </a:rPr>
              <a:t>not operated</a:t>
            </a:r>
          </a:p>
          <a:p>
            <a:pPr>
              <a:buFontTx/>
              <a:buNone/>
            </a:pPr>
            <a:r>
              <a:rPr lang="ja-JP" altLang="en-US" sz="1800" dirty="0" smtClean="0">
                <a:solidFill>
                  <a:schemeClr val="tx2"/>
                </a:solidFill>
              </a:rPr>
              <a:t>　　　　　　　　   </a:t>
            </a:r>
            <a:r>
              <a:rPr lang="en-US" altLang="ja-JP" sz="1800" dirty="0" smtClean="0">
                <a:solidFill>
                  <a:schemeClr val="tx2"/>
                </a:solidFill>
              </a:rPr>
              <a:t>(Fiber is connected) </a:t>
            </a:r>
          </a:p>
          <a:p>
            <a:pPr>
              <a:buFontTx/>
              <a:buNone/>
            </a:pPr>
            <a:r>
              <a:rPr lang="en-US" altLang="ja-JP" sz="1800" dirty="0" smtClean="0">
                <a:solidFill>
                  <a:schemeClr val="tx2"/>
                </a:solidFill>
              </a:rPr>
              <a:t>                                not connected</a:t>
            </a:r>
            <a:endParaRPr lang="en-US" altLang="ja-JP" sz="20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altLang="ja-JP" sz="2000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ja-JP" sz="2000" dirty="0" smtClean="0">
                <a:solidFill>
                  <a:schemeClr val="tx2"/>
                </a:solidFill>
              </a:rPr>
              <a:t>Brief history of e-VLBI at NAOJ                     </a:t>
            </a:r>
            <a:endParaRPr lang="en-US" altLang="ja-JP" sz="800" dirty="0" smtClean="0">
              <a:solidFill>
                <a:schemeClr val="tx2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1998</a:t>
            </a:r>
            <a:r>
              <a:rPr lang="ja-JP" altLang="en-US" sz="1600" dirty="0" smtClean="0">
                <a:solidFill>
                  <a:schemeClr val="tx1"/>
                </a:solidFill>
              </a:rPr>
              <a:t>～ ：</a:t>
            </a:r>
            <a:r>
              <a:rPr lang="en-US" altLang="ja-JP" sz="1600" dirty="0" smtClean="0">
                <a:solidFill>
                  <a:schemeClr val="tx1"/>
                </a:solidFill>
              </a:rPr>
              <a:t>Nobeyama45m-Usda64m</a:t>
            </a:r>
          </a:p>
          <a:p>
            <a:pPr>
              <a:buNone/>
            </a:pPr>
            <a:r>
              <a:rPr lang="en-US" altLang="ja-JP" sz="1600" dirty="0" smtClean="0">
                <a:solidFill>
                  <a:schemeClr val="tx1"/>
                </a:solidFill>
              </a:rPr>
              <a:t>                         (real-time fringe detected</a:t>
            </a:r>
          </a:p>
          <a:p>
            <a:pPr>
              <a:buNone/>
            </a:pPr>
            <a:r>
              <a:rPr lang="en-US" altLang="ja-JP" sz="1600" dirty="0" smtClean="0">
                <a:solidFill>
                  <a:schemeClr val="tx1"/>
                </a:solidFill>
              </a:rPr>
              <a:t>                           ATM, 256Mbps) 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2004   </a:t>
            </a:r>
            <a:r>
              <a:rPr lang="ja-JP" altLang="en-US" sz="1600" dirty="0" smtClean="0">
                <a:solidFill>
                  <a:schemeClr val="tx1"/>
                </a:solidFill>
              </a:rPr>
              <a:t>  ： </a:t>
            </a:r>
            <a:r>
              <a:rPr lang="en-US" altLang="ja-JP" sz="1600" dirty="0" smtClean="0">
                <a:solidFill>
                  <a:schemeClr val="tx1"/>
                </a:solidFill>
              </a:rPr>
              <a:t>usuda64m, tukuba32m,    </a:t>
            </a:r>
            <a:br>
              <a:rPr lang="en-US" altLang="ja-JP" sz="1600" dirty="0" smtClean="0">
                <a:solidFill>
                  <a:schemeClr val="tx1"/>
                </a:solidFill>
              </a:rPr>
            </a:br>
            <a:r>
              <a:rPr lang="en-US" altLang="ja-JP" sz="1600" dirty="0" smtClean="0">
                <a:solidFill>
                  <a:schemeClr val="tx1"/>
                </a:solidFill>
              </a:rPr>
              <a:t>                 gifu11m (2Gbps, ATM-IP)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2005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：</a:t>
            </a:r>
            <a:r>
              <a:rPr lang="en-US" altLang="ja-JP" sz="1400" dirty="0" smtClean="0">
                <a:solidFill>
                  <a:schemeClr val="tx1"/>
                </a:solidFill>
              </a:rPr>
              <a:t>Kashima34m, Yamaguchi32m,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                    </a:t>
            </a:r>
            <a:r>
              <a:rPr lang="en-US" altLang="ja-JP" sz="1400" dirty="0" err="1" smtClean="0">
                <a:solidFill>
                  <a:schemeClr val="tx1"/>
                </a:solidFill>
              </a:rPr>
              <a:t>Nobeyama</a:t>
            </a:r>
            <a:r>
              <a:rPr lang="en-US" altLang="ja-JP" sz="1400" dirty="0" smtClean="0">
                <a:solidFill>
                  <a:schemeClr val="tx1"/>
                </a:solidFill>
              </a:rPr>
              <a:t> 45m(2Gbps)</a:t>
            </a: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2008</a:t>
            </a:r>
            <a:r>
              <a:rPr lang="ja-JP" altLang="en-US" sz="1600" dirty="0" smtClean="0">
                <a:solidFill>
                  <a:schemeClr val="tx1"/>
                </a:solidFill>
              </a:rPr>
              <a:t>　　：</a:t>
            </a:r>
            <a:r>
              <a:rPr lang="en-US" altLang="ja-JP" sz="1600" dirty="0" smtClean="0">
                <a:solidFill>
                  <a:schemeClr val="tx1"/>
                </a:solidFill>
              </a:rPr>
              <a:t>several stations with10GbE</a:t>
            </a:r>
          </a:p>
          <a:p>
            <a:r>
              <a:rPr lang="en-US" altLang="ja-JP" sz="1600" dirty="0" smtClean="0">
                <a:solidFill>
                  <a:schemeClr val="tx1"/>
                </a:solidFill>
              </a:rPr>
              <a:t>2011    </a:t>
            </a:r>
            <a:r>
              <a:rPr lang="ja-JP" altLang="en-US" sz="1600" dirty="0" smtClean="0">
                <a:solidFill>
                  <a:schemeClr val="tx1"/>
                </a:solidFill>
              </a:rPr>
              <a:t>  ： </a:t>
            </a:r>
            <a:r>
              <a:rPr lang="en-US" altLang="ja-JP" sz="1600" dirty="0" smtClean="0">
                <a:solidFill>
                  <a:schemeClr val="tx1"/>
                </a:solidFill>
              </a:rPr>
              <a:t>all connected station using </a:t>
            </a:r>
            <a:br>
              <a:rPr lang="en-US" altLang="ja-JP" sz="1600" dirty="0" smtClean="0">
                <a:solidFill>
                  <a:schemeClr val="tx1"/>
                </a:solidFill>
              </a:rPr>
            </a:br>
            <a:r>
              <a:rPr lang="en-US" altLang="ja-JP" sz="1600" dirty="0" smtClean="0">
                <a:solidFill>
                  <a:schemeClr val="tx1"/>
                </a:solidFill>
              </a:rPr>
              <a:t>                  10GbE</a:t>
            </a:r>
          </a:p>
        </p:txBody>
      </p:sp>
      <p:sp>
        <p:nvSpPr>
          <p:cNvPr id="26631" name="タイトル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1503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ja-JP" dirty="0" smtClean="0"/>
              <a:t>OCTAVE: e-VLBI array </a:t>
            </a:r>
            <a:br>
              <a:rPr lang="en-US" altLang="ja-JP" dirty="0" smtClean="0"/>
            </a:br>
            <a:r>
              <a:rPr lang="en-US" sz="2800" dirty="0" smtClean="0"/>
              <a:t>（</a:t>
            </a:r>
            <a:r>
              <a:rPr lang="en-US" altLang="ja-JP" sz="2800" dirty="0" smtClean="0">
                <a:solidFill>
                  <a:srgbClr val="FF0000"/>
                </a:solidFill>
              </a:rPr>
              <a:t>O</a:t>
            </a:r>
            <a:r>
              <a:rPr lang="en-US" altLang="ja-JP" sz="2800" dirty="0" smtClean="0"/>
              <a:t>ptically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C</a:t>
            </a:r>
            <a:r>
              <a:rPr lang="en-US" altLang="ja-JP" sz="2800" dirty="0" err="1" smtClean="0"/>
              <a:t>onnec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T</a:t>
            </a:r>
            <a:r>
              <a:rPr lang="en-US" altLang="ja-JP" sz="2800" dirty="0" err="1" smtClean="0"/>
              <a:t>ed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A</a:t>
            </a:r>
            <a:r>
              <a:rPr lang="en-US" altLang="ja-JP" sz="2800" dirty="0" smtClean="0"/>
              <a:t>rray for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V</a:t>
            </a:r>
            <a:r>
              <a:rPr lang="en-US" altLang="ja-JP" sz="2800" dirty="0" err="1" smtClean="0"/>
              <a:t>lbi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E</a:t>
            </a:r>
            <a:r>
              <a:rPr lang="en-US" altLang="ja-JP" sz="2800" dirty="0" smtClean="0"/>
              <a:t>xploration</a:t>
            </a:r>
            <a:r>
              <a:rPr lang="en-US" sz="2800" dirty="0" smtClean="0"/>
              <a:t>）</a:t>
            </a:r>
            <a:br>
              <a:rPr lang="en-US" sz="2800" dirty="0" smtClean="0"/>
            </a:br>
            <a:r>
              <a:rPr lang="en-US" sz="2800" dirty="0" err="1" smtClean="0"/>
              <a:t>Subarray</a:t>
            </a:r>
            <a:r>
              <a:rPr lang="en-US" sz="2800" dirty="0" smtClean="0"/>
              <a:t> of JVN(Japanese VLBI Network)</a:t>
            </a:r>
            <a:endParaRPr lang="ja-JP" altLang="en-US" sz="2800" dirty="0" smtClean="0"/>
          </a:p>
        </p:txBody>
      </p:sp>
      <p:cxnSp>
        <p:nvCxnSpPr>
          <p:cNvPr id="12" name="直線矢印コネクタ 11"/>
          <p:cNvCxnSpPr/>
          <p:nvPr/>
        </p:nvCxnSpPr>
        <p:spPr bwMode="auto">
          <a:xfrm>
            <a:off x="4788024" y="3284984"/>
            <a:ext cx="1224136" cy="864096"/>
          </a:xfrm>
          <a:prstGeom prst="straightConnector1">
            <a:avLst/>
          </a:prstGeom>
          <a:ln w="38100">
            <a:solidFill>
              <a:srgbClr val="42F6F2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635" name="直線矢印コネクタ 17"/>
          <p:cNvCxnSpPr>
            <a:cxnSpLocks noChangeShapeType="1"/>
          </p:cNvCxnSpPr>
          <p:nvPr/>
        </p:nvCxnSpPr>
        <p:spPr bwMode="auto">
          <a:xfrm rot="10800000">
            <a:off x="7020272" y="3933056"/>
            <a:ext cx="1008112" cy="792088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cxnSp>
        <p:nvCxnSpPr>
          <p:cNvPr id="26636" name="直線矢印コネクタ 19"/>
          <p:cNvCxnSpPr>
            <a:cxnSpLocks noChangeShapeType="1"/>
          </p:cNvCxnSpPr>
          <p:nvPr/>
        </p:nvCxnSpPr>
        <p:spPr bwMode="auto">
          <a:xfrm rot="16200000" flipV="1">
            <a:off x="6408205" y="4473116"/>
            <a:ext cx="1656184" cy="576063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cxnSp>
        <p:nvCxnSpPr>
          <p:cNvPr id="26638" name="直線矢印コネクタ 23"/>
          <p:cNvCxnSpPr>
            <a:cxnSpLocks noChangeShapeType="1"/>
          </p:cNvCxnSpPr>
          <p:nvPr/>
        </p:nvCxnSpPr>
        <p:spPr bwMode="auto">
          <a:xfrm>
            <a:off x="683568" y="1988840"/>
            <a:ext cx="1000125" cy="1587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cxnSp>
        <p:nvCxnSpPr>
          <p:cNvPr id="26639" name="直線矢印コネクタ 25"/>
          <p:cNvCxnSpPr>
            <a:cxnSpLocks noChangeShapeType="1"/>
          </p:cNvCxnSpPr>
          <p:nvPr/>
        </p:nvCxnSpPr>
        <p:spPr bwMode="auto">
          <a:xfrm>
            <a:off x="683568" y="2996952"/>
            <a:ext cx="928687" cy="1588"/>
          </a:xfrm>
          <a:prstGeom prst="straightConnector1">
            <a:avLst/>
          </a:prstGeom>
          <a:noFill/>
          <a:ln w="38100" algn="ctr">
            <a:solidFill>
              <a:srgbClr val="FF0B0B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26642" name="円/楕円 31"/>
          <p:cNvSpPr>
            <a:spLocks noChangeArrowheads="1"/>
          </p:cNvSpPr>
          <p:nvPr/>
        </p:nvSpPr>
        <p:spPr bwMode="auto">
          <a:xfrm>
            <a:off x="6715125" y="3571875"/>
            <a:ext cx="142875" cy="142875"/>
          </a:xfrm>
          <a:prstGeom prst="ellipse">
            <a:avLst/>
          </a:prstGeom>
          <a:solidFill>
            <a:srgbClr val="FA9610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rgbClr val="EAEAEA"/>
              </a:solidFill>
            </a:endParaRPr>
          </a:p>
        </p:txBody>
      </p:sp>
      <p:sp>
        <p:nvSpPr>
          <p:cNvPr id="26643" name="円/楕円 32"/>
          <p:cNvSpPr>
            <a:spLocks noChangeArrowheads="1"/>
          </p:cNvSpPr>
          <p:nvPr/>
        </p:nvSpPr>
        <p:spPr bwMode="auto">
          <a:xfrm>
            <a:off x="6500813" y="3429000"/>
            <a:ext cx="285750" cy="285750"/>
          </a:xfrm>
          <a:prstGeom prst="ellipse">
            <a:avLst/>
          </a:prstGeom>
          <a:solidFill>
            <a:srgbClr val="FA9610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>
              <a:solidFill>
                <a:srgbClr val="EAEAEA"/>
              </a:solidFill>
            </a:endParaRPr>
          </a:p>
        </p:txBody>
      </p:sp>
      <p:cxnSp>
        <p:nvCxnSpPr>
          <p:cNvPr id="26646" name="直線矢印コネクタ 38"/>
          <p:cNvCxnSpPr>
            <a:cxnSpLocks noChangeShapeType="1"/>
          </p:cNvCxnSpPr>
          <p:nvPr/>
        </p:nvCxnSpPr>
        <p:spPr bwMode="auto">
          <a:xfrm>
            <a:off x="683568" y="2348880"/>
            <a:ext cx="928687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26651" name="Text Box 6"/>
          <p:cNvSpPr txBox="1">
            <a:spLocks noChangeArrowheads="1"/>
          </p:cNvSpPr>
          <p:nvPr/>
        </p:nvSpPr>
        <p:spPr bwMode="auto">
          <a:xfrm>
            <a:off x="8747125" y="6518275"/>
            <a:ext cx="325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>
                <a:solidFill>
                  <a:srgbClr val="FFFFFF"/>
                </a:solidFill>
              </a:rPr>
              <a:t>３</a:t>
            </a:r>
            <a:endParaRPr lang="en-US" altLang="ja-JP" sz="1600">
              <a:solidFill>
                <a:srgbClr val="FFFFFF"/>
              </a:solidFill>
            </a:endParaRPr>
          </a:p>
        </p:txBody>
      </p:sp>
      <p:cxnSp>
        <p:nvCxnSpPr>
          <p:cNvPr id="28" name="直線矢印コネクタ 17"/>
          <p:cNvCxnSpPr>
            <a:cxnSpLocks noChangeShapeType="1"/>
          </p:cNvCxnSpPr>
          <p:nvPr/>
        </p:nvCxnSpPr>
        <p:spPr bwMode="auto">
          <a:xfrm>
            <a:off x="5220072" y="2780928"/>
            <a:ext cx="1296144" cy="1152128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cxnSp>
        <p:nvCxnSpPr>
          <p:cNvPr id="46" name="直線矢印コネクタ 17"/>
          <p:cNvCxnSpPr>
            <a:cxnSpLocks noChangeShapeType="1"/>
          </p:cNvCxnSpPr>
          <p:nvPr/>
        </p:nvCxnSpPr>
        <p:spPr bwMode="auto">
          <a:xfrm rot="5400000">
            <a:off x="6948264" y="2636912"/>
            <a:ext cx="504056" cy="360040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sp>
        <p:nvSpPr>
          <p:cNvPr id="66" name="スライド番号プレースホルダ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2</a:t>
            </a:fld>
            <a:endParaRPr lang="ja-JP" altLang="en-US" dirty="0"/>
          </a:p>
        </p:txBody>
      </p:sp>
      <p:cxnSp>
        <p:nvCxnSpPr>
          <p:cNvPr id="20" name="直線矢印コネクタ 23"/>
          <p:cNvCxnSpPr>
            <a:cxnSpLocks noChangeShapeType="1"/>
          </p:cNvCxnSpPr>
          <p:nvPr/>
        </p:nvCxnSpPr>
        <p:spPr bwMode="auto">
          <a:xfrm flipH="1">
            <a:off x="7020272" y="3140968"/>
            <a:ext cx="792088" cy="360040"/>
          </a:xfrm>
          <a:prstGeom prst="straightConnector1">
            <a:avLst/>
          </a:prstGeom>
          <a:noFill/>
          <a:ln w="38100" algn="ctr">
            <a:solidFill>
              <a:srgbClr val="42F6F2"/>
            </a:solidFill>
            <a:miter lim="800000"/>
            <a:headEnd/>
            <a:tailEnd type="arrow" w="med" len="med"/>
          </a:ln>
        </p:spPr>
      </p:cxnSp>
      <p:cxnSp>
        <p:nvCxnSpPr>
          <p:cNvPr id="56" name="直線矢印コネクタ 38"/>
          <p:cNvCxnSpPr>
            <a:cxnSpLocks noChangeShapeType="1"/>
          </p:cNvCxnSpPr>
          <p:nvPr/>
        </p:nvCxnSpPr>
        <p:spPr bwMode="auto">
          <a:xfrm rot="16200000" flipH="1">
            <a:off x="5885099" y="2744927"/>
            <a:ext cx="1008112" cy="360037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19" name="テキスト ボックス 18"/>
          <p:cNvSpPr txBox="1"/>
          <p:nvPr/>
        </p:nvSpPr>
        <p:spPr>
          <a:xfrm>
            <a:off x="5590745" y="6557243"/>
            <a:ext cx="195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OGASAWARA 20m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85792" y="6184367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Kashima34m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69828" y="5383849"/>
            <a:ext cx="1460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Takahagi</a:t>
            </a:r>
            <a:r>
              <a:rPr kumimoji="1" lang="en-US" altLang="ja-JP" sz="1600" dirty="0" smtClean="0"/>
              <a:t> 32m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908057" y="4437112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Hitachi 32m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71016" y="34185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Mizusawa</a:t>
            </a:r>
            <a:r>
              <a:rPr kumimoji="1" lang="en-US" altLang="ja-JP" sz="1600" dirty="0" smtClean="0"/>
              <a:t> 20m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55882" y="1700808"/>
            <a:ext cx="1788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Tomoakomai</a:t>
            </a:r>
            <a:r>
              <a:rPr kumimoji="1" lang="en-US" altLang="ja-JP" sz="1600" dirty="0" smtClean="0"/>
              <a:t> 11m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52120" y="2348880"/>
            <a:ext cx="1345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USUDA 64m</a:t>
            </a:r>
            <a:endParaRPr kumimoji="1" lang="ja-JP" altLang="en-US" sz="1600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88840"/>
            <a:ext cx="648072" cy="72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矢印コネクタ 38"/>
          <p:cNvCxnSpPr>
            <a:cxnSpLocks noChangeShapeType="1"/>
          </p:cNvCxnSpPr>
          <p:nvPr/>
        </p:nvCxnSpPr>
        <p:spPr bwMode="auto">
          <a:xfrm>
            <a:off x="4860032" y="2780929"/>
            <a:ext cx="1728194" cy="1008111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miter lim="800000"/>
            <a:headEnd/>
            <a:tailEnd type="arrow" w="med" len="med"/>
          </a:ln>
        </p:spPr>
      </p:cxnSp>
      <p:sp>
        <p:nvSpPr>
          <p:cNvPr id="31" name="テキスト ボックス 30"/>
          <p:cNvSpPr txBox="1"/>
          <p:nvPr/>
        </p:nvSpPr>
        <p:spPr>
          <a:xfrm>
            <a:off x="3763257" y="1700808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NRO 45m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788024" y="1650286"/>
            <a:ext cx="100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Gifu 11m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15657" y="3594502"/>
            <a:ext cx="1650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Yamaguchi 32m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851920" y="4511763"/>
            <a:ext cx="1098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IRIKI 20m</a:t>
            </a:r>
            <a:endParaRPr kumimoji="1" lang="ja-JP" altLang="en-US" sz="1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07904" y="5466710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Uchinoura</a:t>
            </a:r>
            <a:r>
              <a:rPr kumimoji="1" lang="en-US" altLang="ja-JP" sz="1600" dirty="0" smtClean="0"/>
              <a:t> 34m</a:t>
            </a:r>
            <a:endParaRPr kumimoji="1" lang="ja-JP" altLang="en-US" sz="1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33634" y="6381328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Ishigaki</a:t>
            </a:r>
            <a:r>
              <a:rPr kumimoji="1" lang="en-US" altLang="ja-JP" sz="1600" dirty="0" smtClean="0"/>
              <a:t> 20m</a:t>
            </a:r>
            <a:endParaRPr kumimoji="1" lang="ja-JP" altLang="en-US" sz="16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84168" y="47971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  <p:cxnSp>
        <p:nvCxnSpPr>
          <p:cNvPr id="37" name="直線矢印コネクタ 38"/>
          <p:cNvCxnSpPr>
            <a:cxnSpLocks noChangeShapeType="1"/>
          </p:cNvCxnSpPr>
          <p:nvPr/>
        </p:nvCxnSpPr>
        <p:spPr bwMode="auto">
          <a:xfrm flipV="1">
            <a:off x="6444208" y="5085184"/>
            <a:ext cx="648072" cy="648072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miter lim="800000"/>
            <a:headEnd/>
            <a:tailEnd type="arrow" w="med" len="med"/>
          </a:ln>
        </p:spPr>
      </p:cxnSp>
      <p:cxnSp>
        <p:nvCxnSpPr>
          <p:cNvPr id="42" name="直線矢印コネクタ 38"/>
          <p:cNvCxnSpPr>
            <a:cxnSpLocks noChangeShapeType="1"/>
          </p:cNvCxnSpPr>
          <p:nvPr/>
        </p:nvCxnSpPr>
        <p:spPr bwMode="auto">
          <a:xfrm flipH="1" flipV="1">
            <a:off x="5220072" y="5373216"/>
            <a:ext cx="288032" cy="144016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prstDash val="dash"/>
            <a:miter lim="800000"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ja-JP" sz="3200" dirty="0" smtClean="0"/>
              <a:t>Fringe test observation  </a:t>
            </a:r>
            <a:br>
              <a:rPr lang="en-US" altLang="ja-JP" sz="3200" dirty="0" smtClean="0"/>
            </a:br>
            <a:r>
              <a:rPr lang="en-US" altLang="ja-JP" sz="3200" dirty="0" smtClean="0"/>
              <a:t>between VERA-IRKI 20m and Tidbinbilla 70m</a:t>
            </a:r>
            <a:endParaRPr kumimoji="1" lang="ja-JP" altLang="en-US" sz="3200" dirty="0"/>
          </a:p>
        </p:txBody>
      </p:sp>
      <p:pic>
        <p:nvPicPr>
          <p:cNvPr id="11" name="図 10" descr="MIZNAO20_TID70M_2014055112040_CH2_1_ori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76872"/>
            <a:ext cx="5166702" cy="361669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452787" y="141763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2014/2/23  Orion-KL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716016" y="5949280"/>
            <a:ext cx="35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VERA IRIKI 20m-Tidbinbilla </a:t>
            </a:r>
            <a:r>
              <a:rPr lang="en-US" altLang="ja-JP" dirty="0"/>
              <a:t>70m</a:t>
            </a:r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1844824"/>
            <a:ext cx="3516412" cy="4801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Date        : 2014/2/23</a:t>
            </a:r>
          </a:p>
          <a:p>
            <a:r>
              <a:rPr lang="en-US" altLang="ja-JP" dirty="0" smtClean="0"/>
              <a:t>Antenna : Tidbinbilla 70m</a:t>
            </a:r>
          </a:p>
          <a:p>
            <a:r>
              <a:rPr kumimoji="1" lang="en-US" altLang="ja-JP" dirty="0" smtClean="0"/>
              <a:t>                  VERA-IRK 20m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Target     : Orion-KL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Recorder: OCTADISK2</a:t>
            </a:r>
            <a:r>
              <a:rPr lang="en-US" altLang="ja-JP" dirty="0" smtClean="0"/>
              <a:t>@VERA</a:t>
            </a:r>
          </a:p>
          <a:p>
            <a:r>
              <a:rPr kumimoji="1" lang="en-US" altLang="ja-JP" dirty="0" smtClean="0"/>
              <a:t>                  Mark5C@Tidbinbilla</a:t>
            </a:r>
          </a:p>
          <a:p>
            <a:r>
              <a:rPr lang="en-US" altLang="ja-JP" dirty="0" smtClean="0"/>
              <a:t>                  </a:t>
            </a:r>
          </a:p>
          <a:p>
            <a:r>
              <a:rPr lang="en-US" altLang="ja-JP" dirty="0" smtClean="0"/>
              <a:t>Recording rate: 1Gbps</a:t>
            </a:r>
          </a:p>
          <a:p>
            <a:endParaRPr lang="en-US" altLang="ja-JP" dirty="0" smtClean="0"/>
          </a:p>
          <a:p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: OCTACOR2</a:t>
            </a:r>
          </a:p>
          <a:p>
            <a:r>
              <a:rPr lang="en-US" altLang="ja-JP" dirty="0" smtClean="0"/>
              <a:t>                   (software </a:t>
            </a:r>
            <a:r>
              <a:rPr lang="en-US" altLang="ja-JP" dirty="0" err="1" smtClean="0"/>
              <a:t>correlator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Because of using  the VDIF format , </a:t>
            </a:r>
          </a:p>
          <a:p>
            <a:r>
              <a:rPr lang="en-US" altLang="ja-JP" dirty="0" smtClean="0"/>
              <a:t>so  it is easy to correlate</a:t>
            </a:r>
            <a:br>
              <a:rPr lang="en-US" altLang="ja-JP" dirty="0" smtClean="0"/>
            </a:br>
            <a:r>
              <a:rPr lang="en-US" altLang="ja-JP" dirty="0" smtClean="0"/>
              <a:t>the date from different recorders. </a:t>
            </a:r>
          </a:p>
        </p:txBody>
      </p:sp>
    </p:spTree>
    <p:extLst>
      <p:ext uri="{BB962C8B-B14F-4D97-AF65-F5344CB8AC3E}">
        <p14:creationId xmlns="" xmlns:p14="http://schemas.microsoft.com/office/powerpoint/2010/main" val="15496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Everything </a:t>
            </a:r>
            <a:r>
              <a:rPr lang="en-US" altLang="ja-JP" sz="2400" dirty="0" smtClean="0"/>
              <a:t>has been prepared!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Try to do fringe check and scientific observations btw Italy, Korea, Japan and world (</a:t>
            </a:r>
            <a:r>
              <a:rPr lang="en-US" altLang="ja-JP" sz="2400" dirty="0" err="1" smtClean="0"/>
              <a:t>hagiwara</a:t>
            </a:r>
            <a:r>
              <a:rPr lang="en-US" altLang="ja-JP" sz="2400" dirty="0" smtClean="0"/>
              <a:t>-san talked)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Effort of conducting </a:t>
            </a:r>
            <a:r>
              <a:rPr lang="en-US" altLang="ja-JP" sz="2400" dirty="0" err="1" smtClean="0"/>
              <a:t>vlbi</a:t>
            </a:r>
            <a:r>
              <a:rPr lang="en-US" altLang="ja-JP" sz="2400" dirty="0" smtClean="0"/>
              <a:t> observations are very important for making real good community, because various field astronomers and engineers need to setup, discuss, analyze, re-</a:t>
            </a:r>
            <a:r>
              <a:rPr lang="en-US" altLang="ja-JP" sz="2400" dirty="0" err="1" smtClean="0"/>
              <a:t>setup,re</a:t>
            </a:r>
            <a:r>
              <a:rPr lang="en-US" altLang="ja-JP" sz="2400" dirty="0" smtClean="0"/>
              <a:t>-discuss and re-analyze, like as </a:t>
            </a:r>
            <a:r>
              <a:rPr lang="en-US" altLang="ja-JP" sz="2400" dirty="0" err="1" smtClean="0"/>
              <a:t>KaVA</a:t>
            </a:r>
            <a:r>
              <a:rPr lang="en-US" altLang="ja-JP" sz="2400" dirty="0" smtClean="0"/>
              <a:t>. </a:t>
            </a:r>
          </a:p>
          <a:p>
            <a:pPr>
              <a:buNone/>
            </a:pPr>
            <a:r>
              <a:rPr lang="en-US" altLang="ja-JP" sz="2400" dirty="0" smtClean="0"/>
              <a:t>  (Japanese adage “</a:t>
            </a:r>
            <a:r>
              <a:rPr lang="ja-JP" altLang="en-US" sz="2400" dirty="0" smtClean="0"/>
              <a:t>同じ釜の飯を</a:t>
            </a:r>
            <a:r>
              <a:rPr lang="ja-JP" altLang="en-US" sz="2400" dirty="0" smtClean="0">
                <a:solidFill>
                  <a:srgbClr val="FF0000"/>
                </a:solidFill>
              </a:rPr>
              <a:t>喰う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＝ </a:t>
            </a:r>
            <a:r>
              <a:rPr lang="en-US" altLang="ja-JP" sz="2400" dirty="0" smtClean="0"/>
              <a:t>eating same food (even bad taste, burnt,  good taste, )</a:t>
            </a:r>
          </a:p>
          <a:p>
            <a:pPr>
              <a:buNone/>
            </a:pPr>
            <a:r>
              <a:rPr lang="en-US" altLang="ja-JP" sz="2400" dirty="0" smtClean="0"/>
              <a:t>      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lines Supplied by an academic network (SINET4/NII) and  a test bed </a:t>
            </a:r>
            <a:r>
              <a:rPr lang="en-US" altLang="ja-JP" sz="1800" dirty="0" smtClean="0"/>
              <a:t>network(JGN-X/NICT) with 10GbE</a:t>
            </a:r>
          </a:p>
          <a:p>
            <a:pPr lvl="1"/>
            <a:r>
              <a:rPr lang="en-US" altLang="ja-JP" sz="1800" dirty="0" err="1" smtClean="0"/>
              <a:t>Usuda</a:t>
            </a:r>
            <a:r>
              <a:rPr lang="en-US" altLang="ja-JP" sz="1800" dirty="0" smtClean="0"/>
              <a:t> and NRO are offline now</a:t>
            </a:r>
          </a:p>
          <a:p>
            <a:pPr lvl="1"/>
            <a:endParaRPr lang="en-US" altLang="ja-JP" sz="1800" dirty="0" smtClean="0"/>
          </a:p>
          <a:p>
            <a:r>
              <a:rPr lang="en-US" altLang="ja-JP" sz="1800" dirty="0" smtClean="0"/>
              <a:t>SINET5 with 40 </a:t>
            </a:r>
            <a:r>
              <a:rPr lang="en-US" altLang="ja-JP" sz="1800" dirty="0" err="1" smtClean="0"/>
              <a:t>GbE</a:t>
            </a:r>
            <a:r>
              <a:rPr lang="en-US" altLang="ja-JP" sz="1800" dirty="0" smtClean="0"/>
              <a:t> in new future</a:t>
            </a:r>
          </a:p>
          <a:p>
            <a:pPr lvl="1"/>
            <a:endParaRPr kumimoji="1" lang="en-US" altLang="ja-JP" sz="2400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Communication lines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5876" y="2708920"/>
            <a:ext cx="4592628" cy="326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5460828" y="6309320"/>
            <a:ext cx="2927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Network configuration (Plan)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504" y="4077072"/>
            <a:ext cx="4392488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Local Disk Recording system </a:t>
            </a:r>
            <a:br>
              <a:rPr lang="en-US" altLang="ja-JP" sz="2000" dirty="0" smtClean="0"/>
            </a:br>
            <a:r>
              <a:rPr lang="en-US" altLang="ja-JP" sz="2000" dirty="0" smtClean="0"/>
              <a:t>were installed into non connected  </a:t>
            </a:r>
            <a:br>
              <a:rPr lang="en-US" altLang="ja-JP" sz="2000" dirty="0" smtClean="0"/>
            </a:br>
            <a:r>
              <a:rPr lang="en-US" altLang="ja-JP" sz="2000" dirty="0" smtClean="0"/>
              <a:t> or at a slow bit rate station by 2013 (VERA, </a:t>
            </a:r>
            <a:r>
              <a:rPr lang="en-US" altLang="ja-JP" sz="2000" dirty="0" err="1" smtClean="0"/>
              <a:t>Usuda</a:t>
            </a:r>
            <a:r>
              <a:rPr lang="en-US" altLang="ja-JP" sz="2000" dirty="0" smtClean="0"/>
              <a:t>,  NRO45m, Ibaraki and </a:t>
            </a:r>
            <a:r>
              <a:rPr lang="en-US" altLang="ja-JP" sz="2000" dirty="0" err="1" smtClean="0"/>
              <a:t>Tomakomai</a:t>
            </a:r>
            <a:r>
              <a:rPr lang="en-US" altLang="ja-JP" sz="2000" dirty="0" smtClean="0"/>
              <a:t>(for slow rate)) . Old system </a:t>
            </a:r>
            <a:r>
              <a:rPr lang="en-US" altLang="ja-JP" sz="2000" dirty="0" err="1" smtClean="0"/>
              <a:t>wsa</a:t>
            </a:r>
            <a:r>
              <a:rPr lang="en-US" altLang="ja-JP" sz="2000" dirty="0" smtClean="0"/>
              <a:t> replaced  at all JVN stations .</a:t>
            </a:r>
          </a:p>
          <a:p>
            <a:r>
              <a:rPr lang="en-US" altLang="ja-JP" sz="2000" dirty="0" smtClean="0"/>
              <a:t>(Hagiwara-san talked)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65312"/>
            <a:ext cx="5410944" cy="45720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sz="2800" dirty="0" smtClean="0"/>
              <a:t>Image of 4C32.44 </a:t>
            </a:r>
          </a:p>
          <a:p>
            <a:pPr lvl="1"/>
            <a:r>
              <a:rPr lang="en-US" altLang="ja-JP" sz="2400" dirty="0" smtClean="0"/>
              <a:t>4/2007</a:t>
            </a:r>
          </a:p>
          <a:p>
            <a:pPr lvl="1"/>
            <a:r>
              <a:rPr lang="en-US" altLang="ja-JP" sz="2400" dirty="0" smtClean="0"/>
              <a:t>X-band, BW512 MHz, 4stations</a:t>
            </a:r>
          </a:p>
          <a:p>
            <a:pPr lvl="1"/>
            <a:r>
              <a:rPr lang="en-US" altLang="ja-JP" sz="2400" dirty="0" smtClean="0"/>
              <a:t>Real time </a:t>
            </a:r>
            <a:r>
              <a:rPr lang="en-US" altLang="ja-JP" sz="2400" dirty="0" err="1" smtClean="0"/>
              <a:t>correlator</a:t>
            </a:r>
            <a:r>
              <a:rPr lang="en-US" altLang="ja-JP" sz="2400" dirty="0" smtClean="0"/>
              <a:t>(OCTACOR)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Fringe detection survey of Parsec-Scale </a:t>
            </a:r>
            <a:r>
              <a:rPr lang="en-US" altLang="ja-JP" sz="2800" dirty="0" err="1" smtClean="0"/>
              <a:t>Nonthermal</a:t>
            </a:r>
            <a:r>
              <a:rPr lang="en-US" altLang="ja-JP" sz="2800" dirty="0" smtClean="0"/>
              <a:t> Jets in Radio-Loud Broad Absorption Line Quasars, </a:t>
            </a:r>
          </a:p>
          <a:p>
            <a:pPr>
              <a:buNone/>
            </a:pPr>
            <a:r>
              <a:rPr lang="en-US" altLang="ja-JP" sz="2800" dirty="0" smtClean="0"/>
              <a:t>     </a:t>
            </a:r>
            <a:r>
              <a:rPr lang="en-US" altLang="ja-JP" sz="2800" dirty="0" err="1" smtClean="0"/>
              <a:t>Doi</a:t>
            </a:r>
            <a:r>
              <a:rPr lang="en-US" altLang="ja-JP" sz="2800" dirty="0" smtClean="0"/>
              <a:t> et al., 2009 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Fringe detection survey of Fermi/LAT Un-associated Gamma-ray Sources, </a:t>
            </a:r>
            <a:br>
              <a:rPr lang="en-US" altLang="ja-JP" sz="2800" dirty="0" smtClean="0"/>
            </a:br>
            <a:r>
              <a:rPr lang="en-US" altLang="ja-JP" sz="2800" dirty="0" err="1" smtClean="0"/>
              <a:t>Niinuma</a:t>
            </a:r>
            <a:r>
              <a:rPr lang="en-US" altLang="ja-JP" sz="2800" dirty="0" smtClean="0"/>
              <a:t> et al.,2013, </a:t>
            </a:r>
            <a:r>
              <a:rPr lang="en-US" altLang="ja-JP" sz="2800" dirty="0" err="1" smtClean="0"/>
              <a:t>Fujinaga</a:t>
            </a:r>
            <a:r>
              <a:rPr lang="en-US" altLang="ja-JP" sz="2800" dirty="0" smtClean="0"/>
              <a:t> et al. submitted</a:t>
            </a:r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Science Obs. proposals are selected and operated by JVN-Consortium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dirty="0" smtClean="0"/>
              <a:t>e</a:t>
            </a:r>
            <a:r>
              <a:rPr kumimoji="1" lang="en-US" altLang="ja-JP" dirty="0" smtClean="0"/>
              <a:t>-VLBI Observations</a:t>
            </a:r>
            <a:endParaRPr kumimoji="1" lang="ja-JP" altLang="en-US" dirty="0"/>
          </a:p>
        </p:txBody>
      </p:sp>
      <p:pic>
        <p:nvPicPr>
          <p:cNvPr id="23554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689324" cy="1944216"/>
          </a:xfrm>
          <a:prstGeom prst="rect">
            <a:avLst/>
          </a:prstGeom>
          <a:noFill/>
        </p:spPr>
      </p:pic>
      <p:pic>
        <p:nvPicPr>
          <p:cNvPr id="23558" name="Picture 6" descr="フリンジ画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73384"/>
            <a:ext cx="3096344" cy="215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0519" y="2924944"/>
            <a:ext cx="260196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49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altLang="ja-JP" dirty="0" smtClean="0"/>
              <a:t> Octave family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 We have developed several instruments </a:t>
            </a:r>
          </a:p>
          <a:p>
            <a:pPr>
              <a:buNone/>
              <a:defRPr/>
            </a:pPr>
            <a:r>
              <a:rPr lang="en-US" altLang="ja-JP" sz="1600" dirty="0" smtClean="0">
                <a:latin typeface="メイリオ" pitchFamily="50" charset="-128"/>
                <a:ea typeface="メイリオ" pitchFamily="50" charset="-128"/>
              </a:rPr>
              <a:t>  for OCTAVE. We call them Octave family.</a:t>
            </a:r>
          </a:p>
          <a:p>
            <a:pPr lvl="0">
              <a:defRPr/>
            </a:pPr>
            <a:r>
              <a:rPr lang="en-US" altLang="ja-JP" sz="2800" dirty="0" smtClean="0"/>
              <a:t>Octave series.</a:t>
            </a:r>
          </a:p>
          <a:p>
            <a:pPr lvl="1">
              <a:defRPr/>
            </a:pPr>
            <a:r>
              <a:rPr lang="en-US" altLang="ja-JP" sz="2000" b="1" dirty="0" smtClean="0"/>
              <a:t>OCTAD </a:t>
            </a:r>
            <a:r>
              <a:rPr lang="en-US" altLang="ja-JP" sz="2000" dirty="0" smtClean="0"/>
              <a:t>: 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000" dirty="0" err="1" smtClean="0"/>
              <a:t>ve</a:t>
            </a:r>
            <a:r>
              <a:rPr lang="en-US" altLang="ja-JP" sz="2000" dirty="0" smtClean="0"/>
              <a:t> A/</a:t>
            </a:r>
            <a:r>
              <a:rPr lang="en-US" altLang="ja-JP" sz="2000" dirty="0" smtClean="0">
                <a:solidFill>
                  <a:srgbClr val="FF0000"/>
                </a:solidFill>
              </a:rPr>
              <a:t>D</a:t>
            </a:r>
            <a:r>
              <a:rPr lang="en-US" altLang="ja-JP" sz="2000" dirty="0" smtClean="0"/>
              <a:t> Converter</a:t>
            </a:r>
          </a:p>
          <a:p>
            <a:pPr lvl="2">
              <a:defRPr/>
            </a:pPr>
            <a:r>
              <a:rPr lang="en-US" altLang="ja-JP" sz="1600" dirty="0" smtClean="0"/>
              <a:t>16(max) </a:t>
            </a:r>
            <a:r>
              <a:rPr lang="en-US" altLang="ja-JP" sz="1600" dirty="0" err="1" smtClean="0"/>
              <a:t>Gsps</a:t>
            </a:r>
            <a:r>
              <a:rPr lang="en-US" altLang="ja-JP" sz="1600" dirty="0" smtClean="0"/>
              <a:t> high speed RF(~30GHz) direct A/D Converter</a:t>
            </a:r>
          </a:p>
          <a:p>
            <a:pPr lvl="1">
              <a:defRPr/>
            </a:pPr>
            <a:r>
              <a:rPr lang="en-US" altLang="ja-JP" sz="2000" b="1" dirty="0" smtClean="0"/>
              <a:t>OCTAVIA1,2  </a:t>
            </a:r>
            <a:r>
              <a:rPr lang="en-US" altLang="ja-JP" sz="2000" dirty="0" smtClean="0"/>
              <a:t>: 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000" dirty="0" err="1" smtClean="0"/>
              <a:t>ve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V</a:t>
            </a:r>
            <a:r>
              <a:rPr lang="en-US" altLang="ja-JP" sz="2000" dirty="0" smtClean="0"/>
              <a:t>S</a:t>
            </a:r>
            <a:r>
              <a:rPr lang="en-US" altLang="ja-JP" sz="2000" dirty="0" smtClean="0">
                <a:solidFill>
                  <a:srgbClr val="FF0000"/>
                </a:solidFill>
              </a:rPr>
              <a:t>I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A</a:t>
            </a:r>
            <a:r>
              <a:rPr lang="en-US" altLang="ja-JP" sz="2000" dirty="0" smtClean="0"/>
              <a:t>dapter</a:t>
            </a:r>
          </a:p>
          <a:p>
            <a:pPr lvl="2">
              <a:defRPr/>
            </a:pPr>
            <a:r>
              <a:rPr lang="en-US" altLang="ja-JP" sz="1600" dirty="0" smtClean="0"/>
              <a:t>VSI-H</a:t>
            </a:r>
            <a:r>
              <a:rPr lang="ja-JP" altLang="en-US" sz="1600" dirty="0" smtClean="0"/>
              <a:t> ⇔ </a:t>
            </a:r>
            <a:r>
              <a:rPr lang="en-US" altLang="ja-JP" sz="1600" dirty="0" smtClean="0"/>
              <a:t>10GbE (VDIF)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converter</a:t>
            </a:r>
          </a:p>
          <a:p>
            <a:pPr lvl="1">
              <a:defRPr/>
            </a:pPr>
            <a:r>
              <a:rPr lang="en-US" altLang="ja-JP" sz="2000" b="1" dirty="0" smtClean="0"/>
              <a:t>OCTADISK</a:t>
            </a:r>
            <a:r>
              <a:rPr lang="en-US" altLang="ja-JP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000" dirty="0" err="1" smtClean="0"/>
              <a:t>ve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DISK</a:t>
            </a:r>
            <a:r>
              <a:rPr lang="en-US" altLang="ja-JP" sz="2000" dirty="0" smtClean="0"/>
              <a:t> drive </a:t>
            </a:r>
          </a:p>
          <a:p>
            <a:pPr lvl="2">
              <a:defRPr/>
            </a:pPr>
            <a:r>
              <a:rPr lang="en-US" altLang="ja-JP" sz="1600" dirty="0" smtClean="0"/>
              <a:t>Disk recorder for VDIF (10GbE)</a:t>
            </a:r>
          </a:p>
          <a:p>
            <a:pPr lvl="1">
              <a:defRPr/>
            </a:pPr>
            <a:r>
              <a:rPr lang="en-US" altLang="ja-JP" sz="2000" b="1" dirty="0" smtClean="0"/>
              <a:t>OCTADISK2(VSREC=</a:t>
            </a:r>
            <a:r>
              <a:rPr lang="en-US" altLang="ja-JP" sz="2000" b="1" dirty="0" smtClean="0">
                <a:sym typeface="Wingdings" pitchFamily="2" charset="2"/>
              </a:rPr>
              <a:t>VDIF Software </a:t>
            </a:r>
            <a:r>
              <a:rPr lang="en-US" altLang="ja-JP" sz="2000" b="1" dirty="0" err="1" smtClean="0">
                <a:sym typeface="Wingdings" pitchFamily="2" charset="2"/>
              </a:rPr>
              <a:t>RECorder</a:t>
            </a:r>
            <a:r>
              <a:rPr lang="en-US" altLang="ja-JP" sz="2000" b="1" dirty="0" smtClean="0">
                <a:sym typeface="Wingdings" pitchFamily="2" charset="2"/>
              </a:rPr>
              <a:t>)</a:t>
            </a:r>
            <a:r>
              <a:rPr lang="en-US" altLang="ja-JP" sz="2000" dirty="0" smtClean="0"/>
              <a:t> </a:t>
            </a:r>
          </a:p>
          <a:p>
            <a:pPr lvl="2">
              <a:defRPr/>
            </a:pPr>
            <a:r>
              <a:rPr lang="en-US" altLang="ja-JP" sz="1600" dirty="0" smtClean="0"/>
              <a:t>Commercial PC with 10 </a:t>
            </a:r>
            <a:r>
              <a:rPr lang="en-US" altLang="ja-JP" sz="1600" dirty="0" err="1" smtClean="0"/>
              <a:t>GbE</a:t>
            </a:r>
            <a:r>
              <a:rPr lang="en-US" altLang="ja-JP" sz="1600" dirty="0" smtClean="0"/>
              <a:t>-card and Raid Box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sz="2000" b="1" dirty="0" smtClean="0"/>
              <a:t>OCTACOR</a:t>
            </a:r>
            <a:r>
              <a:rPr lang="en-US" altLang="ja-JP" sz="2000" dirty="0" smtClean="0"/>
              <a:t> :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000" dirty="0" err="1" smtClean="0"/>
              <a:t>ve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COR</a:t>
            </a:r>
            <a:r>
              <a:rPr lang="en-US" altLang="ja-JP" sz="2000" dirty="0" err="1" smtClean="0"/>
              <a:t>relator</a:t>
            </a:r>
            <a:endParaRPr lang="en-US" altLang="ja-JP" sz="2000" dirty="0" smtClean="0"/>
          </a:p>
          <a:p>
            <a:pPr lvl="2">
              <a:defRPr/>
            </a:pPr>
            <a:r>
              <a:rPr lang="en-US" altLang="ja-JP" sz="1600" dirty="0" err="1" smtClean="0"/>
              <a:t>Gbit</a:t>
            </a:r>
            <a:r>
              <a:rPr lang="en-US" altLang="ja-JP" sz="1600" dirty="0" smtClean="0"/>
              <a:t> </a:t>
            </a:r>
            <a:r>
              <a:rPr lang="en-US" altLang="ja-JP" sz="1600" dirty="0" err="1" smtClean="0"/>
              <a:t>realtime</a:t>
            </a:r>
            <a:r>
              <a:rPr lang="en-US" altLang="ja-JP" sz="1600" dirty="0" smtClean="0"/>
              <a:t> Hardware </a:t>
            </a:r>
            <a:r>
              <a:rPr lang="en-US" altLang="ja-JP" sz="1600" dirty="0" err="1" smtClean="0"/>
              <a:t>correlator</a:t>
            </a:r>
            <a:r>
              <a:rPr lang="en-US" altLang="ja-JP" sz="1600" dirty="0" smtClean="0"/>
              <a:t> (VSI-H)</a:t>
            </a:r>
          </a:p>
          <a:p>
            <a:pPr lvl="1">
              <a:defRPr/>
            </a:pPr>
            <a:r>
              <a:rPr lang="en-US" altLang="ja-JP" sz="2000" b="1" dirty="0" smtClean="0"/>
              <a:t>OCTACOR2</a:t>
            </a:r>
            <a:r>
              <a:rPr lang="en-US" altLang="ja-JP" sz="2000" dirty="0" smtClean="0"/>
              <a:t> :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000" dirty="0" err="1" smtClean="0"/>
              <a:t>ve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COR</a:t>
            </a:r>
            <a:r>
              <a:rPr lang="en-US" altLang="ja-JP" sz="2000" dirty="0" smtClean="0"/>
              <a:t>relator2</a:t>
            </a:r>
          </a:p>
          <a:p>
            <a:pPr lvl="2">
              <a:defRPr/>
            </a:pPr>
            <a:r>
              <a:rPr lang="en-US" altLang="ja-JP" sz="1600" dirty="0" smtClean="0"/>
              <a:t>Software </a:t>
            </a:r>
            <a:r>
              <a:rPr lang="en-US" altLang="ja-JP" sz="1600" dirty="0" err="1" smtClean="0"/>
              <a:t>correlator</a:t>
            </a:r>
            <a:r>
              <a:rPr lang="en-US" altLang="ja-JP" sz="1600" dirty="0" smtClean="0"/>
              <a:t> system (10GbE, VDIF)</a:t>
            </a:r>
          </a:p>
          <a:p>
            <a:pPr lvl="2">
              <a:defRPr/>
            </a:pPr>
            <a:endParaRPr lang="en-US" altLang="ja-JP" sz="800" dirty="0" smtClean="0"/>
          </a:p>
          <a:p>
            <a:pPr lvl="1">
              <a:buNone/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</a:rPr>
              <a:t>Many non-OCTAVE family instruments are also used in </a:t>
            </a:r>
          </a:p>
          <a:p>
            <a:pPr lvl="1">
              <a:buNone/>
            </a:pPr>
            <a:r>
              <a:rPr lang="en-US" altLang="ja-JP" sz="1400" dirty="0" smtClean="0">
                <a:latin typeface="メイリオ" pitchFamily="50" charset="-128"/>
                <a:ea typeface="メイリオ" pitchFamily="50" charset="-128"/>
              </a:rPr>
              <a:t>the array, such as ASD1000/3000, K5(NICT), Mark5B(Haystack).</a:t>
            </a:r>
          </a:p>
          <a:p>
            <a:pPr>
              <a:defRPr/>
            </a:pPr>
            <a:endParaRPr lang="en-US" altLang="ja-JP" sz="2400" dirty="0" smtClean="0"/>
          </a:p>
          <a:p>
            <a:pPr lvl="2">
              <a:defRPr/>
            </a:pPr>
            <a:endParaRPr lang="en-US" altLang="ja-JP" sz="1600" dirty="0" smtClean="0"/>
          </a:p>
          <a:p>
            <a:pPr lvl="2">
              <a:defRPr/>
            </a:pPr>
            <a:endParaRPr lang="en-US" altLang="ja-JP" sz="16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5204" y="4677138"/>
            <a:ext cx="2695268" cy="179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ph\DSC-HX30V\100MSDCF\DSC02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052736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1">
              <a:defRPr/>
            </a:pP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OCTAD </a:t>
            </a:r>
            <a:r>
              <a:rPr lang="en-US" altLang="ja-JP" sz="2800" dirty="0" smtClean="0"/>
              <a:t>: 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OCTA</a:t>
            </a:r>
            <a:r>
              <a:rPr lang="en-US" altLang="ja-JP" sz="2800" dirty="0" err="1" smtClean="0"/>
              <a:t>ve</a:t>
            </a:r>
            <a:r>
              <a:rPr lang="en-US" altLang="ja-JP" sz="2800" dirty="0" smtClean="0"/>
              <a:t> A/</a:t>
            </a:r>
            <a:r>
              <a:rPr lang="en-US" altLang="ja-JP" sz="2800" dirty="0" smtClean="0">
                <a:solidFill>
                  <a:srgbClr val="FF0000"/>
                </a:solidFill>
              </a:rPr>
              <a:t>D</a:t>
            </a:r>
            <a:r>
              <a:rPr lang="en-US" altLang="ja-JP" sz="2800" dirty="0" smtClean="0"/>
              <a:t> Converter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(High speed sampler : </a:t>
            </a:r>
            <a:r>
              <a:rPr lang="en-US" altLang="ja-JP" sz="2800" dirty="0" smtClean="0">
                <a:solidFill>
                  <a:srgbClr val="FF0000"/>
                </a:solidFill>
              </a:rPr>
              <a:t>RF(~30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GHz) Direct Sampling) 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556792"/>
            <a:ext cx="5688632" cy="485313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A/D Chip </a:t>
            </a:r>
          </a:p>
          <a:p>
            <a:pPr lvl="1"/>
            <a:r>
              <a:rPr lang="en-US" altLang="ja-JP" sz="2000" dirty="0" smtClean="0"/>
              <a:t>NTT Photonics/NEL/NAOJ</a:t>
            </a:r>
          </a:p>
          <a:p>
            <a:pPr lvl="2"/>
            <a:r>
              <a:rPr kumimoji="1" lang="en-US" altLang="ja-JP" sz="1900" dirty="0" err="1" smtClean="0"/>
              <a:t>InP</a:t>
            </a:r>
            <a:r>
              <a:rPr kumimoji="1" lang="en-US" altLang="ja-JP" sz="1900" dirty="0" smtClean="0"/>
              <a:t> HBT ADC</a:t>
            </a:r>
            <a:r>
              <a:rPr kumimoji="1" lang="ja-JP" altLang="en-US" sz="1900" dirty="0" smtClean="0"/>
              <a:t>（～</a:t>
            </a:r>
            <a:r>
              <a:rPr kumimoji="1" lang="en-US" altLang="ja-JP" sz="1900" dirty="0" smtClean="0"/>
              <a:t>30GHz</a:t>
            </a:r>
            <a:r>
              <a:rPr kumimoji="1" lang="ja-JP" altLang="en-US" sz="1900" dirty="0" smtClean="0"/>
              <a:t>）</a:t>
            </a:r>
            <a:endParaRPr kumimoji="1" lang="en-US" altLang="ja-JP" sz="1900" dirty="0" smtClean="0"/>
          </a:p>
          <a:p>
            <a:pPr lvl="1">
              <a:buNone/>
            </a:pPr>
            <a:r>
              <a:rPr lang="en-US" altLang="ja-JP" sz="2000" dirty="0" smtClean="0"/>
              <a:t>                          or</a:t>
            </a:r>
          </a:p>
          <a:p>
            <a:pPr lvl="1"/>
            <a:r>
              <a:rPr lang="en-US" altLang="ja-JP" sz="2000" dirty="0" err="1" smtClean="0"/>
              <a:t>Hittait</a:t>
            </a:r>
            <a:r>
              <a:rPr lang="en-US" altLang="ja-JP" sz="2000" dirty="0" smtClean="0"/>
              <a:t> microwave</a:t>
            </a:r>
            <a:r>
              <a:rPr lang="ja-JP" altLang="en-US" sz="2000" dirty="0" smtClean="0"/>
              <a:t>（～</a:t>
            </a:r>
            <a:r>
              <a:rPr lang="en-US" altLang="ja-JP" sz="2000" dirty="0" smtClean="0"/>
              <a:t>20GHz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DBBC(Digital </a:t>
            </a:r>
            <a:r>
              <a:rPr lang="en-US" altLang="ja-JP" sz="2400" dirty="0" err="1" smtClean="0"/>
              <a:t>BaseBand</a:t>
            </a:r>
            <a:r>
              <a:rPr lang="en-US" altLang="ja-JP" sz="2400" dirty="0" smtClean="0"/>
              <a:t> Converter)</a:t>
            </a:r>
          </a:p>
          <a:p>
            <a:pPr lvl="1"/>
            <a:r>
              <a:rPr kumimoji="1" lang="en-US" altLang="ja-JP" sz="2000" dirty="0" smtClean="0"/>
              <a:t>Two FPGA(Virtex7)</a:t>
            </a:r>
          </a:p>
          <a:p>
            <a:pPr lvl="1"/>
            <a:r>
              <a:rPr lang="en-US" altLang="ja-JP" sz="2000" dirty="0" smtClean="0"/>
              <a:t>Firm : </a:t>
            </a:r>
            <a:r>
              <a:rPr lang="en-US" altLang="ja-JP" sz="2000" dirty="0" err="1" smtClean="0"/>
              <a:t>SuperH</a:t>
            </a:r>
            <a:r>
              <a:rPr lang="en-US" altLang="ja-JP" sz="2000" dirty="0" smtClean="0"/>
              <a:t> by </a:t>
            </a:r>
            <a:r>
              <a:rPr lang="en-US" altLang="ja-JP" sz="2000" dirty="0" err="1" smtClean="0"/>
              <a:t>Renesas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We do not need Down converter and </a:t>
            </a:r>
          </a:p>
          <a:p>
            <a:pPr>
              <a:buNone/>
            </a:pPr>
            <a:r>
              <a:rPr lang="en-US" altLang="ja-JP" sz="2000" dirty="0" smtClean="0"/>
              <a:t>base band converter using this simple system </a:t>
            </a:r>
          </a:p>
          <a:p>
            <a:pPr lvl="1">
              <a:buNone/>
            </a:pPr>
            <a:endParaRPr kumimoji="1" lang="ja-JP" altLang="en-US" sz="20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20415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382" y="1340768"/>
            <a:ext cx="24496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2108" y="3068960"/>
            <a:ext cx="240326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ph\DSC-HX30V\100MSDCF\DSC022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139190"/>
            <a:ext cx="3096344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Block Diagram(OCTAD)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52450" y="1412776"/>
          <a:ext cx="8591550" cy="5114925"/>
        </p:xfrm>
        <a:graphic>
          <a:graphicData uri="http://schemas.openxmlformats.org/presentationml/2006/ole">
            <p:oleObj spid="_x0000_s46081" r:id="rId4" imgW="5652000" imgH="3456000" progId="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82580" y="1844824"/>
            <a:ext cx="12490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RF input 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580" y="2852936"/>
            <a:ext cx="12490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RF input 2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580" y="3861048"/>
            <a:ext cx="12490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RF input 3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9092" y="4797152"/>
            <a:ext cx="12125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RF input 4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51852" y="1825079"/>
            <a:ext cx="66396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ADC1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1852" y="2833191"/>
            <a:ext cx="66396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ADC2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51720" y="3769295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ADC3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4725144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ADC4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59832" y="5805264"/>
            <a:ext cx="30562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Signal processing(DBBC) FPGA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0272" y="1412776"/>
            <a:ext cx="129614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VDIF Formatter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6804248" y="177281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4499992" y="5157192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7092280" y="1956941"/>
            <a:ext cx="1512168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10GbE MAC/PHY</a:t>
            </a:r>
            <a:endParaRPr kumimoji="1" lang="ja-JP" altLang="en-US" sz="14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7246929" y="225560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267744" y="3841303"/>
            <a:ext cx="66396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ADC2</a:t>
            </a:r>
            <a:endParaRPr kumimoji="1" lang="ja-JP" altLang="en-US" sz="1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86587" y="4797152"/>
            <a:ext cx="663964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ADC2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en-US" altLang="ja-JP" dirty="0" smtClean="0"/>
              <a:t>Specification of OCTAD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611560" y="1196752"/>
          <a:ext cx="799288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626"/>
                <a:gridCol w="3754062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 channel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4  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Input</a:t>
                      </a:r>
                      <a:r>
                        <a:rPr kumimoji="1" lang="en-US" altLang="ja-JP" baseline="0" dirty="0" smtClean="0"/>
                        <a:t> 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～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GHz(</a:t>
                      </a:r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Hittaite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～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GH(NEL)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Sampling Frequency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GHz(</a:t>
                      </a:r>
                      <a:r>
                        <a:rPr kumimoji="1" lang="en-US" altLang="ja-JP" dirty="0" err="1" smtClean="0">
                          <a:solidFill>
                            <a:schemeClr val="tx1"/>
                          </a:solidFill>
                        </a:rPr>
                        <a:t>Hittaite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GHz(NEL)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Sampling</a:t>
                      </a:r>
                      <a:r>
                        <a:rPr kumimoji="1" lang="en-US" altLang="ja-JP" baseline="0" dirty="0" smtClean="0"/>
                        <a:t> 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smtClean="0"/>
                        <a:t>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Output</a:t>
                      </a:r>
                      <a:r>
                        <a:rPr kumimoji="1" lang="en-US" altLang="ja-JP" baseline="0" dirty="0" smtClean="0"/>
                        <a:t> port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GbE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X 4,  32Gbps(max rate) 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Transfer</a:t>
                      </a:r>
                      <a:r>
                        <a:rPr kumimoji="1" lang="en-US" altLang="ja-JP" baseline="0" dirty="0" smtClean="0"/>
                        <a:t> protocol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UDP</a:t>
                      </a:r>
                      <a:r>
                        <a:rPr kumimoji="1" lang="ja-JP" altLang="en-US" dirty="0" err="1" smtClean="0"/>
                        <a:t>、</a:t>
                      </a:r>
                      <a:r>
                        <a:rPr kumimoji="1" lang="en-US" altLang="ja-JP" dirty="0" smtClean="0"/>
                        <a:t>VDIF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611560" y="3971032"/>
          <a:ext cx="813690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277"/>
                <a:gridCol w="1263774"/>
                <a:gridCol w="2154605"/>
                <a:gridCol w="2232248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DBBC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Out bit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Channels</a:t>
                      </a:r>
                      <a:r>
                        <a:rPr kumimoji="1" lang="en-US" altLang="ja-JP" baseline="0" dirty="0" smtClean="0"/>
                        <a:t> of out put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4096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Msps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2048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Msps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1024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Msps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256,128,64,32,16</a:t>
                      </a:r>
                      <a:r>
                        <a:rPr kumimoji="1" lang="ja-JP" altLang="en-US" dirty="0" smtClean="0"/>
                        <a:t> </a:t>
                      </a:r>
                      <a:r>
                        <a:rPr kumimoji="1" lang="en-US" altLang="ja-JP" dirty="0" err="1" smtClean="0"/>
                        <a:t>Msps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16,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971600" y="6021288"/>
            <a:ext cx="73448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/>
              <a:t> OCTD has several DBBC modes to be </a:t>
            </a:r>
            <a:r>
              <a:rPr lang="en-US" altLang="ja-JP" dirty="0" err="1" smtClean="0"/>
              <a:t>comformable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to VGOS(VLBI2010) and 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    present VLBI system.</a:t>
            </a:r>
            <a:r>
              <a:rPr kumimoji="1" lang="en-US" altLang="ja-JP" dirty="0" smtClean="0">
                <a:solidFill>
                  <a:schemeClr val="tx1"/>
                </a:solidFill>
              </a:rPr>
              <a:t>   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CF2C-E3CD-4EA5-A129-A416CF0C6A66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251520" y="980728"/>
            <a:ext cx="4104456" cy="1717651"/>
          </a:xfrm>
        </p:spPr>
        <p:txBody>
          <a:bodyPr>
            <a:normAutofit/>
          </a:bodyPr>
          <a:lstStyle/>
          <a:p>
            <a:r>
              <a:rPr lang="en-US" altLang="ja-JP" sz="1400" dirty="0" smtClean="0"/>
              <a:t>Lab. test of sampling jitter</a:t>
            </a:r>
          </a:p>
          <a:p>
            <a:pPr lvl="1"/>
            <a:r>
              <a:rPr kumimoji="1" lang="en-US" altLang="ja-JP" sz="1400" dirty="0" smtClean="0"/>
              <a:t>0.17 </a:t>
            </a:r>
            <a:r>
              <a:rPr kumimoji="1" lang="en-US" altLang="ja-JP" sz="1400" dirty="0" err="1" smtClean="0"/>
              <a:t>psec</a:t>
            </a:r>
            <a:r>
              <a:rPr kumimoji="1" lang="en-US" altLang="ja-JP" sz="1400" dirty="0" smtClean="0"/>
              <a:t> (</a:t>
            </a:r>
            <a:r>
              <a:rPr kumimoji="1" lang="en-US" altLang="ja-JP" sz="1400" dirty="0" err="1" smtClean="0"/>
              <a:t>Lc</a:t>
            </a:r>
            <a:r>
              <a:rPr lang="en-US" altLang="ja-JP" sz="1400" dirty="0" smtClean="0"/>
              <a:t>&lt;</a:t>
            </a:r>
            <a:r>
              <a:rPr kumimoji="1" lang="en-US" altLang="ja-JP" sz="1400" dirty="0" smtClean="0"/>
              <a:t>1%  @43GHz)</a:t>
            </a:r>
          </a:p>
          <a:p>
            <a:r>
              <a:rPr lang="en-US" altLang="ja-JP" sz="1400" dirty="0" smtClean="0"/>
              <a:t>Zero baseline  fringe test observation </a:t>
            </a:r>
          </a:p>
          <a:p>
            <a:pPr lvl="1"/>
            <a:r>
              <a:rPr kumimoji="1" lang="en-US" altLang="ja-JP" sz="1400" dirty="0" smtClean="0"/>
              <a:t>9/2012</a:t>
            </a:r>
          </a:p>
          <a:p>
            <a:pPr lvl="1"/>
            <a:r>
              <a:rPr kumimoji="1" lang="en-US" altLang="ja-JP" sz="1400" dirty="0" err="1" smtClean="0"/>
              <a:t>Mizusawa</a:t>
            </a:r>
            <a:r>
              <a:rPr kumimoji="1" lang="en-US" altLang="ja-JP" sz="1400" dirty="0" smtClean="0"/>
              <a:t> 10m x 20m BL=60m</a:t>
            </a:r>
          </a:p>
          <a:p>
            <a:pPr lvl="1"/>
            <a:r>
              <a:rPr kumimoji="1" lang="en-US" altLang="ja-JP" sz="1400" dirty="0" smtClean="0"/>
              <a:t>16Gbps x 2 OCTAD</a:t>
            </a:r>
            <a:endParaRPr kumimoji="1" lang="ja-JP" altLang="en-US" sz="1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52728" cy="810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dirty="0" smtClean="0"/>
              <a:t>Evaluation of OCTAD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80928"/>
            <a:ext cx="2232248" cy="154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914" t="6278" r="6278" b="5066"/>
          <a:stretch>
            <a:fillRect/>
          </a:stretch>
        </p:blipFill>
        <p:spPr bwMode="auto">
          <a:xfrm>
            <a:off x="0" y="2636912"/>
            <a:ext cx="2339752" cy="168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6444208" y="2062477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</a:rPr>
              <a:t>Jitter</a:t>
            </a:r>
            <a:r>
              <a:rPr lang="ja-JP" altLang="en-US" dirty="0" smtClean="0">
                <a:solidFill>
                  <a:srgbClr val="000000"/>
                </a:solidFill>
                <a:latin typeface="HG丸ｺﾞｼｯｸM-PRO"/>
              </a:rPr>
              <a:t>　</a:t>
            </a:r>
            <a:r>
              <a:rPr lang="en-US" altLang="ja-JP" dirty="0" smtClean="0">
                <a:solidFill>
                  <a:srgbClr val="000000"/>
                </a:solidFill>
              </a:rPr>
              <a:t>0.17psec</a:t>
            </a:r>
          </a:p>
          <a:p>
            <a:pPr>
              <a:defRPr/>
            </a:pPr>
            <a:r>
              <a:rPr lang="en-US" altLang="ja-JP" dirty="0" err="1" smtClean="0">
                <a:solidFill>
                  <a:srgbClr val="000000"/>
                </a:solidFill>
              </a:rPr>
              <a:t>Lc</a:t>
            </a:r>
            <a:r>
              <a:rPr lang="en-US" altLang="ja-JP" dirty="0" smtClean="0">
                <a:solidFill>
                  <a:srgbClr val="000000"/>
                </a:solidFill>
              </a:rPr>
              <a:t> &lt;1%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841233" y="6356351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pic>
        <p:nvPicPr>
          <p:cNvPr id="13" name="図 12" descr="D:\WG\development\26sampler\exp\fring_img\MIZNAO20ADS1K_MIZNAO20OCTAD_2013348060200_CH1_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25144"/>
            <a:ext cx="2016224" cy="1772816"/>
          </a:xfrm>
          <a:prstGeom prst="rect">
            <a:avLst/>
          </a:prstGeom>
          <a:noFill/>
        </p:spPr>
      </p:pic>
      <p:pic>
        <p:nvPicPr>
          <p:cNvPr id="14" name="図 13" descr="D:\WG\development\26sampler\exp\fring_img\MIZNAO20OCTAD_MIZNAO20OCTAD_2013348060200_CH1_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25144"/>
            <a:ext cx="2304256" cy="1628800"/>
          </a:xfrm>
          <a:prstGeom prst="rect">
            <a:avLst/>
          </a:prstGeom>
          <a:noFill/>
        </p:spPr>
      </p:pic>
      <p:pic>
        <p:nvPicPr>
          <p:cNvPr id="42" name="Picture 2" descr="D:\ph\120904-miz\IMG_23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3720" y="2276872"/>
            <a:ext cx="2520280" cy="3360373"/>
          </a:xfrm>
          <a:prstGeom prst="rect">
            <a:avLst/>
          </a:prstGeom>
          <a:noFill/>
        </p:spPr>
      </p:pic>
      <p:sp>
        <p:nvSpPr>
          <p:cNvPr id="43" name="スライド番号プレースホルダ 4"/>
          <p:cNvSpPr txBox="1">
            <a:spLocks/>
          </p:cNvSpPr>
          <p:nvPr/>
        </p:nvSpPr>
        <p:spPr>
          <a:xfrm>
            <a:off x="6841233" y="6356351"/>
            <a:ext cx="2133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3ACF2C-E3CD-4EA5-A129-A416CF0C6A6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194502"/>
            <a:ext cx="2483768" cy="186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3" descr="E:\my\My Pictures\VERA\ant_mizusawa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1196752"/>
            <a:ext cx="1872208" cy="140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右矢印 45"/>
          <p:cNvSpPr/>
          <p:nvPr/>
        </p:nvSpPr>
        <p:spPr>
          <a:xfrm>
            <a:off x="5868144" y="1988840"/>
            <a:ext cx="720080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6588224" y="2420888"/>
            <a:ext cx="1008112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4932040" y="2708920"/>
            <a:ext cx="1609736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RX output 20-24GHz</a:t>
            </a:r>
            <a:endParaRPr kumimoji="1" lang="ja-JP" altLang="en-US" sz="12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16016" y="3284984"/>
            <a:ext cx="2002408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OCTAD(A/D)</a:t>
            </a:r>
            <a:r>
              <a:rPr lang="en-US" altLang="ja-JP" sz="1200" dirty="0" smtClean="0"/>
              <a:t> input </a:t>
            </a:r>
            <a:r>
              <a:rPr kumimoji="1" lang="en-US" altLang="ja-JP" sz="1200" dirty="0" smtClean="0"/>
              <a:t> 20-24GHz</a:t>
            </a:r>
            <a:endParaRPr kumimoji="1" lang="ja-JP" altLang="en-US" sz="1200" dirty="0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6660232" y="3501008"/>
            <a:ext cx="72008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788024" y="3717032"/>
            <a:ext cx="176465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A/D output using 10GbE</a:t>
            </a:r>
          </a:p>
          <a:p>
            <a:r>
              <a:rPr lang="en-US" altLang="ja-JP" sz="1200" dirty="0" smtClean="0"/>
              <a:t>Optical fiber, VDIF format</a:t>
            </a:r>
            <a:endParaRPr kumimoji="1" lang="ja-JP" altLang="en-US" sz="1200" dirty="0"/>
          </a:p>
        </p:txBody>
      </p:sp>
      <p:cxnSp>
        <p:nvCxnSpPr>
          <p:cNvPr id="54" name="直線矢印コネクタ 53"/>
          <p:cNvCxnSpPr/>
          <p:nvPr/>
        </p:nvCxnSpPr>
        <p:spPr>
          <a:xfrm>
            <a:off x="6516216" y="3933056"/>
            <a:ext cx="2160240" cy="144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6948264" y="6021288"/>
            <a:ext cx="5040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6" name="Object 2"/>
          <p:cNvGraphicFramePr>
            <a:graphicFrameLocks/>
          </p:cNvGraphicFramePr>
          <p:nvPr/>
        </p:nvGraphicFramePr>
        <p:xfrm>
          <a:off x="7452320" y="4653136"/>
          <a:ext cx="1582490" cy="2060848"/>
        </p:xfrm>
        <a:graphic>
          <a:graphicData uri="http://schemas.openxmlformats.org/presentationml/2006/ole">
            <p:oleObj spid="_x0000_s77827" r:id="rId11" imgW="3648557" imgH="4715237" progId="PBrush">
              <p:embed/>
            </p:oleObj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5778588" y="5847655"/>
            <a:ext cx="137294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200" dirty="0" smtClean="0"/>
              <a:t>Software recorder </a:t>
            </a:r>
          </a:p>
          <a:p>
            <a:r>
              <a:rPr lang="en-US" altLang="ja-JP" sz="1200" dirty="0" smtClean="0"/>
              <a:t>VSREC(OCTADISK2</a:t>
            </a:r>
            <a:r>
              <a:rPr lang="en-US" altLang="ja-JP" sz="1200" dirty="0"/>
              <a:t>)</a:t>
            </a:r>
            <a:endParaRPr lang="en-US" altLang="ja-JP" sz="12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7544" y="4365104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Sampling jitter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23728" y="4365104"/>
            <a:ext cx="2911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Fringe </a:t>
            </a:r>
            <a:r>
              <a:rPr kumimoji="1" lang="en-US" altLang="ja-JP" sz="1400" dirty="0" smtClean="0"/>
              <a:t>of </a:t>
            </a:r>
            <a:r>
              <a:rPr kumimoji="1" lang="en-US" altLang="ja-JP" sz="1400" dirty="0" err="1" smtClean="0"/>
              <a:t>CygA</a:t>
            </a:r>
            <a:r>
              <a:rPr lang="en-US" altLang="ja-JP" sz="1400" dirty="0" smtClean="0"/>
              <a:t> (4GHz band width)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43608" y="3501008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0.17psec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525344"/>
            <a:ext cx="2217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XS </a:t>
            </a:r>
            <a:r>
              <a:rPr kumimoji="1" lang="en-US" altLang="ja-JP" sz="1400" dirty="0" smtClean="0"/>
              <a:t>of W49</a:t>
            </a:r>
            <a:r>
              <a:rPr lang="en-US" altLang="ja-JP" sz="1400" dirty="0" smtClean="0"/>
              <a:t> (512MHz BW)</a:t>
            </a:r>
          </a:p>
          <a:p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83768" y="652534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AS </a:t>
            </a:r>
            <a:r>
              <a:rPr kumimoji="1" lang="en-US" altLang="ja-JP" sz="1400" dirty="0" smtClean="0"/>
              <a:t>of W49</a:t>
            </a:r>
            <a:r>
              <a:rPr lang="en-US" altLang="ja-JP" sz="1400" dirty="0" smtClean="0"/>
              <a:t> (512MHz BW)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44483</TotalTime>
  <Words>2375</Words>
  <Application>Microsoft Office PowerPoint</Application>
  <PresentationFormat>画面に合わせる (4:3)</PresentationFormat>
  <Paragraphs>444</Paragraphs>
  <Slides>22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         The OCTAVE-DAS and correlator system  for VERA, JVN,  Japanese e-VLBI(OCTAVE) and KJJVC</vt:lpstr>
      <vt:lpstr>OCTAVE: e-VLBI array  （Optically ConnecTed Array for Vlbi Exploration） Subarray of JVN(Japanese VLBI Network)</vt:lpstr>
      <vt:lpstr>Communication lines</vt:lpstr>
      <vt:lpstr>e-VLBI Observations</vt:lpstr>
      <vt:lpstr> Octave family</vt:lpstr>
      <vt:lpstr> OCTAD :  OCTAve A/D Converter  (High speed sampler : RF(~30 GHz) Direct Sampling)  </vt:lpstr>
      <vt:lpstr>Block Diagram(OCTAD)</vt:lpstr>
      <vt:lpstr>Specification of OCTAD </vt:lpstr>
      <vt:lpstr>Evaluation of OCTAD</vt:lpstr>
      <vt:lpstr>VSI-Adapter (OCTAVIA1,2)  Disk recorder (OCTADISK)</vt:lpstr>
      <vt:lpstr>OCTADISK2p（Octave-disk-drive 2）</vt:lpstr>
      <vt:lpstr>Correlators for OCTAVE and JVN</vt:lpstr>
      <vt:lpstr>スライド 13</vt:lpstr>
      <vt:lpstr>VLBI Calibrator survey for VERA using wide band (8Gbps) system</vt:lpstr>
      <vt:lpstr>Broad band (8Gbps) scientific observations for VERA</vt:lpstr>
      <vt:lpstr>A history of fringe test observation btw other systems and OCTA system</vt:lpstr>
      <vt:lpstr>スライド 17</vt:lpstr>
      <vt:lpstr>Fringe btw Iriki and Ulsan @2011 Jan</vt:lpstr>
      <vt:lpstr>Fringe btw NOTO and SRT on Sep 2014 </vt:lpstr>
      <vt:lpstr>Fringe test observation   between VERA-IRKI 20m and Tidbinbilla 70m</vt:lpstr>
      <vt:lpstr>Summary</vt:lpstr>
      <vt:lpstr>スライド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相関局整備案</dc:title>
  <dc:creator>xxx</dc:creator>
  <cp:lastModifiedBy>xxx</cp:lastModifiedBy>
  <cp:revision>2986</cp:revision>
  <dcterms:created xsi:type="dcterms:W3CDTF">2010-05-01T07:07:58Z</dcterms:created>
  <dcterms:modified xsi:type="dcterms:W3CDTF">2014-10-14T14:36:25Z</dcterms:modified>
</cp:coreProperties>
</file>