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2" r:id="rId4"/>
  </p:sldMasterIdLst>
  <p:notesMasterIdLst>
    <p:notesMasterId r:id="rId26"/>
  </p:notesMasterIdLst>
  <p:sldIdLst>
    <p:sldId id="316" r:id="rId5"/>
    <p:sldId id="292" r:id="rId6"/>
    <p:sldId id="296" r:id="rId7"/>
    <p:sldId id="297" r:id="rId8"/>
    <p:sldId id="302" r:id="rId9"/>
    <p:sldId id="303" r:id="rId10"/>
    <p:sldId id="257" r:id="rId11"/>
    <p:sldId id="258" r:id="rId12"/>
    <p:sldId id="259" r:id="rId13"/>
    <p:sldId id="260" r:id="rId14"/>
    <p:sldId id="261" r:id="rId15"/>
    <p:sldId id="284" r:id="rId16"/>
    <p:sldId id="305" r:id="rId17"/>
    <p:sldId id="308" r:id="rId18"/>
    <p:sldId id="309" r:id="rId19"/>
    <p:sldId id="322" r:id="rId20"/>
    <p:sldId id="317" r:id="rId21"/>
    <p:sldId id="319" r:id="rId22"/>
    <p:sldId id="318" r:id="rId23"/>
    <p:sldId id="320" r:id="rId24"/>
    <p:sldId id="321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8991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Quick Intro to PR. If needed</a:t>
            </a:r>
          </a:p>
          <a:p>
            <a:pPr eaLnBrk="1" hangingPunct="1">
              <a:spcBef>
                <a:spcPts val="425"/>
              </a:spcBef>
              <a:defRPr/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eaLnBrk="1" hangingPunct="1">
              <a:spcBef>
                <a:spcPts val="425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PR has provided a huge increase in the useability of VLBI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But mm-VLBI phase referencing is really hard. </a:t>
            </a:r>
          </a:p>
          <a:p>
            <a:pPr eaLnBrk="1" hangingPunct="1">
              <a:spcBef>
                <a:spcPts val="425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You have to switch very fast (and so) your calibrator needs to be very close. And they are not so many which are bright enough. </a:t>
            </a:r>
          </a:p>
          <a:p>
            <a:pPr eaLnBrk="1" hangingPunct="1">
              <a:spcBef>
                <a:spcPts val="425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To my knowledge only 86GHz PR is P&amp;R 2000 on the 1308+32 pair. </a:t>
            </a:r>
          </a:p>
          <a:p>
            <a:pPr eaLnBrk="1" hangingPunct="1">
              <a:spcBef>
                <a:spcPts val="425"/>
              </a:spcBef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eaLnBrk="1" hangingPunct="1">
              <a:spcBef>
                <a:spcPts val="425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But for any source there is a source at 0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deg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sep.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So why not use the low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freq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to calibrate the high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freq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and switch rapidly between the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freq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Step 1 Freq Phase Transfer:</a:t>
            </a:r>
          </a:p>
          <a:p>
            <a:pPr eaLnBrk="1" hangingPunct="1">
              <a:spcBef>
                <a:spcPts val="425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Phase in VLBI visibilities (high freq green) are made of multiple contributions:</a:t>
            </a:r>
          </a:p>
          <a:p>
            <a:pPr eaLnBrk="1" hangingPunct="1">
              <a:spcBef>
                <a:spcPts val="425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Geometric, Tropospheric, Ionospheric, Instrumental, Structual + N2pi:</a:t>
            </a:r>
          </a:p>
          <a:p>
            <a:pPr eaLnBrk="1" hangingPunct="1">
              <a:spcBef>
                <a:spcPts val="425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Some of these are fast some are slow:</a:t>
            </a:r>
          </a:p>
          <a:p>
            <a:pPr eaLnBrk="1" hangingPunct="1">
              <a:spcBef>
                <a:spcPts val="425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The low freq (red) situation is the same: If we scale the low by the ratio: non-dispersive go to zero. Ionosp made LARGER (but start small): So phase residuals are Structure, Core shift and slow changing Iono and Inst.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138"/>
              </a:spcBef>
              <a:defRPr/>
            </a:pPr>
            <a:r>
              <a:rPr lang="en-US" sz="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Rather than SelfCalibrating. We can introduce a second source.  With same proceedure we end up with residuals with Core-shift (Structure) and Iono and Inst.</a:t>
            </a:r>
            <a:endParaRPr lang="en-US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eaLnBrk="1" hangingPunct="1">
              <a:spcBef>
                <a:spcPts val="138"/>
              </a:spcBef>
              <a:defRPr/>
            </a:pPr>
            <a:r>
              <a:rPr lang="en-US" sz="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Alternating between A and B allows us to separate out structure and combined core-shift.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Summary points</a:t>
            </a:r>
          </a:p>
          <a:p>
            <a:pPr eaLnBrk="1" hangingPunct="1">
              <a:spcBef>
                <a:spcPts val="425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Long Coherence Times = Sensitive obs. </a:t>
            </a:r>
          </a:p>
          <a:p>
            <a:pPr eaLnBrk="1" hangingPunct="1">
              <a:spcBef>
                <a:spcPts val="425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PR at &gt; 43GHz</a:t>
            </a:r>
          </a:p>
          <a:p>
            <a:pPr eaLnBrk="1" hangingPunct="1">
              <a:spcBef>
                <a:spcPts val="425"/>
              </a:spcBef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Robust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Phase Referenced images from the KVN, referenced between 22 and 43 GHz (both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SiO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transitions)</a:t>
            </a:r>
          </a:p>
          <a:p>
            <a:pPr eaLnBrk="1" hangingPunct="1">
              <a:spcBef>
                <a:spcPts val="425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redone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with new (&lt;5cm) positions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Resuits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from AJ paper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ts val="425"/>
              </a:spcBef>
              <a:defRPr/>
            </a:pP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0929D-9ACA-0E4E-B51A-3D86C4DD0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0188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D753-013B-8E46-A758-9187BADDF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3503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8580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8580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E4D22-B2B1-1643-BF22-5047023A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177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1844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2909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777937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4836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4513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0545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93384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94924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B45AC-DD78-FE4E-BB69-1094A6223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942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1628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444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8580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8580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2494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B2847-BDB1-7447-9994-FD1F398F7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70235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1A144-BA0D-B14A-B3D6-0F1A4E8B9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548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3D92-888C-7F4F-A875-C88751E5A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6232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983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9838"/>
            <a:ext cx="4038600" cy="561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D051-70B0-DD4A-805D-BE6488EFF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7269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DCD3C-AB93-644B-A525-186C3284A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8545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61FCD-767E-164B-B310-F7BD4B94D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38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327D2-60C5-0A4C-9B0B-5979B0ED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279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4ACC-328B-3E4D-B5CF-CA60BA05E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21534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AF8A-7FE4-344F-B21D-AE917AAD6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0488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3C37-6ACF-C14C-BD74-68FA313CB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153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1398-A203-C747-A5F0-EDAE6FEE0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0432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8580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8580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D61E-29D2-2D47-95B2-EBD54AFB3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3048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33F1-332A-034B-8ED5-6957556C8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094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989BA-D19D-D74E-8336-394FEA6A1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66099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50B6B-CAB3-3A4B-8BE5-544B14928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2660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F854-DAAE-5142-AB9F-0FD3FA7E5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6331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4206-EA0D-E441-992A-DAE781BBA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52582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E088E-D529-504D-8AA4-1F7BA7CA3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5229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62D33-5D66-9541-A4CF-B285D8D7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06352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3C8D-2A56-DB47-BB9E-6A5AE0E68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25770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B594-558F-304B-979F-A5EECFBE8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017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39FD6-C633-0E45-8F4D-6E6D8143B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848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E9086-BD5E-1244-983F-35697EE6A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0467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D0378-A5A7-4743-B57B-39D24178F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48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68FA-D887-914D-A532-36F70B874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4160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4B29-D2C9-E84F-A573-59B4E6792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966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B5C6F-3F5C-4A40-88AE-337FC5D74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8430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BFD57-C679-BF46-B87D-93B469265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9936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99E21-246E-AD47-B72F-8E693836D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0655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 Bold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charset="0"/>
              </a:rPr>
              <a:t>Second level</a:t>
            </a:r>
          </a:p>
          <a:p>
            <a:pPr lvl="2"/>
            <a:r>
              <a:rPr lang="en-US">
                <a:sym typeface="Times New Roman" charset="0"/>
              </a:rPr>
              <a:t>Third level</a:t>
            </a:r>
          </a:p>
          <a:p>
            <a:pPr lvl="3"/>
            <a:r>
              <a:rPr lang="en-US">
                <a:sym typeface="굴림" charset="0"/>
              </a:rPr>
              <a:t>Fourth level</a:t>
            </a:r>
          </a:p>
          <a:p>
            <a:pPr lvl="4"/>
            <a:r>
              <a:rPr lang="en-US">
                <a:sym typeface="굴림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3914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title style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486525"/>
            <a:ext cx="2841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A99C8BF-801E-2F4B-BDEC-15A516C0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xmlns:p14="http://schemas.microsoft.com/office/powerpoint/2010/main"/>
  <p:hf hdr="0" ftr="0" dt="0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600"/>
        </a:spcBef>
        <a:spcAft>
          <a:spcPct val="0"/>
        </a:spcAft>
        <a:buClr>
          <a:srgbClr val="339966"/>
        </a:buClr>
        <a:buSzPct val="100000"/>
        <a:buFont typeface="Wingdings" charset="0"/>
        <a:buChar char="v"/>
        <a:defRPr sz="2800">
          <a:solidFill>
            <a:srgbClr val="1640B6"/>
          </a:solidFill>
          <a:latin typeface="+mn-lt"/>
          <a:ea typeface="+mn-ea"/>
          <a:cs typeface="+mn-cs"/>
          <a:sym typeface="Times New Roman Bold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48BDEC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굴림" charset="0"/>
        <a:buChar char="–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 Bold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charset="0"/>
              </a:rPr>
              <a:t>Second level</a:t>
            </a:r>
          </a:p>
          <a:p>
            <a:pPr lvl="2"/>
            <a:r>
              <a:rPr lang="en-US">
                <a:sym typeface="Times New Roman" charset="0"/>
              </a:rPr>
              <a:t>Third level</a:t>
            </a:r>
          </a:p>
          <a:p>
            <a:pPr lvl="3"/>
            <a:r>
              <a:rPr lang="en-US">
                <a:sym typeface="굴림" charset="0"/>
              </a:rPr>
              <a:t>Fourth level</a:t>
            </a:r>
          </a:p>
          <a:p>
            <a:pPr lvl="4"/>
            <a:r>
              <a:rPr lang="en-US">
                <a:sym typeface="굴림" charset="0"/>
              </a:rPr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3914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xmlns:p14="http://schemas.microsoft.com/office/powerpoint/2010/main"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600"/>
        </a:spcBef>
        <a:spcAft>
          <a:spcPct val="0"/>
        </a:spcAft>
        <a:buClr>
          <a:srgbClr val="339966"/>
        </a:buClr>
        <a:buSzPct val="100000"/>
        <a:buFont typeface="Wingdings" charset="0"/>
        <a:buChar char="v"/>
        <a:defRPr sz="2800">
          <a:solidFill>
            <a:srgbClr val="1640B6"/>
          </a:solidFill>
          <a:latin typeface="+mn-lt"/>
          <a:ea typeface="+mn-ea"/>
          <a:cs typeface="+mn-cs"/>
          <a:sym typeface="Times New Roman Bold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48BDEC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굴림" charset="0"/>
        <a:buChar char="–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3914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39838"/>
            <a:ext cx="8229600" cy="561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 Bold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charset="0"/>
              </a:rPr>
              <a:t>Second level</a:t>
            </a:r>
          </a:p>
          <a:p>
            <a:pPr lvl="2"/>
            <a:r>
              <a:rPr lang="en-US">
                <a:sym typeface="Times New Roman" charset="0"/>
              </a:rPr>
              <a:t>Third level</a:t>
            </a:r>
          </a:p>
          <a:p>
            <a:pPr lvl="3"/>
            <a:r>
              <a:rPr lang="en-US">
                <a:sym typeface="굴림" charset="0"/>
              </a:rPr>
              <a:t>Fourth level</a:t>
            </a:r>
          </a:p>
          <a:p>
            <a:pPr lvl="4"/>
            <a:r>
              <a:rPr lang="en-US">
                <a:sym typeface="굴림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70463" y="6508750"/>
            <a:ext cx="2873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349794FA-8509-4D47-A392-180A3B4C1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Clr>
          <a:srgbClr val="339966"/>
        </a:buClr>
        <a:buSzPct val="100000"/>
        <a:buFont typeface="Wingdings" charset="0"/>
        <a:buChar char="v"/>
        <a:defRPr sz="2800">
          <a:solidFill>
            <a:srgbClr val="1640B6"/>
          </a:solidFill>
          <a:latin typeface="+mn-lt"/>
          <a:ea typeface="+mn-ea"/>
          <a:cs typeface="+mn-cs"/>
          <a:sym typeface="Times New Roman Bold" charset="0"/>
        </a:defRPr>
      </a:lvl1pPr>
      <a:lvl2pPr marL="704850" indent="-285750" algn="l" rtl="0" eaLnBrk="0" fontAlgn="base" hangingPunct="0">
        <a:spcBef>
          <a:spcPts val="700"/>
        </a:spcBef>
        <a:spcAft>
          <a:spcPct val="0"/>
        </a:spcAft>
        <a:buClr>
          <a:srgbClr val="48BDEC"/>
        </a:buClr>
        <a:buSzPct val="100000"/>
        <a:buFont typeface="Wingdings" charset="0"/>
        <a:buChar char="§"/>
        <a:defRPr sz="28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2pPr>
      <a:lvl3pPr marL="1104900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굴림" charset="0"/>
        <a:buChar char="–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굴림" charset="0"/>
        <a:buChar char="»"/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" charset="0"/>
              </a:rPr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 New Roman Bold" charset="0"/>
              </a:rPr>
              <a:t>Click to edit Master text styles</a:t>
            </a:r>
          </a:p>
          <a:p>
            <a:pPr lvl="1"/>
            <a:r>
              <a:rPr lang="en-US">
                <a:sym typeface="Times New Roman" charset="0"/>
              </a:rPr>
              <a:t>Second level</a:t>
            </a:r>
          </a:p>
          <a:p>
            <a:pPr lvl="2"/>
            <a:r>
              <a:rPr lang="en-US">
                <a:sym typeface="Times New Roman" charset="0"/>
              </a:rPr>
              <a:t>Third level</a:t>
            </a:r>
          </a:p>
          <a:p>
            <a:pPr lvl="3"/>
            <a:r>
              <a:rPr lang="en-US">
                <a:sym typeface="굴림" charset="0"/>
              </a:rPr>
              <a:t>Fourth level</a:t>
            </a:r>
          </a:p>
          <a:p>
            <a:pPr lvl="4"/>
            <a:r>
              <a:rPr lang="en-US">
                <a:sym typeface="굴림" charset="0"/>
              </a:rPr>
              <a:t>Fifth level</a:t>
            </a:r>
          </a:p>
        </p:txBody>
      </p:sp>
      <p:sp>
        <p:nvSpPr>
          <p:cNvPr id="5126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970463" y="6508750"/>
            <a:ext cx="2873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9E2B6A40-CF0A-D84B-BB77-EA893F2C0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42900" indent="-3429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1640B6"/>
          </a:solidFill>
          <a:latin typeface="+mn-lt"/>
          <a:ea typeface="+mn-ea"/>
          <a:cs typeface="+mn-cs"/>
          <a:sym typeface="Times New Roman Bold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  <a:sym typeface="Times New Roman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굴림" charset="0"/>
          <a:ea typeface="ヒラギノ角ゴ ProN W3" charset="0"/>
          <a:cs typeface="ヒラギノ角ゴ ProN W3" charset="0"/>
          <a:sym typeface="굴림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4.png"/><Relationship Id="rId6" Type="http://schemas.openxmlformats.org/officeDocument/2006/relationships/image" Target="../media/image17.emf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microsoft.com/office/2007/relationships/media" Target="file://localhost/Users/rdodson/Presentations/SFPR-NonInt.ppt_media/dual-freq.sfpr-1.mov" TargetMode="External"/><Relationship Id="rId2" Type="http://schemas.openxmlformats.org/officeDocument/2006/relationships/video" Target="file://localhost/Users/rdodson/Presentations/SFPR-NonInt.ppt_media/dual-freq.sfpr-1.m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4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1" Type="http://schemas.microsoft.com/office/2007/relationships/media" Target="file://localhost/Users/rdodson/Presentations/SFPR-NonInt.ppt_media/single-freq.pr-1.mov" TargetMode="External"/><Relationship Id="rId2" Type="http://schemas.openxmlformats.org/officeDocument/2006/relationships/video" Target="file://localhost/Users/rdodson/Presentations/SFPR-NonInt.ppt_media/single-freq.pr-1.m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.png"/><Relationship Id="rId6" Type="http://schemas.openxmlformats.org/officeDocument/2006/relationships/image" Target="../media/image12.emf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microsoft.com/office/2007/relationships/media" Target="file://localhost/Users/rdodson/Presentations/SFPR-NonInt.ppt_media/image6-1.mov" TargetMode="External"/><Relationship Id="rId2" Type="http://schemas.openxmlformats.org/officeDocument/2006/relationships/video" Target="file://localhost/Users/rdodson/Presentations/SFPR-NonInt.ppt_media/image6-1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655638" y="711200"/>
            <a:ext cx="1587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ctr"/>
          <a:lstStyle/>
          <a:p>
            <a:pPr marL="39688" algn="r">
              <a:defRPr/>
            </a:pPr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KVN</a:t>
            </a:r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1231900" y="1816100"/>
            <a:ext cx="6680200" cy="4127500"/>
          </a:xfrm>
          <a:prstGeom prst="rect">
            <a:avLst/>
          </a:prstGeom>
          <a:gradFill rotWithShape="0">
            <a:gsLst>
              <a:gs pos="0">
                <a:srgbClr val="FFFFFF">
                  <a:alpha val="89998"/>
                </a:srgbClr>
              </a:gs>
              <a:gs pos="100000">
                <a:srgbClr val="0080FF">
                  <a:alpha val="89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89803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63500" rIns="63500" bIns="63500"/>
          <a:lstStyle/>
          <a:p>
            <a:pPr algn="l"/>
            <a:r>
              <a:rPr lang="en-US" sz="3600">
                <a:solidFill>
                  <a:srgbClr val="191919"/>
                </a:solidFill>
                <a:latin typeface="Chalkboard" charset="0"/>
                <a:ea typeface="ＭＳ Ｐゴシック" charset="0"/>
                <a:sym typeface="Chalkboard" charset="0"/>
              </a:rPr>
              <a:t>Advances in Source/Frequency Phase Referencing with KVN</a:t>
            </a:r>
          </a:p>
          <a:p>
            <a:pPr algn="l"/>
            <a:endParaRPr lang="en-US" sz="3600">
              <a:solidFill>
                <a:srgbClr val="191919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/>
            <a:endParaRPr lang="en-US" sz="3600">
              <a:solidFill>
                <a:srgbClr val="191919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/>
            <a:r>
              <a:rPr lang="en-US" sz="3600">
                <a:solidFill>
                  <a:srgbClr val="191919"/>
                </a:solidFill>
                <a:latin typeface="Chalkboard" charset="0"/>
                <a:ea typeface="ＭＳ Ｐゴシック" charset="0"/>
                <a:sym typeface="Chalkboard" charset="0"/>
              </a:rPr>
              <a:t>Astrometric comparison of sites of maser emission in R Leo Minoris. </a:t>
            </a: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5916613" y="6269038"/>
            <a:ext cx="32512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 sz="1800">
                <a:solidFill>
                  <a:schemeClr val="tx1"/>
                </a:solidFill>
                <a:latin typeface="Abadi MT Condensed Extra Bold" charset="0"/>
                <a:ea typeface="ＭＳ Ｐゴシック" charset="0"/>
                <a:sym typeface="Gurmukhi MN Bold" charset="0"/>
              </a:rPr>
              <a:t>Richard Dodson: </a:t>
            </a:r>
          </a:p>
          <a:p>
            <a:pPr marL="39688" algn="l"/>
            <a:r>
              <a:rPr lang="en-US" sz="1800">
                <a:solidFill>
                  <a:schemeClr val="tx1"/>
                </a:solidFill>
                <a:latin typeface="Abadi MT Condensed Extra Bold" charset="0"/>
                <a:ea typeface="ＭＳ Ｐゴシック" charset="0"/>
                <a:sym typeface="Gurmukhi MN Bold" charset="0"/>
              </a:rPr>
              <a:t>Brain Pool Fellow@KASI</a:t>
            </a:r>
          </a:p>
        </p:txBody>
      </p:sp>
      <p:pic>
        <p:nvPicPr>
          <p:cNvPr id="3" name="Picture 2" descr="ju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066213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2565400" y="1803400"/>
            <a:ext cx="43608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Introduce a Second Source B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9604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Chalkboard" charset="0"/>
                <a:cs typeface="Chalkboard" charset="0"/>
                <a:sym typeface="Chalkboard" charset="0"/>
              </a:rPr>
              <a:t>Basics of new method:</a:t>
            </a:r>
            <a:r>
              <a:rPr lang="en-US" sz="3600" smtClean="0">
                <a:latin typeface="Chalkboard" charset="0"/>
                <a:sym typeface="Chalkboard" charset="0"/>
              </a:rPr>
              <a:t/>
            </a:r>
            <a:br>
              <a:rPr lang="en-US" sz="3600" smtClean="0">
                <a:latin typeface="Chalkboard" charset="0"/>
                <a:sym typeface="Chalkboard" charset="0"/>
              </a:rPr>
            </a:br>
            <a:r>
              <a:rPr lang="en-US" sz="3600" smtClean="0">
                <a:latin typeface="Chalkboard" charset="0"/>
                <a:cs typeface="Chalkboard" charset="0"/>
                <a:sym typeface="Chalkboard" charset="0"/>
              </a:rPr>
              <a:t> </a:t>
            </a:r>
            <a:r>
              <a:rPr lang="en-US" sz="3600" u="sng" smtClean="0">
                <a:latin typeface="Chalkboard" charset="0"/>
                <a:cs typeface="Chalkboard" charset="0"/>
                <a:sym typeface="Chalkboard" charset="0"/>
              </a:rPr>
              <a:t>SOURCE/FREQ. phase referencing</a:t>
            </a:r>
            <a:endParaRPr lang="en-US" sz="3600" u="sng" smtClean="0">
              <a:latin typeface="Chalkboard" charset="0"/>
              <a:sym typeface="Chalkboard" charset="0"/>
            </a:endParaRPr>
          </a:p>
        </p:txBody>
      </p:sp>
      <p:pic>
        <p:nvPicPr>
          <p:cNvPr id="2253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41688"/>
            <a:ext cx="68595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/>
          </p:cNvSpPr>
          <p:nvPr/>
        </p:nvSpPr>
        <p:spPr bwMode="auto">
          <a:xfrm>
            <a:off x="1001713" y="2384425"/>
            <a:ext cx="708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Β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−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R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∗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Β</a:t>
            </a:r>
            <a:r>
              <a:rPr lang="en-US" sz="2800" baseline="-25000">
                <a:solidFill>
                  <a:srgbClr val="48BDEC"/>
                </a:solidFill>
                <a:latin typeface="Symbol" charset="0"/>
                <a:ea typeface="ＭＳ Ｐゴシック" charset="0"/>
                <a:sym typeface="Symbol" charset="0"/>
              </a:rPr>
              <a:t>  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=</a:t>
            </a:r>
            <a:r>
              <a:rPr lang="en-US" sz="2800" baseline="-25000">
                <a:solidFill>
                  <a:srgbClr val="48BDEC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2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π</a:t>
            </a:r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ν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/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c (D . </a:t>
            </a:r>
            <a:r>
              <a:rPr lang="en-US" sz="2800">
                <a:solidFill>
                  <a:srgbClr val="3F691E"/>
                </a:solidFill>
                <a:latin typeface="Symbol" charset="0"/>
                <a:ea typeface="ＭＳ Ｐゴシック" charset="0"/>
                <a:sym typeface="Symbol" charset="0"/>
              </a:rPr>
              <a:t>θ</a:t>
            </a:r>
            <a:r>
              <a:rPr lang="en-US" sz="2800" baseline="-25000">
                <a:solidFill>
                  <a:srgbClr val="3F691E"/>
                </a:solidFill>
                <a:latin typeface="Chalkboard Bold" charset="0"/>
                <a:ea typeface="ＭＳ Ｐゴシック" charset="0"/>
                <a:sym typeface="Chalkboard Bold" charset="0"/>
              </a:rPr>
              <a:t>B,shift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)</a:t>
            </a:r>
            <a:r>
              <a:rPr lang="en-US" sz="2800" baseline="-25000">
                <a:solidFill>
                  <a:srgbClr val="48BDEC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+ ION + INST</a:t>
            </a:r>
          </a:p>
        </p:txBody>
      </p:sp>
      <p:sp>
        <p:nvSpPr>
          <p:cNvPr id="26632" name="Oval 8"/>
          <p:cNvSpPr>
            <a:spLocks/>
          </p:cNvSpPr>
          <p:nvPr/>
        </p:nvSpPr>
        <p:spPr bwMode="auto">
          <a:xfrm>
            <a:off x="5930900" y="2362200"/>
            <a:ext cx="838200" cy="685800"/>
          </a:xfrm>
          <a:prstGeom prst="ellipse">
            <a:avLst/>
          </a:prstGeom>
          <a:solidFill>
            <a:srgbClr val="33CCCC">
              <a:alpha val="41568"/>
            </a:srgbClr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3" name="Oval 9"/>
          <p:cNvSpPr>
            <a:spLocks/>
          </p:cNvSpPr>
          <p:nvPr/>
        </p:nvSpPr>
        <p:spPr bwMode="auto">
          <a:xfrm>
            <a:off x="7150100" y="2362200"/>
            <a:ext cx="838200" cy="685800"/>
          </a:xfrm>
          <a:prstGeom prst="ellipse">
            <a:avLst/>
          </a:prstGeom>
          <a:solidFill>
            <a:srgbClr val="33CCCC">
              <a:alpha val="51764"/>
            </a:srgbClr>
          </a:solidFill>
          <a:ln w="9525">
            <a:solidFill>
              <a:srgbClr val="33CCC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4" name="Rectangle 10"/>
          <p:cNvSpPr>
            <a:spLocks/>
          </p:cNvSpPr>
          <p:nvPr/>
        </p:nvSpPr>
        <p:spPr bwMode="auto">
          <a:xfrm>
            <a:off x="571500" y="3633788"/>
            <a:ext cx="7954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3200" u="sng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Source/freq</a:t>
            </a:r>
            <a:r>
              <a:rPr lang="en-US" sz="32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. referenced Visibility phase:</a:t>
            </a:r>
          </a:p>
        </p:txBody>
      </p:sp>
      <p:sp>
        <p:nvSpPr>
          <p:cNvPr id="26635" name="Rectangle 11"/>
          <p:cNvSpPr>
            <a:spLocks/>
          </p:cNvSpPr>
          <p:nvPr/>
        </p:nvSpPr>
        <p:spPr bwMode="auto">
          <a:xfrm>
            <a:off x="457200" y="4267200"/>
            <a:ext cx="8577263" cy="1439863"/>
          </a:xfrm>
          <a:prstGeom prst="rect">
            <a:avLst/>
          </a:prstGeom>
          <a:gradFill rotWithShape="0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32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32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32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A,STR</a:t>
            </a:r>
            <a:r>
              <a:rPr lang="en-US" sz="32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 + 2</a:t>
            </a:r>
            <a:r>
              <a:rPr lang="en-US" sz="32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π</a:t>
            </a:r>
            <a:r>
              <a:rPr lang="en-US" sz="32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ν</a:t>
            </a:r>
            <a:r>
              <a:rPr lang="en-US" sz="32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/</a:t>
            </a:r>
            <a:r>
              <a:rPr lang="en-US" sz="32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c </a:t>
            </a:r>
            <a:r>
              <a:rPr lang="en-US" sz="32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∗</a:t>
            </a:r>
            <a:r>
              <a:rPr lang="en-US" sz="32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 D (</a:t>
            </a:r>
            <a:r>
              <a:rPr lang="en-US" sz="3200">
                <a:solidFill>
                  <a:srgbClr val="558E28"/>
                </a:solidFill>
                <a:latin typeface="Symbol" charset="0"/>
                <a:ea typeface="ＭＳ Ｐゴシック" charset="0"/>
                <a:sym typeface="Symbol" charset="0"/>
              </a:rPr>
              <a:t>θ</a:t>
            </a:r>
            <a:r>
              <a:rPr lang="en-US" sz="3200" baseline="-25000">
                <a:solidFill>
                  <a:srgbClr val="558E28"/>
                </a:solidFill>
                <a:latin typeface="Chalkboard Bold" charset="0"/>
                <a:ea typeface="ＭＳ Ｐゴシック" charset="0"/>
                <a:sym typeface="Chalkboard Bold" charset="0"/>
              </a:rPr>
              <a:t>A,shift</a:t>
            </a:r>
            <a:r>
              <a:rPr lang="en-US" sz="32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 - </a:t>
            </a:r>
            <a:r>
              <a:rPr lang="en-US" sz="3200">
                <a:solidFill>
                  <a:srgbClr val="558E28"/>
                </a:solidFill>
                <a:latin typeface="Symbol" charset="0"/>
                <a:ea typeface="ＭＳ Ｐゴシック" charset="0"/>
                <a:sym typeface="Symbol" charset="0"/>
              </a:rPr>
              <a:t>θ</a:t>
            </a:r>
            <a:r>
              <a:rPr lang="en-US" sz="3200" baseline="-25000">
                <a:solidFill>
                  <a:srgbClr val="558E28"/>
                </a:solidFill>
                <a:latin typeface="Chalkboard Bold" charset="0"/>
                <a:ea typeface="ＭＳ Ｐゴシック" charset="0"/>
                <a:sym typeface="Chalkboard Bold" charset="0"/>
              </a:rPr>
              <a:t>B,shift</a:t>
            </a:r>
            <a:r>
              <a:rPr lang="en-US" sz="32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)</a:t>
            </a:r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28613"/>
            <a:ext cx="382905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4800600" y="4800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038600" y="2514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572000" y="2514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334000" y="4800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6934200" y="4800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2" name="Rectangle 18"/>
          <p:cNvSpPr>
            <a:spLocks/>
          </p:cNvSpPr>
          <p:nvPr/>
        </p:nvSpPr>
        <p:spPr bwMode="auto">
          <a:xfrm>
            <a:off x="5791200" y="3048000"/>
            <a:ext cx="20558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Same as for A</a:t>
            </a:r>
          </a:p>
        </p:txBody>
      </p:sp>
      <p:pic>
        <p:nvPicPr>
          <p:cNvPr id="26643" name="dual-freq.sfpr-1.mov" descr="/Users/rdodson/Presentations/SFPR-NonInt.ppt_media/dual-freq.sfpr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88900"/>
            <a:ext cx="2463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5029200" y="1219200"/>
            <a:ext cx="1476375" cy="17463"/>
          </a:xfrm>
          <a:prstGeom prst="line">
            <a:avLst/>
          </a:prstGeom>
          <a:noFill/>
          <a:ln w="50800">
            <a:solidFill>
              <a:srgbClr val="A3D97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7353300" y="1219200"/>
            <a:ext cx="481013" cy="20638"/>
          </a:xfrm>
          <a:prstGeom prst="line">
            <a:avLst/>
          </a:prstGeom>
          <a:noFill/>
          <a:ln w="50800">
            <a:solidFill>
              <a:srgbClr val="A3D97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6713538" y="868363"/>
            <a:ext cx="588962" cy="0"/>
          </a:xfrm>
          <a:prstGeom prst="line">
            <a:avLst/>
          </a:prstGeom>
          <a:noFill/>
          <a:ln w="50800">
            <a:solidFill>
              <a:srgbClr val="A3D97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5016500" y="1346200"/>
            <a:ext cx="1476375" cy="17463"/>
          </a:xfrm>
          <a:prstGeom prst="line">
            <a:avLst/>
          </a:prstGeom>
          <a:noFill/>
          <a:ln w="38100">
            <a:solidFill>
              <a:srgbClr val="D90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7340600" y="1346200"/>
            <a:ext cx="481013" cy="20638"/>
          </a:xfrm>
          <a:prstGeom prst="line">
            <a:avLst/>
          </a:prstGeom>
          <a:noFill/>
          <a:ln w="38100">
            <a:solidFill>
              <a:srgbClr val="D90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rot="10800000" flipH="1">
            <a:off x="6759575" y="1003300"/>
            <a:ext cx="509588" cy="3175"/>
          </a:xfrm>
          <a:prstGeom prst="line">
            <a:avLst/>
          </a:prstGeom>
          <a:noFill/>
          <a:ln w="38100">
            <a:solidFill>
              <a:srgbClr val="D90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50" name="Rectangle 26"/>
          <p:cNvSpPr>
            <a:spLocks/>
          </p:cNvSpPr>
          <p:nvPr/>
        </p:nvSpPr>
        <p:spPr bwMode="auto">
          <a:xfrm>
            <a:off x="6007100" y="266700"/>
            <a:ext cx="6842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KVN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600" fill="hold"/>
                                        <p:tgtEl>
                                          <p:spTgt spid="26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26643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26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3"/>
                  </p:tgtEl>
                </p:cond>
              </p:nextCondLst>
            </p:seq>
          </p:childTnLst>
        </p:cTn>
      </p:par>
    </p:tnLst>
    <p:bldLst>
      <p:bldP spid="26631" grpId="0" autoUpdateAnimBg="0"/>
      <p:bldP spid="26632" grpId="0" animBg="1"/>
      <p:bldP spid="26633" grpId="0" animBg="1"/>
      <p:bldP spid="26634" grpId="0" autoUpdateAnimBg="0"/>
      <p:bldP spid="26635" grpId="0" animBg="1" autoUpdateAnimBg="0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utoUpdateAnimBg="0"/>
      <p:bldP spid="26644" grpId="0" animBg="1"/>
      <p:bldP spid="26645" grpId="0" animBg="1"/>
      <p:bldP spid="26646" grpId="0" animBg="1"/>
      <p:bldP spid="26647" grpId="0" animBg="1"/>
      <p:bldP spid="26648" grpId="0" animBg="1"/>
      <p:bldP spid="26649" grpId="0" animBg="1"/>
      <p:bldP spid="2665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191000" cy="838200"/>
          </a:xfrm>
          <a:gradFill rotWithShape="0">
            <a:gsLst>
              <a:gs pos="0">
                <a:srgbClr val="F0FAFE">
                  <a:alpha val="62000"/>
                </a:srgbClr>
              </a:gs>
              <a:gs pos="65001">
                <a:srgbClr val="D8F4FF">
                  <a:alpha val="62000"/>
                </a:srgbClr>
              </a:gs>
              <a:gs pos="100000">
                <a:srgbClr val="C8EFFF">
                  <a:alpha val="62000"/>
                </a:srgbClr>
              </a:gs>
            </a:gsLst>
            <a:lin ang="5400000" scaled="1"/>
          </a:gradFill>
          <a:ln>
            <a:solidFill>
              <a:srgbClr val="42BAEA"/>
            </a:solidFill>
            <a:miter lim="800000"/>
            <a:headEnd/>
            <a:tailEnd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100" smtClean="0">
                <a:solidFill>
                  <a:srgbClr val="0000FF"/>
                </a:solidFill>
                <a:latin typeface="Chalkboard Bold" charset="0"/>
                <a:cs typeface="Chalkboard Bold" charset="0"/>
                <a:sym typeface="Chalkboard Bold" charset="0"/>
              </a:rPr>
              <a:t>Important points</a:t>
            </a:r>
            <a:endParaRPr lang="en-US" sz="4100" smtClean="0">
              <a:solidFill>
                <a:srgbClr val="0000FF"/>
              </a:solidFill>
              <a:latin typeface="Chalkboard Bold" charset="0"/>
              <a:ea typeface="ヒラギノ明朝 ProN W6" charset="0"/>
              <a:cs typeface="ヒラギノ明朝 ProN W6" charset="0"/>
              <a:sym typeface="Chalkboard Bold" charset="0"/>
            </a:endParaRPr>
          </a:p>
        </p:txBody>
      </p:sp>
      <p:sp>
        <p:nvSpPr>
          <p:cNvPr id="24581" name="Rectangle 5"/>
          <p:cNvSpPr>
            <a:spLocks/>
          </p:cNvSpPr>
          <p:nvPr/>
        </p:nvSpPr>
        <p:spPr bwMode="auto">
          <a:xfrm>
            <a:off x="228600" y="1239838"/>
            <a:ext cx="91567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6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</a:t>
            </a:r>
            <a:r>
              <a:rPr lang="ja-JP" altLang="en-US" sz="2600">
                <a:solidFill>
                  <a:schemeClr val="tx1"/>
                </a:solidFill>
                <a:latin typeface="Arial" charset="0"/>
                <a:ea typeface="ＭＳ Ｐゴシック" charset="0"/>
                <a:sym typeface="Chalkboard" charset="0"/>
              </a:rPr>
              <a:t>“</a:t>
            </a:r>
            <a:r>
              <a:rPr lang="en-US" altLang="ja-JP" sz="26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Chalkboard" charset="0"/>
              </a:rPr>
              <a:t>Perfect</a:t>
            </a:r>
            <a:r>
              <a:rPr lang="ja-JP" altLang="en-US" sz="2600">
                <a:solidFill>
                  <a:schemeClr val="tx1"/>
                </a:solidFill>
                <a:latin typeface="Arial" charset="0"/>
                <a:ea typeface="ＭＳ Ｐゴシック" charset="0"/>
                <a:sym typeface="Chalkboard" charset="0"/>
              </a:rPr>
              <a:t>”</a:t>
            </a:r>
            <a:r>
              <a:rPr lang="en-US" altLang="ja-JP" sz="26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Chalkboard" charset="0"/>
              </a:rPr>
              <a:t> Tropospheric calibration</a:t>
            </a:r>
            <a:endParaRPr lang="en-US" altLang="ja-JP" sz="240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  <a:sym typeface="Chalkboard" charset="0"/>
            </a:endParaRPr>
          </a:p>
          <a:p>
            <a:pPr algn="l"/>
            <a:r>
              <a:rPr lang="en-US" sz="26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Chalkboard" charset="0"/>
              </a:rPr>
              <a:t>	 → increased coherence time (for weak sources)</a:t>
            </a:r>
            <a:endParaRPr lang="en-US" sz="240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  <a:sym typeface="Chalkboard" charset="0"/>
            </a:endParaRPr>
          </a:p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6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Chalkboard" charset="0"/>
              </a:rPr>
              <a:t> </a:t>
            </a:r>
            <a:r>
              <a:rPr lang="en-US" sz="2600" u="sng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Chalkboard" charset="0"/>
              </a:rPr>
              <a:t>Extends Phase Referencing to the Highest Frequencies</a:t>
            </a:r>
            <a:endParaRPr lang="en-US" sz="240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  <a:sym typeface="Chalkboard" charset="0"/>
            </a:endParaRPr>
          </a:p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6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Chalkboard" charset="0"/>
              </a:rPr>
              <a:t> Calibrator can be much further away 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228600" y="4440238"/>
            <a:ext cx="60102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</a:t>
            </a:r>
            <a:r>
              <a:rPr lang="en-US" sz="26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Direct Astrometric measurement, even</a:t>
            </a:r>
            <a:endParaRPr lang="en-US" sz="24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/>
            <a:r>
              <a:rPr lang="en-US" sz="26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at the highest frequencies &gt; 43 GHz 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228600" y="5386388"/>
            <a:ext cx="792524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</a:t>
            </a:r>
            <a:r>
              <a:rPr lang="en-US" sz="2600" b="1" u="sng" dirty="0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BUT assumed integer ratio between frequencies</a:t>
            </a:r>
            <a:endParaRPr lang="en-US" sz="2600" b="1" u="sng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228600" y="3049588"/>
            <a:ext cx="7235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6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Frequency agility crucial: VLBA (switching);</a:t>
            </a:r>
            <a:endParaRPr lang="en-US" sz="24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/>
            <a:r>
              <a:rPr lang="en-US" sz="26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	</a:t>
            </a:r>
            <a:r>
              <a:rPr lang="en-US" sz="2600" u="sng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Much better</a:t>
            </a:r>
            <a:r>
              <a:rPr lang="en-US" sz="26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to sim. observe than switch </a:t>
            </a:r>
            <a:endParaRPr lang="en-US" sz="24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/>
            <a:r>
              <a:rPr lang="en-US" sz="26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	as for KVN (&amp; potentially others)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391400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halkboard" charset="0"/>
                <a:cs typeface="Chalkboard" charset="0"/>
                <a:sym typeface="Chalkboard" charset="0"/>
              </a:rPr>
              <a:t>SFPR for Masers lines:</a:t>
            </a:r>
            <a:endParaRPr lang="en-US" smtClean="0">
              <a:latin typeface="Chalkboard" charset="0"/>
              <a:sym typeface="Chalkboard" charset="0"/>
            </a:endParaRP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279400" y="939800"/>
            <a:ext cx="8242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 algn="l">
              <a:spcBef>
                <a:spcPts val="663"/>
              </a:spcBef>
            </a:pP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Maser lines rarely have integer freq. ratios</a:t>
            </a:r>
          </a:p>
          <a:p>
            <a:pPr marL="342900" indent="-342900">
              <a:spcBef>
                <a:spcPts val="663"/>
              </a:spcBef>
            </a:pPr>
            <a:r>
              <a:rPr lang="en-US" sz="28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(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v=x, J=1-0 &amp; J=2-1, etc do</a:t>
            </a:r>
          </a:p>
          <a:p>
            <a:pPr marL="342900" indent="-342900">
              <a:spcBef>
                <a:spcPts val="663"/>
              </a:spcBef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but not H</a:t>
            </a:r>
            <a:r>
              <a:rPr lang="en-US" sz="2400" baseline="-60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O to SiO</a:t>
            </a:r>
            <a:r>
              <a:rPr lang="en-US" sz="28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) 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88900" y="2571750"/>
            <a:ext cx="89535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0E002D"/>
                </a:solidFill>
                <a:latin typeface="Chalkboard Bold" charset="0"/>
                <a:ea typeface="ＭＳ Ｐゴシック" charset="0"/>
                <a:sym typeface="Chalkboard Bold" charset="0"/>
              </a:rPr>
              <a:t>R</a:t>
            </a:r>
            <a:r>
              <a:rPr lang="en-US" sz="2800">
                <a:solidFill>
                  <a:srgbClr val="0E002D"/>
                </a:solidFill>
                <a:latin typeface="Symbol" charset="0"/>
                <a:ea typeface="ＭＳ Ｐゴシック" charset="0"/>
                <a:sym typeface="Symbol" charset="0"/>
              </a:rPr>
              <a:t>*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Α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 = </a:t>
            </a:r>
            <a:r>
              <a:rPr lang="en-US" sz="2800">
                <a:solidFill>
                  <a:srgbClr val="0E002D"/>
                </a:solidFill>
                <a:latin typeface="Chalkboard Bold" charset="0"/>
                <a:ea typeface="ＭＳ Ｐゴシック" charset="0"/>
                <a:sym typeface="Chalkboard Bold" charset="0"/>
              </a:rPr>
              <a:t>R</a:t>
            </a:r>
            <a:r>
              <a:rPr lang="en-US" sz="2800">
                <a:solidFill>
                  <a:srgbClr val="0E002D"/>
                </a:solidFill>
                <a:latin typeface="Symbol" charset="0"/>
                <a:ea typeface="ＭＳ Ｐゴシック" charset="0"/>
                <a:sym typeface="Symbol" charset="0"/>
              </a:rPr>
              <a:t>* (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 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A,GEO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+ 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A,TRO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+ 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A,ION 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+ 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A,STR </a:t>
            </a:r>
            <a:r>
              <a:rPr lang="en-US" baseline="-19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+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2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π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n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</a:t>
            </a:r>
            <a:r>
              <a:rPr lang="en-US" sz="2800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)</a:t>
            </a:r>
          </a:p>
          <a:p>
            <a:endParaRPr lang="en-US" sz="2800">
              <a:solidFill>
                <a:srgbClr val="0E002D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r>
              <a:rPr lang="en-US" sz="2800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If </a:t>
            </a:r>
            <a:r>
              <a:rPr lang="en-US" sz="2800">
                <a:solidFill>
                  <a:srgbClr val="0E002D"/>
                </a:solidFill>
                <a:latin typeface="Chalkboard Bold" charset="0"/>
                <a:ea typeface="ＭＳ Ｐゴシック" charset="0"/>
                <a:sym typeface="Chalkboard Bold" charset="0"/>
              </a:rPr>
              <a:t>R not integer then R*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2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π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n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</a:t>
            </a:r>
            <a:r>
              <a:rPr lang="en-US" sz="2800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 introduces phase jumps</a:t>
            </a:r>
          </a:p>
          <a:p>
            <a:endParaRPr lang="en-US" sz="2800">
              <a:solidFill>
                <a:srgbClr val="0E002D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r>
              <a:rPr lang="en-US" sz="2800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Makes the astrometric calibration impossible. </a:t>
            </a:r>
          </a:p>
          <a:p>
            <a:r>
              <a:rPr lang="en-US" sz="2800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(but phase stabilisation still works)</a:t>
            </a:r>
          </a:p>
          <a:p>
            <a:r>
              <a:rPr lang="en-US" sz="2800" u="sng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Unless </a:t>
            </a:r>
            <a:r>
              <a:rPr lang="en-US" sz="2800" u="sng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n</a:t>
            </a:r>
            <a:r>
              <a:rPr lang="en-US" sz="2800" u="sng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</a:t>
            </a:r>
            <a:r>
              <a:rPr lang="en-US" sz="2800" u="sng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 is carefully tracked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6584950" y="4772025"/>
            <a:ext cx="2019300" cy="596900"/>
            <a:chOff x="-4" y="0"/>
            <a:chExt cx="1680" cy="376"/>
          </a:xfrm>
        </p:grpSpPr>
        <p:sp>
          <p:nvSpPr>
            <p:cNvPr id="28728" name="AutoShape 1"/>
            <p:cNvSpPr>
              <a:spLocks/>
            </p:cNvSpPr>
            <p:nvPr/>
          </p:nvSpPr>
          <p:spPr bwMode="auto">
            <a:xfrm>
              <a:off x="504" y="24"/>
              <a:ext cx="1152" cy="328"/>
            </a:xfrm>
            <a:custGeom>
              <a:avLst/>
              <a:gdLst>
                <a:gd name="T0" fmla="*/ 0 w 16234"/>
                <a:gd name="T1" fmla="*/ 0 h 21600"/>
                <a:gd name="T2" fmla="*/ 16234 w 16234"/>
                <a:gd name="T3" fmla="*/ 21600 h 21600"/>
              </a:gdLst>
              <a:ahLst/>
              <a:cxnLst/>
              <a:rect l="T0" t="T1" r="T2" b="T3"/>
              <a:pathLst>
                <a:path w="16234" h="21600">
                  <a:moveTo>
                    <a:pt x="2254" y="0"/>
                  </a:moveTo>
                  <a:cubicBezTo>
                    <a:pt x="1519" y="0"/>
                    <a:pt x="873" y="1670"/>
                    <a:pt x="461" y="4215"/>
                  </a:cubicBezTo>
                  <a:lnTo>
                    <a:pt x="-5366" y="7573"/>
                  </a:lnTo>
                  <a:lnTo>
                    <a:pt x="190" y="15295"/>
                  </a:lnTo>
                  <a:cubicBezTo>
                    <a:pt x="539" y="19004"/>
                    <a:pt x="1332" y="21600"/>
                    <a:pt x="2254" y="21600"/>
                  </a:cubicBezTo>
                  <a:lnTo>
                    <a:pt x="13979" y="21600"/>
                  </a:lnTo>
                  <a:cubicBezTo>
                    <a:pt x="15225" y="21600"/>
                    <a:pt x="16234" y="16883"/>
                    <a:pt x="16234" y="11063"/>
                  </a:cubicBezTo>
                  <a:lnTo>
                    <a:pt x="16234" y="10537"/>
                  </a:lnTo>
                  <a:cubicBezTo>
                    <a:pt x="16234" y="4717"/>
                    <a:pt x="15225" y="0"/>
                    <a:pt x="13979" y="0"/>
                  </a:cubicBezTo>
                  <a:lnTo>
                    <a:pt x="2254" y="0"/>
                  </a:lnTo>
                  <a:close/>
                  <a:moveTo>
                    <a:pt x="2254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1900">
                  <a:solidFill>
                    <a:srgbClr val="DD2067"/>
                  </a:solidFill>
                  <a:latin typeface="Chalkboard" charset="0"/>
                  <a:ea typeface="ＭＳ Ｐゴシック" charset="0"/>
                  <a:sym typeface="Chalkboard" charset="0"/>
                </a:rPr>
                <a:t>Line SFPR</a:t>
              </a:r>
            </a:p>
          </p:txBody>
        </p:sp>
        <p:pic>
          <p:nvPicPr>
            <p:cNvPr id="2872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0"/>
              <a:ext cx="168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6654800" y="4149725"/>
            <a:ext cx="2165350" cy="685800"/>
            <a:chOff x="0" y="0"/>
            <a:chExt cx="1504" cy="432"/>
          </a:xfrm>
        </p:grpSpPr>
        <p:sp>
          <p:nvSpPr>
            <p:cNvPr id="28726" name="AutoShape 4"/>
            <p:cNvSpPr>
              <a:spLocks/>
            </p:cNvSpPr>
            <p:nvPr/>
          </p:nvSpPr>
          <p:spPr bwMode="auto">
            <a:xfrm>
              <a:off x="440" y="24"/>
              <a:ext cx="1040" cy="384"/>
            </a:xfrm>
            <a:custGeom>
              <a:avLst/>
              <a:gdLst>
                <a:gd name="T0" fmla="*/ 0 w 16364"/>
                <a:gd name="T1" fmla="*/ 0 h 21600"/>
                <a:gd name="T2" fmla="*/ 16364 w 16364"/>
                <a:gd name="T3" fmla="*/ 21600 h 21600"/>
              </a:gdLst>
              <a:ahLst/>
              <a:cxnLst/>
              <a:rect l="T0" t="T1" r="T2" b="T3"/>
              <a:pathLst>
                <a:path w="16364" h="21600">
                  <a:moveTo>
                    <a:pt x="2517" y="0"/>
                  </a:moveTo>
                  <a:cubicBezTo>
                    <a:pt x="1232" y="0"/>
                    <a:pt x="184" y="3456"/>
                    <a:pt x="31" y="7903"/>
                  </a:cubicBezTo>
                  <a:lnTo>
                    <a:pt x="-5236" y="12431"/>
                  </a:lnTo>
                  <a:lnTo>
                    <a:pt x="370" y="17241"/>
                  </a:lnTo>
                  <a:cubicBezTo>
                    <a:pt x="811" y="19844"/>
                    <a:pt x="1604" y="21600"/>
                    <a:pt x="2517" y="21600"/>
                  </a:cubicBezTo>
                  <a:lnTo>
                    <a:pt x="13846" y="21600"/>
                  </a:lnTo>
                  <a:cubicBezTo>
                    <a:pt x="15237" y="21600"/>
                    <a:pt x="16364" y="17571"/>
                    <a:pt x="16364" y="12600"/>
                  </a:cubicBezTo>
                  <a:lnTo>
                    <a:pt x="16364" y="9000"/>
                  </a:lnTo>
                  <a:cubicBezTo>
                    <a:pt x="16364" y="4029"/>
                    <a:pt x="15237" y="0"/>
                    <a:pt x="13846" y="0"/>
                  </a:cubicBezTo>
                  <a:lnTo>
                    <a:pt x="2517" y="0"/>
                  </a:lnTo>
                  <a:close/>
                  <a:moveTo>
                    <a:pt x="2517" y="0"/>
                  </a:move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en-US" sz="2400">
                  <a:solidFill>
                    <a:srgbClr val="DD2067"/>
                  </a:solidFill>
                  <a:latin typeface="Chalkboard" charset="0"/>
                  <a:ea typeface="ＭＳ Ｐゴシック" charset="0"/>
                  <a:sym typeface="Chalkboard" charset="0"/>
                </a:rPr>
                <a:t>Geodesy</a:t>
              </a:r>
            </a:p>
          </p:txBody>
        </p:sp>
        <p:pic>
          <p:nvPicPr>
            <p:cNvPr id="28727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0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8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28677" name="Line 9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391400" cy="1041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halkboard" charset="0"/>
                <a:cs typeface="Chalkboard" charset="0"/>
                <a:sym typeface="Chalkboard" charset="0"/>
              </a:rPr>
              <a:t>SFPR for Masers lines:</a:t>
            </a:r>
            <a:endParaRPr lang="en-US" smtClean="0">
              <a:latin typeface="Chalkboard" charset="0"/>
              <a:sym typeface="Chalkboard" charset="0"/>
            </a:endParaRPr>
          </a:p>
        </p:txBody>
      </p:sp>
      <p:sp>
        <p:nvSpPr>
          <p:cNvPr id="28679" name="Rectangle 11"/>
          <p:cNvSpPr>
            <a:spLocks/>
          </p:cNvSpPr>
          <p:nvPr/>
        </p:nvSpPr>
        <p:spPr bwMode="auto">
          <a:xfrm>
            <a:off x="444500" y="1244600"/>
            <a:ext cx="8242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42900" indent="-342900">
              <a:spcBef>
                <a:spcPts val="663"/>
              </a:spcBef>
            </a:pPr>
            <a:r>
              <a:rPr lang="en-US" sz="2800" dirty="0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We </a:t>
            </a:r>
            <a:r>
              <a:rPr lang="en-US" sz="28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have developed an approach which will </a:t>
            </a:r>
          </a:p>
          <a:p>
            <a:pPr marL="342900" indent="-342900">
              <a:spcBef>
                <a:spcPts val="663"/>
              </a:spcBef>
            </a:pPr>
            <a:r>
              <a:rPr lang="en-US" sz="28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keep </a:t>
            </a:r>
            <a:r>
              <a:rPr lang="en-US" sz="2800" dirty="0" err="1">
                <a:solidFill>
                  <a:srgbClr val="FF2712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rPr>
              <a:t>Δ</a:t>
            </a:r>
            <a:r>
              <a:rPr lang="en-US" sz="28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</a:t>
            </a:r>
            <a:r>
              <a:rPr lang="en-US" sz="2800" baseline="-25000" dirty="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zero</a:t>
            </a:r>
          </a:p>
          <a:p>
            <a:pPr marL="342900" indent="-342900">
              <a:spcBef>
                <a:spcPts val="663"/>
              </a:spcBef>
            </a:pPr>
            <a:endParaRPr lang="en-US" sz="2800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342900" indent="-342900">
              <a:spcBef>
                <a:spcPts val="663"/>
              </a:spcBef>
            </a:pPr>
            <a:r>
              <a:rPr lang="en-US" sz="28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One (just) has to ensure that there are no phase ambiguities, that is the: </a:t>
            </a:r>
          </a:p>
          <a:p>
            <a:pPr marL="342900" indent="-342900">
              <a:spcBef>
                <a:spcPts val="663"/>
              </a:spcBef>
            </a:pPr>
            <a:endParaRPr lang="en-US" sz="2800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342900" indent="-342900">
              <a:spcBef>
                <a:spcPts val="663"/>
              </a:spcBef>
            </a:pPr>
            <a:r>
              <a:rPr lang="en-US" sz="28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Antenna positions are good</a:t>
            </a:r>
          </a:p>
          <a:p>
            <a:pPr marL="342900" indent="-342900">
              <a:spcBef>
                <a:spcPts val="663"/>
              </a:spcBef>
            </a:pPr>
            <a:r>
              <a:rPr lang="en-US" sz="28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Source positions are good</a:t>
            </a:r>
          </a:p>
        </p:txBody>
      </p: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84200"/>
            <a:ext cx="64643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1993900" y="1244600"/>
            <a:ext cx="1054100" cy="3695700"/>
            <a:chOff x="0" y="0"/>
            <a:chExt cx="664" cy="2328"/>
          </a:xfrm>
        </p:grpSpPr>
        <p:sp>
          <p:nvSpPr>
            <p:cNvPr id="28724" name="AutoShape 13"/>
            <p:cNvSpPr>
              <a:spLocks/>
            </p:cNvSpPr>
            <p:nvPr/>
          </p:nvSpPr>
          <p:spPr bwMode="auto">
            <a:xfrm>
              <a:off x="40" y="32"/>
              <a:ext cx="592" cy="2264"/>
            </a:xfrm>
            <a:prstGeom prst="roundRect">
              <a:avLst>
                <a:gd name="adj" fmla="val 2026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25" name="Picture 1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96" name="Rectangle 16"/>
          <p:cNvSpPr>
            <a:spLocks/>
          </p:cNvSpPr>
          <p:nvPr/>
        </p:nvSpPr>
        <p:spPr bwMode="auto">
          <a:xfrm>
            <a:off x="2019300" y="5143500"/>
            <a:ext cx="153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722CFD"/>
                </a:solidFill>
                <a:latin typeface="Chalkboard" charset="0"/>
                <a:ea typeface="ＭＳ Ｐゴシック" charset="0"/>
                <a:sym typeface="Chalkboard" charset="0"/>
              </a:rPr>
              <a:t>Normal</a:t>
            </a:r>
          </a:p>
          <a:p>
            <a:pPr algn="l"/>
            <a:r>
              <a:rPr lang="en-US" sz="2400">
                <a:solidFill>
                  <a:srgbClr val="722CFD"/>
                </a:solidFill>
                <a:latin typeface="Chalkboard" charset="0"/>
                <a:ea typeface="ＭＳ Ｐゴシック" charset="0"/>
                <a:sym typeface="Chalkboard" charset="0"/>
              </a:rPr>
              <a:t>Calibration</a:t>
            </a:r>
          </a:p>
        </p:txBody>
      </p:sp>
      <p:grpSp>
        <p:nvGrpSpPr>
          <p:cNvPr id="46099" name="Group 19"/>
          <p:cNvGrpSpPr>
            <a:grpSpLocks/>
          </p:cNvGrpSpPr>
          <p:nvPr/>
        </p:nvGrpSpPr>
        <p:grpSpPr bwMode="auto">
          <a:xfrm>
            <a:off x="3556000" y="1244600"/>
            <a:ext cx="1054100" cy="3695700"/>
            <a:chOff x="0" y="0"/>
            <a:chExt cx="664" cy="2328"/>
          </a:xfrm>
        </p:grpSpPr>
        <p:sp>
          <p:nvSpPr>
            <p:cNvPr id="28722" name="AutoShape 17"/>
            <p:cNvSpPr>
              <a:spLocks/>
            </p:cNvSpPr>
            <p:nvPr/>
          </p:nvSpPr>
          <p:spPr bwMode="auto">
            <a:xfrm>
              <a:off x="40" y="32"/>
              <a:ext cx="592" cy="2264"/>
            </a:xfrm>
            <a:prstGeom prst="roundRect">
              <a:avLst>
                <a:gd name="adj" fmla="val 2026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23" name="Picture 1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00" name="Rectangle 20"/>
          <p:cNvSpPr>
            <a:spLocks/>
          </p:cNvSpPr>
          <p:nvPr/>
        </p:nvSpPr>
        <p:spPr bwMode="auto">
          <a:xfrm>
            <a:off x="1511300" y="5143500"/>
            <a:ext cx="25511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722CFD"/>
                </a:solidFill>
                <a:latin typeface="Chalkboard" charset="0"/>
                <a:ea typeface="ＭＳ Ｐゴシック" charset="0"/>
                <a:sym typeface="Chalkboard" charset="0"/>
              </a:rPr>
              <a:t>Normal</a:t>
            </a:r>
          </a:p>
          <a:p>
            <a:pPr algn="l"/>
            <a:r>
              <a:rPr lang="en-US" sz="2400">
                <a:solidFill>
                  <a:srgbClr val="722CFD"/>
                </a:solidFill>
                <a:latin typeface="Chalkboard" charset="0"/>
                <a:ea typeface="ＭＳ Ｐゴシック" charset="0"/>
                <a:sym typeface="Chalkboard" charset="0"/>
              </a:rPr>
              <a:t>phase referencing</a:t>
            </a:r>
          </a:p>
        </p:txBody>
      </p:sp>
      <p:grpSp>
        <p:nvGrpSpPr>
          <p:cNvPr id="46103" name="Group 23"/>
          <p:cNvGrpSpPr>
            <a:grpSpLocks/>
          </p:cNvGrpSpPr>
          <p:nvPr/>
        </p:nvGrpSpPr>
        <p:grpSpPr bwMode="auto">
          <a:xfrm>
            <a:off x="5092700" y="1244600"/>
            <a:ext cx="2565400" cy="3670300"/>
            <a:chOff x="0" y="0"/>
            <a:chExt cx="1616" cy="2312"/>
          </a:xfrm>
        </p:grpSpPr>
        <p:sp>
          <p:nvSpPr>
            <p:cNvPr id="28720" name="AutoShape 21"/>
            <p:cNvSpPr>
              <a:spLocks/>
            </p:cNvSpPr>
            <p:nvPr/>
          </p:nvSpPr>
          <p:spPr bwMode="auto">
            <a:xfrm>
              <a:off x="40" y="32"/>
              <a:ext cx="1544" cy="2248"/>
            </a:xfrm>
            <a:prstGeom prst="roundRect">
              <a:avLst>
                <a:gd name="adj" fmla="val 776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21" name="Picture 2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16" cy="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06" name="Group 26"/>
          <p:cNvGrpSpPr>
            <a:grpSpLocks/>
          </p:cNvGrpSpPr>
          <p:nvPr/>
        </p:nvGrpSpPr>
        <p:grpSpPr bwMode="auto">
          <a:xfrm>
            <a:off x="3003550" y="1714500"/>
            <a:ext cx="2184400" cy="1485900"/>
            <a:chOff x="0" y="0"/>
            <a:chExt cx="1376" cy="936"/>
          </a:xfrm>
        </p:grpSpPr>
        <p:sp>
          <p:nvSpPr>
            <p:cNvPr id="28718" name="Freeform 24"/>
            <p:cNvSpPr>
              <a:spLocks/>
            </p:cNvSpPr>
            <p:nvPr/>
          </p:nvSpPr>
          <p:spPr bwMode="auto">
            <a:xfrm>
              <a:off x="32" y="40"/>
              <a:ext cx="1306" cy="737"/>
            </a:xfrm>
            <a:custGeom>
              <a:avLst/>
              <a:gdLst>
                <a:gd name="T0" fmla="*/ 0 w 21600"/>
                <a:gd name="T1" fmla="*/ 1 h 21600"/>
                <a:gd name="T2" fmla="*/ 219 w 21600"/>
                <a:gd name="T3" fmla="*/ 0 h 21600"/>
                <a:gd name="T4" fmla="*/ 219 w 21600"/>
                <a:gd name="T5" fmla="*/ 320 h 21600"/>
                <a:gd name="T6" fmla="*/ 1041 w 21600"/>
                <a:gd name="T7" fmla="*/ 322 h 21600"/>
                <a:gd name="T8" fmla="*/ 1052 w 21600"/>
                <a:gd name="T9" fmla="*/ 731 h 21600"/>
                <a:gd name="T10" fmla="*/ 1306 w 21600"/>
                <a:gd name="T11" fmla="*/ 73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43"/>
                  </a:moveTo>
                  <a:lnTo>
                    <a:pt x="3624" y="0"/>
                  </a:lnTo>
                  <a:lnTo>
                    <a:pt x="3624" y="9377"/>
                  </a:lnTo>
                  <a:lnTo>
                    <a:pt x="17221" y="9437"/>
                  </a:lnTo>
                  <a:lnTo>
                    <a:pt x="17407" y="21426"/>
                  </a:lnTo>
                  <a:lnTo>
                    <a:pt x="21600" y="216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19" name="Picture 25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76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07" name="Rectangle 27"/>
          <p:cNvSpPr>
            <a:spLocks/>
          </p:cNvSpPr>
          <p:nvPr/>
        </p:nvSpPr>
        <p:spPr bwMode="auto">
          <a:xfrm>
            <a:off x="5092700" y="5753100"/>
            <a:ext cx="1060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DD2067"/>
                </a:solidFill>
                <a:latin typeface="Chalkboard" charset="0"/>
                <a:ea typeface="ＭＳ Ｐゴシック" charset="0"/>
                <a:sym typeface="Chalkboard" charset="0"/>
              </a:rPr>
              <a:t>Normal</a:t>
            </a:r>
          </a:p>
          <a:p>
            <a:pPr algn="l"/>
            <a:r>
              <a:rPr lang="en-US" sz="2400">
                <a:solidFill>
                  <a:srgbClr val="DD2067"/>
                </a:solidFill>
                <a:latin typeface="Chalkboard" charset="0"/>
                <a:ea typeface="ＭＳ Ｐゴシック" charset="0"/>
                <a:sym typeface="Chalkboard" charset="0"/>
              </a:rPr>
              <a:t>SFPR</a:t>
            </a:r>
          </a:p>
        </p:txBody>
      </p:sp>
      <p:grpSp>
        <p:nvGrpSpPr>
          <p:cNvPr id="46110" name="Group 30"/>
          <p:cNvGrpSpPr>
            <a:grpSpLocks/>
          </p:cNvGrpSpPr>
          <p:nvPr/>
        </p:nvGrpSpPr>
        <p:grpSpPr bwMode="auto">
          <a:xfrm>
            <a:off x="4410075" y="1612900"/>
            <a:ext cx="2451100" cy="3784600"/>
            <a:chOff x="0" y="0"/>
            <a:chExt cx="1544" cy="2384"/>
          </a:xfrm>
        </p:grpSpPr>
        <p:sp>
          <p:nvSpPr>
            <p:cNvPr id="28716" name="Freeform 28"/>
            <p:cNvSpPr>
              <a:spLocks/>
            </p:cNvSpPr>
            <p:nvPr/>
          </p:nvSpPr>
          <p:spPr bwMode="auto">
            <a:xfrm>
              <a:off x="32" y="144"/>
              <a:ext cx="1477" cy="2208"/>
            </a:xfrm>
            <a:custGeom>
              <a:avLst/>
              <a:gdLst>
                <a:gd name="T0" fmla="*/ 0 w 21600"/>
                <a:gd name="T1" fmla="*/ 2208 h 21600"/>
                <a:gd name="T2" fmla="*/ 229 w 21600"/>
                <a:gd name="T3" fmla="*/ 2208 h 21600"/>
                <a:gd name="T4" fmla="*/ 229 w 21600"/>
                <a:gd name="T5" fmla="*/ 0 h 21600"/>
                <a:gd name="T6" fmla="*/ 1477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3350" y="21600"/>
                  </a:lnTo>
                  <a:lnTo>
                    <a:pt x="3350" y="0"/>
                  </a:lnTo>
                  <a:lnTo>
                    <a:pt x="2160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17" name="Picture 29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44" cy="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111" name="Picture 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4000500"/>
            <a:ext cx="939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2" name="Rectangle 32"/>
          <p:cNvSpPr>
            <a:spLocks/>
          </p:cNvSpPr>
          <p:nvPr/>
        </p:nvSpPr>
        <p:spPr bwMode="auto">
          <a:xfrm>
            <a:off x="6527800" y="5753100"/>
            <a:ext cx="787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DD2067"/>
                </a:solidFill>
                <a:latin typeface="Chalkboard" charset="0"/>
                <a:ea typeface="ＭＳ Ｐゴシック" charset="0"/>
                <a:sym typeface="Chalkboard" charset="0"/>
              </a:rPr>
              <a:t>line</a:t>
            </a:r>
          </a:p>
          <a:p>
            <a:pPr algn="l"/>
            <a:r>
              <a:rPr lang="en-US" sz="2400">
                <a:solidFill>
                  <a:srgbClr val="DD2067"/>
                </a:solidFill>
                <a:latin typeface="Chalkboard" charset="0"/>
                <a:ea typeface="ＭＳ Ｐゴシック" charset="0"/>
                <a:sym typeface="Chalkboard" charset="0"/>
              </a:rPr>
              <a:t>SFPR</a:t>
            </a:r>
          </a:p>
        </p:txBody>
      </p:sp>
      <p:grpSp>
        <p:nvGrpSpPr>
          <p:cNvPr id="46115" name="Group 35"/>
          <p:cNvGrpSpPr>
            <a:grpSpLocks/>
          </p:cNvGrpSpPr>
          <p:nvPr/>
        </p:nvGrpSpPr>
        <p:grpSpPr bwMode="auto">
          <a:xfrm>
            <a:off x="3033713" y="1397000"/>
            <a:ext cx="736600" cy="1612900"/>
            <a:chOff x="0" y="0"/>
            <a:chExt cx="464" cy="1016"/>
          </a:xfrm>
        </p:grpSpPr>
        <p:sp>
          <p:nvSpPr>
            <p:cNvPr id="28714" name="Freeform 33"/>
            <p:cNvSpPr>
              <a:spLocks/>
            </p:cNvSpPr>
            <p:nvPr/>
          </p:nvSpPr>
          <p:spPr bwMode="auto">
            <a:xfrm>
              <a:off x="32" y="144"/>
              <a:ext cx="395" cy="838"/>
            </a:xfrm>
            <a:custGeom>
              <a:avLst/>
              <a:gdLst>
                <a:gd name="T0" fmla="*/ 0 w 21600"/>
                <a:gd name="T1" fmla="*/ 838 h 21600"/>
                <a:gd name="T2" fmla="*/ 72 w 21600"/>
                <a:gd name="T3" fmla="*/ 831 h 21600"/>
                <a:gd name="T4" fmla="*/ 77 w 21600"/>
                <a:gd name="T5" fmla="*/ 0 h 21600"/>
                <a:gd name="T6" fmla="*/ 39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3933" y="21429"/>
                  </a:lnTo>
                  <a:lnTo>
                    <a:pt x="4187" y="0"/>
                  </a:lnTo>
                  <a:lnTo>
                    <a:pt x="216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15" name="Picture 34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18" name="Group 38"/>
          <p:cNvGrpSpPr>
            <a:grpSpLocks/>
          </p:cNvGrpSpPr>
          <p:nvPr/>
        </p:nvGrpSpPr>
        <p:grpSpPr bwMode="auto">
          <a:xfrm>
            <a:off x="3632200" y="3695700"/>
            <a:ext cx="927100" cy="1066800"/>
            <a:chOff x="0" y="0"/>
            <a:chExt cx="584" cy="672"/>
          </a:xfrm>
        </p:grpSpPr>
        <p:sp>
          <p:nvSpPr>
            <p:cNvPr id="28712" name="AutoShape 36"/>
            <p:cNvSpPr>
              <a:spLocks/>
            </p:cNvSpPr>
            <p:nvPr/>
          </p:nvSpPr>
          <p:spPr bwMode="auto">
            <a:xfrm>
              <a:off x="40" y="32"/>
              <a:ext cx="512" cy="608"/>
            </a:xfrm>
            <a:prstGeom prst="roundRect">
              <a:avLst>
                <a:gd name="adj" fmla="val 2343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13" name="Picture 37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21" name="Group 41"/>
          <p:cNvGrpSpPr>
            <a:grpSpLocks/>
          </p:cNvGrpSpPr>
          <p:nvPr/>
        </p:nvGrpSpPr>
        <p:grpSpPr bwMode="auto">
          <a:xfrm>
            <a:off x="3619500" y="4838700"/>
            <a:ext cx="927100" cy="1066800"/>
            <a:chOff x="0" y="0"/>
            <a:chExt cx="584" cy="672"/>
          </a:xfrm>
        </p:grpSpPr>
        <p:sp>
          <p:nvSpPr>
            <p:cNvPr id="28710" name="AutoShape 39"/>
            <p:cNvSpPr>
              <a:spLocks/>
            </p:cNvSpPr>
            <p:nvPr/>
          </p:nvSpPr>
          <p:spPr bwMode="auto">
            <a:xfrm>
              <a:off x="40" y="32"/>
              <a:ext cx="512" cy="608"/>
            </a:xfrm>
            <a:prstGeom prst="roundRect">
              <a:avLst>
                <a:gd name="adj" fmla="val 2343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11" name="Picture 40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24" name="Group 44"/>
          <p:cNvGrpSpPr>
            <a:grpSpLocks/>
          </p:cNvGrpSpPr>
          <p:nvPr/>
        </p:nvGrpSpPr>
        <p:grpSpPr bwMode="auto">
          <a:xfrm>
            <a:off x="6400800" y="3467100"/>
            <a:ext cx="812800" cy="673100"/>
            <a:chOff x="0" y="0"/>
            <a:chExt cx="512" cy="424"/>
          </a:xfrm>
        </p:grpSpPr>
        <p:sp>
          <p:nvSpPr>
            <p:cNvPr id="28708" name="Rectangle 42"/>
            <p:cNvSpPr>
              <a:spLocks/>
            </p:cNvSpPr>
            <p:nvPr/>
          </p:nvSpPr>
          <p:spPr bwMode="auto">
            <a:xfrm>
              <a:off x="32" y="32"/>
              <a:ext cx="44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400">
                  <a:solidFill>
                    <a:srgbClr val="DD2067"/>
                  </a:solidFill>
                  <a:latin typeface="Chalkboard" charset="0"/>
                  <a:ea typeface="ＭＳ Ｐゴシック" charset="0"/>
                  <a:sym typeface="Chalkboard" charset="0"/>
                </a:rPr>
                <a:t>*1.9</a:t>
              </a:r>
            </a:p>
          </p:txBody>
        </p:sp>
        <p:pic>
          <p:nvPicPr>
            <p:cNvPr id="28709" name="Picture 43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27" name="Group 47"/>
          <p:cNvGrpSpPr>
            <a:grpSpLocks/>
          </p:cNvGrpSpPr>
          <p:nvPr/>
        </p:nvGrpSpPr>
        <p:grpSpPr bwMode="auto">
          <a:xfrm>
            <a:off x="4457700" y="3492500"/>
            <a:ext cx="2425700" cy="1917700"/>
            <a:chOff x="0" y="0"/>
            <a:chExt cx="1528" cy="1208"/>
          </a:xfrm>
        </p:grpSpPr>
        <p:sp>
          <p:nvSpPr>
            <p:cNvPr id="28706" name="Freeform 45"/>
            <p:cNvSpPr>
              <a:spLocks/>
            </p:cNvSpPr>
            <p:nvPr/>
          </p:nvSpPr>
          <p:spPr bwMode="auto">
            <a:xfrm>
              <a:off x="32" y="40"/>
              <a:ext cx="1463" cy="1130"/>
            </a:xfrm>
            <a:custGeom>
              <a:avLst/>
              <a:gdLst>
                <a:gd name="T0" fmla="*/ 0 w 21600"/>
                <a:gd name="T1" fmla="*/ 1127 h 21600"/>
                <a:gd name="T2" fmla="*/ 100 w 21600"/>
                <a:gd name="T3" fmla="*/ 1130 h 21600"/>
                <a:gd name="T4" fmla="*/ 114 w 21600"/>
                <a:gd name="T5" fmla="*/ 7 h 21600"/>
                <a:gd name="T6" fmla="*/ 994 w 21600"/>
                <a:gd name="T7" fmla="*/ 0 h 21600"/>
                <a:gd name="T8" fmla="*/ 989 w 21600"/>
                <a:gd name="T9" fmla="*/ 416 h 21600"/>
                <a:gd name="T10" fmla="*/ 1463 w 21600"/>
                <a:gd name="T11" fmla="*/ 41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21544"/>
                  </a:moveTo>
                  <a:lnTo>
                    <a:pt x="1479" y="21600"/>
                  </a:lnTo>
                  <a:lnTo>
                    <a:pt x="1680" y="141"/>
                  </a:lnTo>
                  <a:lnTo>
                    <a:pt x="14671" y="0"/>
                  </a:lnTo>
                  <a:lnTo>
                    <a:pt x="14596" y="7945"/>
                  </a:lnTo>
                  <a:lnTo>
                    <a:pt x="21600" y="79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07" name="Picture 46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30" name="Group 50"/>
          <p:cNvGrpSpPr>
            <a:grpSpLocks/>
          </p:cNvGrpSpPr>
          <p:nvPr/>
        </p:nvGrpSpPr>
        <p:grpSpPr bwMode="auto">
          <a:xfrm>
            <a:off x="5905500" y="1651000"/>
            <a:ext cx="939800" cy="2501900"/>
            <a:chOff x="0" y="0"/>
            <a:chExt cx="592" cy="1576"/>
          </a:xfrm>
        </p:grpSpPr>
        <p:sp>
          <p:nvSpPr>
            <p:cNvPr id="28704" name="Freeform 48"/>
            <p:cNvSpPr>
              <a:spLocks/>
            </p:cNvSpPr>
            <p:nvPr/>
          </p:nvSpPr>
          <p:spPr bwMode="auto">
            <a:xfrm>
              <a:off x="32" y="144"/>
              <a:ext cx="522" cy="1390"/>
            </a:xfrm>
            <a:custGeom>
              <a:avLst/>
              <a:gdLst>
                <a:gd name="T0" fmla="*/ 0 w 21600"/>
                <a:gd name="T1" fmla="*/ 1383 h 21600"/>
                <a:gd name="T2" fmla="*/ 164 w 21600"/>
                <a:gd name="T3" fmla="*/ 1390 h 21600"/>
                <a:gd name="T4" fmla="*/ 164 w 21600"/>
                <a:gd name="T5" fmla="*/ 0 h 21600"/>
                <a:gd name="T6" fmla="*/ 522 w 21600"/>
                <a:gd name="T7" fmla="*/ 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495"/>
                  </a:moveTo>
                  <a:lnTo>
                    <a:pt x="6781" y="21600"/>
                  </a:lnTo>
                  <a:lnTo>
                    <a:pt x="6801" y="0"/>
                  </a:lnTo>
                  <a:lnTo>
                    <a:pt x="21600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05" name="Picture 49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2" cy="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31" name="Rectangle 51"/>
          <p:cNvSpPr>
            <a:spLocks/>
          </p:cNvSpPr>
          <p:nvPr/>
        </p:nvSpPr>
        <p:spPr bwMode="auto">
          <a:xfrm>
            <a:off x="3784600" y="5016500"/>
            <a:ext cx="638175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5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FRING</a:t>
            </a:r>
          </a:p>
        </p:txBody>
      </p:sp>
      <p:grpSp>
        <p:nvGrpSpPr>
          <p:cNvPr id="46134" name="Group 54"/>
          <p:cNvGrpSpPr>
            <a:grpSpLocks/>
          </p:cNvGrpSpPr>
          <p:nvPr/>
        </p:nvGrpSpPr>
        <p:grpSpPr bwMode="auto">
          <a:xfrm>
            <a:off x="5118100" y="1244600"/>
            <a:ext cx="927100" cy="1066800"/>
            <a:chOff x="0" y="0"/>
            <a:chExt cx="584" cy="672"/>
          </a:xfrm>
        </p:grpSpPr>
        <p:sp>
          <p:nvSpPr>
            <p:cNvPr id="28702" name="AutoShape 52"/>
            <p:cNvSpPr>
              <a:spLocks/>
            </p:cNvSpPr>
            <p:nvPr/>
          </p:nvSpPr>
          <p:spPr bwMode="auto">
            <a:xfrm>
              <a:off x="40" y="32"/>
              <a:ext cx="512" cy="608"/>
            </a:xfrm>
            <a:prstGeom prst="roundRect">
              <a:avLst>
                <a:gd name="adj" fmla="val 2343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03" name="Picture 5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37" name="Group 57"/>
          <p:cNvGrpSpPr>
            <a:grpSpLocks/>
          </p:cNvGrpSpPr>
          <p:nvPr/>
        </p:nvGrpSpPr>
        <p:grpSpPr bwMode="auto">
          <a:xfrm>
            <a:off x="3048000" y="1397000"/>
            <a:ext cx="736600" cy="1612900"/>
            <a:chOff x="0" y="0"/>
            <a:chExt cx="464" cy="1016"/>
          </a:xfrm>
        </p:grpSpPr>
        <p:sp>
          <p:nvSpPr>
            <p:cNvPr id="28700" name="Freeform 55"/>
            <p:cNvSpPr>
              <a:spLocks/>
            </p:cNvSpPr>
            <p:nvPr/>
          </p:nvSpPr>
          <p:spPr bwMode="auto">
            <a:xfrm>
              <a:off x="32" y="144"/>
              <a:ext cx="395" cy="838"/>
            </a:xfrm>
            <a:custGeom>
              <a:avLst/>
              <a:gdLst>
                <a:gd name="T0" fmla="*/ 0 w 21600"/>
                <a:gd name="T1" fmla="*/ 838 h 21600"/>
                <a:gd name="T2" fmla="*/ 72 w 21600"/>
                <a:gd name="T3" fmla="*/ 831 h 21600"/>
                <a:gd name="T4" fmla="*/ 77 w 21600"/>
                <a:gd name="T5" fmla="*/ 0 h 21600"/>
                <a:gd name="T6" fmla="*/ 39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3933" y="21429"/>
                  </a:lnTo>
                  <a:lnTo>
                    <a:pt x="4187" y="0"/>
                  </a:lnTo>
                  <a:lnTo>
                    <a:pt x="216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8701" name="Picture 5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4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 rot="19694626">
            <a:off x="-322011" y="1774398"/>
            <a:ext cx="819204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/>
                <a:cs typeface="Arial Black"/>
              </a:rPr>
              <a:t>Una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/>
                <a:cs typeface="Arial Black"/>
              </a:rPr>
              <a:t>Selva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/>
                <a:cs typeface="Arial Black"/>
              </a:rPr>
              <a:t>Obscura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60" name="TextBox 59"/>
          <p:cNvSpPr txBox="1"/>
          <p:nvPr/>
        </p:nvSpPr>
        <p:spPr>
          <a:xfrm rot="19694626">
            <a:off x="2132236" y="4097663"/>
            <a:ext cx="538102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/>
                <a:cs typeface="Arial Black"/>
              </a:rPr>
              <a:t>We can do it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61" name="TextBox 60"/>
          <p:cNvSpPr txBox="1"/>
          <p:nvPr/>
        </p:nvSpPr>
        <p:spPr>
          <a:xfrm rot="19694626">
            <a:off x="1804705" y="2926526"/>
            <a:ext cx="494671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/>
                <a:cs typeface="Arial Black"/>
              </a:rPr>
              <a:t>Don’t Panic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autoUpdateAnimBg="0"/>
      <p:bldP spid="46096" grpId="1" autoUpdateAnimBg="0"/>
      <p:bldP spid="46100" grpId="0" autoUpdateAnimBg="0"/>
      <p:bldP spid="46100" grpId="1" autoUpdateAnimBg="0"/>
      <p:bldP spid="46107" grpId="0" autoUpdateAnimBg="0"/>
      <p:bldP spid="46107" grpId="1" autoUpdateAnimBg="0"/>
      <p:bldP spid="46112" grpId="0" autoUpdateAnimBg="0"/>
      <p:bldP spid="46131" grpId="0" animBg="1" autoUpdateAnimBg="0"/>
      <p:bldP spid="46131" grpId="1" animBg="1" autoUpdateAnimBg="0"/>
      <p:bldP spid="2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-190500"/>
            <a:ext cx="7010400" cy="13081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solidFill>
                  <a:srgbClr val="191919"/>
                </a:solidFill>
                <a:latin typeface="Chalkboard" charset="0"/>
                <a:cs typeface="Chalkboard" charset="0"/>
                <a:sym typeface="Chalkboard" charset="0"/>
              </a:rPr>
              <a:t>Astrometric comparison of maser emission in R Leo Minoris.</a:t>
            </a:r>
            <a:endParaRPr lang="en-US" sz="3400" smtClean="0">
              <a:solidFill>
                <a:srgbClr val="191919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114300" y="1066800"/>
            <a:ext cx="3860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Transfer H</a:t>
            </a:r>
            <a:r>
              <a:rPr lang="en-US" sz="2400" baseline="-60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0 maser 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corrections to SiO data with scaling factors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066800"/>
            <a:ext cx="610235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5562600" y="3543300"/>
            <a:ext cx="2324100" cy="2057400"/>
            <a:chOff x="0" y="0"/>
            <a:chExt cx="1464" cy="1296"/>
          </a:xfrm>
        </p:grpSpPr>
        <p:sp>
          <p:nvSpPr>
            <p:cNvPr id="34835" name="Oval 7"/>
            <p:cNvSpPr>
              <a:spLocks/>
            </p:cNvSpPr>
            <p:nvPr/>
          </p:nvSpPr>
          <p:spPr bwMode="auto">
            <a:xfrm>
              <a:off x="32" y="32"/>
              <a:ext cx="1400" cy="123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4836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64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6" name="Group 12"/>
          <p:cNvGrpSpPr>
            <a:grpSpLocks/>
          </p:cNvGrpSpPr>
          <p:nvPr/>
        </p:nvGrpSpPr>
        <p:grpSpPr bwMode="auto">
          <a:xfrm>
            <a:off x="7505700" y="2895600"/>
            <a:ext cx="381000" cy="393700"/>
            <a:chOff x="0" y="0"/>
            <a:chExt cx="240" cy="248"/>
          </a:xfrm>
        </p:grpSpPr>
        <p:sp>
          <p:nvSpPr>
            <p:cNvPr id="34833" name="Oval 10"/>
            <p:cNvSpPr>
              <a:spLocks/>
            </p:cNvSpPr>
            <p:nvPr/>
          </p:nvSpPr>
          <p:spPr bwMode="auto">
            <a:xfrm>
              <a:off x="32" y="32"/>
              <a:ext cx="176" cy="18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4834" name="Picture 1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9" name="Group 15"/>
          <p:cNvGrpSpPr>
            <a:grpSpLocks/>
          </p:cNvGrpSpPr>
          <p:nvPr/>
        </p:nvGrpSpPr>
        <p:grpSpPr bwMode="auto">
          <a:xfrm>
            <a:off x="6096000" y="5067300"/>
            <a:ext cx="3187700" cy="1511300"/>
            <a:chOff x="0" y="0"/>
            <a:chExt cx="2008" cy="952"/>
          </a:xfrm>
        </p:grpSpPr>
        <p:sp>
          <p:nvSpPr>
            <p:cNvPr id="34831" name="Rectangle 13"/>
            <p:cNvSpPr>
              <a:spLocks/>
            </p:cNvSpPr>
            <p:nvPr/>
          </p:nvSpPr>
          <p:spPr bwMode="auto">
            <a:xfrm>
              <a:off x="128" y="96"/>
              <a:ext cx="1755" cy="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400">
                  <a:solidFill>
                    <a:srgbClr val="FF2712"/>
                  </a:solidFill>
                  <a:latin typeface="Chalkboard" charset="0"/>
                  <a:ea typeface="ＭＳ Ｐゴシック" charset="0"/>
                  <a:sym typeface="Chalkboard" charset="0"/>
                </a:rPr>
                <a:t>Hipparcos Position </a:t>
              </a:r>
            </a:p>
            <a:p>
              <a:pPr algn="l"/>
              <a:r>
                <a:rPr lang="en-US" sz="2400">
                  <a:solidFill>
                    <a:srgbClr val="FF2712"/>
                  </a:solidFill>
                  <a:latin typeface="Chalkboard" charset="0"/>
                  <a:ea typeface="ＭＳ Ｐゴシック" charset="0"/>
                  <a:sym typeface="Chalkboard" charset="0"/>
                </a:rPr>
                <a:t>(with 1𝜎 PM errors)</a:t>
              </a:r>
            </a:p>
          </p:txBody>
        </p:sp>
        <p:pic>
          <p:nvPicPr>
            <p:cNvPr id="34832" name="Picture 1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08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6362700" y="1130300"/>
            <a:ext cx="3187700" cy="1511300"/>
            <a:chOff x="0" y="0"/>
            <a:chExt cx="2008" cy="952"/>
          </a:xfrm>
        </p:grpSpPr>
        <p:sp>
          <p:nvSpPr>
            <p:cNvPr id="34829" name="Rectangle 16"/>
            <p:cNvSpPr>
              <a:spLocks/>
            </p:cNvSpPr>
            <p:nvPr/>
          </p:nvSpPr>
          <p:spPr bwMode="auto">
            <a:xfrm>
              <a:off x="128" y="96"/>
              <a:ext cx="1752" cy="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l"/>
              <a:r>
                <a:rPr lang="en-US" sz="2400">
                  <a:solidFill>
                    <a:srgbClr val="FF2712"/>
                  </a:solidFill>
                  <a:latin typeface="Chalkboard" charset="0"/>
                  <a:ea typeface="ＭＳ Ｐゴシック" charset="0"/>
                  <a:sym typeface="Chalkboard" charset="0"/>
                </a:rPr>
                <a:t>VLBI Position </a:t>
              </a:r>
            </a:p>
            <a:p>
              <a:pPr algn="l"/>
              <a:r>
                <a:rPr lang="en-US" sz="2400">
                  <a:solidFill>
                    <a:srgbClr val="FF2712"/>
                  </a:solidFill>
                  <a:latin typeface="Chalkboard" charset="0"/>
                  <a:ea typeface="ＭＳ Ｐゴシック" charset="0"/>
                  <a:sym typeface="Chalkboard" charset="0"/>
                </a:rPr>
                <a:t>(with 1𝜎 PR errors)</a:t>
              </a:r>
            </a:p>
          </p:txBody>
        </p:sp>
        <p:pic>
          <p:nvPicPr>
            <p:cNvPr id="34830" name="Picture 1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08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43" name="Rectangle 19"/>
          <p:cNvSpPr>
            <a:spLocks/>
          </p:cNvSpPr>
          <p:nvPr/>
        </p:nvSpPr>
        <p:spPr bwMode="auto">
          <a:xfrm>
            <a:off x="63500" y="2298700"/>
            <a:ext cx="4445000" cy="2755900"/>
          </a:xfrm>
          <a:prstGeom prst="rect">
            <a:avLst/>
          </a:prstGeom>
          <a:noFill/>
          <a:ln w="254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SiO maser phase referenced to H</a:t>
            </a:r>
            <a:r>
              <a:rPr lang="en-US" sz="2400" baseline="-60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O maser.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Errors between: 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Chalkboard Bold" charset="0"/>
                <a:ea typeface="ヒラギノ明朝 ProN W6" charset="0"/>
                <a:cs typeface="ヒラギノ明朝 ProN W6" charset="0"/>
                <a:sym typeface="Chalkboard Bold" charset="0"/>
              </a:rPr>
              <a:t>SiO v=1 &amp; 2 ~35μas 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Chalkboard Bold" charset="0"/>
                <a:ea typeface="ヒラギノ明朝 ProN W6" charset="0"/>
                <a:cs typeface="ヒラギノ明朝 ProN W6" charset="0"/>
                <a:sym typeface="Chalkboard Bold" charset="0"/>
              </a:rPr>
              <a:t>SiO &amp; H</a:t>
            </a:r>
            <a:r>
              <a:rPr lang="en-US" sz="2400" baseline="-6000">
                <a:solidFill>
                  <a:schemeClr val="tx1"/>
                </a:solidFill>
                <a:latin typeface="Chalkboard Bold" charset="0"/>
                <a:ea typeface="ＭＳ Ｐゴシック" charset="0"/>
                <a:cs typeface="ＭＳ Ｐゴシック" charset="0"/>
                <a:sym typeface="Chalkboard Bol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cs typeface="ＭＳ Ｐゴシック" charset="0"/>
                <a:sym typeface="Chalkboard Bold" charset="0"/>
              </a:rPr>
              <a:t>O ~ 2mas </a:t>
            </a:r>
          </a:p>
          <a:p>
            <a:pPr algn="l">
              <a:lnSpc>
                <a:spcPct val="50000"/>
              </a:lnSpc>
              <a:spcBef>
                <a:spcPts val="1200"/>
              </a:spcBef>
            </a:pP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cs typeface="ＭＳ Ｐゴシック" charset="0"/>
                <a:sym typeface="Chalkboard Bold" charset="0"/>
              </a:rPr>
              <a:t>Centre of SiO ~ 5mas</a:t>
            </a:r>
          </a:p>
        </p:txBody>
      </p:sp>
      <p:sp>
        <p:nvSpPr>
          <p:cNvPr id="52244" name="Rectangle 20"/>
          <p:cNvSpPr>
            <a:spLocks/>
          </p:cNvSpPr>
          <p:nvPr/>
        </p:nvSpPr>
        <p:spPr bwMode="auto">
          <a:xfrm>
            <a:off x="2984500" y="4965700"/>
            <a:ext cx="3162300" cy="1447800"/>
          </a:xfrm>
          <a:prstGeom prst="rect">
            <a:avLst/>
          </a:prstGeom>
          <a:noFill/>
          <a:ln w="25400">
            <a:solidFill>
              <a:srgbClr val="FF66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>
              <a:lnSpc>
                <a:spcPct val="60000"/>
              </a:lnSpc>
              <a:spcBef>
                <a:spcPts val="1200"/>
              </a:spcBef>
            </a:pP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v=1 &amp; 2:         1mas </a:t>
            </a:r>
          </a:p>
          <a:p>
            <a:pPr algn="l">
              <a:lnSpc>
                <a:spcPct val="60000"/>
              </a:lnSpc>
              <a:spcBef>
                <a:spcPts val="1200"/>
              </a:spcBef>
            </a:pP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Sep. H</a:t>
            </a:r>
            <a:r>
              <a:rPr lang="en-US" sz="2400" baseline="-60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O/SiO: 70mas</a:t>
            </a:r>
          </a:p>
          <a:p>
            <a:pPr algn="l">
              <a:lnSpc>
                <a:spcPct val="60000"/>
              </a:lnSpc>
              <a:spcBef>
                <a:spcPts val="1200"/>
              </a:spcBef>
            </a:pP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Ring Size:     20mas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3" grpId="0" animBg="1" autoUpdateAnimBg="0"/>
      <p:bldP spid="5224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3098800" cy="9779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smtClean="0">
                <a:solidFill>
                  <a:srgbClr val="191919"/>
                </a:solidFill>
                <a:latin typeface="Chalkboard" charset="0"/>
                <a:cs typeface="Chalkboard" charset="0"/>
                <a:sym typeface="Chalkboard" charset="0"/>
              </a:rPr>
              <a:t>Conclusions:</a:t>
            </a:r>
            <a:endParaRPr lang="en-US" sz="3900" smtClean="0">
              <a:solidFill>
                <a:srgbClr val="191919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342900" y="1549400"/>
            <a:ext cx="7848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the Source Frequency Phase Ref. Method for line </a:t>
            </a:r>
          </a:p>
          <a:p>
            <a:pPr marL="293688" indent="-127000" algn="l">
              <a:spcBef>
                <a:spcPts val="400"/>
              </a:spcBef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    sources is now understood.</a:t>
            </a:r>
          </a:p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Successful astrometric alignment of images</a:t>
            </a:r>
          </a:p>
          <a:p>
            <a:pPr marL="293688" indent="-127000" algn="l">
              <a:spcBef>
                <a:spcPts val="400"/>
              </a:spcBef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   of H</a:t>
            </a:r>
            <a:r>
              <a:rPr lang="en-US" sz="2400" baseline="-60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O and v=1 &amp; 2 SiO masers in R LMi with KVN</a:t>
            </a:r>
          </a:p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Absolute astrometric alignment to improve R LMi</a:t>
            </a:r>
          </a:p>
          <a:p>
            <a:pPr marL="293688" indent="-127000" algn="l">
              <a:spcBef>
                <a:spcPts val="400"/>
              </a:spcBef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   proper motion measurement </a:t>
            </a:r>
          </a:p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Pumping model predictions for SiO in KVN bands can   </a:t>
            </a:r>
          </a:p>
          <a:p>
            <a:pPr marL="293688" indent="-127000" algn="l">
              <a:spcBef>
                <a:spcPts val="400"/>
              </a:spcBef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  be checked. </a:t>
            </a:r>
          </a:p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Astrometrical aligned images between H</a:t>
            </a:r>
            <a:r>
              <a:rPr lang="en-US" sz="2400" baseline="-60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O and SiO</a:t>
            </a:r>
          </a:p>
          <a:p>
            <a:pPr marL="293688" indent="-127000" algn="l">
              <a:spcBef>
                <a:spcPts val="400"/>
              </a:spcBef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    H</a:t>
            </a:r>
            <a:r>
              <a:rPr lang="en-US" sz="2400" baseline="-60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O and CH</a:t>
            </a:r>
            <a:r>
              <a:rPr lang="en-US" sz="2400" baseline="-60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3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OH can be formed.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828"/>
            <a:ext cx="5544616" cy="977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191919"/>
                </a:solidFill>
                <a:latin typeface="Chalkboard" charset="0"/>
                <a:cs typeface="Chalkboard" charset="0"/>
                <a:sym typeface="Chalkboard" charset="0"/>
              </a:rPr>
              <a:t>Multi-frequency Phase Referencing (MFPR):</a:t>
            </a:r>
            <a:endParaRPr lang="en-US" sz="3600" dirty="0" smtClean="0">
              <a:solidFill>
                <a:srgbClr val="191919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827856" y="1262856"/>
            <a:ext cx="7848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endParaRPr lang="en-US" sz="2400" dirty="0" smtClean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KVN has capability to observe at 4 frequencies</a:t>
            </a:r>
          </a:p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endParaRPr lang="en-US" sz="2400" dirty="0" smtClean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Can we solve for all the atmospheric contributions?</a:t>
            </a:r>
          </a:p>
          <a:p>
            <a:pPr marL="623888" lvl="1" algn="l">
              <a:spcBef>
                <a:spcPts val="400"/>
              </a:spcBef>
              <a:buSzPct val="125000"/>
            </a:pP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3 unknowns, 4 frequencies – should be possible</a:t>
            </a:r>
          </a:p>
          <a:p>
            <a:pPr marL="623888" lvl="1" algn="l">
              <a:spcBef>
                <a:spcPts val="400"/>
              </a:spcBef>
              <a:buSzPct val="125000"/>
            </a:pPr>
            <a:endParaRPr lang="en-US" sz="2400" dirty="0" smtClean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VLBA also has wide frequency range</a:t>
            </a:r>
          </a:p>
          <a:p>
            <a:pPr marL="623888" lvl="1" algn="l">
              <a:spcBef>
                <a:spcPts val="400"/>
              </a:spcBef>
              <a:buSzPct val="125000"/>
            </a:pPr>
            <a:r>
              <a:rPr lang="en-US" sz="2400" dirty="0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Can we fast-frequency switch in mm-band &amp; add slow-frequency switch in cm-band to do this?</a:t>
            </a:r>
          </a:p>
          <a:p>
            <a:pPr marL="623888" lvl="1" algn="l">
              <a:spcBef>
                <a:spcPts val="400"/>
              </a:spcBef>
              <a:buSzPct val="125000"/>
            </a:pPr>
            <a:endParaRPr lang="en-US" sz="2400" dirty="0" smtClean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293688" lvl="1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Measure static </a:t>
            </a:r>
            <a:r>
              <a:rPr lang="en-US" sz="2400" dirty="0" err="1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ionospheric</a:t>
            </a:r>
            <a:r>
              <a:rPr lang="en-US" sz="2400" dirty="0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contributions; new</a:t>
            </a:r>
          </a:p>
          <a:p>
            <a:pPr marL="623888" lvl="2" algn="l">
              <a:spcBef>
                <a:spcPts val="400"/>
              </a:spcBef>
              <a:buSzPct val="125000"/>
            </a:pPr>
            <a:r>
              <a:rPr lang="en-US" sz="2400" dirty="0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version of geodetic blocks?</a:t>
            </a:r>
          </a:p>
          <a:p>
            <a:pPr marL="166688" algn="l">
              <a:spcBef>
                <a:spcPts val="400"/>
              </a:spcBef>
              <a:buSzPct val="125000"/>
            </a:pPr>
            <a:endParaRPr lang="en-US" sz="2400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778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391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 smtClean="0">
                <a:latin typeface="Chalkboard" charset="0"/>
                <a:cs typeface="Chalkboard" charset="0"/>
                <a:sym typeface="Chalkboard" charset="0"/>
              </a:rPr>
              <a:t>Can we go further? </a:t>
            </a:r>
            <a:r>
              <a:rPr lang="en-US" sz="3100" dirty="0" smtClean="0">
                <a:latin typeface="Chalkboard" charset="0"/>
                <a:sym typeface="Chalkboard" charset="0"/>
              </a:rPr>
              <a:t/>
            </a:r>
            <a:br>
              <a:rPr lang="en-US" sz="3100" dirty="0" smtClean="0">
                <a:latin typeface="Chalkboard" charset="0"/>
                <a:sym typeface="Chalkboard" charset="0"/>
              </a:rPr>
            </a:br>
            <a:r>
              <a:rPr lang="en-US" sz="3100" u="sng" dirty="0" smtClean="0">
                <a:latin typeface="Chalkboard" charset="0"/>
                <a:cs typeface="Chalkboard" charset="0"/>
                <a:sym typeface="Chalkboard" charset="0"/>
              </a:rPr>
              <a:t>Multi-</a:t>
            </a:r>
            <a:r>
              <a:rPr lang="en-US" sz="3100" u="sng" dirty="0" err="1" smtClean="0">
                <a:latin typeface="Chalkboard" charset="0"/>
                <a:cs typeface="Chalkboard" charset="0"/>
                <a:sym typeface="Chalkboard" charset="0"/>
              </a:rPr>
              <a:t>Freq</a:t>
            </a:r>
            <a:r>
              <a:rPr lang="en-US" sz="3100" u="sng" dirty="0" smtClean="0">
                <a:latin typeface="Chalkboard" charset="0"/>
                <a:cs typeface="Chalkboard" charset="0"/>
                <a:sym typeface="Chalkboard" charset="0"/>
              </a:rPr>
              <a:t> phase referencing</a:t>
            </a:r>
            <a:endParaRPr lang="en-US" sz="3100" u="sng" dirty="0" smtClean="0">
              <a:latin typeface="Chalkboard" charset="0"/>
              <a:sym typeface="Chalkboard" charset="0"/>
            </a:endParaRP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0" y="126841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>
              <a:defRPr/>
            </a:pPr>
            <a:r>
              <a:rPr lang="en-US" sz="2800" dirty="0" err="1">
                <a:solidFill>
                  <a:srgbClr val="0080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Freq</a:t>
            </a:r>
            <a:r>
              <a:rPr lang="en-US" sz="2800" dirty="0">
                <a:solidFill>
                  <a:srgbClr val="0080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 1 (22GHz) </a:t>
            </a:r>
            <a:r>
              <a:rPr lang="en-US" sz="28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800" dirty="0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= </a:t>
            </a:r>
            <a:r>
              <a:rPr lang="en-US" sz="28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dirty="0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800" baseline="-250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A,GEO</a:t>
            </a:r>
            <a:r>
              <a:rPr lang="en-US" sz="28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A,TRO</a:t>
            </a:r>
            <a:r>
              <a:rPr lang="en-US" sz="28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A,ION</a:t>
            </a:r>
            <a:r>
              <a:rPr lang="en-US" sz="2800" baseline="-250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 </a:t>
            </a:r>
            <a:r>
              <a:rPr lang="en-US" sz="28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A,STR</a:t>
            </a:r>
            <a:r>
              <a:rPr lang="en-US" sz="2800" baseline="-250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baseline="-190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</a:t>
            </a:r>
            <a:r>
              <a:rPr lang="en-US" sz="2800" baseline="-250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2</a:t>
            </a:r>
            <a:r>
              <a:rPr lang="en-US" sz="2800" dirty="0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π</a:t>
            </a:r>
            <a:r>
              <a:rPr lang="en-US" sz="2800" dirty="0" err="1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n</a:t>
            </a:r>
            <a:r>
              <a:rPr lang="en-US" sz="2800" baseline="-25000" dirty="0" err="1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</a:t>
            </a:r>
            <a:endParaRPr lang="en-US" sz="2800" baseline="-25000" dirty="0">
              <a:solidFill>
                <a:srgbClr val="008000"/>
              </a:solidFill>
              <a:latin typeface="Chalkboard Bold" charset="0"/>
              <a:ea typeface="ＭＳ Ｐゴシック" charset="0"/>
              <a:cs typeface="Chalkboard Bold" charset="0"/>
              <a:sym typeface="Chalkboard Bold" charset="0"/>
            </a:endParaRPr>
          </a:p>
        </p:txBody>
      </p:sp>
      <p:sp>
        <p:nvSpPr>
          <p:cNvPr id="40965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Rectangle 6"/>
          <p:cNvSpPr>
            <a:spLocks/>
          </p:cNvSpPr>
          <p:nvPr/>
        </p:nvSpPr>
        <p:spPr bwMode="auto">
          <a:xfrm>
            <a:off x="36513" y="170021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Freq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 2 (43GHz) </a:t>
            </a:r>
            <a:r>
              <a:rPr lang="en-US" sz="28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= </a:t>
            </a:r>
            <a:r>
              <a:rPr lang="en-US" sz="28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800" baseline="-250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A,GEO</a:t>
            </a:r>
            <a:r>
              <a:rPr lang="en-US" sz="28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A,TRO</a:t>
            </a:r>
            <a:r>
              <a:rPr lang="en-US" sz="28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A,ION</a:t>
            </a:r>
            <a:r>
              <a:rPr lang="en-US" sz="2800" baseline="-250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A,STR</a:t>
            </a:r>
            <a:r>
              <a:rPr lang="en-US" sz="2800" baseline="-250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baseline="-190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</a:t>
            </a:r>
            <a:r>
              <a:rPr lang="en-US" sz="2800" baseline="-250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π</a:t>
            </a:r>
            <a:r>
              <a:rPr lang="en-US" sz="28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</a:t>
            </a:r>
            <a:endParaRPr lang="en-US" sz="2800" baseline="-25000" dirty="0">
              <a:solidFill>
                <a:srgbClr val="FF0000"/>
              </a:solidFill>
              <a:latin typeface="Chalkboard Bold" charset="0"/>
              <a:ea typeface="ＭＳ Ｐゴシック" charset="0"/>
              <a:cs typeface="Chalkboard Bold" charset="0"/>
              <a:sym typeface="Chalkboard Bold" charset="0"/>
            </a:endParaRPr>
          </a:p>
        </p:txBody>
      </p:sp>
      <p:sp>
        <p:nvSpPr>
          <p:cNvPr id="44" name="Rectangle 6"/>
          <p:cNvSpPr>
            <a:spLocks/>
          </p:cNvSpPr>
          <p:nvPr/>
        </p:nvSpPr>
        <p:spPr bwMode="auto">
          <a:xfrm>
            <a:off x="-107950" y="2565400"/>
            <a:ext cx="94599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>
              <a:defRPr/>
            </a:pPr>
            <a:r>
              <a:rPr lang="en-US" sz="2800" dirty="0" err="1">
                <a:solidFill>
                  <a:srgbClr val="FF66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Freq</a:t>
            </a:r>
            <a:r>
              <a:rPr lang="en-US" sz="2800" dirty="0">
                <a:solidFill>
                  <a:srgbClr val="FF66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 4 (129GHz) </a:t>
            </a:r>
            <a:r>
              <a:rPr lang="en-US" sz="28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800" dirty="0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= </a:t>
            </a:r>
            <a:r>
              <a:rPr lang="en-US" sz="28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dirty="0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800" baseline="-250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A,GEO</a:t>
            </a:r>
            <a:r>
              <a:rPr lang="en-US" sz="28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A,TRO</a:t>
            </a:r>
            <a:r>
              <a:rPr lang="en-US" sz="28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A,ION</a:t>
            </a:r>
            <a:r>
              <a:rPr lang="en-US" sz="2800" baseline="-250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 </a:t>
            </a:r>
            <a:r>
              <a:rPr lang="en-US" sz="28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A,STR</a:t>
            </a:r>
            <a:r>
              <a:rPr lang="en-US" sz="2800" baseline="-250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baseline="-190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</a:t>
            </a:r>
            <a:r>
              <a:rPr lang="en-US" sz="2800" baseline="-250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2</a:t>
            </a:r>
            <a:r>
              <a:rPr lang="en-US" sz="2800" dirty="0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π</a:t>
            </a:r>
            <a:r>
              <a:rPr lang="en-US" sz="2800" dirty="0" err="1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n</a:t>
            </a:r>
            <a:r>
              <a:rPr lang="en-US" sz="2800" baseline="-25000" dirty="0" err="1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</a:t>
            </a:r>
            <a:endParaRPr lang="en-US" sz="2800" baseline="-25000" dirty="0">
              <a:solidFill>
                <a:srgbClr val="FF6600"/>
              </a:solidFill>
              <a:latin typeface="Chalkboard Bold" charset="0"/>
              <a:ea typeface="ＭＳ Ｐゴシック" charset="0"/>
              <a:cs typeface="Chalkboard Bold" charset="0"/>
              <a:sym typeface="Chalkboard Bold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7963" y="3543300"/>
            <a:ext cx="304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>
                <a:latin typeface="Chalkboard" charset="0"/>
                <a:cs typeface="Chalkboard" charset="0"/>
              </a:rPr>
              <a:t>FPT</a:t>
            </a:r>
            <a:r>
              <a:rPr lang="en-US" sz="2400" baseline="-25000">
                <a:latin typeface="Chalkboard" charset="0"/>
                <a:cs typeface="Chalkboard" charset="0"/>
              </a:rPr>
              <a:t>12 </a:t>
            </a:r>
            <a:r>
              <a:rPr lang="en-US" sz="2400">
                <a:latin typeface="Chalkboard" charset="0"/>
                <a:cs typeface="Chalkboard" charset="0"/>
              </a:rPr>
              <a:t>=(2-1/2)*</a:t>
            </a:r>
            <a:r>
              <a:rPr lang="en-US" sz="2400">
                <a:solidFill>
                  <a:srgbClr val="008000"/>
                </a:solidFill>
                <a:latin typeface="Chalkboard" charset="0"/>
                <a:ea typeface="ＭＳ Ｐゴシック" charset="0"/>
                <a:sym typeface="Symbol" charset="0"/>
              </a:rPr>
              <a:t>φ</a:t>
            </a:r>
            <a:r>
              <a:rPr lang="en-US" sz="2400" baseline="-25000">
                <a:solidFill>
                  <a:srgbClr val="008000"/>
                </a:solidFill>
                <a:latin typeface="Chalkboard" charset="0"/>
                <a:ea typeface="ＭＳ Ｐゴシック" charset="0"/>
                <a:sym typeface="Chalkboard Bold" charset="0"/>
              </a:rPr>
              <a:t>A,ION </a:t>
            </a:r>
            <a:endParaRPr lang="en-US" sz="2400" baseline="-25000">
              <a:latin typeface="Chalkboard" charset="0"/>
              <a:cs typeface="Chalkboard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03200" y="4191000"/>
            <a:ext cx="304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>
                <a:latin typeface="Chalkboard" charset="0"/>
                <a:cs typeface="Chalkboard" charset="0"/>
              </a:rPr>
              <a:t>FPT</a:t>
            </a:r>
            <a:r>
              <a:rPr lang="en-US" sz="2400" baseline="-25000">
                <a:latin typeface="Chalkboard" charset="0"/>
                <a:cs typeface="Chalkboard" charset="0"/>
              </a:rPr>
              <a:t>13 </a:t>
            </a:r>
            <a:r>
              <a:rPr lang="en-US" sz="2400">
                <a:latin typeface="Chalkboard" charset="0"/>
                <a:cs typeface="Chalkboard" charset="0"/>
              </a:rPr>
              <a:t>=(4-1/4)*</a:t>
            </a:r>
            <a:r>
              <a:rPr lang="en-US" sz="2400">
                <a:solidFill>
                  <a:srgbClr val="008000"/>
                </a:solidFill>
                <a:latin typeface="Chalkboard" charset="0"/>
                <a:ea typeface="ＭＳ Ｐゴシック" charset="0"/>
                <a:sym typeface="Symbol" charset="0"/>
              </a:rPr>
              <a:t>φ</a:t>
            </a:r>
            <a:r>
              <a:rPr lang="en-US" sz="2400" baseline="-25000">
                <a:solidFill>
                  <a:srgbClr val="008000"/>
                </a:solidFill>
                <a:latin typeface="Chalkboard" charset="0"/>
                <a:ea typeface="ＭＳ Ｐゴシック" charset="0"/>
                <a:sym typeface="Chalkboard Bold" charset="0"/>
              </a:rPr>
              <a:t>A,ION </a:t>
            </a:r>
            <a:endParaRPr lang="en-US" sz="2400" baseline="-25000">
              <a:latin typeface="Chalkboard" charset="0"/>
              <a:cs typeface="Chalkboard" charset="0"/>
            </a:endParaRPr>
          </a:p>
        </p:txBody>
      </p:sp>
      <p:sp>
        <p:nvSpPr>
          <p:cNvPr id="47" name="Rectangle 6"/>
          <p:cNvSpPr>
            <a:spLocks/>
          </p:cNvSpPr>
          <p:nvPr/>
        </p:nvSpPr>
        <p:spPr bwMode="auto">
          <a:xfrm>
            <a:off x="34925" y="20955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>
              <a:defRPr/>
            </a:pPr>
            <a:r>
              <a:rPr lang="en-US" sz="2800" dirty="0" err="1">
                <a:solidFill>
                  <a:srgbClr val="00009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Freq</a:t>
            </a:r>
            <a:r>
              <a:rPr lang="en-US" sz="2800" dirty="0">
                <a:solidFill>
                  <a:srgbClr val="00009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 3 (86GHz) </a:t>
            </a:r>
            <a:r>
              <a:rPr lang="en-US" sz="28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800" dirty="0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= </a:t>
            </a:r>
            <a:r>
              <a:rPr lang="en-US" sz="28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dirty="0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800" baseline="-250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A,GEO</a:t>
            </a:r>
            <a:r>
              <a:rPr lang="en-US" sz="28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A,TRO</a:t>
            </a:r>
            <a:r>
              <a:rPr lang="en-US" sz="28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A,ION</a:t>
            </a:r>
            <a:r>
              <a:rPr lang="en-US" sz="2800" baseline="-250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 </a:t>
            </a:r>
            <a:r>
              <a:rPr lang="en-US" sz="28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A,STR</a:t>
            </a:r>
            <a:r>
              <a:rPr lang="en-US" sz="2800" baseline="-250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baseline="-190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</a:t>
            </a:r>
            <a:r>
              <a:rPr lang="en-US" sz="2800" baseline="-250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2</a:t>
            </a:r>
            <a:r>
              <a:rPr lang="en-US" sz="2800" dirty="0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π</a:t>
            </a:r>
            <a:r>
              <a:rPr lang="en-US" sz="2800" dirty="0" err="1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n</a:t>
            </a:r>
            <a:r>
              <a:rPr lang="en-US" sz="2800" baseline="-25000" dirty="0" err="1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</a:t>
            </a:r>
            <a:endParaRPr lang="en-US" sz="2800" baseline="-25000" dirty="0">
              <a:solidFill>
                <a:srgbClr val="000090"/>
              </a:solidFill>
              <a:latin typeface="Chalkboard Bold" charset="0"/>
              <a:ea typeface="ＭＳ Ｐゴシック" charset="0"/>
              <a:cs typeface="Chalkboard Bold" charset="0"/>
              <a:sym typeface="Chalkboard Bold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93700" y="4840288"/>
            <a:ext cx="3660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>
                <a:latin typeface="Chalkboard" charset="0"/>
                <a:cs typeface="Chalkboard" charset="0"/>
              </a:rPr>
              <a:t>FPT</a:t>
            </a:r>
            <a:r>
              <a:rPr lang="en-US" sz="2400" baseline="-25000">
                <a:latin typeface="Chalkboard" charset="0"/>
                <a:cs typeface="Chalkboard" charset="0"/>
              </a:rPr>
              <a:t>23 </a:t>
            </a:r>
            <a:r>
              <a:rPr lang="en-US" sz="2400">
                <a:latin typeface="Chalkboard" charset="0"/>
                <a:cs typeface="Chalkboard" charset="0"/>
              </a:rPr>
              <a:t>=(2-1/2)*(</a:t>
            </a:r>
            <a:r>
              <a:rPr lang="en-US" sz="2400">
                <a:solidFill>
                  <a:srgbClr val="008000"/>
                </a:solidFill>
                <a:latin typeface="Chalkboard" charset="0"/>
                <a:ea typeface="ＭＳ Ｐゴシック" charset="0"/>
                <a:sym typeface="Symbol" charset="0"/>
              </a:rPr>
              <a:t>φ</a:t>
            </a:r>
            <a:r>
              <a:rPr lang="en-US" sz="2400" baseline="-25000">
                <a:solidFill>
                  <a:srgbClr val="008000"/>
                </a:solidFill>
                <a:latin typeface="Chalkboard" charset="0"/>
                <a:ea typeface="ＭＳ Ｐゴシック" charset="0"/>
                <a:sym typeface="Chalkboard Bold" charset="0"/>
              </a:rPr>
              <a:t>A,ION </a:t>
            </a:r>
            <a:r>
              <a:rPr lang="en-US" sz="2400">
                <a:latin typeface="Chalkboard" charset="0"/>
                <a:cs typeface="Chalkboard" charset="0"/>
              </a:rPr>
              <a:t>/2)</a:t>
            </a:r>
            <a:endParaRPr lang="en-US" sz="2400" baseline="-25000">
              <a:latin typeface="Chalkboard" charset="0"/>
              <a:cs typeface="Chalkboard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39725" y="5559425"/>
            <a:ext cx="377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>
                <a:latin typeface="Chalkboard" charset="0"/>
                <a:cs typeface="Chalkboard" charset="0"/>
              </a:rPr>
              <a:t>FPT</a:t>
            </a:r>
            <a:r>
              <a:rPr lang="en-US" sz="2400" baseline="-25000">
                <a:latin typeface="Chalkboard" charset="0"/>
                <a:cs typeface="Chalkboard" charset="0"/>
              </a:rPr>
              <a:t>24 </a:t>
            </a:r>
            <a:r>
              <a:rPr lang="en-US" sz="2400">
                <a:latin typeface="Chalkboard" charset="0"/>
                <a:cs typeface="Chalkboard" charset="0"/>
              </a:rPr>
              <a:t>=(3-1/3) *(</a:t>
            </a:r>
            <a:r>
              <a:rPr lang="en-US" sz="2400">
                <a:solidFill>
                  <a:srgbClr val="008000"/>
                </a:solidFill>
                <a:latin typeface="Chalkboard" charset="0"/>
                <a:ea typeface="ＭＳ Ｐゴシック" charset="0"/>
                <a:sym typeface="Symbol" charset="0"/>
              </a:rPr>
              <a:t>φ</a:t>
            </a:r>
            <a:r>
              <a:rPr lang="en-US" sz="2400" baseline="-25000">
                <a:solidFill>
                  <a:srgbClr val="008000"/>
                </a:solidFill>
                <a:latin typeface="Chalkboard" charset="0"/>
                <a:ea typeface="ＭＳ Ｐゴシック" charset="0"/>
                <a:sym typeface="Chalkboard Bold" charset="0"/>
              </a:rPr>
              <a:t>A,ION </a:t>
            </a:r>
            <a:r>
              <a:rPr lang="en-US" sz="2400">
                <a:latin typeface="Chalkboard" charset="0"/>
                <a:cs typeface="Chalkboard" charset="0"/>
              </a:rPr>
              <a:t>/2)</a:t>
            </a:r>
            <a:endParaRPr lang="en-US" sz="2400" baseline="-25000">
              <a:latin typeface="Chalkboard" charset="0"/>
              <a:cs typeface="Chalkboard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01613" y="4840288"/>
            <a:ext cx="3090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>
                <a:latin typeface="Chalkboard" charset="0"/>
                <a:cs typeface="Chalkboard" charset="0"/>
              </a:rPr>
              <a:t>FPT</a:t>
            </a:r>
            <a:r>
              <a:rPr lang="en-US" sz="2400" baseline="-25000">
                <a:latin typeface="Chalkboard" charset="0"/>
                <a:cs typeface="Chalkboard" charset="0"/>
              </a:rPr>
              <a:t>23 </a:t>
            </a:r>
            <a:r>
              <a:rPr lang="en-US" sz="2400">
                <a:latin typeface="Chalkboard" charset="0"/>
                <a:cs typeface="Chalkboard" charset="0"/>
              </a:rPr>
              <a:t>=(2-1/2)*</a:t>
            </a:r>
            <a:r>
              <a:rPr lang="en-US" sz="2400">
                <a:solidFill>
                  <a:srgbClr val="FF0000"/>
                </a:solidFill>
                <a:latin typeface="Chalkboard" charset="0"/>
                <a:ea typeface="ＭＳ Ｐゴシック" charset="0"/>
                <a:sym typeface="Symbol" charset="0"/>
              </a:rPr>
              <a:t>φ</a:t>
            </a:r>
            <a:r>
              <a:rPr lang="en-US" sz="2400" baseline="-25000">
                <a:solidFill>
                  <a:srgbClr val="FF0000"/>
                </a:solidFill>
                <a:latin typeface="Chalkboard" charset="0"/>
                <a:ea typeface="ＭＳ Ｐゴシック" charset="0"/>
                <a:sym typeface="Chalkboard Bold" charset="0"/>
              </a:rPr>
              <a:t>A,ION </a:t>
            </a:r>
            <a:endParaRPr lang="en-US" sz="2400" baseline="-25000">
              <a:solidFill>
                <a:srgbClr val="FF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79388" y="5559425"/>
            <a:ext cx="3208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>
                <a:latin typeface="Chalkboard" charset="0"/>
                <a:cs typeface="Chalkboard" charset="0"/>
              </a:rPr>
              <a:t>FPT</a:t>
            </a:r>
            <a:r>
              <a:rPr lang="en-US" sz="2400" baseline="-25000">
                <a:latin typeface="Chalkboard" charset="0"/>
                <a:cs typeface="Chalkboard" charset="0"/>
              </a:rPr>
              <a:t>24 </a:t>
            </a:r>
            <a:r>
              <a:rPr lang="en-US" sz="2400">
                <a:latin typeface="Chalkboard" charset="0"/>
                <a:cs typeface="Chalkboard" charset="0"/>
              </a:rPr>
              <a:t>=(3-1/3) *</a:t>
            </a:r>
            <a:r>
              <a:rPr lang="en-US" sz="2400">
                <a:solidFill>
                  <a:srgbClr val="FF0000"/>
                </a:solidFill>
                <a:latin typeface="Chalkboard" charset="0"/>
                <a:ea typeface="ＭＳ Ｐゴシック" charset="0"/>
                <a:sym typeface="Symbol" charset="0"/>
              </a:rPr>
              <a:t>φ</a:t>
            </a:r>
            <a:r>
              <a:rPr lang="en-US" sz="2400" baseline="-25000">
                <a:solidFill>
                  <a:srgbClr val="FF0000"/>
                </a:solidFill>
                <a:latin typeface="Chalkboard" charset="0"/>
                <a:ea typeface="ＭＳ Ｐゴシック" charset="0"/>
                <a:sym typeface="Chalkboard Bold" charset="0"/>
              </a:rPr>
              <a:t>A,ION</a:t>
            </a:r>
            <a:endParaRPr lang="en-US" sz="2400" baseline="-25000">
              <a:solidFill>
                <a:srgbClr val="FF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40975" name="TextBox 2"/>
          <p:cNvSpPr txBox="1">
            <a:spLocks noChangeArrowheads="1"/>
          </p:cNvSpPr>
          <p:nvPr/>
        </p:nvSpPr>
        <p:spPr bwMode="auto">
          <a:xfrm>
            <a:off x="5663880" y="3966155"/>
            <a:ext cx="3480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>
                <a:latin typeface="Chalkboard" charset="0"/>
                <a:cs typeface="Chalkboard" charset="0"/>
              </a:rPr>
              <a:t>Assuming Inst. Cal </a:t>
            </a:r>
            <a:r>
              <a:rPr lang="en-US" sz="2400" dirty="0" smtClean="0">
                <a:latin typeface="Chalkboard" charset="0"/>
                <a:cs typeface="Chalkboard" charset="0"/>
              </a:rPr>
              <a:t>done</a:t>
            </a:r>
          </a:p>
          <a:p>
            <a:pPr eaLnBrk="1" hangingPunct="1"/>
            <a:r>
              <a:rPr lang="en-US" sz="2400" dirty="0" smtClean="0">
                <a:latin typeface="Chalkboard" charset="0"/>
                <a:cs typeface="Chalkboard" charset="0"/>
              </a:rPr>
              <a:t>&amp; no structure phase</a:t>
            </a:r>
            <a:endParaRPr lang="en-US" sz="2400" dirty="0">
              <a:latin typeface="Chalkboard" charset="0"/>
              <a:cs typeface="Chalkboar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8" grpId="0"/>
      <p:bldP spid="49" grpId="0"/>
      <p:bldP spid="50" grpId="0"/>
      <p:bldP spid="50" grpId="1"/>
      <p:bldP spid="51" grpId="0"/>
      <p:bldP spid="5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391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 smtClean="0">
                <a:latin typeface="Chalkboard" charset="0"/>
                <a:cs typeface="Chalkboard" charset="0"/>
                <a:sym typeface="Chalkboard" charset="0"/>
              </a:rPr>
              <a:t>Can we go further? </a:t>
            </a:r>
            <a:r>
              <a:rPr lang="en-US" sz="3100" dirty="0" smtClean="0">
                <a:latin typeface="Chalkboard" charset="0"/>
                <a:sym typeface="Chalkboard" charset="0"/>
              </a:rPr>
              <a:t/>
            </a:r>
            <a:br>
              <a:rPr lang="en-US" sz="3100" dirty="0" smtClean="0">
                <a:latin typeface="Chalkboard" charset="0"/>
                <a:sym typeface="Chalkboard" charset="0"/>
              </a:rPr>
            </a:br>
            <a:r>
              <a:rPr lang="en-US" sz="3100" u="sng" dirty="0" smtClean="0">
                <a:latin typeface="Chalkboard" charset="0"/>
                <a:cs typeface="Chalkboard" charset="0"/>
                <a:sym typeface="Chalkboard" charset="0"/>
              </a:rPr>
              <a:t>Multi-</a:t>
            </a:r>
            <a:r>
              <a:rPr lang="en-US" sz="3100" u="sng" dirty="0" err="1" smtClean="0">
                <a:latin typeface="Chalkboard" charset="0"/>
                <a:cs typeface="Chalkboard" charset="0"/>
                <a:sym typeface="Chalkboard" charset="0"/>
              </a:rPr>
              <a:t>Freq</a:t>
            </a:r>
            <a:r>
              <a:rPr lang="en-US" sz="3100" u="sng" dirty="0" smtClean="0">
                <a:latin typeface="Chalkboard" charset="0"/>
                <a:cs typeface="Chalkboard" charset="0"/>
                <a:sym typeface="Chalkboard" charset="0"/>
              </a:rPr>
              <a:t> phase referencing</a:t>
            </a:r>
            <a:endParaRPr lang="en-US" sz="3100" u="sng" dirty="0" smtClean="0">
              <a:latin typeface="Chalkboard" charset="0"/>
              <a:sym typeface="Chalkboard" charset="0"/>
            </a:endParaRP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0" y="126841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>
              <a:defRPr/>
            </a:pPr>
            <a:r>
              <a:rPr lang="en-US" sz="2800" dirty="0" err="1">
                <a:solidFill>
                  <a:srgbClr val="0080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Freq</a:t>
            </a:r>
            <a:r>
              <a:rPr lang="en-US" sz="2800" dirty="0">
                <a:solidFill>
                  <a:srgbClr val="0080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 1 (22GHz) </a:t>
            </a:r>
            <a:r>
              <a:rPr lang="en-US" sz="28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800" dirty="0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= </a:t>
            </a:r>
            <a:r>
              <a:rPr lang="en-US" sz="28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dirty="0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800" baseline="-250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A,GEO</a:t>
            </a:r>
            <a:r>
              <a:rPr lang="en-US" sz="28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A,TRO</a:t>
            </a:r>
            <a:r>
              <a:rPr lang="en-US" sz="28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A,ION</a:t>
            </a:r>
            <a:r>
              <a:rPr lang="en-US" sz="2800" baseline="-250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 </a:t>
            </a:r>
            <a:r>
              <a:rPr lang="en-US" sz="2800" dirty="0" err="1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A,STR</a:t>
            </a:r>
            <a:r>
              <a:rPr lang="en-US" sz="2800" baseline="-250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baseline="-190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</a:t>
            </a:r>
            <a:r>
              <a:rPr lang="en-US" sz="2800" baseline="-250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2</a:t>
            </a:r>
            <a:r>
              <a:rPr lang="en-US" sz="2800" dirty="0">
                <a:solidFill>
                  <a:srgbClr val="008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π</a:t>
            </a:r>
            <a:r>
              <a:rPr lang="en-US" sz="2800" dirty="0" err="1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n</a:t>
            </a:r>
            <a:r>
              <a:rPr lang="en-US" sz="2800" baseline="-25000" dirty="0" err="1">
                <a:solidFill>
                  <a:srgbClr val="008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</a:t>
            </a:r>
            <a:endParaRPr lang="en-US" sz="2800" baseline="-25000" dirty="0">
              <a:solidFill>
                <a:srgbClr val="008000"/>
              </a:solidFill>
              <a:latin typeface="Chalkboard Bold" charset="0"/>
              <a:ea typeface="ＭＳ Ｐゴシック" charset="0"/>
              <a:cs typeface="Chalkboard Bold" charset="0"/>
              <a:sym typeface="Chalkboard Bold" charset="0"/>
            </a:endParaRPr>
          </a:p>
        </p:txBody>
      </p:sp>
      <p:sp>
        <p:nvSpPr>
          <p:cNvPr id="43013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Rectangle 6"/>
          <p:cNvSpPr>
            <a:spLocks/>
          </p:cNvSpPr>
          <p:nvPr/>
        </p:nvSpPr>
        <p:spPr bwMode="auto">
          <a:xfrm>
            <a:off x="36513" y="1700213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Freq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 2 (43GHz) </a:t>
            </a:r>
            <a:r>
              <a:rPr lang="en-US" sz="28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= </a:t>
            </a:r>
            <a:r>
              <a:rPr lang="en-US" sz="28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800" baseline="-250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A,GEO</a:t>
            </a:r>
            <a:r>
              <a:rPr lang="en-US" sz="28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A,TRO</a:t>
            </a:r>
            <a:r>
              <a:rPr lang="en-US" sz="28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A,ION</a:t>
            </a:r>
            <a:r>
              <a:rPr lang="en-US" sz="2800" baseline="-250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A,STR</a:t>
            </a:r>
            <a:r>
              <a:rPr lang="en-US" sz="2800" baseline="-250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baseline="-190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</a:t>
            </a:r>
            <a:r>
              <a:rPr lang="en-US" sz="2800" baseline="-250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π</a:t>
            </a:r>
            <a:r>
              <a:rPr lang="en-US" sz="28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</a:t>
            </a:r>
            <a:endParaRPr lang="en-US" sz="2800" baseline="-25000" dirty="0">
              <a:solidFill>
                <a:srgbClr val="FF0000"/>
              </a:solidFill>
              <a:latin typeface="Chalkboard Bold" charset="0"/>
              <a:ea typeface="ＭＳ Ｐゴシック" charset="0"/>
              <a:cs typeface="Chalkboard Bold" charset="0"/>
              <a:sym typeface="Chalkboard Bold" charset="0"/>
            </a:endParaRPr>
          </a:p>
        </p:txBody>
      </p:sp>
      <p:sp>
        <p:nvSpPr>
          <p:cNvPr id="44" name="Rectangle 6"/>
          <p:cNvSpPr>
            <a:spLocks/>
          </p:cNvSpPr>
          <p:nvPr/>
        </p:nvSpPr>
        <p:spPr bwMode="auto">
          <a:xfrm>
            <a:off x="-107950" y="2565400"/>
            <a:ext cx="94599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>
              <a:defRPr/>
            </a:pPr>
            <a:r>
              <a:rPr lang="en-US" sz="2800" dirty="0" err="1">
                <a:solidFill>
                  <a:srgbClr val="FF66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Freq</a:t>
            </a:r>
            <a:r>
              <a:rPr lang="en-US" sz="2800" dirty="0">
                <a:solidFill>
                  <a:srgbClr val="FF660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 4 (129GHz) </a:t>
            </a:r>
            <a:r>
              <a:rPr lang="en-US" sz="28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800" dirty="0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= </a:t>
            </a:r>
            <a:r>
              <a:rPr lang="en-US" sz="28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dirty="0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800" baseline="-250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A,GEO</a:t>
            </a:r>
            <a:r>
              <a:rPr lang="en-US" sz="28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A,TRO</a:t>
            </a:r>
            <a:r>
              <a:rPr lang="en-US" sz="28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A,ION</a:t>
            </a:r>
            <a:r>
              <a:rPr lang="en-US" sz="2800" baseline="-250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 </a:t>
            </a:r>
            <a:r>
              <a:rPr lang="en-US" sz="2800" dirty="0" err="1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A,STR</a:t>
            </a:r>
            <a:r>
              <a:rPr lang="en-US" sz="2800" baseline="-250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baseline="-190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</a:t>
            </a:r>
            <a:r>
              <a:rPr lang="en-US" sz="2800" baseline="-250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2</a:t>
            </a:r>
            <a:r>
              <a:rPr lang="en-US" sz="2800" dirty="0">
                <a:solidFill>
                  <a:srgbClr val="FF660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π</a:t>
            </a:r>
            <a:r>
              <a:rPr lang="en-US" sz="2800" dirty="0" err="1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n</a:t>
            </a:r>
            <a:r>
              <a:rPr lang="en-US" sz="2800" baseline="-25000" dirty="0" err="1">
                <a:solidFill>
                  <a:srgbClr val="FF660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</a:t>
            </a:r>
            <a:endParaRPr lang="en-US" sz="2800" baseline="-25000" dirty="0">
              <a:solidFill>
                <a:srgbClr val="FF6600"/>
              </a:solidFill>
              <a:latin typeface="Chalkboard Bold" charset="0"/>
              <a:ea typeface="ＭＳ Ｐゴシック" charset="0"/>
              <a:cs typeface="Chalkboard Bold" charset="0"/>
              <a:sym typeface="Chalkboard Bold" charset="0"/>
            </a:endParaRPr>
          </a:p>
        </p:txBody>
      </p:sp>
      <p:sp>
        <p:nvSpPr>
          <p:cNvPr id="43016" name="TextBox 1"/>
          <p:cNvSpPr txBox="1">
            <a:spLocks noChangeArrowheads="1"/>
          </p:cNvSpPr>
          <p:nvPr/>
        </p:nvSpPr>
        <p:spPr bwMode="auto">
          <a:xfrm>
            <a:off x="207963" y="3543300"/>
            <a:ext cx="304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>
                <a:latin typeface="Chalkboard" charset="0"/>
                <a:cs typeface="Chalkboard" charset="0"/>
              </a:rPr>
              <a:t>FPT</a:t>
            </a:r>
            <a:r>
              <a:rPr lang="en-US" sz="2400" baseline="-25000">
                <a:latin typeface="Chalkboard" charset="0"/>
                <a:cs typeface="Chalkboard" charset="0"/>
              </a:rPr>
              <a:t>12 </a:t>
            </a:r>
            <a:r>
              <a:rPr lang="en-US" sz="2400">
                <a:latin typeface="Chalkboard" charset="0"/>
                <a:cs typeface="Chalkboard" charset="0"/>
              </a:rPr>
              <a:t>=(2-1/2)*</a:t>
            </a:r>
            <a:r>
              <a:rPr lang="en-US" sz="2400">
                <a:solidFill>
                  <a:srgbClr val="008000"/>
                </a:solidFill>
                <a:latin typeface="Chalkboard" charset="0"/>
                <a:ea typeface="ＭＳ Ｐゴシック" charset="0"/>
                <a:sym typeface="Symbol" charset="0"/>
              </a:rPr>
              <a:t>φ</a:t>
            </a:r>
            <a:r>
              <a:rPr lang="en-US" sz="2400" baseline="-25000">
                <a:solidFill>
                  <a:srgbClr val="008000"/>
                </a:solidFill>
                <a:latin typeface="Chalkboard" charset="0"/>
                <a:ea typeface="ＭＳ Ｐゴシック" charset="0"/>
                <a:sym typeface="Chalkboard Bold" charset="0"/>
              </a:rPr>
              <a:t>A,ION </a:t>
            </a:r>
            <a:endParaRPr lang="en-US" sz="2400" baseline="-25000">
              <a:latin typeface="Chalkboard" charset="0"/>
              <a:cs typeface="Chalkboard" charset="0"/>
            </a:endParaRPr>
          </a:p>
        </p:txBody>
      </p:sp>
      <p:sp>
        <p:nvSpPr>
          <p:cNvPr id="43017" name="TextBox 45"/>
          <p:cNvSpPr txBox="1">
            <a:spLocks noChangeArrowheads="1"/>
          </p:cNvSpPr>
          <p:nvPr/>
        </p:nvSpPr>
        <p:spPr bwMode="auto">
          <a:xfrm>
            <a:off x="203200" y="4191000"/>
            <a:ext cx="304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>
                <a:latin typeface="Chalkboard" charset="0"/>
                <a:cs typeface="Chalkboard" charset="0"/>
              </a:rPr>
              <a:t>FPT</a:t>
            </a:r>
            <a:r>
              <a:rPr lang="en-US" sz="2400" baseline="-25000">
                <a:latin typeface="Chalkboard" charset="0"/>
                <a:cs typeface="Chalkboard" charset="0"/>
              </a:rPr>
              <a:t>13 </a:t>
            </a:r>
            <a:r>
              <a:rPr lang="en-US" sz="2400">
                <a:latin typeface="Chalkboard" charset="0"/>
                <a:cs typeface="Chalkboard" charset="0"/>
              </a:rPr>
              <a:t>=(4-1/4)*</a:t>
            </a:r>
            <a:r>
              <a:rPr lang="en-US" sz="2400">
                <a:solidFill>
                  <a:srgbClr val="008000"/>
                </a:solidFill>
                <a:latin typeface="Chalkboard" charset="0"/>
                <a:ea typeface="ＭＳ Ｐゴシック" charset="0"/>
                <a:sym typeface="Symbol" charset="0"/>
              </a:rPr>
              <a:t>φ</a:t>
            </a:r>
            <a:r>
              <a:rPr lang="en-US" sz="2400" baseline="-25000">
                <a:solidFill>
                  <a:srgbClr val="008000"/>
                </a:solidFill>
                <a:latin typeface="Chalkboard" charset="0"/>
                <a:ea typeface="ＭＳ Ｐゴシック" charset="0"/>
                <a:sym typeface="Chalkboard Bold" charset="0"/>
              </a:rPr>
              <a:t>A,ION </a:t>
            </a:r>
            <a:endParaRPr lang="en-US" sz="2400" baseline="-25000">
              <a:latin typeface="Chalkboard" charset="0"/>
              <a:cs typeface="Chalkboard" charset="0"/>
            </a:endParaRPr>
          </a:p>
        </p:txBody>
      </p:sp>
      <p:sp>
        <p:nvSpPr>
          <p:cNvPr id="47" name="Rectangle 6"/>
          <p:cNvSpPr>
            <a:spLocks/>
          </p:cNvSpPr>
          <p:nvPr/>
        </p:nvSpPr>
        <p:spPr bwMode="auto">
          <a:xfrm>
            <a:off x="34925" y="20955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>
              <a:defRPr/>
            </a:pPr>
            <a:r>
              <a:rPr lang="en-US" sz="2800" dirty="0" err="1">
                <a:solidFill>
                  <a:srgbClr val="00009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Freq</a:t>
            </a:r>
            <a:r>
              <a:rPr lang="en-US" sz="2800" dirty="0">
                <a:solidFill>
                  <a:srgbClr val="000090"/>
                </a:solidFill>
                <a:latin typeface="+mj-lt"/>
                <a:ea typeface="ＭＳ Ｐゴシック" charset="0"/>
                <a:cs typeface="Symbol" charset="0"/>
                <a:sym typeface="Symbol" charset="0"/>
              </a:rPr>
              <a:t> 3 (86GHz) </a:t>
            </a:r>
            <a:r>
              <a:rPr lang="en-US" sz="28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Α</a:t>
            </a:r>
            <a:r>
              <a:rPr lang="en-US" sz="2800" dirty="0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= </a:t>
            </a:r>
            <a:r>
              <a:rPr lang="en-US" sz="28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dirty="0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 </a:t>
            </a:r>
            <a:r>
              <a:rPr lang="en-US" sz="2800" baseline="-250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A,GEO</a:t>
            </a:r>
            <a:r>
              <a:rPr lang="en-US" sz="28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A,TRO</a:t>
            </a:r>
            <a:r>
              <a:rPr lang="en-US" sz="28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+ </a:t>
            </a:r>
            <a:r>
              <a:rPr lang="en-US" sz="28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A,ION</a:t>
            </a:r>
            <a:r>
              <a:rPr lang="en-US" sz="2800" baseline="-250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 </a:t>
            </a:r>
            <a:r>
              <a:rPr lang="en-US" sz="2800" dirty="0" err="1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φ</a:t>
            </a:r>
            <a:r>
              <a:rPr lang="en-US" sz="2800" baseline="-25000" dirty="0" err="1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A,STR</a:t>
            </a:r>
            <a:r>
              <a:rPr lang="en-US" sz="2800" baseline="-250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baseline="-190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+</a:t>
            </a:r>
            <a:r>
              <a:rPr lang="en-US" sz="2800" baseline="-250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 </a:t>
            </a:r>
            <a:r>
              <a:rPr lang="en-US" sz="2800" dirty="0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2</a:t>
            </a:r>
            <a:r>
              <a:rPr lang="en-US" sz="2800" dirty="0">
                <a:solidFill>
                  <a:srgbClr val="000090"/>
                </a:solidFill>
                <a:latin typeface="Symbol" charset="0"/>
                <a:ea typeface="ＭＳ Ｐゴシック" charset="0"/>
                <a:cs typeface="Symbol" charset="0"/>
                <a:sym typeface="Symbol" charset="0"/>
              </a:rPr>
              <a:t>π</a:t>
            </a:r>
            <a:r>
              <a:rPr lang="en-US" sz="2800" dirty="0" err="1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n</a:t>
            </a:r>
            <a:r>
              <a:rPr lang="en-US" sz="2800" baseline="-25000" dirty="0" err="1">
                <a:solidFill>
                  <a:srgbClr val="000090"/>
                </a:solidFill>
                <a:latin typeface="Chalkboard Bold" charset="0"/>
                <a:ea typeface="ＭＳ Ｐゴシック" charset="0"/>
                <a:cs typeface="Chalkboard Bold" charset="0"/>
                <a:sym typeface="Chalkboard Bold" charset="0"/>
              </a:rPr>
              <a:t>A</a:t>
            </a:r>
            <a:endParaRPr lang="en-US" sz="2800" baseline="-25000" dirty="0">
              <a:solidFill>
                <a:srgbClr val="000090"/>
              </a:solidFill>
              <a:latin typeface="Chalkboard Bold" charset="0"/>
              <a:ea typeface="ＭＳ Ｐゴシック" charset="0"/>
              <a:cs typeface="Chalkboard Bold" charset="0"/>
              <a:sym typeface="Chalkboard Bold" charset="0"/>
            </a:endParaRPr>
          </a:p>
        </p:txBody>
      </p:sp>
      <p:sp>
        <p:nvSpPr>
          <p:cNvPr id="43019" name="TextBox 47"/>
          <p:cNvSpPr txBox="1">
            <a:spLocks noChangeArrowheads="1"/>
          </p:cNvSpPr>
          <p:nvPr/>
        </p:nvSpPr>
        <p:spPr bwMode="auto">
          <a:xfrm>
            <a:off x="393700" y="4840288"/>
            <a:ext cx="3660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>
                <a:latin typeface="Chalkboard" charset="0"/>
                <a:cs typeface="Chalkboard" charset="0"/>
              </a:rPr>
              <a:t>FPT</a:t>
            </a:r>
            <a:r>
              <a:rPr lang="en-US" sz="2400" baseline="-25000">
                <a:latin typeface="Chalkboard" charset="0"/>
                <a:cs typeface="Chalkboard" charset="0"/>
              </a:rPr>
              <a:t>23 </a:t>
            </a:r>
            <a:r>
              <a:rPr lang="en-US" sz="2400">
                <a:latin typeface="Chalkboard" charset="0"/>
                <a:cs typeface="Chalkboard" charset="0"/>
              </a:rPr>
              <a:t>=(2-1/2)*(</a:t>
            </a:r>
            <a:r>
              <a:rPr lang="en-US" sz="2400">
                <a:solidFill>
                  <a:srgbClr val="008000"/>
                </a:solidFill>
                <a:latin typeface="Chalkboard" charset="0"/>
                <a:ea typeface="ＭＳ Ｐゴシック" charset="0"/>
                <a:sym typeface="Symbol" charset="0"/>
              </a:rPr>
              <a:t>φ</a:t>
            </a:r>
            <a:r>
              <a:rPr lang="en-US" sz="2400" baseline="-25000">
                <a:solidFill>
                  <a:srgbClr val="008000"/>
                </a:solidFill>
                <a:latin typeface="Chalkboard" charset="0"/>
                <a:ea typeface="ＭＳ Ｐゴシック" charset="0"/>
                <a:sym typeface="Chalkboard Bold" charset="0"/>
              </a:rPr>
              <a:t>A,ION </a:t>
            </a:r>
            <a:r>
              <a:rPr lang="en-US" sz="2400">
                <a:latin typeface="Chalkboard" charset="0"/>
                <a:cs typeface="Chalkboard" charset="0"/>
              </a:rPr>
              <a:t>/2)</a:t>
            </a:r>
            <a:endParaRPr lang="en-US" sz="2400" baseline="-25000">
              <a:latin typeface="Chalkboard" charset="0"/>
              <a:cs typeface="Chalkboard" charset="0"/>
            </a:endParaRPr>
          </a:p>
        </p:txBody>
      </p:sp>
      <p:sp>
        <p:nvSpPr>
          <p:cNvPr id="43020" name="TextBox 48"/>
          <p:cNvSpPr txBox="1">
            <a:spLocks noChangeArrowheads="1"/>
          </p:cNvSpPr>
          <p:nvPr/>
        </p:nvSpPr>
        <p:spPr bwMode="auto">
          <a:xfrm>
            <a:off x="339725" y="5559425"/>
            <a:ext cx="377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>
                <a:latin typeface="Chalkboard" charset="0"/>
                <a:cs typeface="Chalkboard" charset="0"/>
              </a:rPr>
              <a:t>FPT</a:t>
            </a:r>
            <a:r>
              <a:rPr lang="en-US" sz="2400" baseline="-25000">
                <a:latin typeface="Chalkboard" charset="0"/>
                <a:cs typeface="Chalkboard" charset="0"/>
              </a:rPr>
              <a:t>24 </a:t>
            </a:r>
            <a:r>
              <a:rPr lang="en-US" sz="2400">
                <a:latin typeface="Chalkboard" charset="0"/>
                <a:cs typeface="Chalkboard" charset="0"/>
              </a:rPr>
              <a:t>=(3-1/3) *(</a:t>
            </a:r>
            <a:r>
              <a:rPr lang="en-US" sz="2400">
                <a:solidFill>
                  <a:srgbClr val="008000"/>
                </a:solidFill>
                <a:latin typeface="Chalkboard" charset="0"/>
                <a:ea typeface="ＭＳ Ｐゴシック" charset="0"/>
                <a:sym typeface="Symbol" charset="0"/>
              </a:rPr>
              <a:t>φ</a:t>
            </a:r>
            <a:r>
              <a:rPr lang="en-US" sz="2400" baseline="-25000">
                <a:solidFill>
                  <a:srgbClr val="008000"/>
                </a:solidFill>
                <a:latin typeface="Chalkboard" charset="0"/>
                <a:ea typeface="ＭＳ Ｐゴシック" charset="0"/>
                <a:sym typeface="Chalkboard Bold" charset="0"/>
              </a:rPr>
              <a:t>A,ION </a:t>
            </a:r>
            <a:r>
              <a:rPr lang="en-US" sz="2400">
                <a:latin typeface="Chalkboard" charset="0"/>
                <a:cs typeface="Chalkboard" charset="0"/>
              </a:rPr>
              <a:t>/2)</a:t>
            </a:r>
            <a:endParaRPr lang="en-US" sz="2400" baseline="-25000">
              <a:latin typeface="Chalkboard" charset="0"/>
              <a:cs typeface="Chalkboard" charset="0"/>
            </a:endParaRPr>
          </a:p>
        </p:txBody>
      </p:sp>
      <p:sp>
        <p:nvSpPr>
          <p:cNvPr id="43021" name="TextBox 2"/>
          <p:cNvSpPr txBox="1">
            <a:spLocks noChangeArrowheads="1"/>
          </p:cNvSpPr>
          <p:nvPr/>
        </p:nvSpPr>
        <p:spPr bwMode="auto">
          <a:xfrm>
            <a:off x="6159500" y="3356992"/>
            <a:ext cx="248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>
                <a:latin typeface="Chalkboard" charset="0"/>
                <a:cs typeface="Chalkboard" charset="0"/>
              </a:rPr>
              <a:t>Expected Ratios: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521970"/>
              </p:ext>
            </p:extLst>
          </p:nvPr>
        </p:nvGraphicFramePr>
        <p:xfrm>
          <a:off x="4643438" y="3861048"/>
          <a:ext cx="4321176" cy="2395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36255"/>
                <a:gridCol w="720196"/>
                <a:gridCol w="864235"/>
                <a:gridCol w="864235"/>
                <a:gridCol w="936255"/>
              </a:tblGrid>
              <a:tr h="63988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Ref</a:t>
                      </a:r>
                    </a:p>
                    <a:p>
                      <a:r>
                        <a:rPr lang="en-US" sz="1800" dirty="0" smtClean="0"/>
                        <a:t>Target</a:t>
                      </a:r>
                      <a:endParaRPr lang="en-US" sz="18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12 </a:t>
                      </a:r>
                      <a:endParaRPr lang="en-US" sz="18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13 </a:t>
                      </a:r>
                      <a:endParaRPr lang="en-US" sz="18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23 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24 </a:t>
                      </a:r>
                      <a:endParaRPr lang="en-US" sz="1800" dirty="0"/>
                    </a:p>
                  </a:txBody>
                  <a:tcPr marL="91455" marR="91455" marT="45706" marB="45706"/>
                </a:tc>
              </a:tr>
              <a:tr h="5578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13 </a:t>
                      </a:r>
                      <a:endParaRPr lang="en-US" sz="1800" dirty="0" smtClean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2.5</a:t>
                      </a:r>
                      <a:endParaRPr lang="en-US" sz="18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55" marR="91455" marT="45706" marB="45706"/>
                </a:tc>
              </a:tr>
              <a:tr h="639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23 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</a:t>
                      </a:r>
                      <a:endParaRPr lang="en-US" sz="18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</a:t>
                      </a:r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</a:p>
                  </a:txBody>
                  <a:tcPr marL="91455" marR="91455" marT="45706" marB="45706"/>
                </a:tc>
              </a:tr>
              <a:tr h="5578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24 </a:t>
                      </a:r>
                      <a:endParaRPr lang="en-US" sz="1800" dirty="0" smtClean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0.9</a:t>
                      </a:r>
                      <a:endParaRPr lang="en-US" sz="1800" dirty="0"/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</a:t>
                      </a:r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1.8</a:t>
                      </a:r>
                    </a:p>
                  </a:txBody>
                  <a:tcPr marL="91455" marR="91455" marT="45706" marB="4570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</a:p>
                  </a:txBody>
                  <a:tcPr marL="91455" marR="91455" marT="45706" marB="45706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391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 smtClean="0">
                <a:latin typeface="Chalkboard" charset="0"/>
                <a:cs typeface="Chalkboard" charset="0"/>
                <a:sym typeface="Chalkboard" charset="0"/>
              </a:rPr>
              <a:t>Can we go further? </a:t>
            </a:r>
            <a:r>
              <a:rPr lang="en-US" sz="3100" dirty="0" smtClean="0">
                <a:latin typeface="Chalkboard" charset="0"/>
                <a:sym typeface="Chalkboard" charset="0"/>
              </a:rPr>
              <a:t/>
            </a:r>
            <a:br>
              <a:rPr lang="en-US" sz="3100" dirty="0" smtClean="0">
                <a:latin typeface="Chalkboard" charset="0"/>
                <a:sym typeface="Chalkboard" charset="0"/>
              </a:rPr>
            </a:br>
            <a:r>
              <a:rPr lang="en-US" sz="3100" u="sng" dirty="0" smtClean="0">
                <a:latin typeface="Chalkboard" charset="0"/>
                <a:cs typeface="Chalkboard" charset="0"/>
                <a:sym typeface="Chalkboard" charset="0"/>
              </a:rPr>
              <a:t>Multi-</a:t>
            </a:r>
            <a:r>
              <a:rPr lang="en-US" sz="3100" u="sng" dirty="0" err="1" smtClean="0">
                <a:latin typeface="Chalkboard" charset="0"/>
                <a:cs typeface="Chalkboard" charset="0"/>
                <a:sym typeface="Chalkboard" charset="0"/>
              </a:rPr>
              <a:t>Freq</a:t>
            </a:r>
            <a:r>
              <a:rPr lang="en-US" sz="3100" u="sng" dirty="0" smtClean="0">
                <a:latin typeface="Chalkboard" charset="0"/>
                <a:cs typeface="Chalkboard" charset="0"/>
                <a:sym typeface="Chalkboard" charset="0"/>
              </a:rPr>
              <a:t> phase referencing</a:t>
            </a:r>
            <a:endParaRPr lang="en-US" sz="3100" u="sng" dirty="0" smtClean="0">
              <a:latin typeface="Chalkboard" charset="0"/>
              <a:sym typeface="Chalkboard" charset="0"/>
            </a:endParaRPr>
          </a:p>
        </p:txBody>
      </p:sp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5061" name="Picture 2" descr="Yonsei-Compare-KQ-K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60800"/>
            <a:ext cx="39957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" descr="Ulsan-Compare-KQ-K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4051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4" descr="Ulsan-Compare-QW-Q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4505325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5" descr="Yonsei-Compare-QW-Q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262313"/>
            <a:ext cx="479425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Ulsan-KQ-KW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8417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81075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38401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84016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8725"/>
            <a:ext cx="23034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/>
          </p:cNvSpPr>
          <p:nvPr/>
        </p:nvSpPr>
        <p:spPr bwMode="auto">
          <a:xfrm>
            <a:off x="241300" y="638175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rPr>
              <a:t>KVN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0" y="6338888"/>
            <a:ext cx="9144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114300" y="230188"/>
            <a:ext cx="7124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l"/>
            <a:r>
              <a:rPr lang="en-US" sz="3200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KVN observations of R Leo Min.</a:t>
            </a:r>
          </a:p>
        </p:txBody>
      </p:sp>
      <p:sp>
        <p:nvSpPr>
          <p:cNvPr id="8197" name="Rectangle 5"/>
          <p:cNvSpPr>
            <a:spLocks/>
          </p:cNvSpPr>
          <p:nvPr/>
        </p:nvSpPr>
        <p:spPr bwMode="auto">
          <a:xfrm>
            <a:off x="127000" y="1206500"/>
            <a:ext cx="88773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Largely covered in paper on R Leo Minoris, where we observed R LMi in H</a:t>
            </a:r>
            <a:r>
              <a:rPr lang="en-US" sz="2400" baseline="-60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O and SiO v=1,2 J=1-0 with 4C39.25 as phase reference calibrator. </a:t>
            </a:r>
            <a:r>
              <a:rPr lang="en-US" sz="2400" i="1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Dodson et al, AJ, 2014, in press</a:t>
            </a:r>
          </a:p>
          <a:p>
            <a:pPr marL="39688" algn="l"/>
            <a:endParaRPr lang="en-US" sz="2400" i="1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Summary:</a:t>
            </a:r>
          </a:p>
          <a:p>
            <a:pPr marL="39688" algn="l"/>
            <a:endParaRPr lang="en-US" sz="24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39688" algn="l">
              <a:buSzPct val="125000"/>
              <a:buFont typeface="Chalkboard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SiO and H</a:t>
            </a:r>
            <a:r>
              <a:rPr lang="en-US" sz="2400" baseline="-60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O masers around AGB stars</a:t>
            </a:r>
          </a:p>
          <a:p>
            <a:pPr marL="39688" algn="l">
              <a:buSzPct val="125000"/>
              <a:buFont typeface="Chalkboard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What Astrometry of these will tell us</a:t>
            </a:r>
          </a:p>
          <a:p>
            <a:pPr marL="39688" algn="l">
              <a:buSzPct val="125000"/>
              <a:buFont typeface="Chalkboard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Difficulties of Astrometry at high frequencies</a:t>
            </a:r>
          </a:p>
          <a:p>
            <a:pPr marL="39688" algn="l">
              <a:buSzPct val="125000"/>
              <a:buFont typeface="Chalkboard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Review the Source Frequency Phase Ref. Method</a:t>
            </a:r>
          </a:p>
          <a:p>
            <a:pPr marL="39688" algn="l">
              <a:buSzPct val="125000"/>
              <a:buFont typeface="Chalkboard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Stress differences for SFPR between line and cont.</a:t>
            </a:r>
          </a:p>
          <a:p>
            <a:pPr marL="39688" algn="l">
              <a:buSzPct val="125000"/>
              <a:buFont typeface="Chalkboard" charset="0"/>
              <a:buChar char="•"/>
            </a:pP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R LMi astrometric images in H</a:t>
            </a:r>
            <a:r>
              <a:rPr lang="en-US" sz="2400" baseline="-60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O and SiO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391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 smtClean="0">
                <a:latin typeface="Chalkboard" charset="0"/>
                <a:cs typeface="Chalkboard" charset="0"/>
                <a:sym typeface="Chalkboard" charset="0"/>
              </a:rPr>
              <a:t>Can we go further? </a:t>
            </a:r>
            <a:r>
              <a:rPr lang="en-US" sz="3100" dirty="0" smtClean="0">
                <a:latin typeface="Chalkboard" charset="0"/>
                <a:sym typeface="Chalkboard" charset="0"/>
              </a:rPr>
              <a:t/>
            </a:r>
            <a:br>
              <a:rPr lang="en-US" sz="3100" dirty="0" smtClean="0">
                <a:latin typeface="Chalkboard" charset="0"/>
                <a:sym typeface="Chalkboard" charset="0"/>
              </a:rPr>
            </a:br>
            <a:r>
              <a:rPr lang="en-US" sz="3100" u="sng" dirty="0" smtClean="0">
                <a:latin typeface="Chalkboard" charset="0"/>
                <a:cs typeface="Chalkboard" charset="0"/>
                <a:sym typeface="Chalkboard" charset="0"/>
              </a:rPr>
              <a:t>Multi-</a:t>
            </a:r>
            <a:r>
              <a:rPr lang="en-US" sz="3100" u="sng" dirty="0" err="1" smtClean="0">
                <a:latin typeface="Chalkboard" charset="0"/>
                <a:cs typeface="Chalkboard" charset="0"/>
                <a:sym typeface="Chalkboard" charset="0"/>
              </a:rPr>
              <a:t>Freq</a:t>
            </a:r>
            <a:r>
              <a:rPr lang="en-US" sz="3100" u="sng" dirty="0" smtClean="0">
                <a:latin typeface="Chalkboard" charset="0"/>
                <a:cs typeface="Chalkboard" charset="0"/>
                <a:sym typeface="Chalkboard" charset="0"/>
              </a:rPr>
              <a:t> phase referencing</a:t>
            </a:r>
            <a:endParaRPr lang="en-US" sz="3100" u="sng" dirty="0" smtClean="0">
              <a:latin typeface="Chalkboard" charset="0"/>
              <a:sym typeface="Chalkboard" charset="0"/>
            </a:endParaRPr>
          </a:p>
        </p:txBody>
      </p:sp>
      <p:pic>
        <p:nvPicPr>
          <p:cNvPr id="4710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60800"/>
            <a:ext cx="39957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40513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4505325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90925"/>
            <a:ext cx="43561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3" name="TextBox 14"/>
          <p:cNvSpPr txBox="1">
            <a:spLocks noChangeArrowheads="1"/>
          </p:cNvSpPr>
          <p:nvPr/>
        </p:nvSpPr>
        <p:spPr bwMode="auto">
          <a:xfrm>
            <a:off x="1738313" y="3573463"/>
            <a:ext cx="248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>
                <a:latin typeface="Chalkboard" charset="0"/>
                <a:cs typeface="Chalkboard" charset="0"/>
              </a:rPr>
              <a:t>Expected Ratios: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6988" y="4076700"/>
          <a:ext cx="4319587" cy="23971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35911"/>
                <a:gridCol w="719931"/>
                <a:gridCol w="863917"/>
                <a:gridCol w="863917"/>
                <a:gridCol w="935911"/>
              </a:tblGrid>
              <a:tr h="64030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Ref</a:t>
                      </a:r>
                    </a:p>
                    <a:p>
                      <a:r>
                        <a:rPr lang="en-US" sz="1800" dirty="0" smtClean="0"/>
                        <a:t>Target</a:t>
                      </a:r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12 </a:t>
                      </a:r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13 </a:t>
                      </a:r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23 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24 </a:t>
                      </a:r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</a:tr>
              <a:tr h="5582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13 </a:t>
                      </a:r>
                      <a:endParaRPr lang="en-US" sz="1800" dirty="0" smtClean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2.5</a:t>
                      </a:r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</a:tr>
              <a:tr h="6403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23 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0.5</a:t>
                      </a:r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0.8</a:t>
                      </a:r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</a:tr>
              <a:tr h="5582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24 </a:t>
                      </a:r>
                      <a:endParaRPr lang="en-US" sz="1800" dirty="0" smtClean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0.9</a:t>
                      </a:r>
                      <a:endParaRPr lang="en-US" sz="1800" dirty="0"/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</a:t>
                      </a:r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1.8</a:t>
                      </a:r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</a:p>
                  </a:txBody>
                  <a:tcPr marL="91421" marR="91421" marT="45736" marB="4573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7146" name="TextBox 16"/>
          <p:cNvSpPr txBox="1">
            <a:spLocks noChangeArrowheads="1"/>
          </p:cNvSpPr>
          <p:nvPr/>
        </p:nvSpPr>
        <p:spPr bwMode="auto">
          <a:xfrm>
            <a:off x="6397625" y="3543102"/>
            <a:ext cx="2011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400" dirty="0">
                <a:latin typeface="Chalkboard" charset="0"/>
                <a:cs typeface="Chalkboard" charset="0"/>
              </a:rPr>
              <a:t>Found Ratios: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9769"/>
              </p:ext>
            </p:extLst>
          </p:nvPr>
        </p:nvGraphicFramePr>
        <p:xfrm>
          <a:off x="4643438" y="4077072"/>
          <a:ext cx="4321176" cy="23958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36255"/>
                <a:gridCol w="720196"/>
                <a:gridCol w="864235"/>
                <a:gridCol w="864235"/>
                <a:gridCol w="936255"/>
              </a:tblGrid>
              <a:tr h="63988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Ref</a:t>
                      </a:r>
                    </a:p>
                    <a:p>
                      <a:r>
                        <a:rPr lang="en-US" sz="1800" dirty="0" smtClean="0"/>
                        <a:t>Target</a:t>
                      </a:r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12 </a:t>
                      </a:r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13 </a:t>
                      </a:r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23 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24 </a:t>
                      </a:r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</a:tr>
              <a:tr h="5578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13 </a:t>
                      </a:r>
                      <a:endParaRPr lang="en-US" sz="1800" dirty="0" smtClean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3-3.3</a:t>
                      </a:r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</a:tr>
              <a:tr h="639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23 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2-1</a:t>
                      </a:r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~1-2</a:t>
                      </a:r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</a:tr>
              <a:tr h="5578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halkboard"/>
                          <a:cs typeface="Chalkboard"/>
                        </a:rPr>
                        <a:t>FPT</a:t>
                      </a:r>
                      <a:r>
                        <a:rPr lang="en-US" sz="1800" baseline="-25000" dirty="0" smtClean="0">
                          <a:latin typeface="Chalkboard"/>
                          <a:cs typeface="Chalkboard"/>
                        </a:rPr>
                        <a:t>24 </a:t>
                      </a:r>
                      <a:endParaRPr lang="en-US" sz="1800" dirty="0" smtClean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~2-3</a:t>
                      </a:r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1.4-3.8</a:t>
                      </a:r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</a:p>
                  </a:txBody>
                  <a:tcPr marL="91455" marR="91455" marT="45706" marB="4570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60400" y="0"/>
            <a:ext cx="4343400" cy="9779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dirty="0" smtClean="0">
                <a:solidFill>
                  <a:srgbClr val="191919"/>
                </a:solidFill>
                <a:latin typeface="Chalkboard" charset="0"/>
                <a:cs typeface="Chalkboard" charset="0"/>
                <a:sym typeface="Chalkboard" charset="0"/>
              </a:rPr>
              <a:t>Non-Conclusions:</a:t>
            </a:r>
            <a:endParaRPr lang="en-US" sz="3900" dirty="0" smtClean="0">
              <a:solidFill>
                <a:srgbClr val="191919"/>
              </a:solidFill>
              <a:latin typeface="Chalkboard" charset="0"/>
              <a:sym typeface="Chalkboard" charset="0"/>
            </a:endParaRP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342900" y="1549400"/>
            <a:ext cx="7848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the Multi-Frequency Phase Ref. Method needs </a:t>
            </a:r>
            <a:r>
              <a:rPr lang="en-US" sz="2400" dirty="0" smtClean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more </a:t>
            </a: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work before it is understood.</a:t>
            </a:r>
          </a:p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endParaRPr lang="en-US" sz="2400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Looks like that these are </a:t>
            </a:r>
            <a:r>
              <a:rPr lang="en-US" sz="2400" u="sng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not</a:t>
            </a: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ionospheric</a:t>
            </a: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residuals</a:t>
            </a:r>
          </a:p>
          <a:p>
            <a:pPr marL="623888" lvl="1" algn="l">
              <a:spcBef>
                <a:spcPts val="400"/>
              </a:spcBef>
              <a:buSzPct val="125000"/>
            </a:pP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In which case our approach will not succeed.</a:t>
            </a:r>
          </a:p>
          <a:p>
            <a:pPr marL="623888" lvl="1" algn="l">
              <a:spcBef>
                <a:spcPts val="400"/>
              </a:spcBef>
              <a:buSzPct val="125000"/>
            </a:pPr>
            <a:endParaRPr lang="en-US" sz="2400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293688" indent="-127000" algn="l">
              <a:spcBef>
                <a:spcPts val="400"/>
              </a:spcBef>
              <a:buSzPct val="125000"/>
              <a:buFont typeface="Chalkboard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Could these be instrumental residuals?</a:t>
            </a:r>
          </a:p>
          <a:p>
            <a:pPr marL="623888" lvl="1" algn="l">
              <a:spcBef>
                <a:spcPts val="400"/>
              </a:spcBef>
              <a:buSzPct val="125000"/>
            </a:pP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If so perhaps these can be measured independently and removed, revealing the expected </a:t>
            </a:r>
            <a:r>
              <a:rPr lang="en-US" sz="2400" dirty="0" err="1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behaviour</a:t>
            </a: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8725"/>
            <a:ext cx="23034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/>
          </p:cNvSpPr>
          <p:nvPr/>
        </p:nvSpPr>
        <p:spPr bwMode="auto">
          <a:xfrm>
            <a:off x="241300" y="638175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rPr>
              <a:t>KVN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0" y="6338888"/>
            <a:ext cx="9144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114300" y="230188"/>
            <a:ext cx="7124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l"/>
            <a:r>
              <a:rPr lang="en-US" sz="3200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SiO masers around AGB Stars</a:t>
            </a:r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228600" y="1358900"/>
            <a:ext cx="8877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SiO masers have high excitation energy, so form close to star</a:t>
            </a:r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596900" y="1981200"/>
            <a:ext cx="76962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Pumping mechanism a matter of vigorous debate. </a:t>
            </a:r>
          </a:p>
          <a:p>
            <a:pPr marL="39688" algn="l"/>
            <a:endParaRPr lang="en-US" sz="24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Radiative (Bujarrabal 1994). </a:t>
            </a: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SiO masers are pumped by 8 µm stellar radiation.</a:t>
            </a: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Requires: a thin shell emitting region and/or radialstrong accelerations</a:t>
            </a:r>
          </a:p>
          <a:p>
            <a:pPr marL="39688" algn="l"/>
            <a:endParaRPr lang="en-US" sz="24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Explains: SiO rings (tangential amplif.)</a:t>
            </a: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           Linear Pol</a:t>
            </a: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           Correlation of SiO and IR fluxes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8725"/>
            <a:ext cx="23034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/>
          </p:cNvSpPr>
          <p:nvPr/>
        </p:nvSpPr>
        <p:spPr bwMode="auto">
          <a:xfrm>
            <a:off x="241300" y="638175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rPr>
              <a:t>KVN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6338888"/>
            <a:ext cx="9144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114300" y="230188"/>
            <a:ext cx="7124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l"/>
            <a:r>
              <a:rPr lang="en-US" sz="3200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SiO masers around AGB Stars</a:t>
            </a:r>
          </a:p>
        </p:txBody>
      </p:sp>
      <p:sp>
        <p:nvSpPr>
          <p:cNvPr id="12293" name="Rectangle 5"/>
          <p:cNvSpPr>
            <a:spLocks/>
          </p:cNvSpPr>
          <p:nvPr/>
        </p:nvSpPr>
        <p:spPr bwMode="auto">
          <a:xfrm>
            <a:off x="228600" y="1358900"/>
            <a:ext cx="8877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SiO masers have high excitation energy, so form close to star</a:t>
            </a:r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596900" y="1981200"/>
            <a:ext cx="76962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Pumping mechanism a matter of vigorous debate. </a:t>
            </a:r>
          </a:p>
          <a:p>
            <a:pPr marL="39688" algn="l"/>
            <a:endParaRPr lang="en-US" sz="24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Collisional (Humphreys et al. 2002). SiOmasers are pumped by collisions with H</a:t>
            </a:r>
            <a:r>
              <a:rPr lang="en-US" sz="2400" baseline="-60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2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, and shocksinduced by the stellar pulsation.</a:t>
            </a:r>
          </a:p>
          <a:p>
            <a:pPr marL="39688" algn="l"/>
            <a:endParaRPr lang="en-US" sz="24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Explains: SiO rings (tangential amplif.)</a:t>
            </a: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           Linear Pol</a:t>
            </a:r>
          </a:p>
          <a:p>
            <a:pPr marL="39688" algn="l"/>
            <a:endParaRPr lang="en-US" sz="24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Requires: very high (100km/s) propagation speeds</a:t>
            </a:r>
          </a:p>
          <a:p>
            <a:pPr marL="39688"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           to achieve the SiO/Optical Phases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65200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8725"/>
            <a:ext cx="23034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/>
          </p:cNvSpPr>
          <p:nvPr/>
        </p:nvSpPr>
        <p:spPr bwMode="auto">
          <a:xfrm>
            <a:off x="241300" y="638175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rPr>
              <a:t>KVN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0" y="6338888"/>
            <a:ext cx="9144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114300" y="230188"/>
            <a:ext cx="737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l"/>
            <a:r>
              <a:rPr lang="en-US" sz="3200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A rant about astrometric comparisons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95300" y="2197100"/>
            <a:ext cx="8140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ts val="2100"/>
              </a:lnSpc>
            </a:pP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If you compare two images without astrometric registration you are speculating ... </a:t>
            </a:r>
          </a:p>
          <a:p>
            <a:pPr algn="l">
              <a:lnSpc>
                <a:spcPts val="2100"/>
              </a:lnSpc>
            </a:pP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You have not proved </a:t>
            </a:r>
            <a:r>
              <a:rPr lang="en-US" sz="2400" u="sng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anything</a:t>
            </a: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1727200" y="3771900"/>
            <a:ext cx="4876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ts val="2100"/>
              </a:lnSpc>
            </a:pP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You might be right -- but equally you might be wrong</a:t>
            </a:r>
          </a:p>
        </p:txBody>
      </p: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6108700" y="2832100"/>
            <a:ext cx="1371600" cy="2006600"/>
            <a:chOff x="0" y="0"/>
            <a:chExt cx="864" cy="1264"/>
          </a:xfrm>
        </p:grpSpPr>
        <p:sp>
          <p:nvSpPr>
            <p:cNvPr id="14355" name="Oval 7"/>
            <p:cNvSpPr>
              <a:spLocks/>
            </p:cNvSpPr>
            <p:nvPr/>
          </p:nvSpPr>
          <p:spPr bwMode="auto">
            <a:xfrm>
              <a:off x="32" y="32"/>
              <a:ext cx="800" cy="1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356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4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5370" name="Oval 10"/>
          <p:cNvSpPr>
            <a:spLocks/>
          </p:cNvSpPr>
          <p:nvPr/>
        </p:nvSpPr>
        <p:spPr bwMode="auto">
          <a:xfrm>
            <a:off x="6172200" y="3263900"/>
            <a:ext cx="1270000" cy="1206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7720013" y="2844800"/>
            <a:ext cx="1473200" cy="1270000"/>
            <a:chOff x="0" y="0"/>
            <a:chExt cx="928" cy="800"/>
          </a:xfrm>
        </p:grpSpPr>
        <p:sp>
          <p:nvSpPr>
            <p:cNvPr id="14353" name="Freeform 11"/>
            <p:cNvSpPr>
              <a:spLocks/>
            </p:cNvSpPr>
            <p:nvPr/>
          </p:nvSpPr>
          <p:spPr bwMode="auto">
            <a:xfrm>
              <a:off x="64" y="64"/>
              <a:ext cx="799" cy="672"/>
            </a:xfrm>
            <a:custGeom>
              <a:avLst/>
              <a:gdLst>
                <a:gd name="T0" fmla="*/ 18 w 21600"/>
                <a:gd name="T1" fmla="*/ 672 h 21600"/>
                <a:gd name="T2" fmla="*/ 0 w 21600"/>
                <a:gd name="T3" fmla="*/ 454 h 21600"/>
                <a:gd name="T4" fmla="*/ 59 w 21600"/>
                <a:gd name="T5" fmla="*/ 257 h 21600"/>
                <a:gd name="T6" fmla="*/ 160 w 21600"/>
                <a:gd name="T7" fmla="*/ 107 h 21600"/>
                <a:gd name="T8" fmla="*/ 336 w 21600"/>
                <a:gd name="T9" fmla="*/ 0 h 21600"/>
                <a:gd name="T10" fmla="*/ 547 w 21600"/>
                <a:gd name="T11" fmla="*/ 6 h 21600"/>
                <a:gd name="T12" fmla="*/ 660 w 21600"/>
                <a:gd name="T13" fmla="*/ 115 h 21600"/>
                <a:gd name="T14" fmla="*/ 739 w 21600"/>
                <a:gd name="T15" fmla="*/ 262 h 21600"/>
                <a:gd name="T16" fmla="*/ 793 w 21600"/>
                <a:gd name="T17" fmla="*/ 422 h 21600"/>
                <a:gd name="T18" fmla="*/ 799 w 21600"/>
                <a:gd name="T19" fmla="*/ 57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489" y="21600"/>
                  </a:moveTo>
                  <a:lnTo>
                    <a:pt x="0" y="14606"/>
                  </a:lnTo>
                  <a:lnTo>
                    <a:pt x="1601" y="8259"/>
                  </a:lnTo>
                  <a:lnTo>
                    <a:pt x="4330" y="3435"/>
                  </a:lnTo>
                  <a:lnTo>
                    <a:pt x="9075" y="0"/>
                  </a:lnTo>
                  <a:lnTo>
                    <a:pt x="14789" y="191"/>
                  </a:lnTo>
                  <a:lnTo>
                    <a:pt x="17839" y="3701"/>
                  </a:lnTo>
                  <a:lnTo>
                    <a:pt x="19984" y="8412"/>
                  </a:lnTo>
                  <a:lnTo>
                    <a:pt x="21432" y="13569"/>
                  </a:lnTo>
                  <a:lnTo>
                    <a:pt x="21600" y="184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354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8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5374" name="Line 14"/>
          <p:cNvSpPr>
            <a:spLocks noChangeShapeType="1"/>
          </p:cNvSpPr>
          <p:nvPr/>
        </p:nvSpPr>
        <p:spPr bwMode="auto">
          <a:xfrm rot="10800000" flipH="1">
            <a:off x="6096000" y="3852863"/>
            <a:ext cx="165417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rot="10800000" flipH="1">
            <a:off x="7548563" y="3541713"/>
            <a:ext cx="1604962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6057900" y="2794000"/>
            <a:ext cx="1473200" cy="1270000"/>
            <a:chOff x="0" y="0"/>
            <a:chExt cx="928" cy="800"/>
          </a:xfrm>
        </p:grpSpPr>
        <p:sp>
          <p:nvSpPr>
            <p:cNvPr id="14351" name="Freeform 16"/>
            <p:cNvSpPr>
              <a:spLocks/>
            </p:cNvSpPr>
            <p:nvPr/>
          </p:nvSpPr>
          <p:spPr bwMode="auto">
            <a:xfrm>
              <a:off x="64" y="64"/>
              <a:ext cx="799" cy="672"/>
            </a:xfrm>
            <a:custGeom>
              <a:avLst/>
              <a:gdLst>
                <a:gd name="T0" fmla="*/ 18 w 21600"/>
                <a:gd name="T1" fmla="*/ 672 h 21600"/>
                <a:gd name="T2" fmla="*/ 0 w 21600"/>
                <a:gd name="T3" fmla="*/ 454 h 21600"/>
                <a:gd name="T4" fmla="*/ 59 w 21600"/>
                <a:gd name="T5" fmla="*/ 257 h 21600"/>
                <a:gd name="T6" fmla="*/ 160 w 21600"/>
                <a:gd name="T7" fmla="*/ 107 h 21600"/>
                <a:gd name="T8" fmla="*/ 336 w 21600"/>
                <a:gd name="T9" fmla="*/ 0 h 21600"/>
                <a:gd name="T10" fmla="*/ 547 w 21600"/>
                <a:gd name="T11" fmla="*/ 6 h 21600"/>
                <a:gd name="T12" fmla="*/ 660 w 21600"/>
                <a:gd name="T13" fmla="*/ 115 h 21600"/>
                <a:gd name="T14" fmla="*/ 739 w 21600"/>
                <a:gd name="T15" fmla="*/ 262 h 21600"/>
                <a:gd name="T16" fmla="*/ 793 w 21600"/>
                <a:gd name="T17" fmla="*/ 422 h 21600"/>
                <a:gd name="T18" fmla="*/ 799 w 21600"/>
                <a:gd name="T19" fmla="*/ 574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489" y="21600"/>
                  </a:moveTo>
                  <a:lnTo>
                    <a:pt x="0" y="14606"/>
                  </a:lnTo>
                  <a:lnTo>
                    <a:pt x="1601" y="8259"/>
                  </a:lnTo>
                  <a:lnTo>
                    <a:pt x="4330" y="3435"/>
                  </a:lnTo>
                  <a:lnTo>
                    <a:pt x="9075" y="0"/>
                  </a:lnTo>
                  <a:lnTo>
                    <a:pt x="14789" y="191"/>
                  </a:lnTo>
                  <a:lnTo>
                    <a:pt x="17839" y="3701"/>
                  </a:lnTo>
                  <a:lnTo>
                    <a:pt x="19984" y="8412"/>
                  </a:lnTo>
                  <a:lnTo>
                    <a:pt x="21432" y="13569"/>
                  </a:lnTo>
                  <a:lnTo>
                    <a:pt x="21600" y="184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352" name="Picture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8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7651750" y="3570288"/>
            <a:ext cx="3175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0" name="Oval 20"/>
          <p:cNvSpPr>
            <a:spLocks/>
          </p:cNvSpPr>
          <p:nvPr/>
        </p:nvSpPr>
        <p:spPr bwMode="auto">
          <a:xfrm>
            <a:off x="7823200" y="2984500"/>
            <a:ext cx="1270000" cy="1206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70" grpId="0" animBg="1"/>
      <p:bldP spid="15374" grpId="0" animBg="1"/>
      <p:bldP spid="15375" grpId="0" animBg="1"/>
      <p:bldP spid="15379" grpId="0" animBg="1"/>
      <p:bldP spid="153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8725"/>
            <a:ext cx="230346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/>
          </p:cNvSpPr>
          <p:nvPr/>
        </p:nvSpPr>
        <p:spPr bwMode="auto">
          <a:xfrm>
            <a:off x="241300" y="638175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Arial" charset="0"/>
                <a:ea typeface="ＭＳ Ｐゴシック" charset="0"/>
                <a:sym typeface="Arial" charset="0"/>
              </a:rPr>
              <a:t>KVN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0" y="6338888"/>
            <a:ext cx="9144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114300" y="230188"/>
            <a:ext cx="7378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l"/>
            <a:r>
              <a:rPr lang="en-US" sz="3200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A rant about astrometric comparisons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495300" y="2197100"/>
            <a:ext cx="8140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ts val="2100"/>
              </a:lnSpc>
            </a:pP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If you compare two images without astrometric registration you are speculating ... </a:t>
            </a:r>
          </a:p>
          <a:p>
            <a:pPr algn="l">
              <a:lnSpc>
                <a:spcPts val="2100"/>
              </a:lnSpc>
            </a:pP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You have not proved </a:t>
            </a:r>
            <a:r>
              <a:rPr lang="en-US" sz="2400" u="sng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anything</a:t>
            </a:r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2882900" y="5166444"/>
            <a:ext cx="4610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ts val="2100"/>
              </a:lnSpc>
            </a:pP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So .. how do we do it correctly?</a:t>
            </a:r>
          </a:p>
          <a:p>
            <a:pPr algn="l">
              <a:lnSpc>
                <a:spcPts val="2100"/>
              </a:lnSpc>
            </a:pPr>
            <a:endParaRPr lang="en-US" sz="2400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>
              <a:lnSpc>
                <a:spcPts val="2100"/>
              </a:lnSpc>
            </a:pPr>
            <a:r>
              <a:rPr lang="en-US" sz="2400" dirty="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       Phase Referencing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1727200" y="3771900"/>
            <a:ext cx="4876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ts val="2100"/>
              </a:lnSpc>
            </a:pPr>
            <a:r>
              <a:rPr lang="en-US" sz="2400" dirty="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You might be right -- but equally you might be </a:t>
            </a:r>
            <a:r>
              <a:rPr lang="en-US" sz="2400" dirty="0" smtClean="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wrong</a:t>
            </a:r>
          </a:p>
          <a:p>
            <a:pPr algn="l">
              <a:lnSpc>
                <a:spcPts val="2100"/>
              </a:lnSpc>
            </a:pPr>
            <a:endParaRPr lang="en-US" sz="2400" dirty="0">
              <a:solidFill>
                <a:schemeClr val="tx1"/>
              </a:solidFill>
              <a:latin typeface="Chalkboard Bold" charset="0"/>
              <a:ea typeface="ＭＳ Ｐゴシック" charset="0"/>
              <a:sym typeface="Chalkboard Bold" charset="0"/>
            </a:endParaRPr>
          </a:p>
          <a:p>
            <a:pPr algn="l">
              <a:lnSpc>
                <a:spcPts val="2100"/>
              </a:lnSpc>
            </a:pPr>
            <a:r>
              <a:rPr lang="en-US" sz="2400" i="1" dirty="0" smtClean="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(Also true for cont. images)</a:t>
            </a:r>
            <a:endParaRPr lang="en-US" sz="2400" i="1" dirty="0">
              <a:solidFill>
                <a:schemeClr val="tx1"/>
              </a:solidFill>
              <a:latin typeface="Chalkboard Bold" charset="0"/>
              <a:ea typeface="ＭＳ Ｐゴシック" charset="0"/>
              <a:sym typeface="Chalkboard Bold" charset="0"/>
            </a:endParaRPr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6540500" y="2844800"/>
            <a:ext cx="1524000" cy="1473200"/>
            <a:chOff x="0" y="0"/>
            <a:chExt cx="960" cy="928"/>
          </a:xfrm>
        </p:grpSpPr>
        <p:sp>
          <p:nvSpPr>
            <p:cNvPr id="15375" name="AutoShape 8"/>
            <p:cNvSpPr>
              <a:spLocks/>
            </p:cNvSpPr>
            <p:nvPr/>
          </p:nvSpPr>
          <p:spPr bwMode="auto">
            <a:xfrm>
              <a:off x="80" y="88"/>
              <a:ext cx="800" cy="800"/>
            </a:xfrm>
            <a:custGeom>
              <a:avLst/>
              <a:gdLst>
                <a:gd name="T0" fmla="*/ 11078 w 22155"/>
                <a:gd name="T1" fmla="*/ 0 h 22725"/>
                <a:gd name="T2" fmla="*/ 13481 w 22155"/>
                <a:gd name="T3" fmla="*/ 6244 h 22725"/>
                <a:gd name="T4" fmla="*/ 19739 w 22155"/>
                <a:gd name="T5" fmla="*/ 4278 h 22725"/>
                <a:gd name="T6" fmla="*/ 16478 w 22155"/>
                <a:gd name="T7" fmla="*/ 10098 h 22725"/>
                <a:gd name="T8" fmla="*/ 21878 w 22155"/>
                <a:gd name="T9" fmla="*/ 13891 h 22725"/>
                <a:gd name="T10" fmla="*/ 15408 w 22155"/>
                <a:gd name="T11" fmla="*/ 14905 h 22725"/>
                <a:gd name="T12" fmla="*/ 15884 w 22155"/>
                <a:gd name="T13" fmla="*/ 21600 h 22725"/>
                <a:gd name="T14" fmla="*/ 11078 w 22155"/>
                <a:gd name="T15" fmla="*/ 17044 h 22725"/>
                <a:gd name="T16" fmla="*/ 6272 w 22155"/>
                <a:gd name="T17" fmla="*/ 21600 h 22725"/>
                <a:gd name="T18" fmla="*/ 6748 w 22155"/>
                <a:gd name="T19" fmla="*/ 14905 h 22725"/>
                <a:gd name="T20" fmla="*/ 278 w 22155"/>
                <a:gd name="T21" fmla="*/ 13891 h 22725"/>
                <a:gd name="T22" fmla="*/ 5678 w 22155"/>
                <a:gd name="T23" fmla="*/ 10098 h 22725"/>
                <a:gd name="T24" fmla="*/ 2417 w 22155"/>
                <a:gd name="T25" fmla="*/ 4278 h 22725"/>
                <a:gd name="T26" fmla="*/ 8675 w 22155"/>
                <a:gd name="T27" fmla="*/ 6244 h 22725"/>
                <a:gd name="T28" fmla="*/ 11078 w 22155"/>
                <a:gd name="T29" fmla="*/ 0 h 22725"/>
                <a:gd name="T30" fmla="*/ 11078 w 22155"/>
                <a:gd name="T31" fmla="*/ 0 h 22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155" h="22725">
                  <a:moveTo>
                    <a:pt x="11078" y="0"/>
                  </a:moveTo>
                  <a:lnTo>
                    <a:pt x="13481" y="6244"/>
                  </a:lnTo>
                  <a:lnTo>
                    <a:pt x="19739" y="4278"/>
                  </a:lnTo>
                  <a:lnTo>
                    <a:pt x="16478" y="10098"/>
                  </a:lnTo>
                  <a:lnTo>
                    <a:pt x="21878" y="13891"/>
                  </a:lnTo>
                  <a:lnTo>
                    <a:pt x="15408" y="14905"/>
                  </a:lnTo>
                  <a:lnTo>
                    <a:pt x="15884" y="21600"/>
                  </a:lnTo>
                  <a:lnTo>
                    <a:pt x="11078" y="17044"/>
                  </a:lnTo>
                  <a:lnTo>
                    <a:pt x="6272" y="21600"/>
                  </a:lnTo>
                  <a:lnTo>
                    <a:pt x="6748" y="14905"/>
                  </a:lnTo>
                  <a:lnTo>
                    <a:pt x="278" y="13891"/>
                  </a:lnTo>
                  <a:lnTo>
                    <a:pt x="5678" y="10098"/>
                  </a:lnTo>
                  <a:lnTo>
                    <a:pt x="2417" y="4278"/>
                  </a:lnTo>
                  <a:lnTo>
                    <a:pt x="8675" y="6244"/>
                  </a:lnTo>
                  <a:lnTo>
                    <a:pt x="11078" y="0"/>
                  </a:lnTo>
                  <a:close/>
                  <a:moveTo>
                    <a:pt x="11078" y="0"/>
                  </a:moveTo>
                </a:path>
              </a:pathLst>
            </a:custGeom>
            <a:gradFill rotWithShape="0">
              <a:gsLst>
                <a:gs pos="0">
                  <a:srgbClr val="FF6FCF"/>
                </a:gs>
                <a:gs pos="100000">
                  <a:srgbClr val="FF008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6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0" cy="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7658100" y="3746500"/>
            <a:ext cx="1574800" cy="1574800"/>
            <a:chOff x="0" y="0"/>
            <a:chExt cx="992" cy="992"/>
          </a:xfrm>
        </p:grpSpPr>
        <p:sp>
          <p:nvSpPr>
            <p:cNvPr id="15373" name="AutoShape 11"/>
            <p:cNvSpPr>
              <a:spLocks/>
            </p:cNvSpPr>
            <p:nvPr/>
          </p:nvSpPr>
          <p:spPr bwMode="auto">
            <a:xfrm>
              <a:off x="96" y="96"/>
              <a:ext cx="800" cy="800"/>
            </a:xfrm>
            <a:prstGeom prst="star8">
              <a:avLst>
                <a:gd name="adj" fmla="val 25000"/>
              </a:avLst>
            </a:prstGeom>
            <a:gradFill rotWithShape="0">
              <a:gsLst>
                <a:gs pos="0">
                  <a:srgbClr val="0080FF"/>
                </a:gs>
                <a:gs pos="100000">
                  <a:srgbClr val="0000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4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2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6515100" y="2844800"/>
            <a:ext cx="1574800" cy="1574800"/>
            <a:chOff x="0" y="0"/>
            <a:chExt cx="992" cy="992"/>
          </a:xfrm>
        </p:grpSpPr>
        <p:sp>
          <p:nvSpPr>
            <p:cNvPr id="15371" name="AutoShape 14"/>
            <p:cNvSpPr>
              <a:spLocks/>
            </p:cNvSpPr>
            <p:nvPr/>
          </p:nvSpPr>
          <p:spPr bwMode="auto">
            <a:xfrm>
              <a:off x="96" y="96"/>
              <a:ext cx="800" cy="800"/>
            </a:xfrm>
            <a:prstGeom prst="star8">
              <a:avLst>
                <a:gd name="adj" fmla="val 25000"/>
              </a:avLst>
            </a:prstGeom>
            <a:gradFill rotWithShape="0">
              <a:gsLst>
                <a:gs pos="0">
                  <a:srgbClr val="0080FF"/>
                </a:gs>
                <a:gs pos="100000">
                  <a:srgbClr val="0000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2" name="Picture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2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Chalkboard" charset="0"/>
                <a:cs typeface="Chalkboard" charset="0"/>
                <a:sym typeface="Chalkboard" charset="0"/>
              </a:rPr>
              <a:t>Phase Referencing</a:t>
            </a:r>
            <a:endParaRPr lang="en-US" smtClean="0">
              <a:latin typeface="Chalkboard" charset="0"/>
              <a:sym typeface="Chalkboard" charset="0"/>
            </a:endParaRP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457200" y="990600"/>
            <a:ext cx="83947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The default calibration in VLBI is  </a:t>
            </a:r>
            <a:r>
              <a:rPr lang="en-US" sz="2400" dirty="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Self Calibration </a:t>
            </a:r>
            <a:endParaRPr lang="en-US" sz="2400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Calibrate the data using the large N inputs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to solve for the small M variables.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Requires: Strong Signals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Delivers: High dynamic range image, but position 		information lost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The alternative is </a:t>
            </a:r>
            <a:r>
              <a:rPr lang="en-US" sz="2400" dirty="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Phase Referencing</a:t>
            </a:r>
            <a:endParaRPr lang="en-US" sz="2400" dirty="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Calibrate the data using the (</a:t>
            </a:r>
            <a:r>
              <a:rPr lang="en-US" sz="2400" dirty="0" err="1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selfcalibration</a:t>
            </a: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) solutions from a nearby known source.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Ideal for:  </a:t>
            </a:r>
            <a:r>
              <a:rPr lang="en-US" sz="2400" u="sng" dirty="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Weak sources</a:t>
            </a:r>
            <a:r>
              <a:rPr lang="en-US" sz="2400" dirty="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and provides  </a:t>
            </a:r>
            <a:r>
              <a:rPr lang="en-US" sz="2400" u="sng" dirty="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Astrometry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4570413" y="2773363"/>
            <a:ext cx="4230687" cy="1803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Conditions: 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* Nearby strong point source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Chalkboard" charset="0"/>
                <a:ea typeface="ヒラギノ明朝 ProN W3" charset="0"/>
                <a:cs typeface="ヒラギノ明朝 ProN W3" charset="0"/>
                <a:sym typeface="Chalkboard" charset="0"/>
              </a:rPr>
              <a:t> * 1.6GHz &lt;  ν &lt; 43GHz  </a:t>
            </a:r>
            <a:endParaRPr lang="en-US" sz="24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pPr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  IONO            TROPO </a:t>
            </a:r>
          </a:p>
        </p:txBody>
      </p:sp>
      <p:pic>
        <p:nvPicPr>
          <p:cNvPr id="17415" name="single-freq.pr-1.mov" descr="/Users/rdodson/Presentations/SFPR-NonInt.ppt_media/single-freq.pr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769938"/>
            <a:ext cx="21209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/>
          </p:cNvSpPr>
          <p:nvPr/>
        </p:nvSpPr>
        <p:spPr bwMode="auto">
          <a:xfrm>
            <a:off x="673100" y="5842000"/>
            <a:ext cx="711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2400" u="sng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But Phase referencing at 43GHz is very hard</a:t>
            </a:r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0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8" fill="hold" display="0">
                  <p:stCondLst>
                    <p:cond delay="indefinite"/>
                  </p:stCondLst>
                </p:cTn>
                <p:tgtEl>
                  <p:spTgt spid="17415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7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</p:childTnLst>
        </p:cTn>
      </p:par>
    </p:tnLst>
    <p:bldLst>
      <p:bldP spid="17414" grpId="0" animBg="1" autoUpdateAnimBg="0"/>
      <p:bldP spid="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0800" y="50800"/>
            <a:ext cx="8966200" cy="914400"/>
          </a:xfrm>
          <a:solidFill>
            <a:srgbClr val="66CCFF">
              <a:alpha val="65999"/>
            </a:srgbClr>
          </a:solidFill>
          <a:effectLst>
            <a:outerShdw blurRad="38100" dist="22999" dir="5400000" algn="ctr" rotWithShape="0">
              <a:schemeClr val="bg2">
                <a:alpha val="34999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65999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2900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Chalkboard Bold" charset="0"/>
                <a:cs typeface="Chalkboard Bold" charset="0"/>
                <a:sym typeface="Chalkboard Bold" charset="0"/>
              </a:rPr>
              <a:t>Alternative Tropospheric Calibration for mm-VLBI </a:t>
            </a:r>
            <a:endParaRPr lang="en-US" sz="2900" u="sng" smtClean="0">
              <a:effectLst>
                <a:outerShdw blurRad="38100" dist="38100" dir="2700000" algn="tl">
                  <a:srgbClr val="FFFFFF"/>
                </a:outerShdw>
              </a:effectLst>
              <a:latin typeface="Chalkboard Bold" charset="0"/>
              <a:ea typeface="ヒラギノ明朝 ProN W6" charset="0"/>
              <a:cs typeface="ヒラギノ明朝 ProN W6" charset="0"/>
              <a:sym typeface="Chalkboard Bold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95400" y="4140200"/>
            <a:ext cx="6642100" cy="1422400"/>
          </a:xfrm>
        </p:spPr>
        <p:txBody>
          <a:bodyPr/>
          <a:lstStyle/>
          <a:p>
            <a:pPr marL="304800" indent="-304800" eaLnBrk="1" hangingPunct="1">
              <a:lnSpc>
                <a:spcPct val="110000"/>
              </a:lnSpc>
              <a:buClr>
                <a:srgbClr val="000000"/>
              </a:buClr>
              <a:buFont typeface="Chalkboard Bold" charset="0"/>
              <a:buChar char="•"/>
              <a:defRPr/>
            </a:pPr>
            <a:r>
              <a:rPr lang="en-US" sz="2400" smtClean="0">
                <a:latin typeface="Chalkboard Bold" charset="0"/>
                <a:cs typeface="Chalkboard Bold" charset="0"/>
                <a:sym typeface="Chalkboard Bold" charset="0"/>
              </a:rPr>
              <a:t>Observe at lower band (e.g. 21.5 GHz)</a:t>
            </a:r>
            <a:endParaRPr lang="en-US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04800" indent="-304800" eaLnBrk="1" hangingPunct="1">
              <a:lnSpc>
                <a:spcPct val="110000"/>
              </a:lnSpc>
              <a:buClr>
                <a:srgbClr val="000000"/>
              </a:buClr>
              <a:buFont typeface="Chalkboard Bold" charset="0"/>
              <a:buChar char="•"/>
              <a:defRPr/>
            </a:pPr>
            <a:r>
              <a:rPr lang="en-US" sz="2400" smtClean="0">
                <a:latin typeface="Chalkboard Bold" charset="0"/>
                <a:cs typeface="Chalkboard Bold" charset="0"/>
                <a:sym typeface="Chalkboard Bold" charset="0"/>
              </a:rPr>
              <a:t> Apply to higher band   (e.g. 43 GHz)</a:t>
            </a:r>
            <a:endParaRPr lang="en-US" sz="2400" smtClean="0">
              <a:latin typeface="Chalkboard Bold" charset="0"/>
              <a:sym typeface="Chalkboard Bold" charset="0"/>
            </a:endParaRP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-141288" y="1068388"/>
            <a:ext cx="94726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Conventional Phase referencing</a:t>
            </a:r>
            <a:r>
              <a:rPr lang="en-US" sz="27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 to a calibrator source</a:t>
            </a:r>
            <a:endParaRPr lang="en-US" sz="23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r>
              <a:rPr lang="en-US" sz="23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(requirements difficult to meet)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76200" y="3386138"/>
            <a:ext cx="915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Multi-frequency</a:t>
            </a:r>
            <a:r>
              <a:rPr lang="en-US" sz="26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: phase ref. to a lower frequency</a:t>
            </a:r>
          </a:p>
        </p:txBody>
      </p:sp>
      <p:sp>
        <p:nvSpPr>
          <p:cNvPr id="22536" name="Oval 8"/>
          <p:cNvSpPr>
            <a:spLocks/>
          </p:cNvSpPr>
          <p:nvPr/>
        </p:nvSpPr>
        <p:spPr bwMode="auto">
          <a:xfrm>
            <a:off x="4265613" y="5765800"/>
            <a:ext cx="228600" cy="254000"/>
          </a:xfrm>
          <a:prstGeom prst="ellipse">
            <a:avLst/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540000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7" name="AutoShape 9"/>
          <p:cNvSpPr>
            <a:spLocks/>
          </p:cNvSpPr>
          <p:nvPr/>
        </p:nvSpPr>
        <p:spPr bwMode="auto">
          <a:xfrm rot="5400000" flipH="1">
            <a:off x="4585494" y="5720557"/>
            <a:ext cx="244475" cy="122237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4787900" y="5616575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fast</a:t>
            </a:r>
          </a:p>
        </p:txBody>
      </p:sp>
      <p:sp>
        <p:nvSpPr>
          <p:cNvPr id="22539" name="Rectangle 11"/>
          <p:cNvSpPr>
            <a:spLocks/>
          </p:cNvSpPr>
          <p:nvPr/>
        </p:nvSpPr>
        <p:spPr bwMode="auto">
          <a:xfrm>
            <a:off x="5637213" y="5518150"/>
            <a:ext cx="901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18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Same source</a:t>
            </a:r>
          </a:p>
        </p:txBody>
      </p:sp>
      <p:sp>
        <p:nvSpPr>
          <p:cNvPr id="18444" name="Rectangle 12"/>
          <p:cNvSpPr>
            <a:spLocks/>
          </p:cNvSpPr>
          <p:nvPr/>
        </p:nvSpPr>
        <p:spPr bwMode="auto">
          <a:xfrm>
            <a:off x="4583113" y="2393950"/>
            <a:ext cx="11064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43 GHz</a:t>
            </a:r>
          </a:p>
        </p:txBody>
      </p:sp>
      <p:sp>
        <p:nvSpPr>
          <p:cNvPr id="18445" name="Rectangle 13"/>
          <p:cNvSpPr>
            <a:spLocks/>
          </p:cNvSpPr>
          <p:nvPr/>
        </p:nvSpPr>
        <p:spPr bwMode="auto">
          <a:xfrm>
            <a:off x="3709988" y="2381250"/>
            <a:ext cx="5508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43 </a:t>
            </a:r>
          </a:p>
        </p:txBody>
      </p:sp>
      <p:sp>
        <p:nvSpPr>
          <p:cNvPr id="18446" name="AutoShape 14"/>
          <p:cNvSpPr>
            <a:spLocks/>
          </p:cNvSpPr>
          <p:nvPr/>
        </p:nvSpPr>
        <p:spPr bwMode="auto">
          <a:xfrm>
            <a:off x="4256088" y="2533650"/>
            <a:ext cx="315912" cy="158750"/>
          </a:xfrm>
          <a:prstGeom prst="rightArrow">
            <a:avLst>
              <a:gd name="adj1" fmla="val 50000"/>
              <a:gd name="adj2" fmla="val 49759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7" name="Rectangle 15"/>
          <p:cNvSpPr>
            <a:spLocks/>
          </p:cNvSpPr>
          <p:nvPr/>
        </p:nvSpPr>
        <p:spPr bwMode="auto">
          <a:xfrm>
            <a:off x="4173538" y="2070100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fast</a:t>
            </a:r>
          </a:p>
        </p:txBody>
      </p:sp>
      <p:sp>
        <p:nvSpPr>
          <p:cNvPr id="18448" name="Rectangle 16"/>
          <p:cNvSpPr>
            <a:spLocks/>
          </p:cNvSpPr>
          <p:nvPr/>
        </p:nvSpPr>
        <p:spPr bwMode="auto">
          <a:xfrm>
            <a:off x="6526213" y="2400300"/>
            <a:ext cx="10191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Different</a:t>
            </a:r>
            <a:endParaRPr lang="en-US" sz="2400">
              <a:solidFill>
                <a:schemeClr val="tx1"/>
              </a:solidFill>
              <a:latin typeface="Chalkboard" charset="0"/>
              <a:ea typeface="ＭＳ Ｐゴシック" charset="0"/>
              <a:sym typeface="Chalkboar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source</a:t>
            </a:r>
          </a:p>
        </p:txBody>
      </p:sp>
      <p:sp>
        <p:nvSpPr>
          <p:cNvPr id="18449" name="Oval 17"/>
          <p:cNvSpPr>
            <a:spLocks/>
          </p:cNvSpPr>
          <p:nvPr/>
        </p:nvSpPr>
        <p:spPr bwMode="auto">
          <a:xfrm>
            <a:off x="3884613" y="2781300"/>
            <a:ext cx="228600" cy="254000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50" name="Oval 18"/>
          <p:cNvSpPr>
            <a:spLocks/>
          </p:cNvSpPr>
          <p:nvPr/>
        </p:nvSpPr>
        <p:spPr bwMode="auto">
          <a:xfrm>
            <a:off x="4722813" y="2781300"/>
            <a:ext cx="228600" cy="254000"/>
          </a:xfrm>
          <a:prstGeom prst="ellipse">
            <a:avLst/>
          </a:prstGeom>
          <a:solidFill>
            <a:srgbClr val="4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 advAuto="0"/>
      <p:bldP spid="22535" grpId="0" autoUpdateAnimBg="0"/>
      <p:bldP spid="22536" grpId="0" animBg="1"/>
      <p:bldP spid="22537" grpId="0" animBg="1"/>
      <p:bldP spid="22538" grpId="0" autoUpdateAnimBg="0"/>
      <p:bldP spid="2253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307138"/>
            <a:ext cx="23034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241300" y="6367463"/>
            <a:ext cx="10207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>
                <a:solidFill>
                  <a:schemeClr val="tx1"/>
                </a:solidFill>
                <a:latin typeface="Lucida Grande" charset="0"/>
                <a:ea typeface="ＭＳ Ｐゴシック" charset="0"/>
                <a:sym typeface="Lucida Grande" charset="0"/>
              </a:rPr>
              <a:t>KVN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0" y="6338888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391400" cy="1104900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smtClean="0">
                <a:latin typeface="Chalkboard" charset="0"/>
                <a:cs typeface="Chalkboard" charset="0"/>
                <a:sym typeface="Chalkboard" charset="0"/>
              </a:rPr>
              <a:t>Basics of new method: </a:t>
            </a:r>
            <a:r>
              <a:rPr lang="en-US" sz="3100" smtClean="0">
                <a:latin typeface="Chalkboard" charset="0"/>
                <a:sym typeface="Chalkboard" charset="0"/>
              </a:rPr>
              <a:t/>
            </a:r>
            <a:br>
              <a:rPr lang="en-US" sz="3100" smtClean="0">
                <a:latin typeface="Chalkboard" charset="0"/>
                <a:sym typeface="Chalkboard" charset="0"/>
              </a:rPr>
            </a:br>
            <a:r>
              <a:rPr lang="en-US" sz="3100" smtClean="0">
                <a:latin typeface="Chalkboard" charset="0"/>
                <a:cs typeface="Chalkboard" charset="0"/>
                <a:sym typeface="Chalkboard" charset="0"/>
              </a:rPr>
              <a:t>SOURCE/</a:t>
            </a:r>
            <a:r>
              <a:rPr lang="en-US" sz="3100" u="sng" smtClean="0">
                <a:latin typeface="Chalkboard" charset="0"/>
                <a:cs typeface="Chalkboard" charset="0"/>
                <a:sym typeface="Chalkboard" charset="0"/>
              </a:rPr>
              <a:t>FREQ. phase referencing</a:t>
            </a:r>
            <a:endParaRPr lang="en-US" sz="3100" u="sng" smtClean="0">
              <a:latin typeface="Chalkboard" charset="0"/>
              <a:sym typeface="Chalkboard" charset="0"/>
            </a:endParaRPr>
          </a:p>
        </p:txBody>
      </p:sp>
      <p:pic>
        <p:nvPicPr>
          <p:cNvPr id="20485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41688"/>
            <a:ext cx="68595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/>
          </p:cNvSpPr>
          <p:nvPr/>
        </p:nvSpPr>
        <p:spPr bwMode="auto">
          <a:xfrm>
            <a:off x="914400" y="2216150"/>
            <a:ext cx="817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Α</a:t>
            </a:r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 = φ 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A,GEO</a:t>
            </a:r>
            <a:r>
              <a:rPr lang="en-US" sz="28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+ </a:t>
            </a:r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A,TRO</a:t>
            </a:r>
            <a:r>
              <a:rPr lang="en-US" sz="28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+ </a:t>
            </a:r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A,ION </a:t>
            </a:r>
            <a:r>
              <a:rPr lang="en-US" sz="28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+ </a:t>
            </a:r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A,STR </a:t>
            </a:r>
            <a:r>
              <a:rPr lang="en-US" baseline="-19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+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2</a:t>
            </a:r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π</a:t>
            </a:r>
            <a:r>
              <a:rPr lang="en-US" sz="28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n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496888" y="3573463"/>
            <a:ext cx="8264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A,TRO 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- R</a:t>
            </a:r>
            <a:r>
              <a:rPr lang="en-US" sz="2800" baseline="-250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 *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A,TRO</a:t>
            </a:r>
            <a:r>
              <a:rPr lang="en-US" sz="28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= 0, </a:t>
            </a:r>
            <a:r>
              <a:rPr lang="en-US" sz="2800">
                <a:solidFill>
                  <a:srgbClr val="0000FF"/>
                </a:solidFill>
                <a:latin typeface="Chalkboard Bold" charset="0"/>
                <a:ea typeface="ＭＳ Ｐゴシック" charset="0"/>
                <a:sym typeface="Chalkboard Bold" charset="0"/>
              </a:rPr>
              <a:t>Atmosphere errors cancel</a:t>
            </a:r>
            <a:r>
              <a:rPr lang="en-US" sz="28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469900" y="4362450"/>
            <a:ext cx="6108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A,ION 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- R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 baseline="-250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*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rgbClr val="FF2712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2712"/>
                </a:solidFill>
                <a:latin typeface="Chalkboard Bold" charset="0"/>
                <a:ea typeface="ＭＳ Ｐゴシック" charset="0"/>
                <a:sym typeface="Chalkboard Bold" charset="0"/>
              </a:rPr>
              <a:t>A,ION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 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=  (R-1/R) 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∗ </a:t>
            </a:r>
            <a:r>
              <a:rPr lang="en-US" sz="2800">
                <a:solidFill>
                  <a:srgbClr val="FF2712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2712"/>
                </a:solidFill>
                <a:latin typeface="Chalkboard Bold" charset="0"/>
                <a:ea typeface="ＭＳ Ｐゴシック" charset="0"/>
                <a:sym typeface="Chalkboard Bold" charset="0"/>
              </a:rPr>
              <a:t>A,ION</a:t>
            </a:r>
            <a:r>
              <a:rPr lang="en-US" sz="2800" baseline="-250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 </a:t>
            </a: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>
            <a:off x="393700" y="5062538"/>
            <a:ext cx="8577263" cy="1439862"/>
          </a:xfrm>
          <a:prstGeom prst="rect">
            <a:avLst/>
          </a:prstGeom>
          <a:gradFill rotWithShape="0">
            <a:gsLst>
              <a:gs pos="0">
                <a:srgbClr val="474645"/>
              </a:gs>
              <a:gs pos="50000">
                <a:srgbClr val="999795"/>
              </a:gs>
              <a:gs pos="100000">
                <a:srgbClr val="47464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Α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−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R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∗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Α</a:t>
            </a:r>
            <a:r>
              <a:rPr lang="en-US" sz="2800" baseline="-25000">
                <a:solidFill>
                  <a:srgbClr val="48BDEC"/>
                </a:solidFill>
                <a:latin typeface="Symbol" charset="0"/>
                <a:ea typeface="ＭＳ Ｐゴシック" charset="0"/>
                <a:sym typeface="Symbol" charset="0"/>
              </a:rPr>
              <a:t>  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= (</a:t>
            </a:r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Α,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STR</a:t>
            </a:r>
            <a:r>
              <a:rPr lang="en-US" sz="2800" baseline="-25000">
                <a:solidFill>
                  <a:srgbClr val="48BDEC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+ 2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π</a:t>
            </a:r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ν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/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c (D . </a:t>
            </a:r>
            <a:r>
              <a:rPr lang="en-US" sz="2800">
                <a:solidFill>
                  <a:srgbClr val="3F691E"/>
                </a:solidFill>
                <a:latin typeface="Symbol" charset="0"/>
                <a:ea typeface="ＭＳ Ｐゴシック" charset="0"/>
                <a:sym typeface="Symbol" charset="0"/>
              </a:rPr>
              <a:t>θ</a:t>
            </a:r>
            <a:r>
              <a:rPr lang="en-US" sz="2800" baseline="-25000">
                <a:solidFill>
                  <a:srgbClr val="3F691E"/>
                </a:solidFill>
                <a:latin typeface="Chalkboard Bold" charset="0"/>
                <a:ea typeface="ＭＳ Ｐゴシック" charset="0"/>
                <a:sym typeface="Chalkboard Bold" charset="0"/>
              </a:rPr>
              <a:t>A,shift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))</a:t>
            </a:r>
            <a:r>
              <a:rPr lang="en-US" sz="2800" baseline="-25000">
                <a:solidFill>
                  <a:srgbClr val="48BDEC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+ </a:t>
            </a:r>
            <a:r>
              <a:rPr lang="en-US" sz="28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ΙΟΝ + ΙΝ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ST 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3708400" y="2197100"/>
            <a:ext cx="5397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5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X</a:t>
            </a:r>
          </a:p>
        </p:txBody>
      </p: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50800" y="38100"/>
            <a:ext cx="2292350" cy="2346325"/>
            <a:chOff x="0" y="0"/>
            <a:chExt cx="1444" cy="1478"/>
          </a:xfrm>
        </p:grpSpPr>
        <p:sp>
          <p:nvSpPr>
            <p:cNvPr id="20518" name="Rectangle 11"/>
            <p:cNvSpPr>
              <a:spLocks/>
            </p:cNvSpPr>
            <p:nvPr/>
          </p:nvSpPr>
          <p:spPr bwMode="auto">
            <a:xfrm>
              <a:off x="0" y="0"/>
              <a:ext cx="1444" cy="1478"/>
            </a:xfrm>
            <a:prstGeom prst="rect">
              <a:avLst/>
            </a:prstGeom>
            <a:gradFill rotWithShape="0">
              <a:gsLst>
                <a:gs pos="0">
                  <a:srgbClr val="2F5E76"/>
                </a:gs>
                <a:gs pos="100000">
                  <a:srgbClr val="66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519" name="Picture 1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4" cy="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700"/>
            <a:ext cx="22923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Rectangle 15"/>
          <p:cNvSpPr>
            <a:spLocks/>
          </p:cNvSpPr>
          <p:nvPr/>
        </p:nvSpPr>
        <p:spPr bwMode="auto">
          <a:xfrm>
            <a:off x="152400" y="3200400"/>
            <a:ext cx="1511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R </a:t>
            </a:r>
            <a:r>
              <a:rPr lang="en-US" sz="24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= </a:t>
            </a:r>
            <a:r>
              <a:rPr lang="en-US" sz="24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ν</a:t>
            </a:r>
            <a:r>
              <a:rPr lang="en-US" sz="240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 / </a:t>
            </a:r>
            <a:r>
              <a:rPr lang="en-US" sz="24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ν</a:t>
            </a:r>
            <a:r>
              <a:rPr lang="en-US" sz="2400">
                <a:solidFill>
                  <a:srgbClr val="48BDEC"/>
                </a:solidFill>
                <a:latin typeface="Symbol" charset="0"/>
                <a:ea typeface="ＭＳ Ｐゴシック" charset="0"/>
                <a:sym typeface="Symbol" charset="0"/>
              </a:rPr>
              <a:t> </a:t>
            </a:r>
          </a:p>
        </p:txBody>
      </p:sp>
      <p:sp>
        <p:nvSpPr>
          <p:cNvPr id="24592" name="Rectangle 16"/>
          <p:cNvSpPr>
            <a:spLocks/>
          </p:cNvSpPr>
          <p:nvPr/>
        </p:nvSpPr>
        <p:spPr bwMode="auto">
          <a:xfrm>
            <a:off x="3656013" y="1746250"/>
            <a:ext cx="76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fast</a:t>
            </a:r>
          </a:p>
        </p:txBody>
      </p:sp>
      <p:sp>
        <p:nvSpPr>
          <p:cNvPr id="24593" name="Rectangle 17"/>
          <p:cNvSpPr>
            <a:spLocks/>
          </p:cNvSpPr>
          <p:nvPr/>
        </p:nvSpPr>
        <p:spPr bwMode="auto">
          <a:xfrm>
            <a:off x="5083175" y="1822450"/>
            <a:ext cx="6746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slow</a:t>
            </a:r>
          </a:p>
        </p:txBody>
      </p:sp>
      <p:sp>
        <p:nvSpPr>
          <p:cNvPr id="24594" name="AutoShape 18"/>
          <p:cNvSpPr>
            <a:spLocks/>
          </p:cNvSpPr>
          <p:nvPr/>
        </p:nvSpPr>
        <p:spPr bwMode="auto">
          <a:xfrm rot="16200000" flipH="1">
            <a:off x="3858419" y="2245519"/>
            <a:ext cx="228600" cy="1588"/>
          </a:xfrm>
          <a:custGeom>
            <a:avLst/>
            <a:gdLst>
              <a:gd name="T0" fmla="*/ 21451 w 21600"/>
              <a:gd name="T1" fmla="*/ 0 h 21600"/>
              <a:gd name="T2" fmla="*/ 0 w 21600"/>
              <a:gd name="T3" fmla="*/ 10807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451" y="0"/>
                </a:moveTo>
                <a:cubicBezTo>
                  <a:pt x="10726" y="0"/>
                  <a:pt x="0" y="5403"/>
                  <a:pt x="0" y="10807"/>
                </a:cubicBezTo>
                <a:cubicBezTo>
                  <a:pt x="0" y="16197"/>
                  <a:pt x="10800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5" name="AutoShape 19"/>
          <p:cNvSpPr>
            <a:spLocks/>
          </p:cNvSpPr>
          <p:nvPr/>
        </p:nvSpPr>
        <p:spPr bwMode="auto">
          <a:xfrm rot="16200000" flipH="1">
            <a:off x="5293519" y="2321719"/>
            <a:ext cx="231775" cy="1587"/>
          </a:xfrm>
          <a:custGeom>
            <a:avLst/>
            <a:gdLst>
              <a:gd name="T0" fmla="*/ 21451 w 21600"/>
              <a:gd name="T1" fmla="*/ 0 h 21600"/>
              <a:gd name="T2" fmla="*/ 0 w 21600"/>
              <a:gd name="T3" fmla="*/ 108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451" y="0"/>
                </a:moveTo>
                <a:cubicBezTo>
                  <a:pt x="10726" y="0"/>
                  <a:pt x="0" y="5400"/>
                  <a:pt x="0" y="10800"/>
                </a:cubicBezTo>
                <a:cubicBezTo>
                  <a:pt x="0" y="16200"/>
                  <a:pt x="10800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6" name="AutoShape 20"/>
          <p:cNvSpPr>
            <a:spLocks/>
          </p:cNvSpPr>
          <p:nvPr/>
        </p:nvSpPr>
        <p:spPr bwMode="auto">
          <a:xfrm rot="16200000" flipH="1">
            <a:off x="6512719" y="2321719"/>
            <a:ext cx="228600" cy="1588"/>
          </a:xfrm>
          <a:custGeom>
            <a:avLst/>
            <a:gdLst>
              <a:gd name="T0" fmla="*/ 21451 w 21600"/>
              <a:gd name="T1" fmla="*/ 0 h 21600"/>
              <a:gd name="T2" fmla="*/ 0 w 21600"/>
              <a:gd name="T3" fmla="*/ 10807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451" y="0"/>
                </a:moveTo>
                <a:cubicBezTo>
                  <a:pt x="10726" y="0"/>
                  <a:pt x="0" y="5403"/>
                  <a:pt x="0" y="10807"/>
                </a:cubicBezTo>
                <a:cubicBezTo>
                  <a:pt x="0" y="16197"/>
                  <a:pt x="10800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97" name="Rectangle 21"/>
          <p:cNvSpPr>
            <a:spLocks/>
          </p:cNvSpPr>
          <p:nvPr/>
        </p:nvSpPr>
        <p:spPr bwMode="auto">
          <a:xfrm>
            <a:off x="6246813" y="1822450"/>
            <a:ext cx="787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/>
          <a:p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slow</a:t>
            </a:r>
          </a:p>
        </p:txBody>
      </p: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12713"/>
            <a:ext cx="28003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Rectangle 23"/>
          <p:cNvSpPr>
            <a:spLocks/>
          </p:cNvSpPr>
          <p:nvPr/>
        </p:nvSpPr>
        <p:spPr bwMode="auto">
          <a:xfrm>
            <a:off x="6821488" y="4984750"/>
            <a:ext cx="7032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slow</a:t>
            </a:r>
          </a:p>
        </p:txBody>
      </p:sp>
      <p:sp>
        <p:nvSpPr>
          <p:cNvPr id="24600" name="Rectangle 24"/>
          <p:cNvSpPr>
            <a:spLocks/>
          </p:cNvSpPr>
          <p:nvPr/>
        </p:nvSpPr>
        <p:spPr bwMode="auto">
          <a:xfrm>
            <a:off x="8040688" y="4984750"/>
            <a:ext cx="70326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slow</a:t>
            </a:r>
          </a:p>
        </p:txBody>
      </p:sp>
      <p:sp>
        <p:nvSpPr>
          <p:cNvPr id="24601" name="AutoShape 25"/>
          <p:cNvSpPr>
            <a:spLocks/>
          </p:cNvSpPr>
          <p:nvPr/>
        </p:nvSpPr>
        <p:spPr bwMode="auto">
          <a:xfrm rot="16200000" flipH="1">
            <a:off x="8265319" y="5522119"/>
            <a:ext cx="228600" cy="1588"/>
          </a:xfrm>
          <a:custGeom>
            <a:avLst/>
            <a:gdLst>
              <a:gd name="T0" fmla="*/ 21451 w 21600"/>
              <a:gd name="T1" fmla="*/ 0 h 21600"/>
              <a:gd name="T2" fmla="*/ 0 w 21600"/>
              <a:gd name="T3" fmla="*/ 10807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451" y="0"/>
                </a:moveTo>
                <a:cubicBezTo>
                  <a:pt x="10726" y="0"/>
                  <a:pt x="0" y="5403"/>
                  <a:pt x="0" y="10807"/>
                </a:cubicBezTo>
                <a:cubicBezTo>
                  <a:pt x="0" y="16197"/>
                  <a:pt x="10800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2" name="AutoShape 26"/>
          <p:cNvSpPr>
            <a:spLocks/>
          </p:cNvSpPr>
          <p:nvPr/>
        </p:nvSpPr>
        <p:spPr bwMode="auto">
          <a:xfrm rot="16200000" flipH="1">
            <a:off x="7046119" y="5522119"/>
            <a:ext cx="228600" cy="1588"/>
          </a:xfrm>
          <a:custGeom>
            <a:avLst/>
            <a:gdLst>
              <a:gd name="T0" fmla="*/ 21451 w 21600"/>
              <a:gd name="T1" fmla="*/ 0 h 21600"/>
              <a:gd name="T2" fmla="*/ 0 w 21600"/>
              <a:gd name="T3" fmla="*/ 10807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451" y="0"/>
                </a:moveTo>
                <a:cubicBezTo>
                  <a:pt x="10726" y="0"/>
                  <a:pt x="0" y="5403"/>
                  <a:pt x="0" y="10807"/>
                </a:cubicBezTo>
                <a:cubicBezTo>
                  <a:pt x="0" y="16197"/>
                  <a:pt x="10800" y="21600"/>
                  <a:pt x="21600" y="2160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3" name="Rectangle 27"/>
          <p:cNvSpPr>
            <a:spLocks/>
          </p:cNvSpPr>
          <p:nvPr/>
        </p:nvSpPr>
        <p:spPr bwMode="auto">
          <a:xfrm rot="5400000">
            <a:off x="1743869" y="4898232"/>
            <a:ext cx="3190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…</a:t>
            </a:r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4800600" y="5562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5410200" y="55626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606" name="Rectangle 30"/>
          <p:cNvSpPr>
            <a:spLocks/>
          </p:cNvSpPr>
          <p:nvPr/>
        </p:nvSpPr>
        <p:spPr bwMode="auto">
          <a:xfrm>
            <a:off x="476250" y="3968750"/>
            <a:ext cx="76438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2800">
                <a:solidFill>
                  <a:srgbClr val="008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A,XYZ 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- R</a:t>
            </a:r>
            <a:r>
              <a:rPr lang="en-US" sz="2800" baseline="-250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 *</a:t>
            </a:r>
            <a:r>
              <a:rPr lang="en-US" sz="2800" baseline="-250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A,XYZ</a:t>
            </a:r>
            <a:r>
              <a:rPr lang="en-US" sz="28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= 0, </a:t>
            </a:r>
            <a:r>
              <a:rPr lang="en-US" sz="2800">
                <a:solidFill>
                  <a:srgbClr val="0000FF"/>
                </a:solidFill>
                <a:latin typeface="Chalkboard Bold" charset="0"/>
                <a:ea typeface="ＭＳ Ｐゴシック" charset="0"/>
                <a:sym typeface="Chalkboard Bold" charset="0"/>
              </a:rPr>
              <a:t>Antenna errors cancel</a:t>
            </a:r>
            <a:r>
              <a:rPr lang="en-US" sz="2800">
                <a:solidFill>
                  <a:srgbClr val="008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</a:p>
        </p:txBody>
      </p:sp>
      <p:sp>
        <p:nvSpPr>
          <p:cNvPr id="24607" name="Rectangle 31"/>
          <p:cNvSpPr>
            <a:spLocks/>
          </p:cNvSpPr>
          <p:nvPr/>
        </p:nvSpPr>
        <p:spPr bwMode="auto">
          <a:xfrm>
            <a:off x="2568575" y="6391275"/>
            <a:ext cx="36163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Frequency Phase Transfer</a:t>
            </a:r>
          </a:p>
        </p:txBody>
      </p:sp>
      <p:sp>
        <p:nvSpPr>
          <p:cNvPr id="24608" name="Rectangle 32"/>
          <p:cNvSpPr>
            <a:spLocks/>
          </p:cNvSpPr>
          <p:nvPr/>
        </p:nvSpPr>
        <p:spPr bwMode="auto">
          <a:xfrm>
            <a:off x="87313" y="2362200"/>
            <a:ext cx="774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High:</a:t>
            </a:r>
          </a:p>
        </p:txBody>
      </p:sp>
      <p:sp>
        <p:nvSpPr>
          <p:cNvPr id="24609" name="Rectangle 33"/>
          <p:cNvSpPr>
            <a:spLocks/>
          </p:cNvSpPr>
          <p:nvPr/>
        </p:nvSpPr>
        <p:spPr bwMode="auto">
          <a:xfrm>
            <a:off x="77788" y="2890838"/>
            <a:ext cx="825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Low: </a:t>
            </a:r>
          </a:p>
        </p:txBody>
      </p:sp>
      <p:sp>
        <p:nvSpPr>
          <p:cNvPr id="24610" name="Rectangle 34"/>
          <p:cNvSpPr>
            <a:spLocks/>
          </p:cNvSpPr>
          <p:nvPr/>
        </p:nvSpPr>
        <p:spPr bwMode="auto">
          <a:xfrm>
            <a:off x="87313" y="2916238"/>
            <a:ext cx="774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High:</a:t>
            </a:r>
          </a:p>
        </p:txBody>
      </p:sp>
      <p:sp>
        <p:nvSpPr>
          <p:cNvPr id="24611" name="Rectangle 35"/>
          <p:cNvSpPr>
            <a:spLocks/>
          </p:cNvSpPr>
          <p:nvPr/>
        </p:nvSpPr>
        <p:spPr bwMode="auto">
          <a:xfrm>
            <a:off x="2336800" y="2197100"/>
            <a:ext cx="5397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5400">
                <a:solidFill>
                  <a:schemeClr val="tx1"/>
                </a:solidFill>
                <a:latin typeface="Chalkboard" charset="0"/>
                <a:ea typeface="ＭＳ Ｐゴシック" charset="0"/>
                <a:sym typeface="Chalkboard" charset="0"/>
              </a:rPr>
              <a:t>X</a:t>
            </a:r>
          </a:p>
        </p:txBody>
      </p:sp>
      <p:sp>
        <p:nvSpPr>
          <p:cNvPr id="24612" name="Rectangle 36"/>
          <p:cNvSpPr>
            <a:spLocks/>
          </p:cNvSpPr>
          <p:nvPr/>
        </p:nvSpPr>
        <p:spPr bwMode="auto">
          <a:xfrm>
            <a:off x="787400" y="2781300"/>
            <a:ext cx="817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Α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 = φ 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A,GEO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+ 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A,TRO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+ 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A,ION 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+ 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A,STR </a:t>
            </a:r>
            <a:r>
              <a:rPr lang="en-US" baseline="-19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+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2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π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n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</a:t>
            </a:r>
          </a:p>
        </p:txBody>
      </p:sp>
      <p:pic>
        <p:nvPicPr>
          <p:cNvPr id="24613" name="image6-1.mov" descr="/Users/rdodson/Presentations/SFPR-NonInt.ppt_media/image6-1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2700"/>
            <a:ext cx="22987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14" name="Rectangle 38"/>
          <p:cNvSpPr>
            <a:spLocks/>
          </p:cNvSpPr>
          <p:nvPr/>
        </p:nvSpPr>
        <p:spPr bwMode="auto">
          <a:xfrm>
            <a:off x="952500" y="2781300"/>
            <a:ext cx="817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0E002D"/>
                </a:solidFill>
                <a:latin typeface="Chalkboard Bold" charset="0"/>
                <a:ea typeface="ＭＳ Ｐゴシック" charset="0"/>
                <a:sym typeface="Chalkboard Bold" charset="0"/>
              </a:rPr>
              <a:t>R</a:t>
            </a:r>
            <a:r>
              <a:rPr lang="en-US" sz="2800">
                <a:solidFill>
                  <a:srgbClr val="0E002D"/>
                </a:solidFill>
                <a:latin typeface="Symbol" charset="0"/>
                <a:ea typeface="ＭＳ Ｐゴシック" charset="0"/>
                <a:sym typeface="Symbol" charset="0"/>
              </a:rPr>
              <a:t>*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Α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 = </a:t>
            </a:r>
            <a:r>
              <a:rPr lang="en-US" sz="2800">
                <a:solidFill>
                  <a:srgbClr val="0E002D"/>
                </a:solidFill>
                <a:latin typeface="Chalkboard Bold" charset="0"/>
                <a:ea typeface="ＭＳ Ｐゴシック" charset="0"/>
                <a:sym typeface="Chalkboard Bold" charset="0"/>
              </a:rPr>
              <a:t>R</a:t>
            </a:r>
            <a:r>
              <a:rPr lang="en-US" sz="2800">
                <a:solidFill>
                  <a:srgbClr val="0E002D"/>
                </a:solidFill>
                <a:latin typeface="Symbol" charset="0"/>
                <a:ea typeface="ＭＳ Ｐゴシック" charset="0"/>
                <a:sym typeface="Symbol" charset="0"/>
              </a:rPr>
              <a:t>* (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 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A,GEO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+ 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A,TRO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+ 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A,ION 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+ 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φ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A,STR 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+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2</a:t>
            </a:r>
            <a:r>
              <a:rPr lang="en-US" sz="2800">
                <a:solidFill>
                  <a:srgbClr val="FF0000"/>
                </a:solidFill>
                <a:latin typeface="Symbol" charset="0"/>
                <a:ea typeface="ＭＳ Ｐゴシック" charset="0"/>
                <a:sym typeface="Symbol" charset="0"/>
              </a:rPr>
              <a:t>π</a:t>
            </a:r>
            <a:r>
              <a:rPr lang="en-US" sz="28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n</a:t>
            </a:r>
            <a:r>
              <a:rPr lang="en-US" sz="2800" baseline="-25000">
                <a:solidFill>
                  <a:srgbClr val="FF0000"/>
                </a:solidFill>
                <a:latin typeface="Chalkboard Bold" charset="0"/>
                <a:ea typeface="ＭＳ Ｐゴシック" charset="0"/>
                <a:sym typeface="Chalkboard Bold" charset="0"/>
              </a:rPr>
              <a:t>A</a:t>
            </a:r>
            <a:r>
              <a:rPr lang="en-US" sz="2800">
                <a:solidFill>
                  <a:srgbClr val="0E002D"/>
                </a:solidFill>
                <a:latin typeface="Chalkboard" charset="0"/>
                <a:ea typeface="ＭＳ Ｐゴシック" charset="0"/>
                <a:sym typeface="Chalkboard" charset="0"/>
              </a:rPr>
              <a:t>)</a:t>
            </a:r>
          </a:p>
        </p:txBody>
      </p:sp>
      <p:sp>
        <p:nvSpPr>
          <p:cNvPr id="24615" name="Rectangle 39"/>
          <p:cNvSpPr>
            <a:spLocks/>
          </p:cNvSpPr>
          <p:nvPr/>
        </p:nvSpPr>
        <p:spPr bwMode="auto">
          <a:xfrm>
            <a:off x="1117600" y="-95250"/>
            <a:ext cx="782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halkboard Bold" charset="0"/>
                <a:ea typeface="ＭＳ Ｐゴシック" charset="0"/>
                <a:sym typeface="Chalkboard Bold" charset="0"/>
              </a:rPr>
              <a:t>Target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00" fill="hold"/>
                                        <p:tgtEl>
                                          <p:spTgt spid="246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0" fill="hold" display="0">
                  <p:stCondLst>
                    <p:cond delay="indefinite"/>
                  </p:stCondLst>
                </p:cTn>
                <p:tgtEl>
                  <p:spTgt spid="24613"/>
                </p:tgtEl>
              </p:cMediaNode>
            </p:vide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5" dur="1" fill="hold"/>
                                        <p:tgtEl>
                                          <p:spTgt spid="246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13"/>
                  </p:tgtEl>
                </p:cond>
              </p:nextCondLst>
            </p:seq>
          </p:childTnLst>
        </p:cTn>
      </p:par>
    </p:tnLst>
    <p:bldLst>
      <p:bldP spid="24582" grpId="0" autoUpdateAnimBg="0"/>
      <p:bldP spid="24583" grpId="0" autoUpdateAnimBg="0"/>
      <p:bldP spid="24584" grpId="0" autoUpdateAnimBg="0"/>
      <p:bldP spid="24585" grpId="0" animBg="1" autoUpdateAnimBg="0"/>
      <p:bldP spid="24586" grpId="0" autoUpdateAnimBg="0"/>
      <p:bldP spid="24591" grpId="0" autoUpdateAnimBg="0"/>
      <p:bldP spid="24591" grpId="1" autoUpdateAnimBg="0"/>
      <p:bldP spid="24592" grpId="0" autoUpdateAnimBg="0"/>
      <p:bldP spid="24593" grpId="0" autoUpdateAnimBg="0"/>
      <p:bldP spid="24594" grpId="0" animBg="1"/>
      <p:bldP spid="24595" grpId="0" animBg="1"/>
      <p:bldP spid="24596" grpId="0" animBg="1"/>
      <p:bldP spid="24597" grpId="0" autoUpdateAnimBg="0"/>
      <p:bldP spid="24599" grpId="0" autoUpdateAnimBg="0"/>
      <p:bldP spid="24600" grpId="0" autoUpdateAnimBg="0"/>
      <p:bldP spid="24601" grpId="0" animBg="1"/>
      <p:bldP spid="24602" grpId="0" animBg="1"/>
      <p:bldP spid="24603" grpId="0" autoUpdateAnimBg="0"/>
      <p:bldP spid="24604" grpId="0" animBg="1"/>
      <p:bldP spid="24605" grpId="0" animBg="1"/>
      <p:bldP spid="24606" grpId="0" autoUpdateAnimBg="0"/>
      <p:bldP spid="24607" grpId="0" autoUpdateAnimBg="0"/>
      <p:bldP spid="24608" grpId="0" autoUpdateAnimBg="0"/>
      <p:bldP spid="24609" grpId="0" autoUpdateAnimBg="0"/>
      <p:bldP spid="24609" grpId="1" autoUpdateAnimBg="0"/>
      <p:bldP spid="24610" grpId="0" autoUpdateAnimBg="0"/>
      <p:bldP spid="24611" grpId="0" autoUpdateAnimBg="0"/>
      <p:bldP spid="24612" grpId="0" autoUpdateAnimBg="0"/>
      <p:bldP spid="24612" grpId="1" autoUpdateAnimBg="0"/>
      <p:bldP spid="24614" grpId="0" autoUpdateAnimBg="0"/>
      <p:bldP spid="24615" grpId="0" autoUpdateAnimBg="0"/>
    </p:bldLst>
  </p:timing>
</p:sld>
</file>

<file path=ppt/theme/theme1.xml><?xml version="1.0" encoding="utf-8"?>
<a:theme xmlns:a="http://schemas.openxmlformats.org/drawingml/2006/main" name="1_cdb2004123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8BDEC"/>
      </a:accent1>
      <a:accent2>
        <a:srgbClr val="333399"/>
      </a:accent2>
      <a:accent3>
        <a:srgbClr val="FFFFFF"/>
      </a:accent3>
      <a:accent4>
        <a:srgbClr val="000000"/>
      </a:accent4>
      <a:accent5>
        <a:srgbClr val="B1DBF4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db2004123l">
      <a:majorFont>
        <a:latin typeface="Times New Roman"/>
        <a:ea typeface="ヒラギノ明朝 ProN W3"/>
        <a:cs typeface="ヒラギノ明朝 ProN W3"/>
      </a:majorFont>
      <a:minorFont>
        <a:latin typeface="Times New Roman 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1_cdb2004123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123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8BDEC"/>
      </a:accent1>
      <a:accent2>
        <a:srgbClr val="333399"/>
      </a:accent2>
      <a:accent3>
        <a:srgbClr val="FFFFFF"/>
      </a:accent3>
      <a:accent4>
        <a:srgbClr val="000000"/>
      </a:accent4>
      <a:accent5>
        <a:srgbClr val="B1DBF4"/>
      </a:accent5>
      <a:accent6>
        <a:srgbClr val="2D2D8A"/>
      </a:accent6>
      <a:hlink>
        <a:srgbClr val="009999"/>
      </a:hlink>
      <a:folHlink>
        <a:srgbClr val="99CC00"/>
      </a:folHlink>
    </a:clrScheme>
    <a:fontScheme name="cdb2004123l">
      <a:majorFont>
        <a:latin typeface="Times New Roman"/>
        <a:ea typeface="ヒラギノ明朝 ProN W3"/>
        <a:cs typeface="ヒラギノ明朝 ProN W3"/>
      </a:majorFont>
      <a:minorFont>
        <a:latin typeface="Times New Roman 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cdb2004123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제목 및 내용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159BD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BE5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제목 및 내용">
      <a:majorFont>
        <a:latin typeface="Times New Roman"/>
        <a:ea typeface="ヒラギノ明朝 ProN W3"/>
        <a:cs typeface="ヒラギノ明朝 ProN W3"/>
      </a:majorFont>
      <a:minorFont>
        <a:latin typeface="Times New Roman 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제목 및 내용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제목 슬라이드">
  <a:themeElements>
    <a:clrScheme name="Default - 제목 슬라이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제목 슬라이드">
      <a:majorFont>
        <a:latin typeface="Times New Roman"/>
        <a:ea typeface="ヒラギノ明朝 ProN W3"/>
        <a:cs typeface="ヒラギノ明朝 ProN W3"/>
      </a:majorFont>
      <a:minorFont>
        <a:latin typeface="Times New Roman Bold"/>
        <a:ea typeface="ヒラギノ明朝 ProN W6"/>
        <a:cs typeface="ヒラギノ明朝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제목 슬라이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7747</TotalTime>
  <Pages>0</Pages>
  <Words>2020</Words>
  <Characters>0</Characters>
  <Application>Microsoft Macintosh PowerPoint</Application>
  <PresentationFormat>On-screen Show (4:3)</PresentationFormat>
  <Lines>0</Lines>
  <Paragraphs>335</Paragraphs>
  <Slides>21</Slides>
  <Notes>15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1_cdb2004123l</vt:lpstr>
      <vt:lpstr>cdb2004123l</vt:lpstr>
      <vt:lpstr>Default - 제목 및 내용</vt:lpstr>
      <vt:lpstr>Default - 제목 슬라이드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Referencing</vt:lpstr>
      <vt:lpstr>Alternative Tropospheric Calibration for mm-VLBI </vt:lpstr>
      <vt:lpstr>Basics of new method:  SOURCE/FREQ. phase referencing</vt:lpstr>
      <vt:lpstr>Basics of new method:  SOURCE/FREQ. phase referencing</vt:lpstr>
      <vt:lpstr>Important points</vt:lpstr>
      <vt:lpstr>SFPR for Masers lines:</vt:lpstr>
      <vt:lpstr>SFPR for Masers lines:</vt:lpstr>
      <vt:lpstr>Astrometric comparison of maser emission in R Leo Minoris.</vt:lpstr>
      <vt:lpstr>Conclusions:</vt:lpstr>
      <vt:lpstr>Multi-frequency Phase Referencing (MFPR):</vt:lpstr>
      <vt:lpstr>Can we go further?  Multi-Freq phase referencing</vt:lpstr>
      <vt:lpstr>Can we go further?  Multi-Freq phase referencing</vt:lpstr>
      <vt:lpstr>Can we go further?  Multi-Freq phase referencing</vt:lpstr>
      <vt:lpstr>Can we go further?  Multi-Freq phase referencing</vt:lpstr>
      <vt:lpstr>Non-Conclusions: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Astrometry with VSOP</dc:title>
  <dc:subject/>
  <dc:creator>Richard Dodson</dc:creator>
  <cp:keywords/>
  <dc:description/>
  <cp:lastModifiedBy>Richard Dodson</cp:lastModifiedBy>
  <cp:revision>21</cp:revision>
  <dcterms:modified xsi:type="dcterms:W3CDTF">2014-11-03T02:21:48Z</dcterms:modified>
</cp:coreProperties>
</file>