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83" r:id="rId4"/>
    <p:sldId id="293" r:id="rId5"/>
    <p:sldId id="294" r:id="rId6"/>
    <p:sldId id="297" r:id="rId7"/>
    <p:sldId id="298" r:id="rId8"/>
    <p:sldId id="266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784" autoAdjust="0"/>
    <p:restoredTop sz="93582" autoAdjust="0"/>
  </p:normalViewPr>
  <p:slideViewPr>
    <p:cSldViewPr>
      <p:cViewPr varScale="1">
        <p:scale>
          <a:sx n="53" d="100"/>
          <a:sy n="53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4DD3-9756-42BD-B578-43B8621FD411}" type="datetimeFigureOut">
              <a:rPr kumimoji="1" lang="ja-JP" altLang="en-US" smtClean="0"/>
              <a:t>2014/10/28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F0EB-C6B1-4EA0-A1F0-ABECBA133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70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F0EB-C6B1-4EA0-A1F0-ABECBA1334E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Super-resolution imaging </a:t>
            </a:r>
            <a:br>
              <a:rPr lang="en-US" altLang="ja-JP" dirty="0" smtClean="0"/>
            </a:br>
            <a:r>
              <a:rPr lang="en-US" altLang="ja-JP" dirty="0" smtClean="0"/>
              <a:t>with</a:t>
            </a:r>
            <a:br>
              <a:rPr lang="en-US" altLang="ja-JP" dirty="0" smtClean="0"/>
            </a:br>
            <a:r>
              <a:rPr lang="en-US" altLang="ja-JP" dirty="0" smtClean="0"/>
              <a:t>Sparse Modeling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7344816" cy="201622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Mareki Honma (NAOJ)</a:t>
            </a:r>
          </a:p>
          <a:p>
            <a:endParaRPr lang="en-US" altLang="ja-JP" dirty="0"/>
          </a:p>
          <a:p>
            <a:r>
              <a:rPr lang="en-US" altLang="ja-JP" dirty="0" err="1" smtClean="0"/>
              <a:t>Kazu</a:t>
            </a:r>
            <a:r>
              <a:rPr lang="en-US" altLang="ja-JP" dirty="0" smtClean="0"/>
              <a:t> Akiyama(U. Tokyo</a:t>
            </a:r>
            <a:r>
              <a:rPr lang="en-US" altLang="ja-JP" dirty="0"/>
              <a:t>)</a:t>
            </a:r>
            <a:endParaRPr lang="en-US" altLang="ja-JP" dirty="0" smtClean="0"/>
          </a:p>
          <a:p>
            <a:r>
              <a:rPr lang="en-US" altLang="ja-JP" dirty="0" smtClean="0"/>
              <a:t>Makoto Uemura (Hiroshima U.)</a:t>
            </a:r>
          </a:p>
          <a:p>
            <a:r>
              <a:rPr lang="en-US" altLang="ja-JP" dirty="0" smtClean="0"/>
              <a:t>Shiro Ikeda (Institute of Statistical Mathematics)</a:t>
            </a:r>
          </a:p>
        </p:txBody>
      </p:sp>
    </p:spTree>
    <p:extLst>
      <p:ext uri="{BB962C8B-B14F-4D97-AF65-F5344CB8AC3E}">
        <p14:creationId xmlns:p14="http://schemas.microsoft.com/office/powerpoint/2010/main" val="35091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For BH study, we need high resolution.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Higher is better.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(the main motivation for going to mm/sub-mm)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en-US" altLang="ja-JP" sz="2800" dirty="0" smtClean="0"/>
              <a:t>If there is an imaging technique to obtain resolution better than the beam size (</a:t>
            </a:r>
            <a:r>
              <a:rPr lang="en-US" altLang="ja-JP" sz="2800" dirty="0" smtClean="0"/>
              <a:t>Θ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λ/D), this would significantly boost  the imaging capability of EHT.</a:t>
            </a:r>
          </a:p>
          <a:p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lang="ja-JP" altLang="en-US" sz="2800" dirty="0"/>
              <a:t>　</a:t>
            </a:r>
            <a:r>
              <a:rPr kumimoji="1" lang="en-US" altLang="ja-JP" sz="2800" dirty="0" smtClean="0"/>
              <a:t>Super-resolution technique is equivalent to building	a larger array !!</a:t>
            </a:r>
            <a:endParaRPr kumimoji="1" lang="ja-JP" altLang="en-US" sz="2800" dirty="0"/>
          </a:p>
        </p:txBody>
      </p:sp>
      <p:pic>
        <p:nvPicPr>
          <p:cNvPr id="4" name="Picture 6" descr="D:\My Documents\My Pictures\BH\SgrA_shadow_Broderick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68" y="133102"/>
            <a:ext cx="2342820" cy="21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</p:spPr>
        <p:txBody>
          <a:bodyPr/>
          <a:lstStyle/>
          <a:p>
            <a:r>
              <a:rPr lang="en-US" altLang="ja-JP" sz="4000" dirty="0" smtClean="0"/>
              <a:t>Interferometry imaging</a:t>
            </a:r>
            <a:endParaRPr lang="ja-JP" altLang="en-US" sz="40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1135063"/>
            <a:ext cx="8497887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ja-JP" sz="2400" dirty="0" smtClean="0"/>
              <a:t>Discrete Fourier transform of 2-D grid data</a:t>
            </a:r>
          </a:p>
          <a:p>
            <a:pPr>
              <a:defRPr/>
            </a:pPr>
            <a:r>
              <a:rPr lang="en-US" altLang="ja-JP" sz="2400" dirty="0" smtClean="0"/>
              <a:t>Limited (u, v) coverage needs 0 padding of grids</a:t>
            </a:r>
          </a:p>
          <a:p>
            <a:pPr>
              <a:defRPr/>
            </a:pPr>
            <a:r>
              <a:rPr lang="en-US" altLang="ja-JP" sz="2400" dirty="0" smtClean="0"/>
              <a:t>As a result, there will be finite-size beam and side lobes</a:t>
            </a:r>
          </a:p>
          <a:p>
            <a:pPr marL="0" indent="0">
              <a:buFontTx/>
              <a:buNone/>
              <a:defRPr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beam size</a:t>
            </a:r>
            <a:r>
              <a:rPr lang="ja-JP" altLang="en-US" sz="2400" dirty="0"/>
              <a:t>　</a:t>
            </a:r>
            <a:r>
              <a:rPr lang="en-US" altLang="ja-JP" sz="2400" dirty="0" smtClean="0"/>
              <a:t>Θ </a:t>
            </a:r>
            <a:r>
              <a:rPr lang="ja-JP" altLang="en-US" sz="2400" dirty="0" smtClean="0"/>
              <a:t>～ </a:t>
            </a:r>
            <a:r>
              <a:rPr lang="en-US" altLang="ja-JP" sz="2400" dirty="0" smtClean="0"/>
              <a:t>λ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/ B </a:t>
            </a:r>
            <a:r>
              <a:rPr lang="en-US" altLang="ja-JP" sz="2400" dirty="0" smtClean="0"/>
              <a:t>(λ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wavelength, B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baseline length</a:t>
            </a:r>
            <a:r>
              <a:rPr lang="en-US" altLang="ja-JP" sz="2400" dirty="0"/>
              <a:t>)</a:t>
            </a:r>
            <a:endParaRPr lang="ja-JP" altLang="en-US" sz="2400" dirty="0"/>
          </a:p>
          <a:p>
            <a:pPr marL="0" indent="0">
              <a:buFontTx/>
              <a:buNone/>
              <a:defRPr/>
            </a:pPr>
            <a:endParaRPr lang="en-US" altLang="ja-JP" sz="2400" dirty="0" smtClean="0"/>
          </a:p>
        </p:txBody>
      </p:sp>
      <p:pic>
        <p:nvPicPr>
          <p:cNvPr id="46084" name="Picture 4" descr="VERAALL_UV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81450"/>
            <a:ext cx="25923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960438" y="4243388"/>
          <a:ext cx="2171704" cy="213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3"/>
                <a:gridCol w="271463"/>
                <a:gridCol w="271463"/>
                <a:gridCol w="271463"/>
                <a:gridCol w="271463"/>
                <a:gridCol w="271463"/>
                <a:gridCol w="271463"/>
                <a:gridCol w="271463"/>
              </a:tblGrid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  <a:tr h="267295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1500" marR="61500" marT="30735" marB="30735"/>
                </a:tc>
              </a:tr>
            </a:tbl>
          </a:graphicData>
        </a:graphic>
      </p:graphicFrame>
      <p:pic>
        <p:nvPicPr>
          <p:cNvPr id="46172" name="Picture 5" descr="VERAALL_b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>
            <a:fillRect/>
          </a:stretch>
        </p:blipFill>
        <p:spPr bwMode="auto">
          <a:xfrm>
            <a:off x="5148263" y="3644900"/>
            <a:ext cx="3095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5508625" y="3860800"/>
          <a:ext cx="2614616" cy="2576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827"/>
                <a:gridCol w="326827"/>
                <a:gridCol w="326827"/>
                <a:gridCol w="326827"/>
                <a:gridCol w="326827"/>
                <a:gridCol w="326827"/>
                <a:gridCol w="326827"/>
                <a:gridCol w="326827"/>
              </a:tblGrid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64"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marL="74042" marR="74042" marT="37033" marB="37033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5508625" y="3860800"/>
            <a:ext cx="2601913" cy="26019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6259" name="テキスト ボックス 17"/>
          <p:cNvSpPr txBox="1">
            <a:spLocks noChangeArrowheads="1"/>
          </p:cNvSpPr>
          <p:nvPr/>
        </p:nvSpPr>
        <p:spPr bwMode="auto">
          <a:xfrm>
            <a:off x="169671" y="3453745"/>
            <a:ext cx="2242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Visibility S(</a:t>
            </a:r>
            <a:r>
              <a:rPr lang="en-US" altLang="ja-JP" dirty="0" err="1" smtClean="0"/>
              <a:t>u,v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46260" name="テキスト ボックス 18"/>
          <p:cNvSpPr txBox="1">
            <a:spLocks noChangeArrowheads="1"/>
          </p:cNvSpPr>
          <p:nvPr/>
        </p:nvSpPr>
        <p:spPr bwMode="auto">
          <a:xfrm>
            <a:off x="7211093" y="3269605"/>
            <a:ext cx="1798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/>
              <a:t>Image I </a:t>
            </a:r>
            <a:r>
              <a:rPr lang="en-US" altLang="ja-JP" dirty="0"/>
              <a:t>(</a:t>
            </a:r>
            <a:r>
              <a:rPr lang="en-US" altLang="ja-JP" dirty="0" err="1"/>
              <a:t>x,y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20" name="左右矢印 19"/>
          <p:cNvSpPr/>
          <p:nvPr/>
        </p:nvSpPr>
        <p:spPr>
          <a:xfrm>
            <a:off x="3779838" y="5230813"/>
            <a:ext cx="1152525" cy="4302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262" name="テキスト ボックス 20"/>
          <p:cNvSpPr txBox="1">
            <a:spLocks noChangeArrowheads="1"/>
          </p:cNvSpPr>
          <p:nvPr/>
        </p:nvSpPr>
        <p:spPr bwMode="auto">
          <a:xfrm>
            <a:off x="3776663" y="4438650"/>
            <a:ext cx="1166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/>
              <a:t>N</a:t>
            </a:r>
            <a:r>
              <a:rPr lang="en-US" altLang="ja-JP" sz="2000" baseline="30000"/>
              <a:t>2  </a:t>
            </a:r>
            <a:r>
              <a:rPr lang="en-US" altLang="ja-JP" sz="2000"/>
              <a:t>points</a:t>
            </a:r>
          </a:p>
          <a:p>
            <a:pPr algn="ctr" eaLnBrk="1" hangingPunct="1"/>
            <a:r>
              <a:rPr lang="en-US" altLang="ja-JP" sz="2000"/>
              <a:t>2-D FT</a:t>
            </a:r>
            <a:endParaRPr lang="ja-JP" altLang="en-US" sz="2000"/>
          </a:p>
        </p:txBody>
      </p:sp>
      <p:pic>
        <p:nvPicPr>
          <p:cNvPr id="13" name="Picture 2" descr="D:\honma\tex\notebook\GUAS2010\ppt\Inu-Sn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47" y="3046442"/>
            <a:ext cx="4032969" cy="6705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Standard imaging: FFT with 0-filling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0750" y="1739925"/>
            <a:ext cx="6402388" cy="449738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ja-JP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					I</a:t>
            </a:r>
            <a:r>
              <a:rPr lang="en-US" altLang="ja-JP" baseline="-25000" dirty="0" smtClean="0"/>
              <a:t>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					I</a:t>
            </a:r>
            <a:r>
              <a:rPr lang="en-US" altLang="ja-JP" baseline="-25000" dirty="0" smtClean="0"/>
              <a:t>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     =		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x   	I</a:t>
            </a:r>
            <a:r>
              <a:rPr lang="en-US" altLang="ja-JP" baseline="-25000" dirty="0" smtClean="0"/>
              <a:t>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…					…</a:t>
            </a:r>
            <a:endParaRPr lang="en-US" altLang="ja-JP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M</a:t>
            </a:r>
            <a:r>
              <a:rPr lang="en-US" altLang="ja-JP" dirty="0" smtClean="0"/>
              <a:t>					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 0					…</a:t>
            </a:r>
            <a:endParaRPr lang="en-US" altLang="ja-JP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 0					I</a:t>
            </a:r>
            <a:r>
              <a:rPr lang="en-US" altLang="ja-JP" baseline="-25000" dirty="0" smtClean="0"/>
              <a:t>N</a:t>
            </a:r>
            <a:endParaRPr lang="ja-JP" altLang="en-US" baseline="-25000" dirty="0"/>
          </a:p>
        </p:txBody>
      </p:sp>
      <p:sp>
        <p:nvSpPr>
          <p:cNvPr id="6" name="円弧 5"/>
          <p:cNvSpPr/>
          <p:nvPr/>
        </p:nvSpPr>
        <p:spPr>
          <a:xfrm flipH="1">
            <a:off x="6505575" y="741363"/>
            <a:ext cx="1271588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7" name="円弧 6"/>
          <p:cNvSpPr/>
          <p:nvPr/>
        </p:nvSpPr>
        <p:spPr>
          <a:xfrm>
            <a:off x="6211888" y="741363"/>
            <a:ext cx="1260475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9" name="円弧 8"/>
          <p:cNvSpPr/>
          <p:nvPr/>
        </p:nvSpPr>
        <p:spPr>
          <a:xfrm flipH="1">
            <a:off x="2012950" y="725488"/>
            <a:ext cx="1271588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10" name="円弧 9"/>
          <p:cNvSpPr/>
          <p:nvPr/>
        </p:nvSpPr>
        <p:spPr>
          <a:xfrm>
            <a:off x="1717675" y="725488"/>
            <a:ext cx="1262063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230313" y="2097088"/>
            <a:ext cx="487362" cy="294798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33801" name="テキスト ボックス 11"/>
          <p:cNvSpPr txBox="1">
            <a:spLocks noChangeArrowheads="1"/>
          </p:cNvSpPr>
          <p:nvPr/>
        </p:nvSpPr>
        <p:spPr bwMode="auto">
          <a:xfrm rot="-5400000">
            <a:off x="-156866" y="3340249"/>
            <a:ext cx="220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/>
              <a:t>Observed data</a:t>
            </a:r>
            <a:endParaRPr lang="ja-JP" altLang="en-US" sz="2400" dirty="0"/>
          </a:p>
        </p:txBody>
      </p:sp>
      <p:sp>
        <p:nvSpPr>
          <p:cNvPr id="33802" name="テキスト ボックス 12"/>
          <p:cNvSpPr txBox="1">
            <a:spLocks noChangeArrowheads="1"/>
          </p:cNvSpPr>
          <p:nvPr/>
        </p:nvSpPr>
        <p:spPr bwMode="auto">
          <a:xfrm>
            <a:off x="4378325" y="3134668"/>
            <a:ext cx="739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6000" b="1" dirty="0"/>
              <a:t>A</a:t>
            </a:r>
            <a:endParaRPr lang="ja-JP" altLang="en-US" sz="6000" b="1" dirty="0"/>
          </a:p>
        </p:txBody>
      </p:sp>
      <p:sp>
        <p:nvSpPr>
          <p:cNvPr id="14" name="左中かっこ 13"/>
          <p:cNvSpPr/>
          <p:nvPr/>
        </p:nvSpPr>
        <p:spPr>
          <a:xfrm>
            <a:off x="1230313" y="5360988"/>
            <a:ext cx="487362" cy="76676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33804" name="テキスト ボックス 14"/>
          <p:cNvSpPr txBox="1">
            <a:spLocks noChangeArrowheads="1"/>
          </p:cNvSpPr>
          <p:nvPr/>
        </p:nvSpPr>
        <p:spPr bwMode="auto">
          <a:xfrm rot="-5400000">
            <a:off x="555807" y="5519092"/>
            <a:ext cx="750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/>
              <a:t>0-fill</a:t>
            </a:r>
            <a:endParaRPr lang="ja-JP" altLang="en-US" sz="2400" dirty="0"/>
          </a:p>
        </p:txBody>
      </p:sp>
      <p:sp>
        <p:nvSpPr>
          <p:cNvPr id="33805" name="テキスト ボックス 15"/>
          <p:cNvSpPr txBox="1">
            <a:spLocks noChangeArrowheads="1"/>
          </p:cNvSpPr>
          <p:nvPr/>
        </p:nvSpPr>
        <p:spPr bwMode="auto">
          <a:xfrm>
            <a:off x="714375" y="6480175"/>
            <a:ext cx="762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dirty="0" smtClean="0"/>
              <a:t>0-filling is done to equalize the number of equations and solutions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307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504"/>
            <a:ext cx="8229600" cy="969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4000" dirty="0" smtClean="0"/>
              <a:t>Imaging with sparse modeling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90750" y="1412776"/>
            <a:ext cx="6402388" cy="449738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ja-JP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					I</a:t>
            </a:r>
            <a:r>
              <a:rPr lang="en-US" altLang="ja-JP" baseline="-25000" dirty="0" smtClean="0"/>
              <a:t>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					I</a:t>
            </a:r>
            <a:r>
              <a:rPr lang="en-US" altLang="ja-JP" baseline="-25000" dirty="0" smtClean="0"/>
              <a:t>2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      =		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x   	I</a:t>
            </a:r>
            <a:r>
              <a:rPr lang="en-US" altLang="ja-JP" baseline="-25000" dirty="0" smtClean="0"/>
              <a:t>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…					…</a:t>
            </a:r>
            <a:endParaRPr lang="en-US" altLang="ja-JP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V</a:t>
            </a:r>
            <a:r>
              <a:rPr lang="en-US" altLang="ja-JP" baseline="-25000" dirty="0" smtClean="0"/>
              <a:t>M</a:t>
            </a:r>
            <a:r>
              <a:rPr lang="en-US" altLang="ja-JP" dirty="0" smtClean="0"/>
              <a:t>					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					…</a:t>
            </a:r>
            <a:endParaRPr lang="en-US" altLang="ja-JP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ja-JP" dirty="0" smtClean="0"/>
              <a:t>					I</a:t>
            </a:r>
            <a:r>
              <a:rPr lang="en-US" altLang="ja-JP" baseline="-25000" dirty="0" smtClean="0"/>
              <a:t>N</a:t>
            </a:r>
            <a:endParaRPr lang="ja-JP" altLang="en-US" baseline="-25000" dirty="0"/>
          </a:p>
        </p:txBody>
      </p:sp>
      <p:sp>
        <p:nvSpPr>
          <p:cNvPr id="6" name="円弧 5"/>
          <p:cNvSpPr/>
          <p:nvPr/>
        </p:nvSpPr>
        <p:spPr>
          <a:xfrm flipH="1">
            <a:off x="6505575" y="356767"/>
            <a:ext cx="1271588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7" name="円弧 6"/>
          <p:cNvSpPr/>
          <p:nvPr/>
        </p:nvSpPr>
        <p:spPr>
          <a:xfrm>
            <a:off x="6211888" y="356767"/>
            <a:ext cx="1260475" cy="6926262"/>
          </a:xfrm>
          <a:prstGeom prst="arc">
            <a:avLst>
              <a:gd name="adj1" fmla="val 16987954"/>
              <a:gd name="adj2" fmla="val 45762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230313" y="1697931"/>
            <a:ext cx="487362" cy="2947987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34823" name="テキスト ボックス 11"/>
          <p:cNvSpPr txBox="1">
            <a:spLocks noChangeArrowheads="1"/>
          </p:cNvSpPr>
          <p:nvPr/>
        </p:nvSpPr>
        <p:spPr bwMode="auto">
          <a:xfrm rot="-5400000">
            <a:off x="-156866" y="2941092"/>
            <a:ext cx="2204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/>
              <a:t>Observed data</a:t>
            </a:r>
            <a:endParaRPr lang="ja-JP" altLang="en-US" sz="2400" dirty="0"/>
          </a:p>
        </p:txBody>
      </p:sp>
      <p:sp>
        <p:nvSpPr>
          <p:cNvPr id="34824" name="テキスト ボックス 12"/>
          <p:cNvSpPr txBox="1">
            <a:spLocks noChangeArrowheads="1"/>
          </p:cNvSpPr>
          <p:nvPr/>
        </p:nvSpPr>
        <p:spPr bwMode="auto">
          <a:xfrm>
            <a:off x="4446588" y="2735511"/>
            <a:ext cx="7397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6000" b="1" dirty="0"/>
              <a:t>A</a:t>
            </a:r>
            <a:endParaRPr lang="ja-JP" altLang="en-US" sz="6000" b="1" dirty="0"/>
          </a:p>
        </p:txBody>
      </p:sp>
      <p:sp>
        <p:nvSpPr>
          <p:cNvPr id="16" name="円弧 15"/>
          <p:cNvSpPr/>
          <p:nvPr/>
        </p:nvSpPr>
        <p:spPr>
          <a:xfrm>
            <a:off x="1655763" y="356767"/>
            <a:ext cx="1276350" cy="5880100"/>
          </a:xfrm>
          <a:prstGeom prst="arc">
            <a:avLst>
              <a:gd name="adj1" fmla="val 17448996"/>
              <a:gd name="adj2" fmla="val 42780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17" name="円弧 16"/>
          <p:cNvSpPr/>
          <p:nvPr/>
        </p:nvSpPr>
        <p:spPr>
          <a:xfrm flipH="1">
            <a:off x="2017713" y="332656"/>
            <a:ext cx="1271587" cy="5880100"/>
          </a:xfrm>
          <a:prstGeom prst="arc">
            <a:avLst>
              <a:gd name="adj1" fmla="val 17448996"/>
              <a:gd name="adj2" fmla="val 42780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rgbClr val="EAEAEA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8062" y="4974059"/>
            <a:ext cx="6164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dirty="0" smtClean="0">
                <a:latin typeface="Arial" charset="0"/>
              </a:rPr>
              <a:t>Sparse modeling can solve such an under-determined problem, only if the solution is sparse.</a:t>
            </a:r>
            <a:endParaRPr lang="en-US" altLang="ja-JP" dirty="0">
              <a:latin typeface="Arial" charset="0"/>
            </a:endParaRPr>
          </a:p>
          <a:p>
            <a:pPr>
              <a:defRPr/>
            </a:pPr>
            <a:r>
              <a:rPr lang="en-US" altLang="ja-JP" dirty="0">
                <a:latin typeface="Arial" charset="0"/>
              </a:rPr>
              <a:t>	</a:t>
            </a:r>
            <a:r>
              <a:rPr lang="en-US" altLang="ja-JP" dirty="0" smtClean="0">
                <a:latin typeface="Arial" charset="0"/>
              </a:rPr>
              <a:t>i.e., select most sparse solution among 	infinite number of possible solutions</a:t>
            </a:r>
            <a:endParaRPr lang="en-US" altLang="ja-JP" dirty="0">
              <a:latin typeface="Arial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89300" y="4449068"/>
            <a:ext cx="30543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latin typeface="+mj-ea"/>
                <a:ea typeface="+mj-ea"/>
              </a:rPr>
              <a:t>(with l1-norm penalty)</a:t>
            </a:r>
            <a:endParaRPr lang="ja-JP" altLang="en-US" b="1" dirty="0">
              <a:latin typeface="+mj-ea"/>
              <a:ea typeface="+mj-ea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6"/>
          <a:stretch/>
        </p:blipFill>
        <p:spPr bwMode="auto">
          <a:xfrm>
            <a:off x="5456638" y="934523"/>
            <a:ext cx="3408755" cy="48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0" y="6381328"/>
            <a:ext cx="843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Free from side-lobes, free from the synthesized beam (in theory)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Simulated 6-station EHT observations of M87 (with noise)</a:t>
            </a:r>
            <a:endParaRPr kumimoji="1" lang="ja-JP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70" y="2060848"/>
            <a:ext cx="5396259" cy="36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63726" y="5648101"/>
            <a:ext cx="5172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Initial model         Standard image</a:t>
            </a:r>
            <a:r>
              <a:rPr lang="en-US" altLang="ja-JP" dirty="0"/>
              <a:t> </a:t>
            </a:r>
            <a:r>
              <a:rPr lang="en-US" altLang="ja-JP" dirty="0" smtClean="0"/>
              <a:t>     Sparse modeling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6204498"/>
            <a:ext cx="647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Honma et al.(2014), PASJ in press, </a:t>
            </a:r>
            <a:r>
              <a:rPr kumimoji="1" lang="en-US" altLang="ja-JP" sz="2400" dirty="0" err="1" smtClean="0"/>
              <a:t>arXiv</a:t>
            </a:r>
            <a:r>
              <a:rPr kumimoji="1" lang="en-US" altLang="ja-JP" sz="2400" dirty="0" smtClean="0"/>
              <a:t> 1407.2422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60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Application to real data: M87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Not EHT, but VLBA at 22G/43G (</a:t>
            </a:r>
            <a:r>
              <a:rPr kumimoji="1" lang="en-US" altLang="ja-JP" dirty="0" err="1" smtClean="0"/>
              <a:t>Hada</a:t>
            </a:r>
            <a:r>
              <a:rPr kumimoji="1" lang="en-US" altLang="ja-JP" dirty="0" smtClean="0"/>
              <a:t> et al.11)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2569"/>
          <a:stretch/>
        </p:blipFill>
        <p:spPr>
          <a:xfrm>
            <a:off x="254439" y="2348880"/>
            <a:ext cx="2347913" cy="23717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2739"/>
          <a:stretch/>
        </p:blipFill>
        <p:spPr>
          <a:xfrm>
            <a:off x="3045580" y="2394497"/>
            <a:ext cx="2430100" cy="231609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7731" y="4710587"/>
            <a:ext cx="173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Sparse modeling</a:t>
            </a:r>
          </a:p>
          <a:p>
            <a:r>
              <a:rPr kumimoji="1" lang="en-US" altLang="ja-JP" dirty="0" smtClean="0"/>
              <a:t>43GHz 4x4 mas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04316" y="4654877"/>
            <a:ext cx="173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Sparse modeling</a:t>
            </a:r>
          </a:p>
          <a:p>
            <a:r>
              <a:rPr kumimoji="1" lang="en-US" altLang="ja-JP" dirty="0" smtClean="0"/>
              <a:t>24GHz 4x4 mas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3651" y="5439234"/>
            <a:ext cx="6496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Jet’s limb structure is clearly seen toward the core.</a:t>
            </a:r>
          </a:p>
          <a:p>
            <a:r>
              <a:rPr lang="en-US" altLang="ja-JP" sz="2400" dirty="0" smtClean="0"/>
              <a:t>Counter-jet is also resolved ! 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1092" y="2458939"/>
            <a:ext cx="1309718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00"/>
                </a:solidFill>
              </a:rPr>
              <a:t>Preliminary </a:t>
            </a:r>
          </a:p>
          <a:p>
            <a:pPr algn="ctr"/>
            <a:r>
              <a:rPr lang="en-US" altLang="ja-JP" dirty="0" smtClean="0">
                <a:solidFill>
                  <a:srgbClr val="FFFF00"/>
                </a:solidFill>
              </a:rPr>
              <a:t>Results </a:t>
            </a:r>
            <a:r>
              <a:rPr kumimoji="1" lang="en-US" altLang="ja-JP" dirty="0" smtClean="0">
                <a:solidFill>
                  <a:srgbClr val="FFFF00"/>
                </a:solidFill>
              </a:rPr>
              <a:t>!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VLBA image of M87 at 43[thinsp]GHz superimposed on the measured core-shift positions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8" r="31619" b="53929"/>
          <a:stretch/>
        </p:blipFill>
        <p:spPr bwMode="auto">
          <a:xfrm>
            <a:off x="5627155" y="2708920"/>
            <a:ext cx="2602352" cy="18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160901" y="4512366"/>
            <a:ext cx="1821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Standard imaging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Hada</a:t>
            </a:r>
            <a:r>
              <a:rPr lang="en-US" altLang="ja-JP" dirty="0" smtClean="0"/>
              <a:t> + 2011)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25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ja-JP" dirty="0" smtClean="0"/>
              <a:t>Concluding remarks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064896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Introduction of </a:t>
            </a:r>
            <a:r>
              <a:rPr lang="en-US" altLang="ja-JP" sz="2400" dirty="0" smtClean="0"/>
              <a:t>sparse modeling </a:t>
            </a:r>
            <a:r>
              <a:rPr kumimoji="1" lang="en-US" altLang="ja-JP" sz="2400" dirty="0" smtClean="0"/>
              <a:t>allow us to obtain super-resolution images and to </a:t>
            </a:r>
            <a:r>
              <a:rPr lang="en-US" altLang="ja-JP" sz="2400" dirty="0" smtClean="0"/>
              <a:t>boost imaging capability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Application to the M87 data seems that the technique is promising, and hopefully make significant contribution to understand the event-horizon-scale structure in the AGNs.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Great if we can apply this to high-sensitive data such as EATING VLBI</a:t>
            </a:r>
            <a:endParaRPr lang="en-US" altLang="ja-JP" sz="2400" dirty="0"/>
          </a:p>
        </p:txBody>
      </p:sp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62318"/>
            <a:ext cx="4104456" cy="22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23" y="5268873"/>
            <a:ext cx="706388" cy="8555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68966" y="5762273"/>
            <a:ext cx="65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FF00"/>
                </a:solidFill>
              </a:rPr>
              <a:t>Noto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10322" y="5373216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SRT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47003" y="5879013"/>
            <a:ext cx="72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 smtClean="0"/>
          </a:p>
          <a:p>
            <a:r>
              <a:rPr lang="en-US" altLang="ja-JP" dirty="0" err="1" smtClean="0">
                <a:solidFill>
                  <a:srgbClr val="FFFF00"/>
                </a:solidFill>
              </a:rPr>
              <a:t>Yebes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331</Words>
  <Application>Microsoft Office PowerPoint</Application>
  <PresentationFormat>画面に合わせる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Office テーマ</vt:lpstr>
      <vt:lpstr>Super-resolution imaging  with Sparse Modeling</vt:lpstr>
      <vt:lpstr>Motivation</vt:lpstr>
      <vt:lpstr>Interferometry imaging</vt:lpstr>
      <vt:lpstr>Standard imaging: FFT with 0-filling</vt:lpstr>
      <vt:lpstr>Imaging with sparse modeling</vt:lpstr>
      <vt:lpstr>Simulation</vt:lpstr>
      <vt:lpstr>Application to real data: M87</vt:lpstr>
      <vt:lpstr>Concluding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圧縮センシングによる 電波干渉計イメージング</dc:title>
  <dc:creator>honma</dc:creator>
  <cp:lastModifiedBy>honma</cp:lastModifiedBy>
  <cp:revision>145</cp:revision>
  <dcterms:created xsi:type="dcterms:W3CDTF">2012-07-10T00:43:17Z</dcterms:created>
  <dcterms:modified xsi:type="dcterms:W3CDTF">2014-10-28T09:57:17Z</dcterms:modified>
</cp:coreProperties>
</file>