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3" r:id="rId8"/>
    <p:sldId id="270" r:id="rId9"/>
    <p:sldId id="271" r:id="rId10"/>
    <p:sldId id="272" r:id="rId11"/>
    <p:sldId id="273" r:id="rId12"/>
    <p:sldId id="275" r:id="rId13"/>
    <p:sldId id="274" r:id="rId14"/>
    <p:sldId id="265" r:id="rId15"/>
    <p:sldId id="266" r:id="rId16"/>
    <p:sldId id="267" r:id="rId17"/>
    <p:sldId id="276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82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3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8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21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51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3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44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1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4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4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4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13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1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5705A-1BD7-41E6-961B-FE94115BFB8F}" type="datetimeFigureOut">
              <a:rPr kumimoji="1" lang="ja-JP" altLang="en-US" smtClean="0"/>
              <a:t>2014/10/28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7705-17A0-4613-9059-A92FF3774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71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16037"/>
          </a:xfrm>
        </p:spPr>
        <p:txBody>
          <a:bodyPr/>
          <a:lstStyle/>
          <a:p>
            <a:r>
              <a:rPr kumimoji="1" lang="en-US" altLang="ja-JP" dirty="0" smtClean="0"/>
              <a:t>Meeting summary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27327"/>
            <a:ext cx="6858000" cy="873273"/>
          </a:xfrm>
        </p:spPr>
        <p:txBody>
          <a:bodyPr>
            <a:noAutofit/>
          </a:bodyPr>
          <a:lstStyle/>
          <a:p>
            <a:r>
              <a:rPr kumimoji="1" lang="en-US" altLang="ja-JP" sz="2800" dirty="0" err="1" smtClean="0"/>
              <a:t>Mareki</a:t>
            </a:r>
            <a:r>
              <a:rPr kumimoji="1" lang="en-US" altLang="ja-JP" sz="2800" dirty="0" smtClean="0"/>
              <a:t> Honma (NAOJ)</a:t>
            </a:r>
          </a:p>
          <a:p>
            <a:r>
              <a:rPr lang="en-US" altLang="ja-JP" sz="2800" dirty="0" smtClean="0"/>
              <a:t>On behalf of EATING VLBI collaboration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805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Session 6 - Science results of mutual interests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6861" y="2180494"/>
            <a:ext cx="8370277" cy="3621332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Rioja		Astrometric </a:t>
            </a:r>
            <a:r>
              <a:rPr lang="en-US" altLang="ja-JP" sz="2400" dirty="0"/>
              <a:t>Continuum </a:t>
            </a:r>
            <a:r>
              <a:rPr lang="en-US" altLang="ja-JP" sz="2400" dirty="0" smtClean="0"/>
              <a:t>Obs. </a:t>
            </a:r>
            <a:r>
              <a:rPr lang="en-US" altLang="ja-JP" sz="2400" dirty="0"/>
              <a:t>with </a:t>
            </a:r>
            <a:r>
              <a:rPr lang="en-US" altLang="ja-JP" sz="2400" dirty="0" smtClean="0"/>
              <a:t>KVN</a:t>
            </a:r>
          </a:p>
          <a:p>
            <a:r>
              <a:rPr lang="en-US" altLang="ja-JP" sz="2400" dirty="0" smtClean="0"/>
              <a:t>Dodson	Spectral-line Source-frequency </a:t>
            </a:r>
            <a:r>
              <a:rPr lang="en-US" altLang="ja-JP" sz="2400" dirty="0"/>
              <a:t>Phase </a:t>
            </a:r>
            <a:r>
              <a:rPr lang="en-US" altLang="ja-JP" sz="2400" dirty="0" smtClean="0"/>
              <a:t>Referencing</a:t>
            </a:r>
          </a:p>
          <a:p>
            <a:r>
              <a:rPr lang="en-US" altLang="ja-JP" sz="2400" dirty="0" err="1" smtClean="0"/>
              <a:t>Mantovani</a:t>
            </a:r>
            <a:r>
              <a:rPr lang="en-US" altLang="ja-JP" sz="2400" dirty="0" smtClean="0"/>
              <a:t>	Faint </a:t>
            </a:r>
            <a:r>
              <a:rPr lang="en-US" altLang="ja-JP" sz="2400" dirty="0" err="1"/>
              <a:t>blazars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for KVN/</a:t>
            </a:r>
            <a:r>
              <a:rPr lang="en-US" altLang="ja-JP" sz="2400" dirty="0" err="1" smtClean="0"/>
              <a:t>KaVA</a:t>
            </a:r>
            <a:r>
              <a:rPr lang="en-US" altLang="ja-JP" sz="2400" dirty="0" smtClean="0"/>
              <a:t> obs.</a:t>
            </a:r>
            <a:endParaRPr lang="en-US" altLang="ja-JP" sz="2400" dirty="0"/>
          </a:p>
          <a:p>
            <a:r>
              <a:rPr lang="en-US" altLang="ja-JP" sz="2400" dirty="0" smtClean="0"/>
              <a:t>Hirota	Star-forming </a:t>
            </a:r>
            <a:r>
              <a:rPr lang="en-US" altLang="ja-JP" sz="2400" dirty="0"/>
              <a:t>regions with VERA and </a:t>
            </a:r>
            <a:r>
              <a:rPr lang="en-US" altLang="ja-JP" sz="2400" dirty="0" smtClean="0"/>
              <a:t>beyond</a:t>
            </a:r>
          </a:p>
          <a:p>
            <a:r>
              <a:rPr lang="en-US" altLang="ja-JP" sz="2400" dirty="0" err="1" smtClean="0"/>
              <a:t>Moscadelli</a:t>
            </a:r>
            <a:r>
              <a:rPr lang="en-US" altLang="ja-JP" sz="2400" dirty="0" smtClean="0"/>
              <a:t>	Outflow in </a:t>
            </a:r>
            <a:r>
              <a:rPr lang="en-US" altLang="ja-JP" sz="2400" dirty="0"/>
              <a:t>high-mass </a:t>
            </a:r>
            <a:r>
              <a:rPr lang="en-US" altLang="ja-JP" sz="2400" dirty="0" err="1"/>
              <a:t>protostars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050" y="4894945"/>
            <a:ext cx="3040672" cy="154286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08" y="4759770"/>
            <a:ext cx="2870323" cy="167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2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Findings/Lessons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739657"/>
            <a:ext cx="7886700" cy="4351338"/>
          </a:xfrm>
        </p:spPr>
        <p:txBody>
          <a:bodyPr/>
          <a:lstStyle/>
          <a:p>
            <a:r>
              <a:rPr lang="en-US" altLang="ja-JP" dirty="0" smtClean="0"/>
              <a:t>Broader science cases with EATING VLBI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Source-frequency phase-referencing</a:t>
            </a:r>
          </a:p>
          <a:p>
            <a:pPr marL="0" indent="0">
              <a:buNone/>
            </a:pPr>
            <a:r>
              <a:rPr lang="en-US" altLang="ja-JP" dirty="0" smtClean="0"/>
              <a:t>	new technique for AGN and maser astrometry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en-US" altLang="ja-JP" dirty="0" smtClean="0"/>
              <a:t>Multi-λ study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 smtClean="0"/>
              <a:t>blazars</a:t>
            </a:r>
            <a:r>
              <a:rPr lang="en-US" altLang="ja-JP" dirty="0" smtClean="0"/>
              <a:t>, AGB stars, SFR masers, and more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1280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Session 7 - Towards the future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Giovannini		SKA</a:t>
            </a:r>
            <a:endParaRPr lang="en-US" altLang="ja-JP" dirty="0"/>
          </a:p>
          <a:p>
            <a:r>
              <a:rPr lang="en-US" altLang="ja-JP" dirty="0" smtClean="0"/>
              <a:t>Gómez		AGN jets/magnetic </a:t>
            </a:r>
            <a:r>
              <a:rPr lang="en-US" altLang="ja-JP" dirty="0"/>
              <a:t>fields with </a:t>
            </a:r>
            <a:r>
              <a:rPr lang="en-US" altLang="ja-JP" dirty="0" smtClean="0"/>
              <a:t>				</a:t>
            </a:r>
            <a:r>
              <a:rPr lang="en-US" altLang="ja-JP" dirty="0" err="1" smtClean="0"/>
              <a:t>RadioAstron</a:t>
            </a:r>
            <a:endParaRPr lang="en-US" altLang="ja-JP" dirty="0"/>
          </a:p>
          <a:p>
            <a:r>
              <a:rPr lang="en-US" altLang="ja-JP" dirty="0" smtClean="0"/>
              <a:t>Nagai		</a:t>
            </a:r>
            <a:r>
              <a:rPr lang="en-US" altLang="ja-JP" dirty="0" err="1" smtClean="0"/>
              <a:t>Kpc</a:t>
            </a:r>
            <a:r>
              <a:rPr lang="en-US" altLang="ja-JP" dirty="0" smtClean="0"/>
              <a:t>-scale </a:t>
            </a:r>
            <a:r>
              <a:rPr lang="en-US" altLang="ja-JP" dirty="0"/>
              <a:t>Jet Emission with </a:t>
            </a:r>
            <a:r>
              <a:rPr lang="en-US" altLang="ja-JP" dirty="0" smtClean="0"/>
              <a:t>ALMA</a:t>
            </a:r>
            <a:endParaRPr lang="en-US" altLang="ja-JP" dirty="0"/>
          </a:p>
          <a:p>
            <a:r>
              <a:rPr lang="en-US" altLang="ja-JP" dirty="0" err="1" smtClean="0"/>
              <a:t>Casasola</a:t>
            </a:r>
            <a:r>
              <a:rPr lang="en-US" altLang="ja-JP" dirty="0" smtClean="0"/>
              <a:t>		AGN </a:t>
            </a:r>
            <a:r>
              <a:rPr lang="en-US" altLang="ja-JP" dirty="0"/>
              <a:t>fueling with </a:t>
            </a:r>
            <a:r>
              <a:rPr lang="en-US" altLang="ja-JP" dirty="0" smtClean="0"/>
              <a:t>ALMA</a:t>
            </a:r>
          </a:p>
          <a:p>
            <a:r>
              <a:rPr lang="en-US" altLang="ja-JP" dirty="0" smtClean="0"/>
              <a:t>Honma		Super-resolution </a:t>
            </a:r>
            <a:r>
              <a:rPr lang="en-US" altLang="ja-JP" dirty="0"/>
              <a:t>imaging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2050" name="Picture 2" descr="http://www.ira.inaf.it/SKA-Italy/img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67" y="5081954"/>
            <a:ext cx="15811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1.gstatic.com/images?q=tbn:ANd9GcSXnuW2bcM1XA44p3sE1Dw3t-e2F3zY1y-ZUUinUxWOLX5-8MU6h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650" y="4946561"/>
            <a:ext cx="1201005" cy="169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asc.rssi.ru/radioastron/description/images/front_view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105" y="4946561"/>
            <a:ext cx="1344857" cy="168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9348" y="5401878"/>
            <a:ext cx="2812440" cy="91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Findings/Lessons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lot of synergies between EATING VLBI and other  on-going/future projects:</a:t>
            </a:r>
          </a:p>
          <a:p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ALMA, EHT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kumimoji="1" lang="en-US" altLang="ja-JP" dirty="0" err="1" smtClean="0"/>
              <a:t>RadioAstron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kumimoji="1" lang="en-US" altLang="ja-JP" dirty="0" smtClean="0"/>
              <a:t>SKA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and </a:t>
            </a:r>
            <a:r>
              <a:rPr kumimoji="1" lang="en-US" altLang="ja-JP" dirty="0" smtClean="0"/>
              <a:t>more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65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Progress since the last meeting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725" y="1591162"/>
            <a:ext cx="8210550" cy="4809637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Number of talks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31 in 2012		-&gt;	35 in 2014</a:t>
            </a:r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en-US" altLang="ja-JP" dirty="0"/>
              <a:t>P</a:t>
            </a:r>
            <a:r>
              <a:rPr lang="en-US" altLang="ja-JP" dirty="0" smtClean="0"/>
              <a:t>articipating countries</a:t>
            </a:r>
          </a:p>
          <a:p>
            <a:pPr marL="0" indent="0">
              <a:buNone/>
            </a:pPr>
            <a:r>
              <a:rPr kumimoji="1" lang="en-US" altLang="ja-JP" dirty="0" smtClean="0"/>
              <a:t>	Italia, Japan, Korea	-&gt;  I, J, K + Spain, Germany, 					     Australia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Important milestones done since 2012</a:t>
            </a:r>
          </a:p>
          <a:p>
            <a:pPr marL="0" indent="0">
              <a:buNone/>
            </a:pPr>
            <a:r>
              <a:rPr kumimoji="1" lang="en-US" altLang="ja-JP" dirty="0" smtClean="0"/>
              <a:t>	Italia		inauguration of SRT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start of test obs. of Italian VLBI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Korea		Multi-freq. fringes including 129G!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K and J	Start of regular </a:t>
            </a:r>
            <a:r>
              <a:rPr lang="en-US" altLang="ja-JP" dirty="0" err="1" smtClean="0"/>
              <a:t>KaVA</a:t>
            </a:r>
            <a:r>
              <a:rPr lang="en-US" altLang="ja-JP" dirty="0" smtClean="0"/>
              <a:t> operation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983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24450"/>
            <a:ext cx="7886700" cy="814997"/>
          </a:xfrm>
        </p:spPr>
        <p:txBody>
          <a:bodyPr/>
          <a:lstStyle/>
          <a:p>
            <a:r>
              <a:rPr lang="en-US" altLang="ja-JP" dirty="0"/>
              <a:t>Progress since the last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083168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smtClean="0"/>
              <a:t>Real outputs through</a:t>
            </a:r>
            <a:r>
              <a:rPr kumimoji="1" lang="en-US" altLang="ja-JP" sz="2400" dirty="0" smtClean="0"/>
              <a:t> collaboration (published after the last meeting)</a:t>
            </a:r>
          </a:p>
          <a:p>
            <a:r>
              <a:rPr kumimoji="1" lang="en-US" altLang="ja-JP" sz="2400" dirty="0" err="1" smtClean="0"/>
              <a:t>Blasi</a:t>
            </a:r>
            <a:r>
              <a:rPr kumimoji="1" lang="en-US" altLang="ja-JP" sz="2400" dirty="0" smtClean="0"/>
              <a:t>+(2013)</a:t>
            </a:r>
          </a:p>
          <a:p>
            <a:r>
              <a:rPr lang="en-US" altLang="ja-JP" sz="2400" dirty="0" smtClean="0"/>
              <a:t>Orienti+ (2013)</a:t>
            </a:r>
            <a:endParaRPr kumimoji="1" lang="en-US" altLang="ja-JP" sz="2400" dirty="0" smtClean="0"/>
          </a:p>
          <a:p>
            <a:r>
              <a:rPr lang="en-US" altLang="ja-JP" sz="2400" dirty="0" err="1" smtClean="0"/>
              <a:t>D’ammando</a:t>
            </a:r>
            <a:r>
              <a:rPr lang="en-US" altLang="ja-JP" sz="2400" dirty="0" smtClean="0"/>
              <a:t>+ (2013)</a:t>
            </a:r>
          </a:p>
          <a:p>
            <a:r>
              <a:rPr lang="en-US" altLang="ja-JP" sz="2400" dirty="0" smtClean="0"/>
              <a:t>Foschini+(2012)</a:t>
            </a:r>
          </a:p>
          <a:p>
            <a:r>
              <a:rPr kumimoji="1" lang="en-US" altLang="ja-JP" sz="2400" dirty="0" err="1" smtClean="0"/>
              <a:t>Hada</a:t>
            </a:r>
            <a:r>
              <a:rPr lang="en-US" altLang="ja-JP" sz="2400" dirty="0" smtClean="0"/>
              <a:t>+ (2012, 2013a, 2013b, 2014)</a:t>
            </a:r>
          </a:p>
          <a:p>
            <a:r>
              <a:rPr lang="en-US" altLang="ja-JP" sz="2400" dirty="0" smtClean="0"/>
              <a:t>Kino+(2013)</a:t>
            </a:r>
          </a:p>
          <a:p>
            <a:r>
              <a:rPr kumimoji="1" lang="en-US" altLang="ja-JP" sz="2400" dirty="0" smtClean="0"/>
              <a:t>Nagai+ (2013, 2014)</a:t>
            </a:r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c.f. collaborative papers between 2010-2012</a:t>
            </a:r>
          </a:p>
          <a:p>
            <a:pPr marL="0" indent="0">
              <a:buNone/>
            </a:pPr>
            <a:r>
              <a:rPr kumimoji="1" lang="en-US" altLang="ja-JP" sz="2400" dirty="0"/>
              <a:t>	</a:t>
            </a:r>
            <a:r>
              <a:rPr kumimoji="1" lang="en-US" altLang="ja-JP" sz="2400" dirty="0" err="1" smtClean="0"/>
              <a:t>Bontempi</a:t>
            </a:r>
            <a:r>
              <a:rPr lang="en-US" altLang="ja-JP" sz="2400" dirty="0" smtClean="0"/>
              <a:t>+(2012), </a:t>
            </a:r>
            <a:r>
              <a:rPr kumimoji="1" lang="en-US" altLang="ja-JP" sz="2400" dirty="0" smtClean="0"/>
              <a:t>Lico+(2012), Giroletti+(2011,12), </a:t>
            </a:r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kumimoji="1" lang="en-US" altLang="ja-JP" sz="2400" dirty="0" smtClean="0"/>
              <a:t>Suzuki+(12), Nagai+(12)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060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Prospect for next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82725"/>
            <a:ext cx="7886700" cy="494665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Next one probably in 2016 (Question: where ?)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With more milestones</a:t>
            </a:r>
          </a:p>
          <a:p>
            <a:pPr marL="0" indent="0">
              <a:buNone/>
            </a:pPr>
            <a:r>
              <a:rPr kumimoji="1" lang="en-US" altLang="ja-JP" dirty="0" smtClean="0"/>
              <a:t>	First fringe from EATING VLBI 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First map from EATING VLBI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More activity from younger generation, with new 	</a:t>
            </a:r>
            <a:r>
              <a:rPr lang="en-US" altLang="ja-JP" dirty="0" smtClean="0"/>
              <a:t>PhDs like Rocco, Kazunori, …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And, more results from all the collaborators !! 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en-US" altLang="ja-JP" dirty="0" smtClean="0"/>
              <a:t>Next meeting should be very exciting one 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34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2380" y="58552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b="1" i="1" dirty="0" smtClean="0"/>
              <a:t>Thank you !</a:t>
            </a:r>
            <a:br>
              <a:rPr kumimoji="1" lang="en-US" altLang="ja-JP" b="1" i="1" dirty="0" smtClean="0"/>
            </a:br>
            <a:endParaRPr kumimoji="1" lang="ja-JP" altLang="en-US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39684" y="3602046"/>
            <a:ext cx="2964766" cy="2971645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r>
              <a:rPr lang="ja-JP" altLang="en-US" sz="28700" dirty="0" smtClean="0">
                <a:latin typeface="HGS行書体" panose="03000600000000000000" pitchFamily="66" charset="-128"/>
                <a:ea typeface="HGS行書体" panose="03000600000000000000" pitchFamily="66" charset="-128"/>
              </a:rPr>
              <a:t>喰　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00050" y="1472743"/>
            <a:ext cx="848677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b="1" i="1" dirty="0"/>
              <a:t/>
            </a:r>
            <a:br>
              <a:rPr lang="en-US" altLang="ja-JP" sz="4400" b="1" i="1" dirty="0"/>
            </a:br>
            <a:r>
              <a:rPr lang="en-US" altLang="ja-JP" sz="4400" b="1" i="1" dirty="0"/>
              <a:t>Keep </a:t>
            </a:r>
            <a:r>
              <a:rPr lang="en-US" altLang="ja-JP" sz="4400" b="1" i="1" dirty="0" smtClean="0"/>
              <a:t>collaboration, </a:t>
            </a:r>
            <a:r>
              <a:rPr lang="en-US" altLang="ja-JP" sz="4400" b="1" i="1" dirty="0"/>
              <a:t>Keep EATING !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3534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71341"/>
            <a:ext cx="7886700" cy="1091103"/>
          </a:xfrm>
        </p:spPr>
        <p:txBody>
          <a:bodyPr/>
          <a:lstStyle/>
          <a:p>
            <a:r>
              <a:rPr lang="en-US" altLang="ja-JP" dirty="0"/>
              <a:t>Session 1 - National reviews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1080" y="1427041"/>
            <a:ext cx="7886700" cy="4351338"/>
          </a:xfrm>
        </p:spPr>
        <p:txBody>
          <a:bodyPr/>
          <a:lstStyle/>
          <a:p>
            <a:r>
              <a:rPr lang="en-US" altLang="ja-JP" dirty="0" smtClean="0"/>
              <a:t>Giroletti	VLBI </a:t>
            </a:r>
            <a:r>
              <a:rPr lang="en-US" altLang="ja-JP" dirty="0"/>
              <a:t>in </a:t>
            </a:r>
            <a:r>
              <a:rPr lang="en-US" altLang="ja-JP" dirty="0" smtClean="0"/>
              <a:t>Italy</a:t>
            </a:r>
            <a:endParaRPr lang="en-US" altLang="ja-JP" dirty="0"/>
          </a:p>
          <a:p>
            <a:r>
              <a:rPr lang="en-US" altLang="ja-JP" dirty="0" smtClean="0"/>
              <a:t>Hagiwara	VLBI </a:t>
            </a:r>
            <a:r>
              <a:rPr lang="en-US" altLang="ja-JP" dirty="0"/>
              <a:t>in Japan and East </a:t>
            </a:r>
            <a:r>
              <a:rPr lang="en-US" altLang="ja-JP" dirty="0" smtClean="0"/>
              <a:t>Asia</a:t>
            </a:r>
            <a:endParaRPr lang="en-US" altLang="ja-JP" dirty="0"/>
          </a:p>
          <a:p>
            <a:r>
              <a:rPr lang="en-US" altLang="ja-JP" dirty="0" smtClean="0"/>
              <a:t>Sohn	VLBI </a:t>
            </a:r>
            <a:r>
              <a:rPr lang="en-US" altLang="ja-JP" dirty="0"/>
              <a:t>in Korea</a:t>
            </a:r>
          </a:p>
          <a:p>
            <a:endParaRPr kumimoji="1" lang="ja-JP" altLang="en-US" dirty="0"/>
          </a:p>
        </p:txBody>
      </p:sp>
      <p:pic>
        <p:nvPicPr>
          <p:cNvPr id="1026" name="Picture 2" descr="http://www.ira.inaf.it/meetings/EatingVLBI/2014/Eating_VLBI_2014/Welcome_files/Screen%20shot%202014-07-16%20at%2016.52.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3120903"/>
            <a:ext cx="56007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92191" y="5963139"/>
            <a:ext cx="8703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Three countries are all active in VLBI.</a:t>
            </a:r>
          </a:p>
          <a:p>
            <a:r>
              <a:rPr lang="en-US" altLang="ja-JP" sz="2400" dirty="0" smtClean="0"/>
              <a:t>Particularly great is the inauguration of SRT and start of Italian VLBI !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836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Session 2 - Results from ongoing collaboration (first part)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914770"/>
            <a:ext cx="7886700" cy="4019917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Hada</a:t>
            </a:r>
            <a:r>
              <a:rPr lang="en-US" altLang="ja-JP" dirty="0" smtClean="0"/>
              <a:t>	M87</a:t>
            </a:r>
            <a:endParaRPr lang="en-US" altLang="ja-JP" dirty="0"/>
          </a:p>
          <a:p>
            <a:r>
              <a:rPr lang="en-US" altLang="ja-JP" dirty="0" smtClean="0"/>
              <a:t>Niinuma	</a:t>
            </a:r>
            <a:r>
              <a:rPr lang="en-US" altLang="ja-JP" dirty="0" err="1" smtClean="0"/>
              <a:t>KaVA</a:t>
            </a:r>
            <a:r>
              <a:rPr lang="en-US" altLang="ja-JP" dirty="0" smtClean="0"/>
              <a:t> Imaging</a:t>
            </a:r>
            <a:endParaRPr lang="en-US" altLang="ja-JP" dirty="0"/>
          </a:p>
          <a:p>
            <a:r>
              <a:rPr lang="en-US" altLang="ja-JP" dirty="0" smtClean="0"/>
              <a:t>Kino		</a:t>
            </a:r>
            <a:r>
              <a:rPr lang="en-US" altLang="ja-JP" dirty="0" err="1" smtClean="0"/>
              <a:t>KaVA</a:t>
            </a:r>
            <a:r>
              <a:rPr lang="en-US" altLang="ja-JP" dirty="0" smtClean="0"/>
              <a:t> AGN Key Science</a:t>
            </a:r>
            <a:endParaRPr lang="en-US" altLang="ja-JP" dirty="0"/>
          </a:p>
          <a:p>
            <a:r>
              <a:rPr lang="en-US" altLang="ja-JP" dirty="0" smtClean="0"/>
              <a:t>Orienti	1510-08</a:t>
            </a:r>
            <a:r>
              <a:rPr lang="en-US" altLang="ja-JP" dirty="0"/>
              <a:t>, </a:t>
            </a:r>
            <a:r>
              <a:rPr lang="en-US" altLang="ja-JP" dirty="0" smtClean="0"/>
              <a:t>3C454.3</a:t>
            </a:r>
          </a:p>
          <a:p>
            <a:r>
              <a:rPr lang="en-US" altLang="ja-JP" dirty="0" err="1" smtClean="0"/>
              <a:t>Sasada</a:t>
            </a:r>
            <a:r>
              <a:rPr lang="en-US" altLang="ja-JP" dirty="0" smtClean="0"/>
              <a:t>	</a:t>
            </a:r>
            <a:r>
              <a:rPr lang="en-US" altLang="ja-JP" dirty="0" err="1" smtClean="0"/>
              <a:t>Photopolarimetry</a:t>
            </a:r>
            <a:r>
              <a:rPr lang="en-US" altLang="ja-JP" dirty="0" smtClean="0"/>
              <a:t> </a:t>
            </a:r>
            <a:r>
              <a:rPr lang="en-US" altLang="ja-JP" dirty="0"/>
              <a:t>of </a:t>
            </a:r>
            <a:r>
              <a:rPr lang="en-US" altLang="ja-JP" dirty="0" err="1" smtClean="0"/>
              <a:t>Blazar</a:t>
            </a:r>
            <a:r>
              <a:rPr lang="en-US" altLang="ja-JP" dirty="0" smtClean="0"/>
              <a:t> bursts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774245" y="4545230"/>
            <a:ext cx="4266678" cy="2248863"/>
            <a:chOff x="1136404" y="3163765"/>
            <a:chExt cx="6686795" cy="3524448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6404" y="3163765"/>
              <a:ext cx="6686795" cy="3524448"/>
            </a:xfrm>
            <a:prstGeom prst="rect">
              <a:avLst/>
            </a:prstGeom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1941332" y="5520051"/>
              <a:ext cx="702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rgbClr val="FF0000"/>
                  </a:solidFill>
                </a:rPr>
                <a:t>VERA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5165178" y="5476272"/>
              <a:ext cx="685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err="1" smtClean="0">
                  <a:solidFill>
                    <a:srgbClr val="FF0000"/>
                  </a:solidFill>
                </a:rPr>
                <a:t>KaVA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8" name="Picture 2" descr="fig.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05" y="4583324"/>
            <a:ext cx="2072034" cy="217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4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Session 4 - Results from ongoing collaboration (second part)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D'Ammando	Narrow </a:t>
            </a:r>
            <a:r>
              <a:rPr lang="en-US" altLang="ja-JP" dirty="0"/>
              <a:t>Line </a:t>
            </a:r>
            <a:r>
              <a:rPr lang="en-US" altLang="ja-JP" dirty="0" err="1"/>
              <a:t>Seyfert</a:t>
            </a:r>
            <a:r>
              <a:rPr lang="en-US" altLang="ja-JP" dirty="0"/>
              <a:t> </a:t>
            </a:r>
            <a:r>
              <a:rPr lang="en-US" altLang="ja-JP" dirty="0" smtClean="0"/>
              <a:t>1s</a:t>
            </a:r>
            <a:endParaRPr lang="en-US" altLang="ja-JP" dirty="0"/>
          </a:p>
          <a:p>
            <a:r>
              <a:rPr lang="en-US" altLang="ja-JP" dirty="0" smtClean="0"/>
              <a:t>Koyama		new </a:t>
            </a:r>
            <a:r>
              <a:rPr lang="en-US" altLang="ja-JP" dirty="0"/>
              <a:t>component </a:t>
            </a:r>
            <a:r>
              <a:rPr lang="en-US" altLang="ja-JP" dirty="0" smtClean="0"/>
              <a:t>in </a:t>
            </a:r>
            <a:r>
              <a:rPr lang="en-US" altLang="ja-JP" dirty="0" err="1"/>
              <a:t>Mrk</a:t>
            </a:r>
            <a:r>
              <a:rPr lang="en-US" altLang="ja-JP" dirty="0"/>
              <a:t> </a:t>
            </a:r>
            <a:r>
              <a:rPr lang="en-US" altLang="ja-JP" dirty="0" smtClean="0"/>
              <a:t>501</a:t>
            </a:r>
            <a:endParaRPr lang="en-US" altLang="ja-JP" dirty="0"/>
          </a:p>
          <a:p>
            <a:r>
              <a:rPr lang="en-US" altLang="ja-JP" dirty="0" err="1" smtClean="0"/>
              <a:t>Sawada-Satoh</a:t>
            </a:r>
            <a:r>
              <a:rPr lang="en-US" altLang="ja-JP" dirty="0" smtClean="0"/>
              <a:t>	VERA/GENJI monitor of OJ 287</a:t>
            </a:r>
          </a:p>
          <a:p>
            <a:r>
              <a:rPr lang="en-US" altLang="ja-JP" dirty="0" smtClean="0"/>
              <a:t>Zhao		</a:t>
            </a:r>
            <a:r>
              <a:rPr lang="en-US" altLang="ja-JP" dirty="0" err="1" smtClean="0"/>
              <a:t>KaVA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Sgr</a:t>
            </a:r>
            <a:r>
              <a:rPr lang="en-US" altLang="ja-JP" dirty="0" smtClean="0"/>
              <a:t> A*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098" name="Picture 2" descr="http://inspirehep.net/record/1265640/files/akiyama_ka_file_f2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514" y="4491687"/>
            <a:ext cx="1884240" cy="182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6" y="4549653"/>
            <a:ext cx="1688123" cy="18612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7032" y="4491687"/>
            <a:ext cx="1815947" cy="182359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246" y="4549653"/>
            <a:ext cx="1858749" cy="17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79158"/>
            <a:ext cx="7886700" cy="1018197"/>
          </a:xfrm>
        </p:spPr>
        <p:txBody>
          <a:bodyPr/>
          <a:lstStyle/>
          <a:p>
            <a:r>
              <a:rPr kumimoji="1" lang="en-US" altLang="ja-JP" dirty="0" smtClean="0"/>
              <a:t>Findings/Lessons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7635" y="1333257"/>
            <a:ext cx="7886700" cy="5122251"/>
          </a:xfrm>
        </p:spPr>
        <p:txBody>
          <a:bodyPr>
            <a:normAutofit lnSpcReduction="10000"/>
          </a:bodyPr>
          <a:lstStyle/>
          <a:p>
            <a:r>
              <a:rPr lang="en-US" altLang="ja-JP" sz="2400" dirty="0" smtClean="0"/>
              <a:t>AGNs are exciting targets for EATING VLBI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r>
              <a:rPr lang="en-US" altLang="ja-JP" sz="2400" dirty="0" smtClean="0"/>
              <a:t>Imaging matters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	combination of I-J-K arrays should be promising</a:t>
            </a:r>
          </a:p>
          <a:p>
            <a:pPr marL="0" indent="0">
              <a:buNone/>
            </a:pPr>
            <a:r>
              <a:rPr lang="en-US" altLang="ja-JP" sz="2400" dirty="0" smtClean="0"/>
              <a:t>	need to look at the source at multi-scale (core-to-jet)</a:t>
            </a:r>
          </a:p>
          <a:p>
            <a:pPr marL="0" indent="0">
              <a:buNone/>
            </a:pPr>
            <a:endParaRPr lang="en-US" altLang="ja-JP" sz="2400" dirty="0"/>
          </a:p>
          <a:p>
            <a:r>
              <a:rPr lang="en-US" altLang="ja-JP" sz="2400" dirty="0" smtClean="0"/>
              <a:t>Monitoring matters</a:t>
            </a:r>
          </a:p>
          <a:p>
            <a:pPr marL="0" indent="0">
              <a:buNone/>
            </a:pPr>
            <a:r>
              <a:rPr kumimoji="1" lang="en-US" altLang="ja-JP" sz="2400" dirty="0"/>
              <a:t>	</a:t>
            </a:r>
            <a:r>
              <a:rPr lang="en-US" altLang="ja-JP" sz="2400" dirty="0" smtClean="0"/>
              <a:t>Having</a:t>
            </a:r>
            <a:r>
              <a:rPr kumimoji="1" lang="en-US" altLang="ja-JP" sz="2400" dirty="0" smtClean="0"/>
              <a:t> our own array/telescope is important !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r>
              <a:rPr lang="en-US" altLang="ja-JP" sz="2400" dirty="0"/>
              <a:t>More information is certainly better</a:t>
            </a:r>
          </a:p>
          <a:p>
            <a:pPr marL="0" indent="0">
              <a:buNone/>
            </a:pPr>
            <a:r>
              <a:rPr lang="en-US" altLang="ja-JP" sz="2400" dirty="0" smtClean="0"/>
              <a:t>	multi-λ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observations </a:t>
            </a:r>
            <a:r>
              <a:rPr kumimoji="1" lang="en-US" altLang="ja-JP" sz="2400" dirty="0" smtClean="0"/>
              <a:t>(radio-IR-opt-X-Gamma)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	Polarization also seems the key for understanding jets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8825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9319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Session 3 - Presentations from junior researchers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583348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Casadio	3C120 jet monitor (MOJAVE)</a:t>
            </a:r>
            <a:endParaRPr lang="en-US" altLang="ja-JP" dirty="0"/>
          </a:p>
          <a:p>
            <a:r>
              <a:rPr lang="en-US" altLang="ja-JP" dirty="0" smtClean="0"/>
              <a:t>Chida	3C84 (VERA/GENJI)</a:t>
            </a:r>
            <a:endParaRPr lang="en-US" altLang="ja-JP" dirty="0"/>
          </a:p>
          <a:p>
            <a:r>
              <a:rPr lang="en-US" altLang="ja-JP" dirty="0" smtClean="0"/>
              <a:t>Fujinaga	survey of unidentified Fermi sources</a:t>
            </a:r>
            <a:endParaRPr lang="en-US" altLang="ja-JP" dirty="0"/>
          </a:p>
          <a:p>
            <a:r>
              <a:rPr lang="en-US" altLang="ja-JP" dirty="0" smtClean="0"/>
              <a:t>Kim		AGN jets </a:t>
            </a:r>
            <a:r>
              <a:rPr lang="en-US" altLang="ja-JP" dirty="0"/>
              <a:t>with KVN and </a:t>
            </a:r>
            <a:r>
              <a:rPr lang="en-US" altLang="ja-JP" dirty="0" err="1" smtClean="0"/>
              <a:t>KaVA</a:t>
            </a:r>
            <a:endParaRPr lang="en-US" altLang="ja-JP" dirty="0" smtClean="0"/>
          </a:p>
          <a:p>
            <a:r>
              <a:rPr lang="en-US" altLang="ja-JP" dirty="0" smtClean="0"/>
              <a:t>Lico		</a:t>
            </a:r>
            <a:r>
              <a:rPr lang="en-US" altLang="ja-JP" dirty="0" err="1" smtClean="0"/>
              <a:t>Markarian</a:t>
            </a:r>
            <a:r>
              <a:rPr lang="en-US" altLang="ja-JP" dirty="0" smtClean="0"/>
              <a:t> </a:t>
            </a:r>
            <a:r>
              <a:rPr lang="en-US" altLang="ja-JP" dirty="0"/>
              <a:t>421 </a:t>
            </a:r>
            <a:r>
              <a:rPr lang="en-US" altLang="ja-JP" dirty="0" smtClean="0"/>
              <a:t>broadband campaign</a:t>
            </a:r>
          </a:p>
          <a:p>
            <a:r>
              <a:rPr lang="en-US" altLang="ja-JP" dirty="0" smtClean="0"/>
              <a:t>Nakahara</a:t>
            </a:r>
            <a:r>
              <a:rPr lang="en-US" altLang="ja-JP" dirty="0"/>
              <a:t>   </a:t>
            </a:r>
            <a:r>
              <a:rPr lang="en-US" altLang="ja-JP" dirty="0" smtClean="0"/>
              <a:t>M84 </a:t>
            </a:r>
            <a:r>
              <a:rPr lang="en-US" altLang="ja-JP" dirty="0"/>
              <a:t>nucleus with </a:t>
            </a:r>
            <a:r>
              <a:rPr lang="en-US" altLang="ja-JP" dirty="0" smtClean="0"/>
              <a:t>VERA</a:t>
            </a:r>
            <a:endParaRPr lang="en-US" altLang="ja-JP" dirty="0"/>
          </a:p>
          <a:p>
            <a:r>
              <a:rPr lang="en-US" altLang="ja-JP" dirty="0" smtClean="0"/>
              <a:t>Sakai</a:t>
            </a:r>
            <a:r>
              <a:rPr lang="en-US" altLang="ja-JP" dirty="0"/>
              <a:t> </a:t>
            </a:r>
            <a:r>
              <a:rPr lang="en-US" altLang="ja-JP" dirty="0" smtClean="0"/>
              <a:t>	</a:t>
            </a:r>
            <a:r>
              <a:rPr lang="en-US" altLang="ja-JP" dirty="0" err="1" smtClean="0"/>
              <a:t>Sgr</a:t>
            </a:r>
            <a:r>
              <a:rPr lang="en-US" altLang="ja-JP" dirty="0" smtClean="0"/>
              <a:t> D proper motion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715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Findings/Lessons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excellent students,</a:t>
            </a:r>
          </a:p>
          <a:p>
            <a:pPr marL="0" indent="0">
              <a:buNone/>
            </a:pPr>
            <a:endParaRPr lang="en-US" altLang="ja-JP" dirty="0" smtClean="0"/>
          </a:p>
          <a:p>
            <a:r>
              <a:rPr kumimoji="1" lang="en-US" altLang="ja-JP" dirty="0" smtClean="0"/>
              <a:t>and </a:t>
            </a:r>
            <a:r>
              <a:rPr lang="en-US" altLang="ja-JP" dirty="0" smtClean="0"/>
              <a:t>so </a:t>
            </a:r>
            <a:r>
              <a:rPr kumimoji="1" lang="en-US" altLang="ja-JP" dirty="0" smtClean="0"/>
              <a:t>bright future !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en-US" altLang="ja-JP" dirty="0" smtClean="0"/>
              <a:t>Let’s encourage them, and support them !!</a:t>
            </a:r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	and mak</a:t>
            </a:r>
            <a:r>
              <a:rPr lang="en-US" altLang="ja-JP" dirty="0" smtClean="0"/>
              <a:t>e them work hard(</a:t>
            </a:r>
            <a:r>
              <a:rPr lang="en-US" altLang="ja-JP" dirty="0" err="1" smtClean="0"/>
              <a:t>er</a:t>
            </a:r>
            <a:r>
              <a:rPr lang="en-US" altLang="ja-JP" dirty="0" smtClean="0"/>
              <a:t>) !!!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740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94787"/>
            <a:ext cx="7886700" cy="1325563"/>
          </a:xfrm>
        </p:spPr>
        <p:txBody>
          <a:bodyPr/>
          <a:lstStyle/>
          <a:p>
            <a:r>
              <a:rPr lang="en-US" altLang="ja-JP" dirty="0"/>
              <a:t>Session 5 - Joint observations: status and plans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0160" y="1825625"/>
            <a:ext cx="8187104" cy="4351338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Jung		Multi-Frequency </a:t>
            </a:r>
            <a:r>
              <a:rPr lang="en-US" altLang="ja-JP" sz="2400" dirty="0"/>
              <a:t>AGN </a:t>
            </a:r>
            <a:r>
              <a:rPr lang="en-US" altLang="ja-JP" sz="2400" dirty="0" smtClean="0"/>
              <a:t>obs. with KVN</a:t>
            </a:r>
            <a:endParaRPr lang="en-US" altLang="ja-JP" sz="2400" dirty="0"/>
          </a:p>
          <a:p>
            <a:r>
              <a:rPr lang="en-US" altLang="ja-JP" sz="2400" dirty="0" err="1" smtClean="0"/>
              <a:t>Orfei</a:t>
            </a:r>
            <a:r>
              <a:rPr lang="en-US" altLang="ja-JP" sz="2400" dirty="0" smtClean="0"/>
              <a:t>		</a:t>
            </a:r>
            <a:r>
              <a:rPr lang="en-US" altLang="ja-JP" sz="2400" dirty="0" err="1" smtClean="0"/>
              <a:t>Multifeed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systems </a:t>
            </a:r>
            <a:r>
              <a:rPr lang="en-US" altLang="ja-JP" sz="2400" dirty="0" smtClean="0"/>
              <a:t>for VLBI from </a:t>
            </a:r>
            <a:r>
              <a:rPr lang="en-US" altLang="ja-JP" sz="2400" dirty="0"/>
              <a:t>18 to </a:t>
            </a:r>
            <a:r>
              <a:rPr lang="en-US" altLang="ja-JP" sz="2400" dirty="0" smtClean="0"/>
              <a:t>100GHz</a:t>
            </a:r>
          </a:p>
          <a:p>
            <a:r>
              <a:rPr lang="en-US" altLang="ja-JP" sz="2400" dirty="0" err="1" smtClean="0"/>
              <a:t>Stagni</a:t>
            </a:r>
            <a:r>
              <a:rPr lang="en-US" altLang="ja-JP" sz="2400" dirty="0"/>
              <a:t>	I</a:t>
            </a:r>
            <a:r>
              <a:rPr lang="en-US" altLang="ja-JP" sz="2400" dirty="0" smtClean="0"/>
              <a:t>talian </a:t>
            </a:r>
            <a:r>
              <a:rPr lang="en-US" altLang="ja-JP" sz="2400" dirty="0"/>
              <a:t>VLBI </a:t>
            </a:r>
            <a:r>
              <a:rPr lang="en-US" altLang="ja-JP" sz="2400" dirty="0" smtClean="0"/>
              <a:t>network</a:t>
            </a:r>
          </a:p>
          <a:p>
            <a:r>
              <a:rPr lang="en-US" altLang="ja-JP" sz="2400" dirty="0" smtClean="0"/>
              <a:t>Oyama</a:t>
            </a:r>
            <a:r>
              <a:rPr lang="en-US" altLang="ja-JP" sz="2400" dirty="0"/>
              <a:t>	</a:t>
            </a:r>
            <a:r>
              <a:rPr lang="en-US" altLang="ja-JP" sz="2400" dirty="0" smtClean="0"/>
              <a:t>DAS </a:t>
            </a:r>
            <a:r>
              <a:rPr lang="en-US" altLang="ja-JP" sz="2400" dirty="0"/>
              <a:t>and </a:t>
            </a:r>
            <a:r>
              <a:rPr lang="en-US" altLang="ja-JP" sz="2400" dirty="0" err="1"/>
              <a:t>Correlator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System in Japan</a:t>
            </a:r>
          </a:p>
          <a:p>
            <a:r>
              <a:rPr lang="en-US" altLang="ja-JP" sz="2400" dirty="0" smtClean="0"/>
              <a:t>Hagiwara</a:t>
            </a:r>
            <a:r>
              <a:rPr lang="en-US" altLang="ja-JP" sz="2400" dirty="0"/>
              <a:t>      Planning Italy-Japan </a:t>
            </a:r>
            <a:r>
              <a:rPr lang="en-US" altLang="ja-JP" sz="2400" dirty="0" smtClean="0"/>
              <a:t>observations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  <p:pic>
        <p:nvPicPr>
          <p:cNvPr id="4" name="Picture 2" descr="http://www.ira.inaf.it/meetings/EatingVLBI/2014/Eating_VLBI_2014/Welcome_files/Screen%20shot%202014-07-16%20at%2016.52.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096" y="4345891"/>
            <a:ext cx="5121520" cy="243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9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Findings/Lessons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Fringes detected with Italian VLBI:  Excellent !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 smtClean="0"/>
              <a:t>Fringes from EATING VLBI: soon to come !!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All of I/J/K also work on the</a:t>
            </a:r>
            <a:r>
              <a:rPr kumimoji="1" lang="en-US" altLang="ja-JP" dirty="0" smtClean="0"/>
              <a:t> multi-frequency capability</a:t>
            </a:r>
          </a:p>
          <a:p>
            <a:pPr marL="0" indent="0">
              <a:buNone/>
            </a:pPr>
            <a:r>
              <a:rPr kumimoji="1" lang="en-US" altLang="ja-JP" dirty="0" smtClean="0"/>
              <a:t> </a:t>
            </a:r>
            <a:r>
              <a:rPr kumimoji="1" lang="en-US" altLang="ja-JP" dirty="0"/>
              <a:t>	</a:t>
            </a:r>
            <a:r>
              <a:rPr kumimoji="1" lang="en-US" altLang="ja-JP" dirty="0" smtClean="0"/>
              <a:t>Better to collaborate coherently !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Also important is the science case discussion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729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1767</TotalTime>
  <Words>270</Words>
  <Application>Microsoft Office PowerPoint</Application>
  <PresentationFormat>画面に合わせる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HGS行書体</vt:lpstr>
      <vt:lpstr>ＭＳ Ｐゴシック</vt:lpstr>
      <vt:lpstr>Arial</vt:lpstr>
      <vt:lpstr>Calibri</vt:lpstr>
      <vt:lpstr>Calibri Light</vt:lpstr>
      <vt:lpstr>Office テーマ</vt:lpstr>
      <vt:lpstr>Meeting summary</vt:lpstr>
      <vt:lpstr>Session 1 - National reviews</vt:lpstr>
      <vt:lpstr>Session 2 - Results from ongoing collaboration (first part)</vt:lpstr>
      <vt:lpstr>Session 4 - Results from ongoing collaboration (second part)</vt:lpstr>
      <vt:lpstr>Findings/Lessons</vt:lpstr>
      <vt:lpstr>Session 3 - Presentations from junior researchers</vt:lpstr>
      <vt:lpstr>Findings/Lessons</vt:lpstr>
      <vt:lpstr>Session 5 - Joint observations: status and plans</vt:lpstr>
      <vt:lpstr>Findings/Lessons</vt:lpstr>
      <vt:lpstr>Session 6 - Science results of mutual interests</vt:lpstr>
      <vt:lpstr>Findings/Lessons</vt:lpstr>
      <vt:lpstr>Session 7 - Towards the future</vt:lpstr>
      <vt:lpstr>Findings/Lessons</vt:lpstr>
      <vt:lpstr>Progress since the last meeting</vt:lpstr>
      <vt:lpstr>Progress since the last meeting</vt:lpstr>
      <vt:lpstr>Prospect for next meeting</vt:lpstr>
      <vt:lpstr>Thank you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summary (+discussion)</dc:title>
  <dc:creator>honma</dc:creator>
  <cp:lastModifiedBy>honma</cp:lastModifiedBy>
  <cp:revision>79</cp:revision>
  <dcterms:created xsi:type="dcterms:W3CDTF">2014-10-13T08:42:42Z</dcterms:created>
  <dcterms:modified xsi:type="dcterms:W3CDTF">2014-10-28T09:58:06Z</dcterms:modified>
</cp:coreProperties>
</file>