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32"/>
  </p:notesMasterIdLst>
  <p:sldIdLst>
    <p:sldId id="256" r:id="rId2"/>
    <p:sldId id="427" r:id="rId3"/>
    <p:sldId id="394" r:id="rId4"/>
    <p:sldId id="395" r:id="rId5"/>
    <p:sldId id="430" r:id="rId6"/>
    <p:sldId id="410" r:id="rId7"/>
    <p:sldId id="402" r:id="rId8"/>
    <p:sldId id="406" r:id="rId9"/>
    <p:sldId id="408" r:id="rId10"/>
    <p:sldId id="428" r:id="rId11"/>
    <p:sldId id="416" r:id="rId12"/>
    <p:sldId id="417" r:id="rId13"/>
    <p:sldId id="426" r:id="rId14"/>
    <p:sldId id="418" r:id="rId15"/>
    <p:sldId id="424" r:id="rId16"/>
    <p:sldId id="425" r:id="rId17"/>
    <p:sldId id="419" r:id="rId18"/>
    <p:sldId id="420" r:id="rId19"/>
    <p:sldId id="421" r:id="rId20"/>
    <p:sldId id="422" r:id="rId21"/>
    <p:sldId id="423" r:id="rId22"/>
    <p:sldId id="393" r:id="rId23"/>
    <p:sldId id="396" r:id="rId24"/>
    <p:sldId id="397" r:id="rId25"/>
    <p:sldId id="414" r:id="rId26"/>
    <p:sldId id="415" r:id="rId27"/>
    <p:sldId id="400" r:id="rId28"/>
    <p:sldId id="412" r:id="rId29"/>
    <p:sldId id="429" r:id="rId30"/>
    <p:sldId id="411" r:id="rId31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5050"/>
    <a:srgbClr val="FF6600"/>
    <a:srgbClr val="3333CC"/>
    <a:srgbClr val="33CC3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24" autoAdjust="0"/>
  </p:normalViewPr>
  <p:slideViewPr>
    <p:cSldViewPr>
      <p:cViewPr varScale="1">
        <p:scale>
          <a:sx n="45" d="100"/>
          <a:sy n="45" d="100"/>
        </p:scale>
        <p:origin x="-600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 smtClean="0"/>
            </a:lvl1pPr>
          </a:lstStyle>
          <a:p>
            <a:pPr>
              <a:defRPr/>
            </a:pPr>
            <a:fld id="{06489D4D-F5CB-4998-9AF6-BAC91CFE640F}" type="datetimeFigureOut">
              <a:rPr lang="de-DE"/>
              <a:pPr>
                <a:defRPr/>
              </a:pPr>
              <a:t>13.05.2013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 smtClean="0"/>
            </a:lvl1pPr>
          </a:lstStyle>
          <a:p>
            <a:pPr>
              <a:defRPr/>
            </a:pPr>
            <a:fld id="{3DA697DD-4A3C-4495-BA4F-F696A5BF022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31407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A697DD-4A3C-4495-BA4F-F696A5BF0223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4587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588" y="0"/>
            <a:ext cx="0" cy="158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09929" y="4861441"/>
            <a:ext cx="5679067" cy="4504439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de-DE" kern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 userDrawn="1"/>
        </p:nvSpPr>
        <p:spPr bwMode="auto">
          <a:xfrm flipV="1">
            <a:off x="395288" y="1844675"/>
            <a:ext cx="8424862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3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Titelmasterformat durch Klicken bearbeiten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410430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751112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51638" y="260350"/>
            <a:ext cx="2141537" cy="63373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23850" y="260350"/>
            <a:ext cx="6275388" cy="63373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681638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175675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2221241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23850" y="1557338"/>
            <a:ext cx="4208463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84713" y="1557338"/>
            <a:ext cx="4208462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976365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698601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181533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678314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1358979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1278661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79613" y="260350"/>
            <a:ext cx="489743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557338"/>
            <a:ext cx="8569325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Textmasterformate durch Klicken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  <p:sp>
        <p:nvSpPr>
          <p:cNvPr id="1028" name="Line 4"/>
          <p:cNvSpPr>
            <a:spLocks noChangeShapeType="1"/>
          </p:cNvSpPr>
          <p:nvPr userDrawn="1"/>
        </p:nvSpPr>
        <p:spPr bwMode="auto">
          <a:xfrm flipV="1">
            <a:off x="395288" y="1412875"/>
            <a:ext cx="8424862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9" name="Text Box 10"/>
          <p:cNvSpPr txBox="1">
            <a:spLocks noChangeArrowheads="1"/>
          </p:cNvSpPr>
          <p:nvPr userDrawn="1"/>
        </p:nvSpPr>
        <p:spPr bwMode="auto">
          <a:xfrm>
            <a:off x="8424863" y="6580188"/>
            <a:ext cx="755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fld id="{04804E70-4D65-45D2-B98C-9D135D51DAFE}" type="slidenum">
              <a:rPr lang="nl-NL" sz="1400" smtClean="0"/>
              <a:pPr algn="r" eaLnBrk="1" hangingPunct="1">
                <a:spcBef>
                  <a:spcPct val="50000"/>
                </a:spcBef>
                <a:defRPr/>
              </a:pPr>
              <a:t>‹Nr.›</a:t>
            </a:fld>
            <a:endParaRPr lang="nl-NL" sz="1400" smtClean="0"/>
          </a:p>
        </p:txBody>
      </p:sp>
      <p:pic>
        <p:nvPicPr>
          <p:cNvPr id="1030" name="Picture 1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44475"/>
            <a:ext cx="9525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Grafik 1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60350"/>
            <a:ext cx="21209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3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221163"/>
            <a:ext cx="8713787" cy="144145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Andreas </a:t>
            </a:r>
            <a:r>
              <a:rPr lang="en-US" sz="3200" dirty="0" err="1" smtClean="0"/>
              <a:t>Horneffer</a:t>
            </a:r>
            <a:r>
              <a:rPr lang="en-US" sz="3200" dirty="0" smtClean="0"/>
              <a:t> </a:t>
            </a:r>
          </a:p>
        </p:txBody>
      </p:sp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611188" y="404813"/>
            <a:ext cx="77724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sz="3200"/>
          </a:p>
        </p:txBody>
      </p:sp>
      <p:sp>
        <p:nvSpPr>
          <p:cNvPr id="3076" name="Rectangle 11"/>
          <p:cNvSpPr>
            <a:spLocks noChangeArrowheads="1"/>
          </p:cNvSpPr>
          <p:nvPr/>
        </p:nvSpPr>
        <p:spPr bwMode="auto">
          <a:xfrm>
            <a:off x="611188" y="1917700"/>
            <a:ext cx="7772400" cy="165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dirty="0" smtClean="0"/>
              <a:t>Status of MKSP </a:t>
            </a:r>
          </a:p>
          <a:p>
            <a:pPr algn="ctr"/>
            <a:r>
              <a:rPr lang="en-US" sz="4000" dirty="0" smtClean="0"/>
              <a:t>LOFAR Observations</a:t>
            </a:r>
            <a:endParaRPr lang="en-US" sz="4000" dirty="0"/>
          </a:p>
        </p:txBody>
      </p:sp>
      <p:pic>
        <p:nvPicPr>
          <p:cNvPr id="3077" name="Pict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115888"/>
            <a:ext cx="1655762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738" y="44450"/>
            <a:ext cx="3635375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IC342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850" y="5589240"/>
            <a:ext cx="8569325" cy="1008410"/>
          </a:xfrm>
        </p:spPr>
        <p:txBody>
          <a:bodyPr/>
          <a:lstStyle/>
          <a:p>
            <a:r>
              <a:rPr lang="en-US" dirty="0" smtClean="0"/>
              <a:t>Cycle-0 regular observation data</a:t>
            </a:r>
          </a:p>
          <a:p>
            <a:r>
              <a:rPr lang="en-US" dirty="0" smtClean="0"/>
              <a:t>1 </a:t>
            </a:r>
            <a:r>
              <a:rPr lang="en-US" dirty="0" err="1" smtClean="0"/>
              <a:t>Subband</a:t>
            </a:r>
            <a:r>
              <a:rPr lang="en-US" dirty="0" smtClean="0"/>
              <a:t>, basic calibration</a:t>
            </a:r>
            <a:endParaRPr lang="de-DE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5922715"/>
              </p:ext>
            </p:extLst>
          </p:nvPr>
        </p:nvGraphicFramePr>
        <p:xfrm>
          <a:off x="1905883" y="1484784"/>
          <a:ext cx="5546437" cy="4116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Acrobat Document" r:id="rId3" imgW="6766416" imgH="5021436" progId="AcroExch.Document.7">
                  <p:embed/>
                </p:oleObj>
              </mc:Choice>
              <mc:Fallback>
                <p:oleObj name="Acrobat Document" r:id="rId3" imgW="6766416" imgH="5021436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5883" y="1484784"/>
                        <a:ext cx="5546437" cy="41162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7"/>
          <p:cNvSpPr>
            <a:spLocks noChangeArrowheads="1"/>
          </p:cNvSpPr>
          <p:nvPr/>
        </p:nvSpPr>
        <p:spPr bwMode="auto">
          <a:xfrm>
            <a:off x="7524328" y="5219908"/>
            <a:ext cx="13003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 smtClean="0"/>
              <a:t>C. van Eck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96355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Issues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List of Milestones:</a:t>
            </a:r>
          </a:p>
          <a:p>
            <a:r>
              <a:rPr lang="en-US" dirty="0" smtClean="0"/>
              <a:t> Normal Imaging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Long integrations of polarization</a:t>
            </a:r>
          </a:p>
          <a:p>
            <a:pPr lvl="1" indent="-342900"/>
            <a:r>
              <a:rPr lang="en-US" dirty="0"/>
              <a:t>M</a:t>
            </a:r>
            <a:r>
              <a:rPr lang="en-US" dirty="0" smtClean="0"/>
              <a:t>ulti-hour observations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RM Cubes with absolute FD</a:t>
            </a:r>
          </a:p>
          <a:p>
            <a:pPr lvl="1"/>
            <a:r>
              <a:rPr lang="en-US" dirty="0" smtClean="0"/>
              <a:t>Multi-Epoch observations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High Resolution in FD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Low instrumental Polarization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High angular resolution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50224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Milestone </a:t>
            </a:r>
            <a:r>
              <a:rPr lang="en-US" dirty="0" smtClean="0"/>
              <a:t>0: </a:t>
            </a:r>
            <a:r>
              <a:rPr lang="en-US" dirty="0"/>
              <a:t>Normal </a:t>
            </a:r>
            <a:r>
              <a:rPr lang="en-US" dirty="0" smtClean="0"/>
              <a:t>Imaging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to calibrate data:</a:t>
            </a:r>
          </a:p>
          <a:p>
            <a:pPr lvl="1"/>
            <a:r>
              <a:rPr lang="en-US" dirty="0" smtClean="0"/>
              <a:t>Station clocks</a:t>
            </a:r>
          </a:p>
          <a:p>
            <a:pPr lvl="1"/>
            <a:r>
              <a:rPr lang="en-US" dirty="0" err="1" smtClean="0"/>
              <a:t>Ionospheric</a:t>
            </a:r>
            <a:r>
              <a:rPr lang="en-US" dirty="0" smtClean="0"/>
              <a:t> delay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tation gains (incl. dipole gains)</a:t>
            </a:r>
            <a:endParaRPr lang="en-US" dirty="0"/>
          </a:p>
          <a:p>
            <a:r>
              <a:rPr lang="en-US" dirty="0" err="1" smtClean="0"/>
              <a:t>Selfcal</a:t>
            </a:r>
            <a:r>
              <a:rPr lang="en-US" dirty="0" smtClean="0"/>
              <a:t> needs good model of the sky to work</a:t>
            </a:r>
          </a:p>
          <a:p>
            <a:pPr lvl="1"/>
            <a:r>
              <a:rPr lang="en-US" dirty="0" smtClean="0"/>
              <a:t>Have a good sky model from e.g. MSSS</a:t>
            </a:r>
          </a:p>
          <a:p>
            <a:pPr lvl="1"/>
            <a:r>
              <a:rPr lang="en-US" dirty="0" smtClean="0"/>
              <a:t>Transfer solutions from a second beam on a calibrator.</a:t>
            </a:r>
          </a:p>
          <a:p>
            <a:pPr lvl="1"/>
            <a:r>
              <a:rPr lang="en-US" dirty="0" smtClean="0"/>
              <a:t>Be careful when using e.g. gsm.py </a:t>
            </a:r>
            <a:r>
              <a:rPr lang="en-US" dirty="0" err="1" smtClean="0"/>
              <a:t>skymodel</a:t>
            </a:r>
            <a:r>
              <a:rPr lang="en-US" dirty="0"/>
              <a:t>!</a:t>
            </a:r>
            <a:endParaRPr lang="en-US" dirty="0" smtClean="0"/>
          </a:p>
          <a:p>
            <a:r>
              <a:rPr lang="en-US" dirty="0" err="1"/>
              <a:t>Demixing</a:t>
            </a:r>
            <a:r>
              <a:rPr lang="en-US" dirty="0"/>
              <a:t>, </a:t>
            </a:r>
            <a:r>
              <a:rPr lang="en-US" dirty="0" err="1"/>
              <a:t>sagecal</a:t>
            </a:r>
            <a:r>
              <a:rPr lang="en-US" dirty="0"/>
              <a:t>, BBS </a:t>
            </a:r>
            <a:r>
              <a:rPr lang="en-US" b="1" dirty="0"/>
              <a:t>must not</a:t>
            </a:r>
            <a:r>
              <a:rPr lang="en-US" dirty="0"/>
              <a:t> corrupt polarization </a:t>
            </a:r>
            <a:r>
              <a:rPr lang="en-US" dirty="0" smtClean="0"/>
              <a:t>information.</a:t>
            </a:r>
          </a:p>
          <a:p>
            <a:r>
              <a:rPr lang="en-US" dirty="0" smtClean="0"/>
              <a:t>Still several Features missing in the software</a:t>
            </a:r>
            <a:endParaRPr lang="en-US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3624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47664" y="260350"/>
            <a:ext cx="5329387" cy="1079500"/>
          </a:xfrm>
        </p:spPr>
        <p:txBody>
          <a:bodyPr/>
          <a:lstStyle/>
          <a:p>
            <a:r>
              <a:rPr lang="en-US" dirty="0" smtClean="0"/>
              <a:t>5ns Problem Solved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850" y="4756622"/>
            <a:ext cx="8569325" cy="1841028"/>
          </a:xfrm>
        </p:spPr>
        <p:txBody>
          <a:bodyPr/>
          <a:lstStyle/>
          <a:p>
            <a:r>
              <a:rPr lang="en-US" dirty="0"/>
              <a:t>LOFAR had a major hardware issue last year</a:t>
            </a:r>
          </a:p>
          <a:p>
            <a:pPr lvl="1"/>
            <a:r>
              <a:rPr lang="en-US" dirty="0"/>
              <a:t>“5 ns” issue</a:t>
            </a:r>
          </a:p>
          <a:p>
            <a:r>
              <a:rPr lang="en-US" dirty="0"/>
              <a:t>This has been </a:t>
            </a:r>
            <a:r>
              <a:rPr lang="en-US" dirty="0" smtClean="0"/>
              <a:t>solved with new hardware</a:t>
            </a:r>
            <a:endParaRPr lang="de-DE" dirty="0"/>
          </a:p>
          <a:p>
            <a:endParaRPr lang="de-DE" sz="2400" dirty="0"/>
          </a:p>
        </p:txBody>
      </p:sp>
      <p:pic>
        <p:nvPicPr>
          <p:cNvPr id="6146" name="Picture 2" descr="S:\AndreasHorneffer\talks\tmp\Pizzo_Onsala.pdf-image92-429496686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671" y="1494455"/>
            <a:ext cx="4368801" cy="327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S:\AndreasHorneffer\talks\tmp\Pizzo_Onsala.pdf-g102-429496640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99971"/>
            <a:ext cx="4379913" cy="327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1734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Milestone 1:</a:t>
            </a:r>
            <a:br>
              <a:rPr lang="en-US" dirty="0" smtClean="0"/>
            </a:br>
            <a:r>
              <a:rPr lang="en-US" dirty="0" smtClean="0"/>
              <a:t>Long Integrations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Needs Conversion between visibilities and Stokes parameters done correctly</a:t>
            </a:r>
          </a:p>
          <a:p>
            <a:pPr lvl="1"/>
            <a:r>
              <a:rPr lang="en-US" dirty="0" smtClean="0"/>
              <a:t>correct beam model</a:t>
            </a:r>
          </a:p>
          <a:p>
            <a:pPr lvl="1"/>
            <a:r>
              <a:rPr lang="en-US" dirty="0" smtClean="0"/>
              <a:t>-&gt; test it with pulsar and all sky data</a:t>
            </a:r>
          </a:p>
          <a:p>
            <a:r>
              <a:rPr lang="en-US" dirty="0" smtClean="0"/>
              <a:t>Needs the ability to correct for </a:t>
            </a:r>
            <a:r>
              <a:rPr lang="en-US" b="1" dirty="0" smtClean="0"/>
              <a:t>changes</a:t>
            </a:r>
            <a:r>
              <a:rPr lang="en-US" dirty="0" smtClean="0"/>
              <a:t> in the </a:t>
            </a:r>
            <a:r>
              <a:rPr lang="en-US" dirty="0" err="1" smtClean="0"/>
              <a:t>ionospheric</a:t>
            </a:r>
            <a:r>
              <a:rPr lang="en-US" dirty="0" smtClean="0"/>
              <a:t> RM</a:t>
            </a:r>
          </a:p>
          <a:p>
            <a:pPr lvl="1"/>
            <a:r>
              <a:rPr lang="en-US" dirty="0" smtClean="0"/>
              <a:t>calibrate on pulsars or with GPS based corrections</a:t>
            </a:r>
          </a:p>
          <a:p>
            <a:pPr lvl="1"/>
            <a:r>
              <a:rPr lang="en-US" dirty="0" smtClean="0"/>
              <a:t>-&gt; GPS based corrections alone are not good enough.</a:t>
            </a:r>
          </a:p>
        </p:txBody>
      </p:sp>
    </p:spTree>
    <p:extLst>
      <p:ext uri="{BB962C8B-B14F-4D97-AF65-F5344CB8AC3E}">
        <p14:creationId xmlns:p14="http://schemas.microsoft.com/office/powerpoint/2010/main" val="30854282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Ionospheric</a:t>
            </a:r>
            <a:r>
              <a:rPr lang="en-US" dirty="0" smtClean="0"/>
              <a:t> RM Correction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850" y="1557338"/>
            <a:ext cx="8569325" cy="1151582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11266" name="Picture 2" descr="S:\AndreasHorneffer\talks\pics\PSRJ018-SB210-polvstime-beam-noFR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439758"/>
            <a:ext cx="4677714" cy="352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S:\AndreasHorneffer\talks\pics\PSRJ018-SB210-polvstime-beam-withF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39758"/>
            <a:ext cx="4751964" cy="358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5708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Ionospheric</a:t>
            </a:r>
            <a:r>
              <a:rPr lang="en-US" dirty="0" smtClean="0"/>
              <a:t> RM Correction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850" y="1557338"/>
            <a:ext cx="8569325" cy="1151582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11266" name="Picture 2" descr="S:\AndreasHorneffer\talks\pics\PSRJ018-SB210-polvstime-beam-noFR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439758"/>
            <a:ext cx="4677714" cy="352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2439758"/>
            <a:ext cx="4751964" cy="358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6931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1979640" y="138560"/>
            <a:ext cx="4897440" cy="1323439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de-DE" dirty="0" smtClean="0"/>
              <a:t>Beam Model Test</a:t>
            </a:r>
            <a:br>
              <a:rPr lang="de-DE" dirty="0" smtClean="0"/>
            </a:br>
            <a:r>
              <a:rPr lang="de-DE" sz="3600" dirty="0" smtClean="0"/>
              <a:t>3C295 </a:t>
            </a:r>
            <a:r>
              <a:rPr lang="de-DE" sz="3600" dirty="0"/>
              <a:t>Data</a:t>
            </a:r>
            <a:endParaRPr lang="de-DE" dirty="0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>
          <a:xfrm>
            <a:off x="108000" y="1440000"/>
            <a:ext cx="8929080" cy="360000"/>
          </a:xfrm>
        </p:spPr>
        <p:txBody>
          <a:bodyPr/>
          <a:lstStyle>
            <a:defPPr marL="342720" marR="0" lvl="0" indent="-34272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35CBBD"/>
              </a:buClr>
              <a:buSzPct val="75000"/>
              <a:buFont typeface="Wingdings" pitchFamily="2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de-DE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DejaVu Sans" pitchFamily="2"/>
                <a:cs typeface="DejaVu Sans" pitchFamily="2"/>
              </a:defRPr>
            </a:defPPr>
            <a:lvl1pPr marL="342720" marR="0" lvl="0" indent="-34272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35CBBD"/>
              </a:buClr>
              <a:buSzPct val="75000"/>
              <a:buFont typeface="Wingdings" pitchFamily="2"/>
              <a:buChar char="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de-DE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DejaVu Sans" pitchFamily="2"/>
                <a:cs typeface="DejaVu Sans" pitchFamily="2"/>
              </a:defRPr>
            </a:lvl1pPr>
            <a:lvl2pPr marL="742680" marR="0" lvl="1" indent="-28548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35CBBD"/>
              </a:buClr>
              <a:buSzPct val="75000"/>
              <a:buFont typeface="Wingdings" pitchFamily="2"/>
              <a:buChar char="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de-DE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DejaVu Sans" pitchFamily="2"/>
                <a:cs typeface="DejaVu Sans" pitchFamily="2"/>
              </a:defRPr>
            </a:lvl2pPr>
            <a:lvl3pPr marL="1143000" marR="0" lvl="2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35CBBD"/>
              </a:buClr>
              <a:buSzPct val="65000"/>
              <a:buFont typeface="Wingdings" pitchFamily="2"/>
              <a:buChar char="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de-DE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DejaVu Sans" pitchFamily="2"/>
                <a:cs typeface="DejaVu Sans" pitchFamily="2"/>
              </a:defRPr>
            </a:lvl3pPr>
            <a:lvl4pPr marL="1600199" marR="0" lvl="3" indent="-22860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35CBBD"/>
              </a:buClr>
              <a:buSzPct val="70000"/>
              <a:buFont typeface="Wingdings" pitchFamily="2"/>
              <a:buChar char="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de-DE" sz="1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DejaVu Sans" pitchFamily="2"/>
                <a:cs typeface="DejaVu Sans" pitchFamily="2"/>
              </a:defRPr>
            </a:lvl4pPr>
            <a:lvl5pPr marL="2057400" marR="0" lvl="4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5CBBD"/>
              </a:buClr>
              <a:buSzPct val="100000"/>
              <a:buFont typeface="Wingdings" pitchFamily="2"/>
              <a:buChar char="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de-DE" sz="16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DejaVu Sans" pitchFamily="2"/>
                <a:cs typeface="DejaVu Sans" pitchFamily="2"/>
              </a:defRPr>
            </a:lvl5pPr>
            <a:lvl6pPr marL="2057400" marR="0" lvl="5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5CBBD"/>
              </a:buClr>
              <a:buSzPct val="100000"/>
              <a:buFont typeface="Wingdings" pitchFamily="2"/>
              <a:buChar char="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de-DE" sz="16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DejaVu Sans" pitchFamily="2"/>
                <a:cs typeface="DejaVu Sans" pitchFamily="2"/>
              </a:defRPr>
            </a:lvl6pPr>
            <a:lvl7pPr marL="2057400" marR="0" lvl="6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5CBBD"/>
              </a:buClr>
              <a:buSzPct val="100000"/>
              <a:buFont typeface="Wingdings" pitchFamily="2"/>
              <a:buChar char="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de-DE" sz="16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DejaVu Sans" pitchFamily="2"/>
                <a:cs typeface="DejaVu Sans" pitchFamily="2"/>
              </a:defRPr>
            </a:lvl7pPr>
            <a:lvl8pPr marL="2057400" marR="0" lvl="7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5CBBD"/>
              </a:buClr>
              <a:buSzPct val="100000"/>
              <a:buFont typeface="Wingdings" pitchFamily="2"/>
              <a:buChar char="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de-DE" sz="16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DejaVu Sans" pitchFamily="2"/>
                <a:cs typeface="DejaVu Sans" pitchFamily="2"/>
              </a:defRPr>
            </a:lvl8pPr>
            <a:lvl9pPr marL="2057400" marR="0" lvl="8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5CBBD"/>
              </a:buClr>
              <a:buSzPct val="100000"/>
              <a:buFont typeface="Wingdings" pitchFamily="2"/>
              <a:buChar char="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de-DE" sz="16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DejaVu Sans" pitchFamily="2"/>
                <a:cs typeface="DejaVu Sans" pitchFamily="2"/>
              </a:defRPr>
            </a:lvl9pPr>
          </a:lstStyle>
          <a:p>
            <a:pPr lvl="0" algn="ctr">
              <a:buNone/>
            </a:pPr>
            <a:r>
              <a:rPr lang="de-DE" dirty="0" err="1">
                <a:latin typeface="" pitchFamily="16"/>
              </a:rPr>
              <a:t>Left</a:t>
            </a:r>
            <a:r>
              <a:rPr lang="de-DE" dirty="0">
                <a:latin typeface="" pitchFamily="16"/>
              </a:rPr>
              <a:t>: </a:t>
            </a:r>
            <a:r>
              <a:rPr lang="de-DE" dirty="0" err="1">
                <a:latin typeface="" pitchFamily="16"/>
              </a:rPr>
              <a:t>data</a:t>
            </a:r>
            <a:r>
              <a:rPr lang="de-DE" dirty="0">
                <a:latin typeface="" pitchFamily="16"/>
              </a:rPr>
              <a:t>                                         </a:t>
            </a:r>
            <a:r>
              <a:rPr lang="de-DE" dirty="0" err="1" smtClean="0">
                <a:latin typeface="" pitchFamily="16"/>
              </a:rPr>
              <a:t>Right</a:t>
            </a:r>
            <a:r>
              <a:rPr lang="de-DE" dirty="0">
                <a:latin typeface="" pitchFamily="16"/>
              </a:rPr>
              <a:t>: </a:t>
            </a:r>
            <a:r>
              <a:rPr lang="de-DE" dirty="0" err="1">
                <a:latin typeface="" pitchFamily="16"/>
              </a:rPr>
              <a:t>simulation</a:t>
            </a:r>
            <a:endParaRPr lang="de-DE" dirty="0">
              <a:latin typeface="" pitchFamily="16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312454" y="1916832"/>
            <a:ext cx="3168392" cy="3480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67545" y="1916832"/>
            <a:ext cx="3425866" cy="352123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Inhaltsplatzhalter 2"/>
          <p:cNvSpPr txBox="1">
            <a:spLocks/>
          </p:cNvSpPr>
          <p:nvPr/>
        </p:nvSpPr>
        <p:spPr>
          <a:xfrm>
            <a:off x="395163" y="5445224"/>
            <a:ext cx="8569325" cy="129614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 smtClean="0"/>
              <a:t>The LOFAR beam model is needed for two steps:</a:t>
            </a:r>
          </a:p>
          <a:p>
            <a:pPr lvl="1"/>
            <a:r>
              <a:rPr lang="en-US" sz="1800" dirty="0" smtClean="0"/>
              <a:t>to compute the station beam, e.g. for calibration transfer or source subtraction</a:t>
            </a:r>
          </a:p>
          <a:p>
            <a:pPr lvl="1"/>
            <a:r>
              <a:rPr lang="en-US" sz="1800" dirty="0" smtClean="0"/>
              <a:t>to convert from Stokes parameters to visibilities or vice versa</a:t>
            </a:r>
          </a:p>
          <a:p>
            <a:pPr marL="0" indent="0">
              <a:buFont typeface="Wingdings" pitchFamily="2" charset="2"/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0911033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7624" y="260350"/>
            <a:ext cx="5832648" cy="1079500"/>
          </a:xfrm>
        </p:spPr>
        <p:txBody>
          <a:bodyPr/>
          <a:lstStyle/>
          <a:p>
            <a:r>
              <a:rPr lang="en-US" dirty="0" smtClean="0"/>
              <a:t>Milestone 2:</a:t>
            </a:r>
            <a:br>
              <a:rPr lang="en-US" dirty="0" smtClean="0"/>
            </a:br>
            <a:r>
              <a:rPr lang="en-US" sz="3200" dirty="0" smtClean="0"/>
              <a:t>RM Cubes with absolute FD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Needed for multi-epoch observations</a:t>
            </a:r>
          </a:p>
          <a:p>
            <a:r>
              <a:rPr lang="en-US" dirty="0" smtClean="0"/>
              <a:t>Needs at least one calibrator with known absolute RM</a:t>
            </a:r>
          </a:p>
          <a:p>
            <a:pPr lvl="1"/>
            <a:r>
              <a:rPr lang="en-US" dirty="0" smtClean="0"/>
              <a:t>Get it from studies of measured RM and e.g. </a:t>
            </a:r>
            <a:r>
              <a:rPr lang="en-US" dirty="0" err="1" smtClean="0"/>
              <a:t>ionospheric</a:t>
            </a:r>
            <a:r>
              <a:rPr lang="en-US" dirty="0" smtClean="0"/>
              <a:t> RM from GPS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onnect the position angle of a source (a </a:t>
            </a:r>
            <a:r>
              <a:rPr lang="en-US" dirty="0" err="1" smtClean="0"/>
              <a:t>blazar</a:t>
            </a:r>
            <a:r>
              <a:rPr lang="en-US" dirty="0" smtClean="0"/>
              <a:t>?) to higher frequencies.</a:t>
            </a:r>
          </a:p>
          <a:p>
            <a:pPr lvl="1"/>
            <a:r>
              <a:rPr lang="en-US" dirty="0" smtClean="0"/>
              <a:t>“Assign” a RM to a calibrator and use it as reference</a:t>
            </a:r>
          </a:p>
          <a:p>
            <a:r>
              <a:rPr lang="en-US" dirty="0" smtClean="0"/>
              <a:t>Propagate absolute RM to all calibrators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68206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260350"/>
            <a:ext cx="5617419" cy="1079500"/>
          </a:xfrm>
        </p:spPr>
        <p:txBody>
          <a:bodyPr/>
          <a:lstStyle/>
          <a:p>
            <a:r>
              <a:rPr lang="en-US" dirty="0" smtClean="0"/>
              <a:t>Milestone 3:</a:t>
            </a:r>
            <a:br>
              <a:rPr lang="en-US" dirty="0" smtClean="0"/>
            </a:br>
            <a:r>
              <a:rPr lang="en-US" sz="4000" dirty="0" smtClean="0"/>
              <a:t>High Resolution in FD</a:t>
            </a:r>
            <a:endParaRPr lang="de-DE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Needs wide frequency coverage</a:t>
            </a:r>
          </a:p>
          <a:p>
            <a:r>
              <a:rPr lang="en-US" dirty="0" smtClean="0"/>
              <a:t>-&gt; 8-bite mode works!</a:t>
            </a:r>
          </a:p>
          <a:p>
            <a:r>
              <a:rPr lang="en-US" dirty="0" smtClean="0"/>
              <a:t>Multi-epoch observations for HBA low and high?</a:t>
            </a:r>
          </a:p>
          <a:p>
            <a:r>
              <a:rPr lang="en-US" dirty="0" smtClean="0"/>
              <a:t>Use the low-band?</a:t>
            </a:r>
          </a:p>
          <a:p>
            <a:pPr lvl="1"/>
            <a:r>
              <a:rPr lang="en-US" dirty="0" smtClean="0"/>
              <a:t>Probably not…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90205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we </a:t>
            </a:r>
            <a:r>
              <a:rPr lang="en-US" dirty="0" smtClean="0"/>
              <a:t>are</a:t>
            </a:r>
          </a:p>
          <a:p>
            <a:pPr lvl="1"/>
            <a:r>
              <a:rPr lang="en-US" dirty="0" smtClean="0"/>
              <a:t>Old observations</a:t>
            </a:r>
          </a:p>
          <a:p>
            <a:pPr lvl="1"/>
            <a:r>
              <a:rPr lang="en-US" dirty="0" smtClean="0"/>
              <a:t>Cycle-0 observations</a:t>
            </a:r>
            <a:endParaRPr lang="en-US" dirty="0" smtClean="0"/>
          </a:p>
          <a:p>
            <a:r>
              <a:rPr lang="en-US" dirty="0" smtClean="0"/>
              <a:t>Open </a:t>
            </a:r>
            <a:r>
              <a:rPr lang="en-US" dirty="0" smtClean="0"/>
              <a:t>Issues</a:t>
            </a:r>
          </a:p>
          <a:p>
            <a:pPr lvl="1"/>
            <a:r>
              <a:rPr lang="en-US" dirty="0" smtClean="0"/>
              <a:t>My list of Milestones</a:t>
            </a:r>
            <a:endParaRPr lang="en-US" dirty="0"/>
          </a:p>
          <a:p>
            <a:r>
              <a:rPr lang="en-US" dirty="0" smtClean="0"/>
              <a:t>Cycle-0 and Cycle-1 Observations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103577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5616" y="260350"/>
            <a:ext cx="5904655" cy="1079500"/>
          </a:xfrm>
        </p:spPr>
        <p:txBody>
          <a:bodyPr/>
          <a:lstStyle/>
          <a:p>
            <a:r>
              <a:rPr lang="en-US" dirty="0" smtClean="0"/>
              <a:t>Milestone 4:</a:t>
            </a:r>
            <a:br>
              <a:rPr lang="en-US" dirty="0" smtClean="0"/>
            </a:br>
            <a:r>
              <a:rPr lang="en-US" sz="3200" dirty="0" smtClean="0"/>
              <a:t>Low Instrumental Polarization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Good understanding of the instrument</a:t>
            </a:r>
          </a:p>
          <a:p>
            <a:r>
              <a:rPr lang="en-US" dirty="0" smtClean="0"/>
              <a:t>For the time being: flag out parts at RM ≈ 0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411392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3" y="260350"/>
            <a:ext cx="5617418" cy="1079500"/>
          </a:xfrm>
        </p:spPr>
        <p:txBody>
          <a:bodyPr/>
          <a:lstStyle/>
          <a:p>
            <a:r>
              <a:rPr lang="en-US" dirty="0" smtClean="0"/>
              <a:t>Milestone 5:</a:t>
            </a:r>
            <a:br>
              <a:rPr lang="en-US" dirty="0" smtClean="0"/>
            </a:br>
            <a:r>
              <a:rPr lang="en-US" sz="3600" dirty="0" smtClean="0"/>
              <a:t>High Angular Resolution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Needs us able to deal with long baselines.</a:t>
            </a:r>
          </a:p>
          <a:p>
            <a:r>
              <a:rPr lang="en-US" dirty="0" smtClean="0"/>
              <a:t>Made a start at the long-baseline BW</a:t>
            </a:r>
          </a:p>
          <a:p>
            <a:r>
              <a:rPr lang="en-US" dirty="0" smtClean="0"/>
              <a:t>Rely on the long baseline working group for the time being.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3833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LOFAR Cycle 0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Regular Cycle 0 observations started December 2012</a:t>
            </a:r>
          </a:p>
          <a:p>
            <a:r>
              <a:rPr lang="en-US" dirty="0" smtClean="0"/>
              <a:t>Originally planned till end of August 2013</a:t>
            </a:r>
          </a:p>
          <a:p>
            <a:r>
              <a:rPr lang="en-US" dirty="0" smtClean="0"/>
              <a:t>Extended till 14. November 2013</a:t>
            </a:r>
          </a:p>
          <a:p>
            <a:pPr lvl="1"/>
            <a:r>
              <a:rPr lang="en-US" dirty="0" smtClean="0"/>
              <a:t>(To implement and test the new </a:t>
            </a:r>
            <a:r>
              <a:rPr lang="en-US" dirty="0" err="1" smtClean="0"/>
              <a:t>correlator</a:t>
            </a:r>
            <a:r>
              <a:rPr lang="en-US" dirty="0" smtClean="0"/>
              <a:t>.)</a:t>
            </a:r>
          </a:p>
          <a:p>
            <a:r>
              <a:rPr lang="en-US" dirty="0" smtClean="0"/>
              <a:t>The nearby galaxies proposal got granted: </a:t>
            </a:r>
          </a:p>
          <a:p>
            <a:pPr lvl="1"/>
            <a:r>
              <a:rPr lang="en-US" dirty="0" smtClean="0"/>
              <a:t>112 hours observing time</a:t>
            </a:r>
          </a:p>
          <a:p>
            <a:pPr lvl="1"/>
            <a:r>
              <a:rPr lang="en-US" dirty="0" smtClean="0"/>
              <a:t>213 hours computing time</a:t>
            </a:r>
          </a:p>
          <a:p>
            <a:r>
              <a:rPr lang="en-US" dirty="0" smtClean="0"/>
              <a:t>We asked for more time due to the extension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1122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:\AndreasHorneffer\talks\pics\LC0_schedule_March_Augu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948319"/>
            <a:ext cx="6300192" cy="470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LC0 Scheduling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March - August</a:t>
            </a:r>
            <a:endParaRPr lang="de-DE" dirty="0"/>
          </a:p>
        </p:txBody>
      </p:sp>
      <p:sp>
        <p:nvSpPr>
          <p:cNvPr id="4" name="Ellipse 3"/>
          <p:cNvSpPr/>
          <p:nvPr/>
        </p:nvSpPr>
        <p:spPr>
          <a:xfrm>
            <a:off x="3098895" y="5805264"/>
            <a:ext cx="4968552" cy="432048"/>
          </a:xfrm>
          <a:prstGeom prst="ellipse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81098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:\AndreasHorneffer\talks\pics\LC0_March_April_2013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138" y="1960479"/>
            <a:ext cx="6339334" cy="478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LC0 Scheduling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March – April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Ellipse 3"/>
          <p:cNvSpPr/>
          <p:nvPr/>
        </p:nvSpPr>
        <p:spPr>
          <a:xfrm>
            <a:off x="3059832" y="5949280"/>
            <a:ext cx="4968552" cy="432048"/>
          </a:xfrm>
          <a:prstGeom prst="ellipse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9313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MKSP Clycle-0:</a:t>
            </a:r>
            <a:br>
              <a:rPr lang="en-US" dirty="0" smtClean="0"/>
            </a:br>
            <a:r>
              <a:rPr lang="en-US" dirty="0" smtClean="0"/>
              <a:t>Nearby Galaxies</a:t>
            </a:r>
            <a:endParaRPr lang="de-DE" dirty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4345113"/>
              </p:ext>
            </p:extLst>
          </p:nvPr>
        </p:nvGraphicFramePr>
        <p:xfrm>
          <a:off x="250825" y="1557338"/>
          <a:ext cx="8661400" cy="496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Arbeitsblatt" r:id="rId3" imgW="8222040" imgH="4716708" progId="Excel.Sheet.12">
                  <p:embed/>
                </p:oleObj>
              </mc:Choice>
              <mc:Fallback>
                <p:oleObj name="Arbeitsblatt" r:id="rId3" imgW="8222040" imgH="471670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0825" y="1557338"/>
                        <a:ext cx="8661400" cy="4967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24518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91681" y="188640"/>
            <a:ext cx="5185370" cy="1079500"/>
          </a:xfrm>
        </p:spPr>
        <p:txBody>
          <a:bodyPr/>
          <a:lstStyle/>
          <a:p>
            <a:r>
              <a:rPr lang="en-US" dirty="0" smtClean="0"/>
              <a:t>Cycle-0 Processing/Analysis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Quite a bit of the MKSP Cycle-0 data is currently only archived, but not looked at.</a:t>
            </a:r>
            <a:endParaRPr lang="de-DE" dirty="0" smtClean="0"/>
          </a:p>
          <a:p>
            <a:r>
              <a:rPr lang="en-US" dirty="0" smtClean="0"/>
              <a:t>The </a:t>
            </a:r>
            <a:r>
              <a:rPr lang="en-US" dirty="0"/>
              <a:t>p</a:t>
            </a:r>
            <a:r>
              <a:rPr lang="en-US" dirty="0" smtClean="0"/>
              <a:t>roblems are manpower and processing capabilities</a:t>
            </a:r>
          </a:p>
          <a:p>
            <a:pPr lvl="1"/>
            <a:r>
              <a:rPr lang="en-US" dirty="0" smtClean="0"/>
              <a:t>Processing (data storage) at CEP-1 only guaranteed for 4 weeks.</a:t>
            </a:r>
          </a:p>
          <a:p>
            <a:pPr lvl="1"/>
            <a:r>
              <a:rPr lang="en-US" dirty="0" smtClean="0"/>
              <a:t>Processing at other places (e.g. Bonn </a:t>
            </a:r>
            <a:r>
              <a:rPr lang="en-US" dirty="0" err="1" smtClean="0"/>
              <a:t>Juelich</a:t>
            </a:r>
            <a:r>
              <a:rPr lang="en-US" dirty="0" smtClean="0"/>
              <a:t>) possible but cumbersome.</a:t>
            </a:r>
          </a:p>
          <a:p>
            <a:r>
              <a:rPr lang="en-US" dirty="0" smtClean="0"/>
              <a:t>For new observations: include manpower and processing in your plans from the beginning.</a:t>
            </a:r>
          </a:p>
        </p:txBody>
      </p:sp>
    </p:spTree>
    <p:extLst>
      <p:ext uri="{BB962C8B-B14F-4D97-AF65-F5344CB8AC3E}">
        <p14:creationId xmlns:p14="http://schemas.microsoft.com/office/powerpoint/2010/main" val="39293772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LOFAR Cycle 1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Next observing cycle for LOFAR</a:t>
            </a:r>
          </a:p>
          <a:p>
            <a:r>
              <a:rPr lang="en-US" dirty="0" smtClean="0"/>
              <a:t>Planned to run for  6 months</a:t>
            </a:r>
          </a:p>
          <a:p>
            <a:r>
              <a:rPr lang="en-US" dirty="0" smtClean="0"/>
              <a:t>Call for Proposals planned for end of May </a:t>
            </a:r>
          </a:p>
          <a:p>
            <a:r>
              <a:rPr lang="en-US" dirty="0" smtClean="0"/>
              <a:t>Deadline: end of August</a:t>
            </a:r>
          </a:p>
          <a:p>
            <a:r>
              <a:rPr lang="en-US" dirty="0" smtClean="0"/>
              <a:t>Start of observations: 15. November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66790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2008" y="1557040"/>
            <a:ext cx="9036496" cy="5040312"/>
          </a:xfrm>
        </p:spPr>
        <p:txBody>
          <a:bodyPr/>
          <a:lstStyle/>
          <a:p>
            <a:r>
              <a:rPr lang="en-US" dirty="0" smtClean="0"/>
              <a:t>LOFAR is reliably taking science data</a:t>
            </a:r>
          </a:p>
          <a:p>
            <a:pPr lvl="1"/>
            <a:r>
              <a:rPr lang="en-US" dirty="0" smtClean="0"/>
              <a:t>Still a lot of manual work but getting better</a:t>
            </a:r>
          </a:p>
          <a:p>
            <a:r>
              <a:rPr lang="en-US" dirty="0" smtClean="0"/>
              <a:t>Data quality has improved</a:t>
            </a:r>
          </a:p>
          <a:p>
            <a:r>
              <a:rPr lang="en-US" dirty="0" smtClean="0"/>
              <a:t>Still many features missing in the software.</a:t>
            </a:r>
          </a:p>
          <a:p>
            <a:r>
              <a:rPr lang="en-US" dirty="0" smtClean="0"/>
              <a:t>Calibration quality is continuously improving</a:t>
            </a:r>
          </a:p>
          <a:p>
            <a:pPr lvl="1"/>
            <a:r>
              <a:rPr lang="en-US" dirty="0" smtClean="0"/>
              <a:t>Quick image with basic calibration can be made by the RO</a:t>
            </a:r>
          </a:p>
          <a:p>
            <a:pPr lvl="1"/>
            <a:r>
              <a:rPr lang="en-US" dirty="0" smtClean="0"/>
              <a:t>Good (state of the art) images take about 9-12 months dedicated work</a:t>
            </a:r>
          </a:p>
          <a:p>
            <a:r>
              <a:rPr lang="en-US" dirty="0" smtClean="0"/>
              <a:t>There is new </a:t>
            </a:r>
            <a:r>
              <a:rPr lang="en-US" smtClean="0"/>
              <a:t>data available</a:t>
            </a:r>
            <a:endParaRPr lang="en-US" dirty="0" smtClean="0"/>
          </a:p>
          <a:p>
            <a:r>
              <a:rPr lang="en-US" dirty="0" smtClean="0"/>
              <a:t>Polarization </a:t>
            </a:r>
            <a:r>
              <a:rPr lang="en-US" dirty="0"/>
              <a:t>calibration needs still more </a:t>
            </a:r>
            <a:r>
              <a:rPr lang="en-US" dirty="0" smtClean="0"/>
              <a:t>work, but I’m still confident that we’ll manage it with time.</a:t>
            </a:r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850635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9" t="14816" r="722" b="11617"/>
          <a:stretch/>
        </p:blipFill>
        <p:spPr>
          <a:xfrm>
            <a:off x="937259" y="1557617"/>
            <a:ext cx="7451165" cy="4679695"/>
          </a:xfrm>
        </p:spPr>
      </p:pic>
    </p:spTree>
    <p:extLst>
      <p:ext uri="{BB962C8B-B14F-4D97-AF65-F5344CB8AC3E}">
        <p14:creationId xmlns:p14="http://schemas.microsoft.com/office/powerpoint/2010/main" val="42694495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M51</a:t>
            </a:r>
            <a:br>
              <a:rPr lang="en-US" dirty="0" smtClean="0"/>
            </a:br>
            <a:r>
              <a:rPr lang="en-US" sz="2400" dirty="0"/>
              <a:t>E</a:t>
            </a:r>
            <a:r>
              <a:rPr lang="en-US" sz="2400" dirty="0" smtClean="0"/>
              <a:t>arly Image</a:t>
            </a:r>
            <a:endParaRPr lang="de-DE" sz="2400" dirty="0"/>
          </a:p>
        </p:txBody>
      </p:sp>
      <p:pic>
        <p:nvPicPr>
          <p:cNvPr id="1026" name="Picture 2" descr="S:\AndreasHorneffer\talks\tmp\M51initialpiccloseu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584" y="1989729"/>
            <a:ext cx="4057199" cy="367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S:\AndreasHorneffer\talks\tmp\3C295initialpi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1"/>
            <a:ext cx="3893335" cy="367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llipse 2"/>
          <p:cNvSpPr/>
          <p:nvPr/>
        </p:nvSpPr>
        <p:spPr>
          <a:xfrm>
            <a:off x="2555776" y="2636912"/>
            <a:ext cx="504056" cy="432048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323850" y="5733256"/>
            <a:ext cx="8569325" cy="86439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 smtClean="0"/>
              <a:t>M51 with 3C295 as calibrator</a:t>
            </a:r>
          </a:p>
          <a:p>
            <a:r>
              <a:rPr lang="en-US" sz="2400" dirty="0" smtClean="0"/>
              <a:t>Observed to test calibration interpolation and study M51</a:t>
            </a:r>
            <a:endParaRPr lang="de-DE" sz="2400" dirty="0"/>
          </a:p>
        </p:txBody>
      </p:sp>
      <p:sp>
        <p:nvSpPr>
          <p:cNvPr id="9" name="Textfeld 3"/>
          <p:cNvSpPr txBox="1">
            <a:spLocks noChangeArrowheads="1"/>
          </p:cNvSpPr>
          <p:nvPr/>
        </p:nvSpPr>
        <p:spPr bwMode="auto">
          <a:xfrm>
            <a:off x="528264" y="1484784"/>
            <a:ext cx="35290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400" dirty="0" smtClean="0"/>
              <a:t>3C295 field</a:t>
            </a:r>
            <a:endParaRPr lang="de-DE" sz="2400" dirty="0"/>
          </a:p>
        </p:txBody>
      </p:sp>
      <p:sp>
        <p:nvSpPr>
          <p:cNvPr id="10" name="Textfeld 6"/>
          <p:cNvSpPr txBox="1">
            <a:spLocks noChangeArrowheads="1"/>
          </p:cNvSpPr>
          <p:nvPr/>
        </p:nvSpPr>
        <p:spPr bwMode="auto">
          <a:xfrm>
            <a:off x="5035177" y="1484784"/>
            <a:ext cx="35290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400" dirty="0" smtClean="0"/>
              <a:t>M51 </a:t>
            </a:r>
            <a:r>
              <a:rPr lang="en-US" sz="2400" dirty="0" err="1" smtClean="0"/>
              <a:t>closeup</a:t>
            </a:r>
            <a:endParaRPr lang="de-DE" sz="2400" dirty="0"/>
          </a:p>
        </p:txBody>
      </p:sp>
      <p:sp>
        <p:nvSpPr>
          <p:cNvPr id="11" name="Rechteck 7"/>
          <p:cNvSpPr>
            <a:spLocks noChangeArrowheads="1"/>
          </p:cNvSpPr>
          <p:nvPr/>
        </p:nvSpPr>
        <p:spPr bwMode="auto">
          <a:xfrm>
            <a:off x="6084888" y="6524625"/>
            <a:ext cx="28949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dirty="0" smtClean="0"/>
              <a:t>D. </a:t>
            </a:r>
            <a:r>
              <a:rPr lang="en-US" dirty="0" err="1" smtClean="0"/>
              <a:t>Mulcahy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3059832" y="2492896"/>
            <a:ext cx="1404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M101</a:t>
            </a:r>
            <a:endParaRPr lang="de-DE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4414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Discussion: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850" y="1484784"/>
            <a:ext cx="8569325" cy="5040312"/>
          </a:xfrm>
        </p:spPr>
        <p:txBody>
          <a:bodyPr/>
          <a:lstStyle/>
          <a:p>
            <a:r>
              <a:rPr lang="en-US" dirty="0" smtClean="0"/>
              <a:t>What new observations are needed?</a:t>
            </a:r>
          </a:p>
          <a:p>
            <a:r>
              <a:rPr lang="en-US" dirty="0" smtClean="0"/>
              <a:t>Science goals?</a:t>
            </a:r>
          </a:p>
          <a:p>
            <a:r>
              <a:rPr lang="en-US" dirty="0" smtClean="0"/>
              <a:t>Who is going to do the work?</a:t>
            </a:r>
            <a:endParaRPr lang="en-US" dirty="0"/>
          </a:p>
          <a:p>
            <a:pPr lvl="1"/>
            <a:r>
              <a:rPr lang="en-US" dirty="0" smtClean="0"/>
              <a:t>Does she/he have the time and experience?</a:t>
            </a:r>
          </a:p>
          <a:p>
            <a:r>
              <a:rPr lang="en-US" dirty="0" smtClean="0"/>
              <a:t>Where is the processing going to be done?</a:t>
            </a:r>
          </a:p>
          <a:p>
            <a:pPr lvl="1"/>
            <a:r>
              <a:rPr lang="en-US" dirty="0" smtClean="0"/>
              <a:t>Even just moving around the data takes time!</a:t>
            </a:r>
            <a:endParaRPr lang="en-US" sz="2000" dirty="0" smtClean="0"/>
          </a:p>
          <a:p>
            <a:r>
              <a:rPr lang="en-US" dirty="0" smtClean="0"/>
              <a:t>LOFAR in three lines:</a:t>
            </a:r>
          </a:p>
          <a:p>
            <a:pPr lvl="1"/>
            <a:r>
              <a:rPr lang="en-US" dirty="0" smtClean="0"/>
              <a:t>Total power is possible now.</a:t>
            </a:r>
          </a:p>
          <a:p>
            <a:pPr lvl="1"/>
            <a:r>
              <a:rPr lang="en-US" dirty="0" smtClean="0"/>
              <a:t>Low noise and/or high resolution is a lot of work.</a:t>
            </a:r>
          </a:p>
          <a:p>
            <a:pPr lvl="1"/>
            <a:r>
              <a:rPr lang="en-US" dirty="0" smtClean="0"/>
              <a:t>Polarization is even more work.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54078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M51</a:t>
            </a:r>
            <a:br>
              <a:rPr lang="en-US" dirty="0" smtClean="0"/>
            </a:br>
            <a:r>
              <a:rPr lang="en-US" sz="2800" dirty="0" smtClean="0"/>
              <a:t>Better Image</a:t>
            </a:r>
            <a:endParaRPr lang="de-DE" dirty="0"/>
          </a:p>
        </p:txBody>
      </p:sp>
      <p:sp>
        <p:nvSpPr>
          <p:cNvPr id="11" name="Rechteck 7"/>
          <p:cNvSpPr>
            <a:spLocks noChangeArrowheads="1"/>
          </p:cNvSpPr>
          <p:nvPr/>
        </p:nvSpPr>
        <p:spPr bwMode="auto">
          <a:xfrm>
            <a:off x="6084888" y="6524625"/>
            <a:ext cx="28949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dirty="0" smtClean="0"/>
              <a:t>D. </a:t>
            </a:r>
            <a:r>
              <a:rPr lang="en-US" dirty="0" err="1" smtClean="0"/>
              <a:t>Mulcahy</a:t>
            </a:r>
            <a:endParaRPr lang="de-DE" dirty="0"/>
          </a:p>
        </p:txBody>
      </p:sp>
      <p:pic>
        <p:nvPicPr>
          <p:cNvPr id="4098" name="Picture 2" descr="S:\AndreasHorneffer\talks\pics\M51-n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5"/>
            <a:ext cx="7344816" cy="453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Inhaltsplatzhalter 2"/>
          <p:cNvSpPr txBox="1">
            <a:spLocks/>
          </p:cNvSpPr>
          <p:nvPr/>
        </p:nvSpPr>
        <p:spPr>
          <a:xfrm>
            <a:off x="323850" y="6019858"/>
            <a:ext cx="8569325" cy="57779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 smtClean="0"/>
              <a:t>After ca. 9 months of work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0154414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NGC891</a:t>
            </a:r>
            <a:endParaRPr lang="de-DE" dirty="0"/>
          </a:p>
        </p:txBody>
      </p:sp>
      <p:pic>
        <p:nvPicPr>
          <p:cNvPr id="3074" name="Picture 2" descr="C:\Users\Horneffer\Downloads\ngc891-fu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84784"/>
            <a:ext cx="5400600" cy="438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Inhaltsplatzhalter 2"/>
          <p:cNvSpPr txBox="1">
            <a:spLocks/>
          </p:cNvSpPr>
          <p:nvPr/>
        </p:nvSpPr>
        <p:spPr>
          <a:xfrm>
            <a:off x="323850" y="5877272"/>
            <a:ext cx="8569325" cy="83814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 smtClean="0"/>
              <a:t>1 </a:t>
            </a:r>
            <a:r>
              <a:rPr lang="en-US" sz="2400" dirty="0" err="1" smtClean="0"/>
              <a:t>subband</a:t>
            </a:r>
            <a:r>
              <a:rPr lang="en-US" sz="2400" dirty="0" smtClean="0"/>
              <a:t>, basic calibration</a:t>
            </a:r>
          </a:p>
          <a:p>
            <a:r>
              <a:rPr lang="en-US" sz="2400" dirty="0" err="1" smtClean="0"/>
              <a:t>selfcal</a:t>
            </a:r>
            <a:r>
              <a:rPr lang="en-US" sz="2400" dirty="0" smtClean="0"/>
              <a:t>-bias source held for a real transient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04724366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Fan Region</a:t>
            </a:r>
            <a:endParaRPr lang="de-DE" dirty="0" smtClean="0"/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268687"/>
            <a:ext cx="4183062" cy="373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2371874"/>
            <a:ext cx="3967163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feld 3"/>
          <p:cNvSpPr txBox="1">
            <a:spLocks noChangeArrowheads="1"/>
          </p:cNvSpPr>
          <p:nvPr/>
        </p:nvSpPr>
        <p:spPr bwMode="auto">
          <a:xfrm>
            <a:off x="536575" y="1844824"/>
            <a:ext cx="35290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400" dirty="0"/>
              <a:t>FD = -5 rad/m/m</a:t>
            </a:r>
            <a:endParaRPr lang="de-DE" sz="2400" dirty="0"/>
          </a:p>
        </p:txBody>
      </p:sp>
      <p:sp>
        <p:nvSpPr>
          <p:cNvPr id="11270" name="Textfeld 6"/>
          <p:cNvSpPr txBox="1">
            <a:spLocks noChangeArrowheads="1"/>
          </p:cNvSpPr>
          <p:nvPr/>
        </p:nvSpPr>
        <p:spPr bwMode="auto">
          <a:xfrm>
            <a:off x="5043488" y="1844824"/>
            <a:ext cx="35290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400"/>
              <a:t>FD = -2 rad/m/m</a:t>
            </a:r>
            <a:endParaRPr lang="de-DE" sz="2400"/>
          </a:p>
        </p:txBody>
      </p:sp>
      <p:sp>
        <p:nvSpPr>
          <p:cNvPr id="11271" name="Rechteck 7"/>
          <p:cNvSpPr>
            <a:spLocks noChangeArrowheads="1"/>
          </p:cNvSpPr>
          <p:nvPr/>
        </p:nvSpPr>
        <p:spPr bwMode="auto">
          <a:xfrm>
            <a:off x="6084888" y="6524625"/>
            <a:ext cx="2863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M. </a:t>
            </a:r>
            <a:r>
              <a:rPr lang="en-US" dirty="0" err="1"/>
              <a:t>Haverkorn</a:t>
            </a:r>
            <a:r>
              <a:rPr lang="en-US" dirty="0"/>
              <a:t>, M. </a:t>
            </a:r>
            <a:r>
              <a:rPr lang="en-US" dirty="0" err="1"/>
              <a:t>Iacobelli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97721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 </a:t>
            </a:r>
            <a:r>
              <a:rPr lang="en-US" dirty="0" err="1"/>
              <a:t>Double</a:t>
            </a:r>
            <a:r>
              <a:rPr lang="en-US" dirty="0"/>
              <a:t> </a:t>
            </a:r>
            <a:r>
              <a:rPr lang="en-US" dirty="0" smtClean="0"/>
              <a:t>B1835+620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122" name="Picture 2" descr="D:\Double-double-map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6374408" cy="511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Double-double-fd-spek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173482"/>
            <a:ext cx="4176464" cy="346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Gerade Verbindung mit Pfeil 4"/>
          <p:cNvCxnSpPr/>
          <p:nvPr/>
        </p:nvCxnSpPr>
        <p:spPr>
          <a:xfrm>
            <a:off x="4067944" y="3284984"/>
            <a:ext cx="3960440" cy="936104"/>
          </a:xfrm>
          <a:prstGeom prst="straightConnector1">
            <a:avLst/>
          </a:prstGeom>
          <a:ln w="41275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7"/>
          <p:cNvSpPr>
            <a:spLocks noChangeArrowheads="1"/>
          </p:cNvSpPr>
          <p:nvPr/>
        </p:nvSpPr>
        <p:spPr bwMode="auto">
          <a:xfrm>
            <a:off x="219508" y="6455791"/>
            <a:ext cx="9669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. </a:t>
            </a:r>
            <a:r>
              <a:rPr lang="en-US" dirty="0" err="1" smtClean="0"/>
              <a:t>Orru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54763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Ionospheric</a:t>
            </a:r>
            <a:r>
              <a:rPr lang="en-US" dirty="0" smtClean="0"/>
              <a:t> Faraday Rotation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323850" y="1557338"/>
            <a:ext cx="8569325" cy="2015678"/>
          </a:xfrm>
        </p:spPr>
        <p:txBody>
          <a:bodyPr/>
          <a:lstStyle/>
          <a:p>
            <a:r>
              <a:rPr lang="en-US" sz="2400" dirty="0" smtClean="0"/>
              <a:t>The Ionosphere introduces Faraday rotation</a:t>
            </a:r>
          </a:p>
          <a:p>
            <a:r>
              <a:rPr lang="en-US" sz="2400" dirty="0" smtClean="0"/>
              <a:t>This adds an unknown to RM measurements</a:t>
            </a:r>
          </a:p>
          <a:p>
            <a:r>
              <a:rPr lang="en-US" sz="2400" dirty="0" err="1" smtClean="0"/>
              <a:t>Ionospheric</a:t>
            </a:r>
            <a:r>
              <a:rPr lang="en-US" sz="2400" dirty="0" smtClean="0"/>
              <a:t> changes during a multi-hour observation rotates the position angle of polarization</a:t>
            </a:r>
          </a:p>
          <a:p>
            <a:pPr lvl="1"/>
            <a:r>
              <a:rPr lang="en-US" sz="2000" dirty="0" smtClean="0"/>
              <a:t>This needs to be corrected before integration.</a:t>
            </a:r>
            <a:endParaRPr lang="de-DE" sz="2000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551705"/>
            <a:ext cx="6040435" cy="3261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11599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Prediction of </a:t>
            </a:r>
            <a:r>
              <a:rPr lang="en-US" sz="3200" dirty="0" err="1" smtClean="0"/>
              <a:t>Ionospheric</a:t>
            </a:r>
            <a:r>
              <a:rPr lang="en-US" sz="3200" dirty="0" smtClean="0"/>
              <a:t> RM from GPS data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850" y="5376292"/>
            <a:ext cx="8569325" cy="1221358"/>
          </a:xfrm>
        </p:spPr>
        <p:txBody>
          <a:bodyPr/>
          <a:lstStyle/>
          <a:p>
            <a:r>
              <a:rPr lang="en-US" sz="2400" dirty="0" smtClean="0"/>
              <a:t>Comparison of </a:t>
            </a:r>
            <a:r>
              <a:rPr lang="en-US" sz="2400" dirty="0" err="1"/>
              <a:t>I</a:t>
            </a:r>
            <a:r>
              <a:rPr lang="en-US" sz="2400" dirty="0" err="1" smtClean="0"/>
              <a:t>onospheric</a:t>
            </a:r>
            <a:r>
              <a:rPr lang="en-US" sz="2400" dirty="0" smtClean="0"/>
              <a:t> RM prediction (red) and pulsar data (blue).</a:t>
            </a:r>
          </a:p>
          <a:p>
            <a:r>
              <a:rPr lang="en-US" sz="2400" dirty="0" err="1"/>
              <a:t>Ionospheric</a:t>
            </a:r>
            <a:r>
              <a:rPr lang="en-US" sz="2400" dirty="0"/>
              <a:t> RM </a:t>
            </a:r>
            <a:r>
              <a:rPr lang="en-US" sz="2400" dirty="0" smtClean="0"/>
              <a:t>prediction can be included in BBS</a:t>
            </a:r>
          </a:p>
        </p:txBody>
      </p:sp>
      <p:sp>
        <p:nvSpPr>
          <p:cNvPr id="5" name="Rechteck 7"/>
          <p:cNvSpPr>
            <a:spLocks noChangeArrowheads="1"/>
          </p:cNvSpPr>
          <p:nvPr/>
        </p:nvSpPr>
        <p:spPr bwMode="auto">
          <a:xfrm>
            <a:off x="5708649" y="5085184"/>
            <a:ext cx="30970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/>
              <a:t>C. </a:t>
            </a:r>
            <a:r>
              <a:rPr lang="en-US" dirty="0" err="1" smtClean="0"/>
              <a:t>Sobey</a:t>
            </a:r>
            <a:r>
              <a:rPr lang="en-US" dirty="0" smtClean="0"/>
              <a:t> and C. Sotomayor</a:t>
            </a:r>
            <a:endParaRPr lang="de-DE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41" y="1484784"/>
            <a:ext cx="8580831" cy="370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00521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Pixel">
  <a:themeElements>
    <a:clrScheme name="2_Pixel 14">
      <a:dk1>
        <a:srgbClr val="000000"/>
      </a:dk1>
      <a:lt1>
        <a:srgbClr val="FFFFFF"/>
      </a:lt1>
      <a:dk2>
        <a:srgbClr val="000000"/>
      </a:dk2>
      <a:lt2>
        <a:srgbClr val="4D4D4D"/>
      </a:lt2>
      <a:accent1>
        <a:srgbClr val="35CBBD"/>
      </a:accent1>
      <a:accent2>
        <a:srgbClr val="9DC2D7"/>
      </a:accent2>
      <a:accent3>
        <a:srgbClr val="FFFFFF"/>
      </a:accent3>
      <a:accent4>
        <a:srgbClr val="000000"/>
      </a:accent4>
      <a:accent5>
        <a:srgbClr val="AEE2DB"/>
      </a:accent5>
      <a:accent6>
        <a:srgbClr val="8EB0C3"/>
      </a:accent6>
      <a:hlink>
        <a:srgbClr val="006666"/>
      </a:hlink>
      <a:folHlink>
        <a:srgbClr val="CCCCFF"/>
      </a:folHlink>
    </a:clrScheme>
    <a:fontScheme name="2_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3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4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35CBBD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EE2DB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886</Words>
  <Application>Microsoft Office PowerPoint</Application>
  <PresentationFormat>Bildschirmpräsentation (4:3)</PresentationFormat>
  <Paragraphs>150</Paragraphs>
  <Slides>30</Slides>
  <Notes>2</Notes>
  <HiddenSlides>3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30</vt:i4>
      </vt:variant>
    </vt:vector>
  </HeadingPairs>
  <TitlesOfParts>
    <vt:vector size="33" baseType="lpstr">
      <vt:lpstr>2_Pixel</vt:lpstr>
      <vt:lpstr>Acrobat Document</vt:lpstr>
      <vt:lpstr>Arbeitsblatt</vt:lpstr>
      <vt:lpstr>PowerPoint-Präsentation</vt:lpstr>
      <vt:lpstr>Contents</vt:lpstr>
      <vt:lpstr>M51 Early Image</vt:lpstr>
      <vt:lpstr>M51 Better Image</vt:lpstr>
      <vt:lpstr>NGC891</vt:lpstr>
      <vt:lpstr>Fan Region</vt:lpstr>
      <vt:lpstr>Double Double B1835+620</vt:lpstr>
      <vt:lpstr>Ionospheric Faraday Rotation</vt:lpstr>
      <vt:lpstr>Prediction of Ionospheric RM from GPS data</vt:lpstr>
      <vt:lpstr>IC342</vt:lpstr>
      <vt:lpstr>Open Issues</vt:lpstr>
      <vt:lpstr>Milestone 0: Normal Imaging</vt:lpstr>
      <vt:lpstr>5ns Problem Solved</vt:lpstr>
      <vt:lpstr>Milestone 1: Long Integrations</vt:lpstr>
      <vt:lpstr>Ionospheric RM Correction</vt:lpstr>
      <vt:lpstr>Ionospheric RM Correction</vt:lpstr>
      <vt:lpstr>Beam Model Test 3C295 Data</vt:lpstr>
      <vt:lpstr>Milestone 2: RM Cubes with absolute FD</vt:lpstr>
      <vt:lpstr>Milestone 3: High Resolution in FD</vt:lpstr>
      <vt:lpstr>Milestone 4: Low Instrumental Polarization</vt:lpstr>
      <vt:lpstr>Milestone 5: High Angular Resolution</vt:lpstr>
      <vt:lpstr>LOFAR Cycle 0</vt:lpstr>
      <vt:lpstr>LC0 Scheduling</vt:lpstr>
      <vt:lpstr>LC0 Scheduling</vt:lpstr>
      <vt:lpstr>MKSP Clycle-0: Nearby Galaxies</vt:lpstr>
      <vt:lpstr>Cycle-0 Processing/Analysis</vt:lpstr>
      <vt:lpstr>LOFAR Cycle 1</vt:lpstr>
      <vt:lpstr>Summary</vt:lpstr>
      <vt:lpstr>Questions?</vt:lpstr>
      <vt:lpstr>Discussion:</vt:lpstr>
    </vt:vector>
  </TitlesOfParts>
  <Company>MPIfR Bonn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horneff</dc:creator>
  <cp:lastModifiedBy>Andreas Horneffer</cp:lastModifiedBy>
  <cp:revision>297</cp:revision>
  <cp:lastPrinted>2013-03-08T10:46:21Z</cp:lastPrinted>
  <dcterms:created xsi:type="dcterms:W3CDTF">2003-06-22T15:00:58Z</dcterms:created>
  <dcterms:modified xsi:type="dcterms:W3CDTF">2013-05-13T08:32:13Z</dcterms:modified>
</cp:coreProperties>
</file>