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37" r:id="rId2"/>
    <p:sldId id="407" r:id="rId3"/>
    <p:sldId id="411" r:id="rId4"/>
    <p:sldId id="412" r:id="rId5"/>
    <p:sldId id="415" r:id="rId6"/>
    <p:sldId id="416" r:id="rId7"/>
    <p:sldId id="417" r:id="rId8"/>
    <p:sldId id="413" r:id="rId9"/>
    <p:sldId id="418" r:id="rId10"/>
    <p:sldId id="419" r:id="rId11"/>
    <p:sldId id="40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C105"/>
    <a:srgbClr val="081422"/>
    <a:srgbClr val="071322"/>
    <a:srgbClr val="060F1B"/>
    <a:srgbClr val="040D1B"/>
    <a:srgbClr val="071529"/>
    <a:srgbClr val="0A1D37"/>
    <a:srgbClr val="040B14"/>
    <a:srgbClr val="040814"/>
    <a:srgbClr val="0E1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1" autoAdjust="0"/>
    <p:restoredTop sz="97396" autoAdjust="0"/>
  </p:normalViewPr>
  <p:slideViewPr>
    <p:cSldViewPr snapToObjects="1" showGuides="1">
      <p:cViewPr>
        <p:scale>
          <a:sx n="100" d="100"/>
          <a:sy n="100" d="100"/>
        </p:scale>
        <p:origin x="-13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1B3A8-A910-1D47-85FB-53136D9FDF82}" type="datetimeFigureOut">
              <a:rPr lang="en-US" smtClean="0"/>
              <a:t>5/13/13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4051E-CA3A-B942-994A-50FDE182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87FD4-101B-1C43-9E6A-D9E48E516943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4051E-CA3A-B942-994A-50FDE18249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4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ta-IN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ta-IN" dirty="0" smtClean="0"/>
              <a:t>Click to edit Master text styles</a:t>
            </a:r>
          </a:p>
          <a:p>
            <a:pPr lvl="1"/>
            <a:r>
              <a:rPr lang="ta-IN" dirty="0" smtClean="0"/>
              <a:t>Second level</a:t>
            </a:r>
          </a:p>
          <a:p>
            <a:pPr lvl="2"/>
            <a:r>
              <a:rPr lang="ta-IN" dirty="0" smtClean="0"/>
              <a:t>Third level</a:t>
            </a:r>
          </a:p>
          <a:p>
            <a:pPr lvl="3"/>
            <a:r>
              <a:rPr lang="ta-IN" dirty="0" smtClean="0"/>
              <a:t>Fourth level</a:t>
            </a:r>
          </a:p>
          <a:p>
            <a:pPr lvl="4"/>
            <a:r>
              <a:rPr lang="ta-IN" dirty="0" smtClean="0"/>
              <a:t>Fifth level</a:t>
            </a:r>
            <a:endParaRPr lang="en-US" dirty="0"/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>
            <a:off x="457200" y="838200"/>
            <a:ext cx="8229600" cy="0"/>
          </a:xfrm>
          <a:prstGeom prst="line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3"/>
          <p:cNvSpPr>
            <a:spLocks noChangeShapeType="1"/>
          </p:cNvSpPr>
          <p:nvPr userDrawn="1"/>
        </p:nvSpPr>
        <p:spPr bwMode="auto">
          <a:xfrm>
            <a:off x="457200" y="6477000"/>
            <a:ext cx="8229600" cy="0"/>
          </a:xfrm>
          <a:prstGeom prst="line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4221021" y="6495147"/>
            <a:ext cx="8459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ta-IN" sz="1000" b="1" dirty="0" smtClean="0">
                <a:solidFill>
                  <a:schemeClr val="bg1">
                    <a:lumMod val="9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pitchFamily="-65" charset="0"/>
              </a:rPr>
              <a:t>Vibor</a:t>
            </a:r>
            <a:r>
              <a:rPr lang="ta-IN" sz="1000" b="1" baseline="0" dirty="0" smtClean="0">
                <a:solidFill>
                  <a:schemeClr val="bg1">
                    <a:lumMod val="9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pitchFamily="-65" charset="0"/>
              </a:rPr>
              <a:t> Jelić</a:t>
            </a:r>
            <a:endParaRPr lang="en-US" sz="1000" b="1" dirty="0">
              <a:solidFill>
                <a:schemeClr val="bg1">
                  <a:lumMod val="9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ahoma" pitchFamily="-65" charset="0"/>
            </a:endParaRPr>
          </a:p>
        </p:txBody>
      </p:sp>
      <p:pic>
        <p:nvPicPr>
          <p:cNvPr id="10" name="Picture 20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8608" y="6525344"/>
            <a:ext cx="895515" cy="24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544" y="6525344"/>
            <a:ext cx="915419" cy="2519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544" y="6525344"/>
            <a:ext cx="915419" cy="25199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990600"/>
            <a:ext cx="8229600" cy="536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dirty="0" smtClean="0"/>
              <a:t>Click to edit Master text styles</a:t>
            </a:r>
          </a:p>
          <a:p>
            <a:pPr lvl="1"/>
            <a:r>
              <a:rPr lang="ta-IN" dirty="0" smtClean="0"/>
              <a:t>Second level</a:t>
            </a:r>
          </a:p>
          <a:p>
            <a:pPr lvl="2"/>
            <a:r>
              <a:rPr lang="ta-IN" dirty="0" smtClean="0"/>
              <a:t>Third level</a:t>
            </a:r>
          </a:p>
          <a:p>
            <a:pPr lvl="3"/>
            <a:r>
              <a:rPr lang="ta-IN" dirty="0" smtClean="0"/>
              <a:t>Fourth level</a:t>
            </a:r>
          </a:p>
          <a:p>
            <a:pPr lvl="4"/>
            <a:r>
              <a:rPr lang="ta-I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2D837-01D4-814F-8B30-AA8B74DF3792}" type="datetimeFigureOut">
              <a:rPr lang="en-US" smtClean="0"/>
              <a:pPr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FC15-A2C4-D44F-8FBD-471D06F20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C6D9F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C6D9F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C6D9F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C6D9F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C6D9F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C6D9F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0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lofar 23 mei 2010-59.jpg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085"/>
          <a:stretch/>
        </p:blipFill>
        <p:spPr bwMode="auto">
          <a:xfrm>
            <a:off x="-36512" y="1080120"/>
            <a:ext cx="9180512" cy="577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6512" y="0"/>
            <a:ext cx="9180512" cy="17728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05" name="Rectangle 1041"/>
          <p:cNvSpPr>
            <a:spLocks noChangeArrowheads="1"/>
          </p:cNvSpPr>
          <p:nvPr/>
        </p:nvSpPr>
        <p:spPr bwMode="auto">
          <a:xfrm>
            <a:off x="-165100" y="195263"/>
            <a:ext cx="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711" name="Rectangle 1047"/>
          <p:cNvSpPr>
            <a:spLocks noGrp="1" noChangeArrowheads="1"/>
          </p:cNvSpPr>
          <p:nvPr>
            <p:ph type="ctrTitle"/>
          </p:nvPr>
        </p:nvSpPr>
        <p:spPr>
          <a:xfrm>
            <a:off x="35496" y="2244080"/>
            <a:ext cx="9041506" cy="1905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</a:rPr>
              <a:t>Galactic (polarized) emission</a:t>
            </a:r>
            <a:endParaRPr lang="en-US" sz="5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2712" name="Rectangle 1048"/>
          <p:cNvSpPr>
            <a:spLocks noGrp="1" noChangeArrowheads="1"/>
          </p:cNvSpPr>
          <p:nvPr>
            <p:ph type="subTitle" idx="1"/>
          </p:nvPr>
        </p:nvSpPr>
        <p:spPr>
          <a:xfrm>
            <a:off x="827584" y="4941168"/>
            <a:ext cx="7466012" cy="1463824"/>
          </a:xfrm>
        </p:spPr>
        <p:txBody>
          <a:bodyPr>
            <a:normAutofit/>
          </a:bodyPr>
          <a:lstStyle/>
          <a:p>
            <a:pPr marL="190500" indent="-190500" algn="l"/>
            <a:r>
              <a:rPr lang="ta-IN" sz="2800" b="1" dirty="0" smtClean="0">
                <a:solidFill>
                  <a:srgbClr val="FFFF00"/>
                </a:solidFill>
                <a:latin typeface="Verdana"/>
                <a:cs typeface="Verdana"/>
              </a:rPr>
              <a:t>Vibor Jelić</a:t>
            </a:r>
            <a:r>
              <a:rPr lang="nl-NL" sz="2800" b="1" baseline="30000" dirty="0" smtClean="0">
                <a:solidFill>
                  <a:srgbClr val="FFFF00"/>
                </a:solidFill>
                <a:latin typeface="Verdana"/>
                <a:cs typeface="Verdana"/>
              </a:rPr>
              <a:t>*</a:t>
            </a:r>
          </a:p>
          <a:p>
            <a:pPr marL="190500" indent="-190500" algn="l"/>
            <a:endParaRPr lang="nl-NL" sz="2800" b="1" i="1" baseline="30000" dirty="0">
              <a:solidFill>
                <a:srgbClr val="FFFF00"/>
              </a:solidFill>
              <a:latin typeface="Verdana"/>
              <a:cs typeface="Verdana"/>
            </a:endParaRPr>
          </a:p>
          <a:p>
            <a:pPr marL="190500" indent="-190500" algn="l"/>
            <a:r>
              <a:rPr lang="en-GB" sz="2800" baseline="30000" dirty="0" smtClean="0">
                <a:solidFill>
                  <a:srgbClr val="FFFF00"/>
                </a:solidFill>
                <a:latin typeface="Verdana"/>
                <a:cs typeface="Verdana"/>
              </a:rPr>
              <a:t>*</a:t>
            </a:r>
            <a:r>
              <a:rPr lang="en-GB" sz="2800" baseline="30000" dirty="0" smtClean="0">
                <a:solidFill>
                  <a:schemeClr val="bg1"/>
                </a:solidFill>
                <a:latin typeface="Verdana"/>
                <a:cs typeface="Verdana"/>
              </a:rPr>
              <a:t>on behalf of the LOFAR-</a:t>
            </a:r>
            <a:r>
              <a:rPr lang="en-GB" sz="2800" baseline="30000" dirty="0" err="1" smtClean="0">
                <a:solidFill>
                  <a:schemeClr val="bg1"/>
                </a:solidFill>
                <a:latin typeface="Verdana"/>
                <a:cs typeface="Verdana"/>
              </a:rPr>
              <a:t>EoR</a:t>
            </a:r>
            <a:r>
              <a:rPr lang="en-GB" sz="2800" baseline="30000" dirty="0" smtClean="0">
                <a:solidFill>
                  <a:schemeClr val="bg1"/>
                </a:solidFill>
                <a:latin typeface="Verdana"/>
                <a:cs typeface="Verdana"/>
              </a:rPr>
              <a:t> team</a:t>
            </a:r>
            <a:endParaRPr lang="en-GB" sz="2800" baseline="30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bright="-18000" contrast="30000"/>
          </a:blip>
          <a:stretch>
            <a:fillRect/>
          </a:stretch>
        </p:blipFill>
        <p:spPr>
          <a:xfrm>
            <a:off x="7452320" y="548680"/>
            <a:ext cx="1440160" cy="5031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23" y="1030529"/>
            <a:ext cx="3305365" cy="598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32754"/>
            <a:ext cx="6408711" cy="6319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LOFAR-</a:t>
            </a:r>
            <a:r>
              <a:rPr lang="en-US" dirty="0" err="1" smtClean="0">
                <a:solidFill>
                  <a:srgbClr val="FFFF00"/>
                </a:solidFill>
              </a:rPr>
              <a:t>EoR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experiment: </a:t>
            </a:r>
            <a:r>
              <a:rPr lang="en-US" dirty="0" smtClean="0">
                <a:solidFill>
                  <a:srgbClr val="FFFF00"/>
                </a:solidFill>
              </a:rPr>
              <a:t>NCP field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5272" y="6011996"/>
            <a:ext cx="147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S. Yatawatta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052736"/>
            <a:ext cx="5434965" cy="4950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702" y="4941168"/>
            <a:ext cx="2055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8 x 8 </a:t>
            </a:r>
            <a:r>
              <a:rPr lang="en-US" dirty="0" err="1" smtClean="0">
                <a:solidFill>
                  <a:srgbClr val="FFFF00"/>
                </a:solidFill>
              </a:rPr>
              <a:t>deg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0.8 </a:t>
            </a:r>
            <a:r>
              <a:rPr lang="en-US" dirty="0" err="1" smtClean="0">
                <a:solidFill>
                  <a:srgbClr val="FFFF00"/>
                </a:solidFill>
              </a:rPr>
              <a:t>microJy</a:t>
            </a:r>
            <a:r>
              <a:rPr lang="en-US" dirty="0" smtClean="0">
                <a:solidFill>
                  <a:srgbClr val="FFFF00"/>
                </a:solidFill>
              </a:rPr>
              <a:t>/beam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 smtClean="0">
                <a:solidFill>
                  <a:srgbClr val="FFFFFF"/>
                </a:solidFill>
              </a:rPr>
              <a:t>62MHz </a:t>
            </a:r>
            <a:r>
              <a:rPr lang="en-US" dirty="0">
                <a:solidFill>
                  <a:srgbClr val="FFFFFF"/>
                </a:solidFill>
              </a:rPr>
              <a:t>bandwidth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4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Summary </a:t>
            </a:r>
            <a:r>
              <a:rPr lang="en-US" dirty="0" smtClean="0">
                <a:solidFill>
                  <a:srgbClr val="FFFF00"/>
                </a:solidFill>
              </a:rPr>
              <a:t>&amp;</a:t>
            </a:r>
            <a:r>
              <a:rPr lang="en-US" dirty="0" smtClean="0">
                <a:solidFill>
                  <a:schemeClr val="bg1"/>
                </a:solidFill>
              </a:rPr>
              <a:t> Conclusions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600" y="1124744"/>
            <a:ext cx="7848600" cy="2751366"/>
            <a:chOff x="609600" y="1143000"/>
            <a:chExt cx="7848600" cy="2751366"/>
          </a:xfrm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09600" y="1143000"/>
              <a:ext cx="7772400" cy="3968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hr-HR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</a:rPr>
                <a:t>GALACTIC POLARIZED EMISSION</a:t>
              </a: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65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295400" y="1539875"/>
              <a:ext cx="7162800" cy="235449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 typeface="Wingdings" pitchFamily="-65" charset="2"/>
                <a:buChar char="§"/>
                <a:defRPr/>
              </a:pPr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r>
                <a: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full polarization calibration</a:t>
              </a:r>
              <a:endPara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65" charset="0"/>
                <a:sym typeface="Wingdings" pitchFamily="-65" charset="2"/>
              </a:endParaRPr>
            </a:p>
            <a:p>
              <a:pPr>
                <a:spcBef>
                  <a:spcPct val="50000"/>
                </a:spcBef>
                <a:buFont typeface="Wingdings" pitchFamily="-65" charset="2"/>
                <a:buChar char="§"/>
                <a:defRPr/>
              </a:pPr>
              <a:r>
                <a: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r>
                <a:rPr lang="en-GB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correct for FR in the ionosphere</a:t>
              </a:r>
            </a:p>
            <a:p>
              <a:pPr>
                <a:spcBef>
                  <a:spcPct val="50000"/>
                </a:spcBef>
                <a:buFont typeface="Wingdings" pitchFamily="-65" charset="2"/>
                <a:buChar char="§"/>
                <a:defRPr/>
              </a:pP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r>
                <a:rPr lang="en-GB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apply array and tile beam corrections</a:t>
              </a:r>
            </a:p>
            <a:p>
              <a:pPr>
                <a:spcBef>
                  <a:spcPct val="50000"/>
                </a:spcBef>
                <a:buFont typeface="Wingdings" pitchFamily="-65" charset="2"/>
                <a:buChar char="§"/>
                <a:defRPr/>
              </a:pPr>
              <a:r>
                <a:rPr lang="en-GB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make a low resolution images (</a:t>
              </a:r>
              <a:r>
                <a:rPr lang="en-GB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~3 </a:t>
              </a:r>
              <a:r>
                <a:rPr lang="en-GB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arcmin</a:t>
              </a:r>
              <a:r>
                <a:rPr lang="en-GB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resolution</a:t>
              </a: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)</a:t>
              </a:r>
            </a:p>
            <a:p>
              <a:pPr marL="742950" lvl="1" indent="-285750">
                <a:spcBef>
                  <a:spcPct val="50000"/>
                </a:spcBef>
                <a:buFont typeface="Wingdings" charset="0"/>
                <a:buChar char="è"/>
                <a:defRPr/>
              </a:pPr>
              <a:r>
                <a:rPr lang="en-GB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/>
                  <a:ea typeface="Wingdings"/>
                  <a:cs typeface="Tahoma"/>
                  <a:sym typeface="Wingdings"/>
                </a:rPr>
                <a:t>with a uniform </a:t>
              </a:r>
              <a:r>
                <a:rPr lang="en-GB" sz="1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/>
                  <a:ea typeface="Wingdings"/>
                  <a:cs typeface="Tahoma"/>
                  <a:sym typeface="Wingdings"/>
                </a:rPr>
                <a:t>uv</a:t>
              </a:r>
              <a:r>
                <a:rPr lang="en-GB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/>
                  <a:ea typeface="Wingdings"/>
                  <a:cs typeface="Tahoma"/>
                  <a:sym typeface="Wingdings"/>
                </a:rPr>
                <a:t> coverage, apply both inner and </a:t>
              </a:r>
              <a:r>
                <a:rPr lang="en-GB" sz="1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/>
                  <a:ea typeface="Wingdings"/>
                  <a:cs typeface="Tahoma"/>
                  <a:sym typeface="Wingdings"/>
                </a:rPr>
                <a:t>outer </a:t>
              </a:r>
              <a:r>
                <a:rPr lang="en-GB" sz="14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/>
                  <a:ea typeface="Wingdings"/>
                  <a:cs typeface="Tahoma"/>
                  <a:sym typeface="Wingdings"/>
                </a:rPr>
                <a:t>uv</a:t>
              </a:r>
              <a:r>
                <a:rPr lang="en-GB" sz="1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/>
                  <a:ea typeface="Wingdings"/>
                  <a:cs typeface="Tahoma"/>
                  <a:sym typeface="Wingdings"/>
                </a:rPr>
                <a:t> taper</a:t>
              </a:r>
              <a:endParaRPr lang="en-GB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cs typeface="Tahoma"/>
                <a:sym typeface="Wingdings" pitchFamily="-65" charset="2"/>
              </a:endParaRPr>
            </a:p>
            <a:p>
              <a:pPr>
                <a:spcBef>
                  <a:spcPct val="50000"/>
                </a:spcBef>
                <a:buFont typeface="Wingdings" pitchFamily="-65" charset="2"/>
                <a:buChar char="§"/>
                <a:defRPr/>
              </a:pPr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r>
                <a: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apply RM synthesis </a:t>
              </a:r>
              <a:r>
                <a: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65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1560" y="4509120"/>
            <a:ext cx="7848600" cy="1181705"/>
            <a:chOff x="609600" y="1143000"/>
            <a:chExt cx="7848600" cy="1181705"/>
          </a:xfrm>
        </p:grpSpPr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09600" y="1143000"/>
              <a:ext cx="7772400" cy="3968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hr-HR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</a:rPr>
                <a:t>ELAIS-N1 field</a:t>
              </a: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65" charset="0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295400" y="1539875"/>
              <a:ext cx="7162800" cy="78483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 typeface="Wingdings" pitchFamily="-65" charset="2"/>
                <a:buChar char="§"/>
                <a:defRPr/>
              </a:pPr>
              <a:r>
                <a: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r>
                <a:rPr lang="en-GB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Galactic polarized emission of a few Kelvin</a:t>
              </a:r>
            </a:p>
            <a:p>
              <a:pPr>
                <a:spcBef>
                  <a:spcPct val="50000"/>
                </a:spcBef>
                <a:buFont typeface="Wingdings" pitchFamily="-65" charset="2"/>
                <a:buChar char="§"/>
                <a:defRPr/>
              </a:pPr>
              <a:r>
                <a: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r>
                <a: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noise in RM cubes ~ 0.2 </a:t>
              </a:r>
              <a:r>
                <a:rPr lang="en-GB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mJy</a:t>
              </a:r>
              <a:r>
                <a:rPr lang="en-GB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65" charset="0"/>
                  <a:sym typeface="Wingdings" pitchFamily="-65" charset="2"/>
                </a:rPr>
                <a:t> </a:t>
              </a:r>
              <a:endPara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2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620688"/>
            <a:ext cx="8515026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2354" y="6093296"/>
            <a:ext cx="8526199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1747514" y="1949931"/>
            <a:ext cx="56812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Clr>
                <a:srgbClr val="FF6600"/>
              </a:buClr>
            </a:pPr>
            <a:r>
              <a:rPr lang="en-US" sz="4200" b="1" dirty="0" smtClean="0">
                <a:solidFill>
                  <a:srgbClr val="FFFF00"/>
                </a:solidFill>
                <a:latin typeface="Calibri"/>
                <a:cs typeface="Calibri"/>
              </a:rPr>
              <a:t>LOFAR-</a:t>
            </a:r>
            <a:r>
              <a:rPr lang="en-US" sz="4200" b="1" dirty="0" err="1" smtClean="0">
                <a:solidFill>
                  <a:srgbClr val="FFFF00"/>
                </a:solidFill>
                <a:latin typeface="Calibri"/>
                <a:cs typeface="Calibri"/>
              </a:rPr>
              <a:t>EoR</a:t>
            </a:r>
            <a:r>
              <a:rPr lang="en-US" sz="4200" b="1" dirty="0" smtClean="0">
                <a:solidFill>
                  <a:srgbClr val="FFFF00"/>
                </a:solidFill>
                <a:latin typeface="Calibri"/>
                <a:cs typeface="Calibri"/>
              </a:rPr>
              <a:t> observations</a:t>
            </a:r>
            <a:endParaRPr lang="en-US" sz="42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9384" y="836712"/>
            <a:ext cx="8495670" cy="5256584"/>
            <a:chOff x="389384" y="836712"/>
            <a:chExt cx="8495670" cy="5256584"/>
          </a:xfrm>
        </p:grpSpPr>
        <p:pic>
          <p:nvPicPr>
            <p:cNvPr id="5" name="Picture 4" descr="Haslam408_LOFAR_EoR_v3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84" y="836712"/>
              <a:ext cx="8359080" cy="49463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00192" y="5723964"/>
              <a:ext cx="2584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</a:rPr>
                <a:t>LOFAR-</a:t>
              </a:r>
              <a:r>
                <a:rPr lang="en-US" b="1" i="1" dirty="0" err="1" smtClean="0">
                  <a:solidFill>
                    <a:schemeClr val="bg1"/>
                  </a:solidFill>
                </a:rPr>
                <a:t>EoR</a:t>
              </a:r>
              <a:r>
                <a:rPr lang="en-US" b="1" i="1" dirty="0" smtClean="0">
                  <a:solidFill>
                    <a:schemeClr val="bg1"/>
                  </a:solidFill>
                </a:rPr>
                <a:t> observations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27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LOFAR-</a:t>
            </a:r>
            <a:r>
              <a:rPr lang="en-US" dirty="0" err="1" smtClean="0">
                <a:solidFill>
                  <a:srgbClr val="FFFF00"/>
                </a:solidFill>
              </a:rPr>
              <a:t>EoR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experiment: </a:t>
            </a:r>
            <a:r>
              <a:rPr lang="en-US" dirty="0" err="1" smtClean="0">
                <a:solidFill>
                  <a:srgbClr val="FFFF00"/>
                </a:solidFill>
              </a:rPr>
              <a:t>Elais</a:t>
            </a:r>
            <a:r>
              <a:rPr lang="en-US" dirty="0" smtClean="0">
                <a:solidFill>
                  <a:srgbClr val="FFFF00"/>
                </a:solidFill>
              </a:rPr>
              <a:t> N1 field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838200" y="908720"/>
            <a:ext cx="7694240" cy="597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6600"/>
              </a:buClr>
              <a:buFont typeface="Arial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uropean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L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arge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rea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SO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urvey –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N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orth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1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 field</a:t>
            </a:r>
          </a:p>
          <a:p>
            <a:pPr>
              <a:buClr>
                <a:srgbClr val="FF66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RA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16h14m00s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Dec 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+54:30:00</a:t>
            </a:r>
          </a:p>
          <a:p>
            <a:pPr>
              <a:buClr>
                <a:srgbClr val="FF6600"/>
              </a:buClr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 motivation: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 one of the Subaru fields, observed at many wavelengths,</a:t>
            </a:r>
          </a:p>
          <a:p>
            <a:pPr>
              <a:buClr>
                <a:srgbClr val="FF6600"/>
              </a:buClr>
            </a:pPr>
            <a:r>
              <a:rPr lang="en-US" sz="2000" dirty="0">
                <a:solidFill>
                  <a:srgbClr val="FFFF00"/>
                </a:solidFill>
                <a:cs typeface="Calibri"/>
              </a:rPr>
              <a:t>synergy with the LOFAR-survey KSP</a:t>
            </a:r>
            <a:endParaRPr lang="en-US" sz="2000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buClr>
                <a:srgbClr val="FF66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no bright sources  (&lt; 5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Jy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</a:p>
          <a:p>
            <a:pPr lvl="1">
              <a:buClr>
                <a:srgbClr val="FF6600"/>
              </a:buClr>
            </a:pP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  <a:p>
            <a:pPr lvl="1">
              <a:buClr>
                <a:srgbClr val="FF6600"/>
              </a:buClr>
            </a:pPr>
            <a:endParaRPr lang="en-US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742950" lvl="1" indent="-285750">
              <a:buClr>
                <a:srgbClr val="FF66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FFFF00"/>
                </a:solidFill>
                <a:latin typeface="Calibri"/>
                <a:cs typeface="Calibri"/>
              </a:rPr>
              <a:t>LOFAR – HBA observation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 @ </a:t>
            </a:r>
            <a:r>
              <a:rPr lang="en-US" sz="2400" dirty="0" smtClean="0">
                <a:solidFill>
                  <a:srgbClr val="FFFF00"/>
                </a:solidFill>
                <a:latin typeface="Calibri"/>
                <a:cs typeface="Calibri"/>
              </a:rPr>
              <a:t>138 – 185 MHz</a:t>
            </a:r>
          </a:p>
          <a:p>
            <a:pPr lvl="2">
              <a:buClr>
                <a:srgbClr val="FF6600"/>
              </a:buClr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lang="en-US" sz="2400" dirty="0" smtClean="0">
                <a:solidFill>
                  <a:srgbClr val="FFFF00"/>
                </a:solidFill>
                <a:latin typeface="Calibri"/>
                <a:cs typeface="Calibri"/>
              </a:rPr>
              <a:t>July 2012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2400" dirty="0" smtClean="0">
                <a:solidFill>
                  <a:srgbClr val="FFFF00"/>
                </a:solidFill>
                <a:latin typeface="Calibri"/>
                <a:cs typeface="Calibri"/>
              </a:rPr>
              <a:t>7h, 244 </a:t>
            </a:r>
            <a:r>
              <a:rPr lang="en-US" sz="2400" dirty="0" err="1" smtClean="0">
                <a:solidFill>
                  <a:srgbClr val="FFFF00"/>
                </a:solidFill>
                <a:latin typeface="Calibri"/>
                <a:cs typeface="Calibri"/>
              </a:rPr>
              <a:t>sb</a:t>
            </a:r>
            <a:r>
              <a:rPr lang="en-US" sz="2400" dirty="0" smtClean="0">
                <a:solidFill>
                  <a:srgbClr val="FFFF00"/>
                </a:solidFill>
                <a:latin typeface="Calibri"/>
                <a:cs typeface="Calibri"/>
              </a:rPr>
              <a:t>,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CR+RS stations (55)</a:t>
            </a:r>
          </a:p>
          <a:p>
            <a:pPr lvl="1">
              <a:buClr>
                <a:srgbClr val="FF6600"/>
              </a:buClr>
            </a:pPr>
            <a:endParaRPr lang="en-US" dirty="0" smtClean="0">
              <a:solidFill>
                <a:srgbClr val="FFFFFF"/>
              </a:solidFill>
              <a:cs typeface="Calibri"/>
            </a:endParaRPr>
          </a:p>
          <a:p>
            <a:pPr lvl="1">
              <a:buClr>
                <a:srgbClr val="FF6600"/>
              </a:buClr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lvl="1">
              <a:buClr>
                <a:srgbClr val="FF6600"/>
              </a:buClr>
            </a:pPr>
            <a:endParaRPr lang="en-US" dirty="0" smtClean="0">
              <a:solidFill>
                <a:srgbClr val="FFFFFF"/>
              </a:solidFill>
              <a:cs typeface="Calibri"/>
            </a:endParaRPr>
          </a:p>
          <a:p>
            <a:pPr lvl="1">
              <a:buClr>
                <a:srgbClr val="FF6600"/>
              </a:buClr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lvl="1">
              <a:buClr>
                <a:srgbClr val="FF6600"/>
              </a:buClr>
            </a:pPr>
            <a:endParaRPr lang="en-US" dirty="0" smtClean="0">
              <a:solidFill>
                <a:srgbClr val="FFFFFF"/>
              </a:solidFill>
              <a:cs typeface="Calibri"/>
            </a:endParaRPr>
          </a:p>
          <a:p>
            <a:pPr lvl="1">
              <a:buClr>
                <a:srgbClr val="FF6600"/>
              </a:buClr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marL="742950" lvl="1" indent="-285750">
              <a:buClr>
                <a:srgbClr val="FF66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FFFF00"/>
                </a:solidFill>
                <a:cs typeface="Calibri"/>
              </a:rPr>
              <a:t>WSRT</a:t>
            </a:r>
            <a:r>
              <a:rPr lang="en-US" sz="2400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@ </a:t>
            </a:r>
            <a:r>
              <a:rPr lang="en-US" sz="2400" dirty="0" smtClean="0">
                <a:solidFill>
                  <a:srgbClr val="FFFF00"/>
                </a:solidFill>
                <a:cs typeface="Calibri"/>
              </a:rPr>
              <a:t>350 MHz</a:t>
            </a:r>
            <a:endParaRPr lang="en-US" sz="2400" dirty="0">
              <a:solidFill>
                <a:srgbClr val="FFFF00"/>
              </a:solidFill>
              <a:cs typeface="Calibri"/>
            </a:endParaRPr>
          </a:p>
          <a:p>
            <a:pPr lvl="2">
              <a:buClr>
                <a:srgbClr val="FF6600"/>
              </a:buClr>
            </a:pPr>
            <a:endParaRPr lang="en-US" sz="2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buClr>
                <a:srgbClr val="FF6600"/>
              </a:buClr>
              <a:buFont typeface="Arial" charset="0"/>
              <a:buChar char="•"/>
            </a:pPr>
            <a:endParaRPr lang="en-US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buClr>
                <a:srgbClr val="FF6600"/>
              </a:buClr>
            </a:pP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834" y="4028871"/>
            <a:ext cx="7480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direction independent calibration using BBS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solidFill>
                  <a:srgbClr val="FFFF00"/>
                </a:solidFill>
              </a:rPr>
              <a:t>Ionospheric</a:t>
            </a:r>
            <a:r>
              <a:rPr lang="en-US" dirty="0" smtClean="0">
                <a:solidFill>
                  <a:srgbClr val="FFFF00"/>
                </a:solidFill>
              </a:rPr>
              <a:t> Faraday </a:t>
            </a:r>
            <a:r>
              <a:rPr lang="en-US" dirty="0" err="1" smtClean="0">
                <a:solidFill>
                  <a:srgbClr val="FFFF00"/>
                </a:solidFill>
              </a:rPr>
              <a:t>rotaion</a:t>
            </a:r>
            <a:r>
              <a:rPr lang="en-US" dirty="0" smtClean="0">
                <a:solidFill>
                  <a:srgbClr val="FFFF00"/>
                </a:solidFill>
              </a:rPr>
              <a:t> correction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orrected for direction and time dependent  LOFAR beam (</a:t>
            </a:r>
            <a:r>
              <a:rPr lang="en-US" dirty="0" err="1" smtClean="0">
                <a:solidFill>
                  <a:srgbClr val="FFFF00"/>
                </a:solidFill>
              </a:rPr>
              <a:t>AWimager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4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LOFAR-</a:t>
            </a:r>
            <a:r>
              <a:rPr lang="en-US" dirty="0" err="1" smtClean="0">
                <a:solidFill>
                  <a:srgbClr val="FFFF00"/>
                </a:solidFill>
              </a:rPr>
              <a:t>EoR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experiment: </a:t>
            </a:r>
            <a:r>
              <a:rPr lang="en-US" dirty="0" err="1" smtClean="0">
                <a:solidFill>
                  <a:srgbClr val="FFFF00"/>
                </a:solidFill>
              </a:rPr>
              <a:t>Elais</a:t>
            </a:r>
            <a:r>
              <a:rPr lang="en-US" dirty="0" smtClean="0">
                <a:solidFill>
                  <a:srgbClr val="FFFF00"/>
                </a:solidFill>
              </a:rPr>
              <a:t> N1 field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 descr="avg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26359"/>
            <a:ext cx="6128574" cy="5382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702" y="4941168"/>
            <a:ext cx="2055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Noise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0.22 </a:t>
            </a:r>
            <a:r>
              <a:rPr lang="en-US" dirty="0" err="1" smtClean="0">
                <a:solidFill>
                  <a:srgbClr val="FFFF00"/>
                </a:solidFill>
              </a:rPr>
              <a:t>mJy</a:t>
            </a:r>
            <a:r>
              <a:rPr lang="en-US" dirty="0" smtClean="0">
                <a:solidFill>
                  <a:srgbClr val="FFFF00"/>
                </a:solidFill>
              </a:rPr>
              <a:t>/beam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48MHz bandwidth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Elais</a:t>
            </a:r>
            <a:r>
              <a:rPr lang="en-US" dirty="0" smtClean="0">
                <a:solidFill>
                  <a:srgbClr val="FFFF00"/>
                </a:solidFill>
              </a:rPr>
              <a:t> N1 field: </a:t>
            </a:r>
            <a:r>
              <a:rPr lang="en-US" dirty="0" err="1" smtClean="0">
                <a:solidFill>
                  <a:schemeClr val="bg1"/>
                </a:solidFill>
              </a:rPr>
              <a:t>ionospheric</a:t>
            </a:r>
            <a:r>
              <a:rPr lang="en-US" dirty="0" smtClean="0">
                <a:solidFill>
                  <a:schemeClr val="bg1"/>
                </a:solidFill>
              </a:rPr>
              <a:t> RM correction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7025" y="1556792"/>
            <a:ext cx="5231439" cy="4688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81" y="1109712"/>
            <a:ext cx="3218255" cy="31113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1954" y="4211796"/>
            <a:ext cx="141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65" charset="0"/>
              </a:rPr>
              <a:t>M. Mevius</a:t>
            </a:r>
            <a:endParaRPr lang="hr-HR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1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Elais</a:t>
            </a:r>
            <a:r>
              <a:rPr lang="en-US" dirty="0" smtClean="0">
                <a:solidFill>
                  <a:srgbClr val="FFFF00"/>
                </a:solidFill>
              </a:rPr>
              <a:t> N1 field: </a:t>
            </a:r>
            <a:r>
              <a:rPr lang="en-US" dirty="0" smtClean="0">
                <a:solidFill>
                  <a:schemeClr val="bg1"/>
                </a:solidFill>
              </a:rPr>
              <a:t>beam corrections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1268760"/>
            <a:ext cx="8057423" cy="46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Elais</a:t>
            </a:r>
            <a:r>
              <a:rPr lang="en-US" dirty="0" smtClean="0">
                <a:solidFill>
                  <a:srgbClr val="FFFF00"/>
                </a:solidFill>
              </a:rPr>
              <a:t> N1 field: </a:t>
            </a:r>
            <a:r>
              <a:rPr lang="en-US" dirty="0" smtClean="0">
                <a:solidFill>
                  <a:schemeClr val="bg1"/>
                </a:solidFill>
              </a:rPr>
              <a:t>beam corrections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1124744"/>
            <a:ext cx="5197661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9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LOFAR-</a:t>
            </a:r>
            <a:r>
              <a:rPr lang="en-US" dirty="0" err="1" smtClean="0">
                <a:solidFill>
                  <a:srgbClr val="FFFF00"/>
                </a:solidFill>
              </a:rPr>
              <a:t>EoR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experiment: </a:t>
            </a:r>
            <a:r>
              <a:rPr lang="en-US" dirty="0" err="1" smtClean="0">
                <a:solidFill>
                  <a:srgbClr val="FFFF00"/>
                </a:solidFill>
              </a:rPr>
              <a:t>Elais</a:t>
            </a:r>
            <a:r>
              <a:rPr lang="en-US" dirty="0" smtClean="0">
                <a:solidFill>
                  <a:srgbClr val="FFFF00"/>
                </a:solidFill>
              </a:rPr>
              <a:t> N1 field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" y="1186529"/>
            <a:ext cx="8100392" cy="48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7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7159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LOFAR-</a:t>
            </a:r>
            <a:r>
              <a:rPr lang="en-US" dirty="0" err="1" smtClean="0">
                <a:solidFill>
                  <a:srgbClr val="FFFF00"/>
                </a:solidFill>
              </a:rPr>
              <a:t>EoR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experiment: </a:t>
            </a:r>
            <a:r>
              <a:rPr lang="en-US" dirty="0" smtClean="0">
                <a:solidFill>
                  <a:srgbClr val="FFFF00"/>
                </a:solidFill>
              </a:rPr>
              <a:t>NCP field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5272" y="6011996"/>
            <a:ext cx="147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S. Yatawatta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00" y="991096"/>
            <a:ext cx="5386200" cy="510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702" y="4941168"/>
            <a:ext cx="2055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30 x 30 </a:t>
            </a:r>
            <a:r>
              <a:rPr lang="en-US" dirty="0" err="1" smtClean="0">
                <a:solidFill>
                  <a:srgbClr val="FFFF00"/>
                </a:solidFill>
              </a:rPr>
              <a:t>deg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0.8 </a:t>
            </a:r>
            <a:r>
              <a:rPr lang="en-US" dirty="0" err="1" smtClean="0">
                <a:solidFill>
                  <a:srgbClr val="FFFF00"/>
                </a:solidFill>
              </a:rPr>
              <a:t>microJy</a:t>
            </a:r>
            <a:r>
              <a:rPr lang="en-US" dirty="0" smtClean="0">
                <a:solidFill>
                  <a:srgbClr val="FFFF00"/>
                </a:solidFill>
              </a:rPr>
              <a:t>/beam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 smtClean="0">
                <a:solidFill>
                  <a:srgbClr val="FFFFFF"/>
                </a:solidFill>
              </a:rPr>
              <a:t>62MHz </a:t>
            </a:r>
            <a:r>
              <a:rPr lang="en-US" dirty="0">
                <a:solidFill>
                  <a:srgbClr val="FFFFFF"/>
                </a:solidFill>
              </a:rPr>
              <a:t>bandwidth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3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11401</TotalTime>
  <Words>278</Words>
  <Application>Microsoft Macintosh PowerPoint</Application>
  <PresentationFormat>On-screen Show (4:3)</PresentationFormat>
  <Paragraphs>59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Galactic (polarized) emission</vt:lpstr>
      <vt:lpstr>PowerPoint Presentation</vt:lpstr>
      <vt:lpstr>LOFAR-EoR experiment: Elais N1 field</vt:lpstr>
      <vt:lpstr>LOFAR-EoR experiment: Elais N1 field</vt:lpstr>
      <vt:lpstr>Elais N1 field: ionospheric RM correction</vt:lpstr>
      <vt:lpstr>Elais N1 field: beam corrections</vt:lpstr>
      <vt:lpstr>Elais N1 field: beam corrections</vt:lpstr>
      <vt:lpstr>LOFAR-EoR experiment: Elais N1 field</vt:lpstr>
      <vt:lpstr>LOFAR-EoR experiment: NCP field</vt:lpstr>
      <vt:lpstr>LOFAR-EoR experiment: NCP field</vt:lpstr>
      <vt:lpstr>Summary &amp; Conclusions</vt:lpstr>
    </vt:vector>
  </TitlesOfParts>
  <Company>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Albert Einstein</dc:creator>
  <cp:lastModifiedBy>Vibor Jelic</cp:lastModifiedBy>
  <cp:revision>919</cp:revision>
  <dcterms:created xsi:type="dcterms:W3CDTF">2010-09-02T09:12:47Z</dcterms:created>
  <dcterms:modified xsi:type="dcterms:W3CDTF">2013-05-13T11:47:54Z</dcterms:modified>
</cp:coreProperties>
</file>