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sldIdLst>
    <p:sldId id="494" r:id="rId2"/>
    <p:sldId id="505" r:id="rId3"/>
    <p:sldId id="506" r:id="rId4"/>
    <p:sldId id="507" r:id="rId5"/>
    <p:sldId id="522" r:id="rId6"/>
    <p:sldId id="523" r:id="rId7"/>
    <p:sldId id="508" r:id="rId8"/>
    <p:sldId id="509" r:id="rId9"/>
    <p:sldId id="510" r:id="rId10"/>
    <p:sldId id="515" r:id="rId11"/>
    <p:sldId id="513" r:id="rId12"/>
    <p:sldId id="514" r:id="rId13"/>
    <p:sldId id="516" r:id="rId14"/>
    <p:sldId id="517" r:id="rId15"/>
    <p:sldId id="519" r:id="rId16"/>
    <p:sldId id="490" r:id="rId17"/>
    <p:sldId id="487" r:id="rId18"/>
    <p:sldId id="489" r:id="rId19"/>
    <p:sldId id="502" r:id="rId20"/>
    <p:sldId id="503" r:id="rId21"/>
    <p:sldId id="493" r:id="rId22"/>
    <p:sldId id="504" r:id="rId23"/>
    <p:sldId id="520" r:id="rId24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AFFAF"/>
    <a:srgbClr val="990000"/>
    <a:srgbClr val="0066CC"/>
    <a:srgbClr val="FFFFFF"/>
    <a:srgbClr val="FF0000"/>
    <a:srgbClr val="CC3300"/>
    <a:srgbClr val="FFFF00"/>
    <a:srgbClr val="00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0" autoAdjust="0"/>
    <p:restoredTop sz="91692" autoAdjust="0"/>
  </p:normalViewPr>
  <p:slideViewPr>
    <p:cSldViewPr>
      <p:cViewPr>
        <p:scale>
          <a:sx n="150" d="100"/>
          <a:sy n="150" d="100"/>
        </p:scale>
        <p:origin x="-20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97021D5-710D-413D-B648-C2B68194A8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1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A221C-7364-C347-9FB7-AC337CA14CB1}" type="slidenum">
              <a:rPr lang="en-US"/>
              <a:pPr/>
              <a:t>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Fare clic per modificare lo stile del titolo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Fare clic per modificare lo stile del sottotitolo dello schema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EAB13C-67C9-4426-AD3C-EE1E7F2F3F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75F51-B1CB-4B53-AA50-1A0461C50E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E9C59-7986-42A3-8030-DA3C774D33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23B8F-66B1-4E2A-9A97-D37981BA6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3A356-DACE-4065-AD89-885889EE1E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07AE3-1B1A-4C90-B3B6-F471DCEF9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D56E8-3309-44A1-B9C0-7CFE6D6D01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EBF77-C8DD-406B-AF03-CB26071619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12A43-8B20-409F-970F-3EED68FB8D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D0428-3F3C-438D-BAC5-35F62D0B5D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1FD5A-FCC9-4167-AE03-CF747AE8C5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BDE222E-78AA-44A9-8E30-A1BA2F0EBB0E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05" name="Rectangle 1041"/>
          <p:cNvSpPr>
            <a:spLocks noChangeArrowheads="1"/>
          </p:cNvSpPr>
          <p:nvPr/>
        </p:nvSpPr>
        <p:spPr bwMode="auto">
          <a:xfrm>
            <a:off x="-165100" y="195263"/>
            <a:ext cx="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42711" name="Rectangle 104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b="1" dirty="0" smtClean="0"/>
              <a:t>LOFAR STATUS UPDATE</a:t>
            </a:r>
            <a:endParaRPr lang="en-US" b="1" dirty="0"/>
          </a:p>
        </p:txBody>
      </p:sp>
      <p:sp>
        <p:nvSpPr>
          <p:cNvPr id="242712" name="Rectangle 104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190500" indent="-190500">
              <a:buClr>
                <a:schemeClr val="tx2"/>
              </a:buClr>
            </a:pPr>
            <a:r>
              <a:rPr lang="en-US" sz="2600" dirty="0" smtClean="0"/>
              <a:t>R. F. Pizzo</a:t>
            </a:r>
          </a:p>
          <a:p>
            <a:pPr marL="190500" indent="-190500">
              <a:buClr>
                <a:schemeClr val="tx2"/>
              </a:buClr>
            </a:pPr>
            <a:endParaRPr lang="en-US" sz="800" dirty="0" smtClean="0"/>
          </a:p>
          <a:p>
            <a:pPr marL="190500" indent="-190500">
              <a:buClr>
                <a:schemeClr val="tx2"/>
              </a:buClr>
            </a:pPr>
            <a:r>
              <a:rPr lang="en-US" sz="1800" dirty="0"/>
              <a:t>o</a:t>
            </a:r>
            <a:r>
              <a:rPr lang="en-US" sz="1800" dirty="0" smtClean="0"/>
              <a:t>n behalf of LOFAR Science Support</a:t>
            </a:r>
            <a:endParaRPr lang="en-US" sz="1800" dirty="0"/>
          </a:p>
        </p:txBody>
      </p:sp>
      <p:pic>
        <p:nvPicPr>
          <p:cNvPr id="7" name="Picture 6" descr="Logo 1000x2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24600"/>
            <a:ext cx="1371600" cy="372618"/>
          </a:xfrm>
          <a:prstGeom prst="rect">
            <a:avLst/>
          </a:prstGeom>
        </p:spPr>
      </p:pic>
      <p:pic>
        <p:nvPicPr>
          <p:cNvPr id="8" name="Picture 7" descr="LOFAR 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04" y="6172200"/>
            <a:ext cx="1695796" cy="546497"/>
          </a:xfrm>
          <a:prstGeom prst="rect">
            <a:avLst/>
          </a:prstGeom>
        </p:spPr>
      </p:pic>
      <p:sp>
        <p:nvSpPr>
          <p:cNvPr id="10" name="Rectangle 1048"/>
          <p:cNvSpPr txBox="1">
            <a:spLocks noChangeArrowheads="1"/>
          </p:cNvSpPr>
          <p:nvPr/>
        </p:nvSpPr>
        <p:spPr bwMode="auto">
          <a:xfrm>
            <a:off x="1447800" y="6324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90500" indent="-190500">
              <a:buClr>
                <a:schemeClr val="tx2"/>
              </a:buClr>
            </a:pPr>
            <a:r>
              <a:rPr lang="en-US" sz="1400" dirty="0" err="1" smtClean="0"/>
              <a:t>Sant’Antioco</a:t>
            </a:r>
            <a:r>
              <a:rPr lang="en-US" sz="1400" dirty="0" smtClean="0"/>
              <a:t>, May 13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smtClean="0"/>
              <a:t>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8981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Screen shot 2013-04-12 at 11.2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72410" cy="441960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84" name="Picture 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CENTRAL PROCESSING UPGRADE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86" name="Picture 85" descr="LOFAR 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sp>
        <p:nvSpPr>
          <p:cNvPr id="2" name="&quot;No&quot; Symbol 1"/>
          <p:cNvSpPr/>
          <p:nvPr/>
        </p:nvSpPr>
        <p:spPr bwMode="auto">
          <a:xfrm>
            <a:off x="2286000" y="1905000"/>
            <a:ext cx="2286000" cy="22098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5494" y="2743200"/>
            <a:ext cx="243756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r>
              <a:rPr lang="en-US" sz="4400" b="1" dirty="0" smtClean="0"/>
              <a:t>COBALT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673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COBALT PROJECT TIMELINE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5" name="Picture 4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pic>
        <p:nvPicPr>
          <p:cNvPr id="6" name="Picture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"/>
          <a:stretch>
            <a:fillRect/>
          </a:stretch>
        </p:blipFill>
        <p:spPr bwMode="auto">
          <a:xfrm>
            <a:off x="152400" y="1828800"/>
            <a:ext cx="8804275" cy="468153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127000" dist="76199" dir="2700000" algn="ctr" rotWithShape="0">
              <a:srgbClr val="000000">
                <a:alpha val="753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219200"/>
            <a:ext cx="330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Leader: Ronald </a:t>
            </a:r>
            <a:r>
              <a:rPr lang="en-US" dirty="0" err="1" smtClean="0"/>
              <a:t>Nijboer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2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NEW DEVELOPMENTS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5" name="Picture 4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3600" y="-749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686800" cy="205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Development priorities for 2013:</a:t>
            </a:r>
          </a:p>
          <a:p>
            <a:pPr algn="l"/>
            <a:endParaRPr lang="en-US" sz="1600" dirty="0"/>
          </a:p>
          <a:p>
            <a:pPr marL="742950" lvl="1" indent="-285750" algn="l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/>
              <a:t>COBALT </a:t>
            </a:r>
            <a:r>
              <a:rPr lang="en-US" sz="1600" dirty="0" smtClean="0"/>
              <a:t>replacement of BG/</a:t>
            </a:r>
            <a:r>
              <a:rPr lang="en-US" sz="1600" dirty="0" smtClean="0"/>
              <a:t>P</a:t>
            </a:r>
          </a:p>
          <a:p>
            <a:pPr marL="742950" lvl="1" indent="-285750" algn="l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/>
              <a:t>Support and improve current operational </a:t>
            </a:r>
            <a:r>
              <a:rPr lang="en-US" sz="1600" dirty="0" smtClean="0"/>
              <a:t>system</a:t>
            </a:r>
            <a:endParaRPr lang="en-US" sz="1600" dirty="0" smtClean="0"/>
          </a:p>
          <a:p>
            <a:pPr marL="742950" lvl="1" indent="-285750" algn="l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/>
              <a:t>Speed up and improve functionality of LTA</a:t>
            </a:r>
          </a:p>
          <a:p>
            <a:pPr marL="742950" lvl="1" indent="-285750" algn="l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/>
              <a:t>Investigation of requirements for responsive telescope</a:t>
            </a:r>
          </a:p>
          <a:p>
            <a:pPr marL="742950" lvl="1" indent="-285750" algn="l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/>
              <a:t>Improvements in performance and flexibility of the imaging pipeline</a:t>
            </a:r>
            <a:endParaRPr lang="en-US" sz="1600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10089" r="3822" b="8472"/>
          <a:stretch>
            <a:fillRect/>
          </a:stretch>
        </p:blipFill>
        <p:spPr bwMode="auto">
          <a:xfrm>
            <a:off x="1066800" y="3470901"/>
            <a:ext cx="7343766" cy="270129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46470" y="6324600"/>
            <a:ext cx="433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Limited new functionality in Cycle 1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5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990600"/>
            <a:ext cx="8686800" cy="569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indent="-192088" algn="l">
              <a:lnSpc>
                <a:spcPct val="120000"/>
              </a:lnSpc>
              <a:buClr>
                <a:srgbClr val="FFFFFF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latin typeface="Tahoma"/>
                <a:ea typeface="ＭＳ Ｐゴシック" charset="0"/>
                <a:cs typeface="Tahoma"/>
              </a:rPr>
              <a:t>Overall stability is good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:</a:t>
            </a:r>
          </a:p>
          <a:p>
            <a:pPr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800" dirty="0">
              <a:latin typeface="Tahoma"/>
              <a:ea typeface="ＭＳ Ｐゴシック" charset="0"/>
              <a:cs typeface="Tahoma"/>
            </a:endParaRP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  Observations stable</a:t>
            </a: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800" dirty="0">
              <a:latin typeface="Tahoma"/>
              <a:ea typeface="ＭＳ Ｐゴシック" charset="0"/>
              <a:cs typeface="Tahoma"/>
            </a:endParaRP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  Pipelines stable</a:t>
            </a: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800" dirty="0">
              <a:latin typeface="Tahoma"/>
              <a:ea typeface="ＭＳ Ｐゴシック" charset="0"/>
              <a:cs typeface="Tahoma"/>
            </a:endParaRPr>
          </a:p>
          <a:p>
            <a:pPr marL="1085850" lvl="2" indent="-285750" algn="l">
              <a:lnSpc>
                <a:spcPct val="120000"/>
              </a:lnSpc>
              <a:buClr>
                <a:srgbClr val="FFFFFF"/>
              </a:buCl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swapping</a:t>
            </a:r>
            <a:endParaRPr lang="en-US" sz="1600" dirty="0" smtClean="0">
              <a:latin typeface="Tahoma"/>
              <a:ea typeface="ＭＳ Ｐゴシック" charset="0"/>
              <a:cs typeface="Tahoma"/>
            </a:endParaRPr>
          </a:p>
          <a:p>
            <a:pPr marL="800100" lvl="2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800" dirty="0">
              <a:latin typeface="Tahoma"/>
              <a:ea typeface="ＭＳ Ｐゴシック" charset="0"/>
              <a:cs typeface="Tahoma"/>
            </a:endParaRPr>
          </a:p>
          <a:p>
            <a:pPr marL="1085850" lvl="2" indent="-285750" algn="l">
              <a:lnSpc>
                <a:spcPct val="120000"/>
              </a:lnSpc>
              <a:buClr>
                <a:srgbClr val="FFFFFF"/>
              </a:buCl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Specifications 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errors</a:t>
            </a:r>
          </a:p>
          <a:p>
            <a:pPr marL="1085850" lvl="2" indent="-285750" algn="l">
              <a:lnSpc>
                <a:spcPct val="120000"/>
              </a:lnSpc>
              <a:buClr>
                <a:srgbClr val="FFFFFF"/>
              </a:buClr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600" dirty="0">
              <a:latin typeface="Tahoma"/>
              <a:ea typeface="ＭＳ Ｐゴシック" charset="0"/>
              <a:cs typeface="Tahoma"/>
            </a:endParaRPr>
          </a:p>
          <a:p>
            <a:pPr marL="192088" indent="-192088" algn="l">
              <a:lnSpc>
                <a:spcPct val="120000"/>
              </a:lnSpc>
              <a:buClr>
                <a:srgbClr val="FFFFFF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latin typeface="Tahoma"/>
                <a:ea typeface="ＭＳ Ｐゴシック" charset="0"/>
                <a:cs typeface="Tahoma"/>
              </a:rPr>
              <a:t>Issues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:</a:t>
            </a:r>
          </a:p>
          <a:p>
            <a:pPr marL="192088" indent="-192088" algn="l">
              <a:lnSpc>
                <a:spcPct val="120000"/>
              </a:lnSpc>
              <a:buClr>
                <a:srgbClr val="FFFFFF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800" dirty="0">
              <a:latin typeface="Tahoma"/>
              <a:ea typeface="ＭＳ Ｐゴシック" charset="0"/>
              <a:cs typeface="Tahoma"/>
            </a:endParaRP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  Because </a:t>
            </a:r>
            <a:r>
              <a:rPr lang="en-US" sz="1600" dirty="0">
                <a:latin typeface="Tahoma"/>
                <a:ea typeface="ＭＳ Ｐゴシック" charset="0"/>
                <a:cs typeface="Tahoma"/>
              </a:rPr>
              <a:t>of too many processes (</a:t>
            </a:r>
            <a:r>
              <a:rPr lang="en-US" sz="1600" dirty="0" err="1">
                <a:latin typeface="Tahoma"/>
                <a:ea typeface="ＭＳ Ｐゴシック" charset="0"/>
                <a:cs typeface="Tahoma"/>
              </a:rPr>
              <a:t>ObservationControl</a:t>
            </a:r>
            <a:r>
              <a:rPr lang="en-US" sz="1600" dirty="0">
                <a:latin typeface="Tahoma"/>
                <a:ea typeface="ＭＳ Ｐゴシック" charset="0"/>
                <a:cs typeface="Tahoma"/>
              </a:rPr>
              <a:t>) active on the MCU, 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system    </a:t>
            </a: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latin typeface="Tahoma"/>
                <a:ea typeface="ＭＳ Ｐゴシック" charset="0"/>
                <a:cs typeface="Tahoma"/>
              </a:rPr>
              <a:t> 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    hanged </a:t>
            </a:r>
            <a:r>
              <a:rPr lang="en-US" sz="1600" dirty="0">
                <a:latin typeface="Tahoma"/>
                <a:ea typeface="ＭＳ Ｐゴシック" charset="0"/>
                <a:cs typeface="Tahoma"/>
              </a:rPr>
              <a:t>(experienced twice already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)</a:t>
            </a: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800" dirty="0">
              <a:latin typeface="Tahoma"/>
              <a:ea typeface="ＭＳ Ｐゴシック" charset="0"/>
              <a:cs typeface="Tahoma"/>
            </a:endParaRP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  Communication </a:t>
            </a:r>
            <a:r>
              <a:rPr lang="en-US" sz="1600" dirty="0">
                <a:latin typeface="Tahoma"/>
                <a:ea typeface="ＭＳ Ｐゴシック" charset="0"/>
                <a:cs typeface="Tahoma"/>
              </a:rPr>
              <a:t>problems between various parts of the system – feedback not </a:t>
            </a:r>
            <a:endParaRPr lang="en-US" sz="1600" dirty="0" smtClean="0">
              <a:latin typeface="Tahoma"/>
              <a:ea typeface="ＭＳ Ｐゴシック" charset="0"/>
              <a:cs typeface="Tahoma"/>
            </a:endParaRP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latin typeface="Tahoma"/>
                <a:ea typeface="ＭＳ Ｐゴシック" charset="0"/>
                <a:cs typeface="Tahoma"/>
              </a:rPr>
              <a:t> 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   reliable </a:t>
            </a:r>
            <a:r>
              <a:rPr lang="en-US" sz="1600" dirty="0">
                <a:latin typeface="Tahoma"/>
                <a:ea typeface="ＭＳ Ｐゴシック" charset="0"/>
                <a:cs typeface="Tahoma"/>
              </a:rPr>
              <a:t>and incomplete metadata -&gt; </a:t>
            </a:r>
            <a:r>
              <a:rPr lang="en-US" sz="1600" dirty="0">
                <a:solidFill>
                  <a:srgbClr val="FFFF00"/>
                </a:solidFill>
                <a:latin typeface="Tahoma"/>
                <a:ea typeface="ＭＳ Ｐゴシック" charset="0"/>
                <a:cs typeface="Tahoma"/>
              </a:rPr>
              <a:t>significant delays with </a:t>
            </a:r>
            <a:r>
              <a:rPr lang="en-US" sz="1600" dirty="0" smtClean="0">
                <a:solidFill>
                  <a:srgbClr val="FFFF00"/>
                </a:solidFill>
                <a:latin typeface="Tahoma"/>
                <a:ea typeface="ＭＳ Ｐゴシック" charset="0"/>
                <a:cs typeface="Tahoma"/>
              </a:rPr>
              <a:t>ingestion</a:t>
            </a: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800" dirty="0">
              <a:solidFill>
                <a:srgbClr val="FFFF00"/>
              </a:solidFill>
              <a:latin typeface="Tahoma"/>
              <a:ea typeface="ＭＳ Ｐゴシック" charset="0"/>
              <a:cs typeface="Tahoma"/>
            </a:endParaRP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  System </a:t>
            </a:r>
            <a:r>
              <a:rPr lang="en-US" sz="1600" dirty="0">
                <a:latin typeface="Tahoma"/>
                <a:ea typeface="ＭＳ Ｐゴシック" charset="0"/>
                <a:cs typeface="Tahoma"/>
              </a:rPr>
              <a:t>slow and unstable when handling demanding projects (e.g. LC0_003: ~ </a:t>
            </a:r>
            <a:endParaRPr lang="en-US" sz="1600" dirty="0" smtClean="0">
              <a:latin typeface="Tahoma"/>
              <a:ea typeface="ＭＳ Ｐゴシック" charset="0"/>
              <a:cs typeface="Tahoma"/>
            </a:endParaRP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latin typeface="Tahoma"/>
                <a:ea typeface="ＭＳ Ｐゴシック" charset="0"/>
                <a:cs typeface="Tahoma"/>
              </a:rPr>
              <a:t> 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   1000 </a:t>
            </a:r>
            <a:r>
              <a:rPr lang="en-US" sz="1600" dirty="0">
                <a:latin typeface="Tahoma"/>
                <a:ea typeface="ＭＳ Ｐゴシック" charset="0"/>
                <a:cs typeface="Tahoma"/>
              </a:rPr>
              <a:t>pipelines associated with 192 runs performed in 24 hours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)</a:t>
            </a: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800" dirty="0">
              <a:latin typeface="Tahoma"/>
              <a:ea typeface="ＭＳ Ｐゴシック" charset="0"/>
              <a:cs typeface="Tahoma"/>
            </a:endParaRP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  Observations </a:t>
            </a:r>
            <a:r>
              <a:rPr lang="en-US" sz="1600" dirty="0">
                <a:latin typeface="Tahoma"/>
                <a:ea typeface="ＭＳ Ｐゴシック" charset="0"/>
                <a:cs typeface="Tahoma"/>
              </a:rPr>
              <a:t>involving International stations: first minute heavy flagging – under </a:t>
            </a:r>
            <a:endParaRPr lang="en-US" sz="1600" dirty="0" smtClean="0">
              <a:latin typeface="Tahoma"/>
              <a:ea typeface="ＭＳ Ｐゴシック" charset="0"/>
              <a:cs typeface="Tahoma"/>
            </a:endParaRPr>
          </a:p>
          <a:p>
            <a:pPr marL="685800" lvl="1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latin typeface="Tahoma"/>
                <a:ea typeface="ＭＳ Ｐゴシック" charset="0"/>
                <a:cs typeface="Tahoma"/>
              </a:rPr>
              <a:t> 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</a:rPr>
              <a:t>     investigation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STABILITY AND PERFORMANCE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7" name="Picture 6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0" y="1143000"/>
            <a:ext cx="8686800" cy="523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85750" algn="l">
              <a:lnSpc>
                <a:spcPct val="120000"/>
              </a:lnSpc>
              <a:buClr>
                <a:schemeClr val="tx1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latin typeface="Verdana" charset="0"/>
                <a:ea typeface="ＭＳ Ｐゴシック" charset="0"/>
                <a:cs typeface="ＭＳ Ｐゴシック" charset="0"/>
              </a:rPr>
              <a:t>   Archiving </a:t>
            </a: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</a:rPr>
              <a:t>of raw and processed data is progressing</a:t>
            </a:r>
            <a:r>
              <a:rPr lang="en-US" sz="1600" dirty="0" smtClean="0"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285750" algn="l">
              <a:lnSpc>
                <a:spcPct val="120000"/>
              </a:lnSpc>
              <a:buClr>
                <a:schemeClr val="tx1"/>
              </a:buClr>
              <a:buFont typeface="Wingdings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742950" lvl="1" indent="-285750" algn="l">
              <a:lnSpc>
                <a:spcPct val="120000"/>
              </a:lnSpc>
              <a:spcAft>
                <a:spcPts val="1138"/>
              </a:spcAft>
              <a:buClr>
                <a:schemeClr val="tx1"/>
              </a:buClr>
              <a:buFont typeface="Arial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  <a:defRPr/>
            </a:pPr>
            <a:r>
              <a:rPr lang="en-US" sz="1600" dirty="0" smtClean="0">
                <a:ea typeface="Lucida Grande" charset="0"/>
                <a:cs typeface="Verdana"/>
              </a:rPr>
              <a:t>   Speeding </a:t>
            </a:r>
            <a:r>
              <a:rPr lang="en-US" sz="1600" dirty="0">
                <a:ea typeface="Lucida Grande" charset="0"/>
                <a:cs typeface="Verdana"/>
              </a:rPr>
              <a:t>up the ingest of small data products</a:t>
            </a:r>
          </a:p>
          <a:p>
            <a:pPr marL="1200150" lvl="2" indent="-285750" algn="l">
              <a:lnSpc>
                <a:spcPct val="120000"/>
              </a:lnSpc>
              <a:spcAft>
                <a:spcPts val="1138"/>
              </a:spcAft>
              <a:buClr>
                <a:schemeClr val="tx1"/>
              </a:buClr>
              <a:buFont typeface="Arial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  <a:defRPr/>
            </a:pPr>
            <a:r>
              <a:rPr lang="en-US" sz="1600" dirty="0">
                <a:ea typeface="Lucida Grande" charset="0"/>
                <a:cs typeface="Verdana"/>
              </a:rPr>
              <a:t> Target: keep up with overall observing program</a:t>
            </a:r>
          </a:p>
          <a:p>
            <a:pPr marL="1657350" lvl="3" indent="-285750" algn="l">
              <a:lnSpc>
                <a:spcPct val="120000"/>
              </a:lnSpc>
              <a:spcAft>
                <a:spcPts val="1138"/>
              </a:spcAft>
              <a:buClr>
                <a:schemeClr val="tx1"/>
              </a:buClr>
              <a:buFont typeface="Arial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  <a:defRPr/>
            </a:pPr>
            <a:r>
              <a:rPr lang="en-US" sz="1600" dirty="0">
                <a:ea typeface="Lucida Grande" charset="0"/>
                <a:cs typeface="Verdana"/>
              </a:rPr>
              <a:t> Requires average ingest duration of 2 seconds</a:t>
            </a:r>
          </a:p>
          <a:p>
            <a:pPr marL="1657350" lvl="3" indent="-285750" algn="l">
              <a:lnSpc>
                <a:spcPct val="120000"/>
              </a:lnSpc>
              <a:spcAft>
                <a:spcPts val="1138"/>
              </a:spcAft>
              <a:buClr>
                <a:schemeClr val="tx1"/>
              </a:buClr>
              <a:buFont typeface="Arial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  <a:defRPr/>
            </a:pPr>
            <a:r>
              <a:rPr lang="en-US" sz="1600" dirty="0">
                <a:ea typeface="Lucida Grande" charset="0"/>
                <a:cs typeface="Verdana"/>
              </a:rPr>
              <a:t> Improvements:</a:t>
            </a:r>
          </a:p>
          <a:p>
            <a:pPr marL="2114550" lvl="4" indent="-285750" algn="l">
              <a:lnSpc>
                <a:spcPct val="120000"/>
              </a:lnSpc>
              <a:spcAft>
                <a:spcPts val="1138"/>
              </a:spcAft>
              <a:buClr>
                <a:schemeClr val="tx1"/>
              </a:buClr>
              <a:buFont typeface="Arial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  <a:defRPr/>
            </a:pPr>
            <a:r>
              <a:rPr lang="en-US" sz="1600" dirty="0">
                <a:ea typeface="Lucida Grande" charset="0"/>
                <a:cs typeface="Verdana"/>
              </a:rPr>
              <a:t> Multithreading </a:t>
            </a:r>
            <a:r>
              <a:rPr lang="en-US" sz="1600" dirty="0" err="1">
                <a:ea typeface="Lucida Grande" charset="0"/>
                <a:cs typeface="Verdana"/>
              </a:rPr>
              <a:t>Astro</a:t>
            </a:r>
            <a:r>
              <a:rPr lang="en-US" sz="1600" dirty="0">
                <a:ea typeface="Lucida Grande" charset="0"/>
                <a:cs typeface="Verdana"/>
              </a:rPr>
              <a:t>-Wise side of ingest</a:t>
            </a:r>
          </a:p>
          <a:p>
            <a:pPr marL="2114550" lvl="4" indent="-285750" algn="l">
              <a:lnSpc>
                <a:spcPct val="120000"/>
              </a:lnSpc>
              <a:spcAft>
                <a:spcPts val="1138"/>
              </a:spcAft>
              <a:buClr>
                <a:schemeClr val="tx1"/>
              </a:buClr>
              <a:buFont typeface="Arial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  <a:defRPr/>
            </a:pPr>
            <a:r>
              <a:rPr lang="en-US" sz="1600" dirty="0">
                <a:ea typeface="Lucida Grande" charset="0"/>
                <a:cs typeface="Verdana"/>
              </a:rPr>
              <a:t> Avoid parsing redundant metadata</a:t>
            </a:r>
          </a:p>
          <a:p>
            <a:pPr marL="2114550" lvl="4" indent="-285750" algn="l">
              <a:lnSpc>
                <a:spcPct val="120000"/>
              </a:lnSpc>
              <a:spcAft>
                <a:spcPts val="1138"/>
              </a:spcAft>
              <a:buClr>
                <a:schemeClr val="tx1"/>
              </a:buClr>
              <a:buFont typeface="Arial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  <a:defRPr/>
            </a:pPr>
            <a:r>
              <a:rPr lang="en-US" sz="1600" dirty="0">
                <a:ea typeface="Lucida Grande" charset="0"/>
                <a:cs typeface="Verdana"/>
              </a:rPr>
              <a:t> Moved </a:t>
            </a:r>
            <a:r>
              <a:rPr lang="en-US" sz="1600" dirty="0" err="1">
                <a:ea typeface="Lucida Grande" charset="0"/>
                <a:cs typeface="Verdana"/>
              </a:rPr>
              <a:t>MoM</a:t>
            </a:r>
            <a:r>
              <a:rPr lang="en-US" sz="1600" dirty="0">
                <a:ea typeface="Lucida Grande" charset="0"/>
                <a:cs typeface="Verdana"/>
              </a:rPr>
              <a:t> side of ingest to server in LOFAR domain</a:t>
            </a:r>
          </a:p>
          <a:p>
            <a:pPr marL="1657350" lvl="3" indent="-285750" algn="l">
              <a:lnSpc>
                <a:spcPct val="120000"/>
              </a:lnSpc>
              <a:spcAft>
                <a:spcPts val="1138"/>
              </a:spcAft>
              <a:buClr>
                <a:schemeClr val="tx1"/>
              </a:buClr>
              <a:buFont typeface="Arial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  <a:defRPr/>
            </a:pPr>
            <a:r>
              <a:rPr lang="en-US" sz="1600" dirty="0">
                <a:ea typeface="Lucida Grande" charset="0"/>
                <a:cs typeface="Verdana"/>
              </a:rPr>
              <a:t> Result: Small file ingests now take on average 1.7 seconds</a:t>
            </a:r>
          </a:p>
          <a:p>
            <a:pPr marL="1085850" lvl="1" indent="-285750" algn="l">
              <a:lnSpc>
                <a:spcPct val="120000"/>
              </a:lnSpc>
              <a:spcAft>
                <a:spcPts val="1138"/>
              </a:spcAft>
              <a:buClr>
                <a:schemeClr val="tx1"/>
              </a:buClr>
              <a:buFont typeface="Arial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  <a:defRPr/>
            </a:pPr>
            <a:r>
              <a:rPr lang="en-US" sz="1600" dirty="0" smtClean="0">
                <a:ea typeface="Lucida Grande" charset="0"/>
                <a:cs typeface="Verdana"/>
              </a:rPr>
              <a:t>   New </a:t>
            </a:r>
            <a:r>
              <a:rPr lang="en-US" sz="1600" dirty="0">
                <a:ea typeface="Lucida Grande" charset="0"/>
                <a:cs typeface="Verdana"/>
              </a:rPr>
              <a:t>issue causing ingest to fail: non-unique data products ID’s in </a:t>
            </a:r>
            <a:r>
              <a:rPr lang="en-US" sz="1600" dirty="0" err="1">
                <a:ea typeface="Lucida Grande" charset="0"/>
                <a:cs typeface="Verdana"/>
              </a:rPr>
              <a:t>MoM</a:t>
            </a:r>
            <a:r>
              <a:rPr lang="en-US" sz="1600" dirty="0">
                <a:ea typeface="Lucida Grande" charset="0"/>
                <a:cs typeface="Verdana"/>
              </a:rPr>
              <a:t> (under investigation) </a:t>
            </a:r>
            <a:endParaRPr lang="en-GB" sz="1600" dirty="0">
              <a:ea typeface="Lucida Grande" charset="0"/>
              <a:cs typeface="Verdana"/>
            </a:endParaRPr>
          </a:p>
          <a:p>
            <a:pPr lvl="1" algn="l">
              <a:lnSpc>
                <a:spcPct val="120000"/>
              </a:lnSpc>
              <a:spcAft>
                <a:spcPts val="1138"/>
              </a:spcAft>
              <a:buClr>
                <a:schemeClr val="tx1"/>
              </a:buClr>
              <a:buFont typeface="Wingdings" charset="2"/>
              <a:buChar char="Ø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  <a:defRPr/>
            </a:pPr>
            <a:r>
              <a:rPr lang="en-GB" sz="1600" dirty="0" smtClean="0">
                <a:ea typeface="Lucida Grande" charset="0"/>
                <a:cs typeface="Verdana"/>
              </a:rPr>
              <a:t>   Improving </a:t>
            </a:r>
            <a:r>
              <a:rPr lang="en-GB" sz="1600" dirty="0">
                <a:ea typeface="Lucida Grande" charset="0"/>
                <a:cs typeface="Verdana"/>
              </a:rPr>
              <a:t>the ingest  status overviews</a:t>
            </a:r>
            <a:endParaRPr lang="en-US" sz="1600" dirty="0">
              <a:ea typeface="Lucida Grande" charset="0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LTA STATUS I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7" name="Picture 6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2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43000"/>
            <a:ext cx="8686800" cy="539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285750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/>
              <a:t>Data suffering from incomplete metadata will not be ingested. They will be transferred to an LTA location (</a:t>
            </a:r>
            <a:r>
              <a:rPr lang="en-US" sz="1600" dirty="0" smtClean="0"/>
              <a:t>Bit </a:t>
            </a:r>
            <a:r>
              <a:rPr lang="en-US" sz="1600" dirty="0"/>
              <a:t>Bucket), where they will remain available for download for the </a:t>
            </a:r>
            <a:r>
              <a:rPr lang="en-US" sz="1600" dirty="0" smtClean="0"/>
              <a:t>users</a:t>
            </a:r>
          </a:p>
          <a:p>
            <a:pPr marL="174625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600" dirty="0"/>
          </a:p>
          <a:p>
            <a:pPr marL="460375" indent="-285750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/>
              <a:t>A fix to repair incomplete metadata is currently being worked on</a:t>
            </a:r>
          </a:p>
          <a:p>
            <a:pPr marL="174625" indent="0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600" dirty="0" smtClean="0"/>
          </a:p>
          <a:p>
            <a:pPr marL="174625" indent="0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600" dirty="0"/>
          </a:p>
          <a:p>
            <a:pPr marL="174625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</a:rPr>
              <a:t>DO NOT COPY DATA FROM CEP2 WITHOUT </a:t>
            </a:r>
          </a:p>
          <a:p>
            <a:pPr marL="174625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</a:rPr>
              <a:t>SCIENCE SUPPORT APPROVAL</a:t>
            </a:r>
          </a:p>
          <a:p>
            <a:pPr marL="174625" indent="0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600" dirty="0" smtClean="0"/>
          </a:p>
          <a:p>
            <a:pPr marL="174625" indent="0" algn="l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600" dirty="0"/>
          </a:p>
          <a:p>
            <a:pPr marL="460375" indent="-285750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/>
              <a:t>Processed LC0 data transferred also to CEP1 (staging areas) if further manual processing on CEP was requested in proposal – max lifetime on CEP1  = 4 </a:t>
            </a:r>
            <a:r>
              <a:rPr lang="en-US" sz="1600" dirty="0" smtClean="0"/>
              <a:t>weeks</a:t>
            </a:r>
          </a:p>
          <a:p>
            <a:pPr marL="460375" indent="-285750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600" dirty="0" smtClean="0"/>
          </a:p>
          <a:p>
            <a:pPr marL="460375" indent="-285750" algn="l">
              <a:lnSpc>
                <a:spcPct val="120000"/>
              </a:lnSpc>
              <a:buClr>
                <a:srgbClr val="FFFFFF"/>
              </a:buClr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600" dirty="0"/>
          </a:p>
          <a:p>
            <a:pPr marL="174625">
              <a:lnSpc>
                <a:spcPct val="120000"/>
              </a:lnSpc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STAGING AREAS ARE UNRELIABLE – MAKE YOUR OWN BACK-UP OF YOUR DATA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LTA STATUS II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7" name="Picture 6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9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35991"/>
            <a:ext cx="3124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Cycle 0 </a:t>
            </a:r>
            <a:r>
              <a:rPr lang="en-US" sz="1600" dirty="0" smtClean="0"/>
              <a:t>was planned </a:t>
            </a:r>
            <a:r>
              <a:rPr lang="en-US" sz="1600" dirty="0" smtClean="0"/>
              <a:t>to end on August 31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2013</a:t>
            </a:r>
          </a:p>
          <a:p>
            <a:pPr marL="285750" indent="-285750" algn="l">
              <a:buFont typeface="Wingdings" charset="2"/>
              <a:buChar char="Ø"/>
            </a:pPr>
            <a:endParaRPr lang="en-US" sz="1600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During </a:t>
            </a:r>
            <a:r>
              <a:rPr lang="en-US" sz="1600" dirty="0"/>
              <a:t>the first operational semester: 50% on sky time</a:t>
            </a:r>
          </a:p>
          <a:p>
            <a:pPr marL="285750" indent="-285750" algn="l">
              <a:buFont typeface="Wingdings" charset="2"/>
              <a:buChar char="Ø"/>
            </a:pPr>
            <a:endParaRPr lang="en-US" sz="1600" dirty="0" smtClean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/>
              <a:t>Efficiency increased significantly during the first trimester of the </a:t>
            </a:r>
            <a:r>
              <a:rPr lang="en-US" sz="1600" dirty="0" smtClean="0"/>
              <a:t>Cycle</a:t>
            </a:r>
          </a:p>
          <a:p>
            <a:pPr marL="285750" indent="-285750" algn="l">
              <a:buFont typeface="Wingdings" charset="2"/>
              <a:buChar char="Ø"/>
            </a:pPr>
            <a:endParaRPr lang="en-US" sz="1600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December 2012 – </a:t>
            </a:r>
            <a:r>
              <a:rPr lang="en-US" sz="1600" dirty="0" smtClean="0">
                <a:solidFill>
                  <a:srgbClr val="FFFF00"/>
                </a:solidFill>
              </a:rPr>
              <a:t>mostly </a:t>
            </a:r>
            <a:r>
              <a:rPr lang="en-US" sz="1600" dirty="0" err="1" smtClean="0">
                <a:solidFill>
                  <a:srgbClr val="FFFF00"/>
                </a:solidFill>
              </a:rPr>
              <a:t>EoR</a:t>
            </a:r>
            <a:r>
              <a:rPr lang="en-US" sz="1600" dirty="0" smtClean="0">
                <a:solidFill>
                  <a:srgbClr val="FFFF00"/>
                </a:solidFill>
              </a:rPr>
              <a:t> and Pulsar</a:t>
            </a:r>
            <a:r>
              <a:rPr lang="en-US" sz="1600" dirty="0" smtClean="0"/>
              <a:t> (LC0_019, 034)</a:t>
            </a:r>
          </a:p>
          <a:p>
            <a:pPr algn="l"/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EFFICIENCY DURING THE FIRST TRIMESTER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EFFICIENCY DURING THE QUARTER OF CYCLE 0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15" name="Picture 14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600200"/>
            <a:ext cx="5359400" cy="35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STATUS OF ACTIVE PROJECTS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257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29 </a:t>
            </a:r>
            <a:r>
              <a:rPr lang="en-US" sz="1600" dirty="0" smtClean="0"/>
              <a:t>active projects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/>
              <a:t>6</a:t>
            </a:r>
            <a:r>
              <a:rPr lang="en-US" sz="1600" dirty="0" smtClean="0"/>
              <a:t> </a:t>
            </a:r>
            <a:r>
              <a:rPr lang="en-US" sz="1600" dirty="0" smtClean="0"/>
              <a:t>projects completed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Large projects (</a:t>
            </a:r>
            <a:r>
              <a:rPr lang="en-US" sz="1600" dirty="0" err="1" smtClean="0"/>
              <a:t>EoR</a:t>
            </a:r>
            <a:r>
              <a:rPr lang="en-US" sz="1600" dirty="0" smtClean="0"/>
              <a:t>, Pulsar) in very good shape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STATUS OF ACTIVE PROJECTS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11" name="Picture 10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b="13968"/>
          <a:stretch/>
        </p:blipFill>
        <p:spPr>
          <a:xfrm>
            <a:off x="1371600" y="1143000"/>
            <a:ext cx="63895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3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81" r="5535"/>
          <a:stretch/>
        </p:blipFill>
        <p:spPr>
          <a:xfrm>
            <a:off x="4800600" y="1219200"/>
            <a:ext cx="3860332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WHERE WE STAND AND WHAT IS COMING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257800"/>
            <a:ext cx="299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1272 </a:t>
            </a:r>
            <a:r>
              <a:rPr lang="en-US" sz="1600" b="1" dirty="0" smtClean="0">
                <a:solidFill>
                  <a:srgbClr val="FFFF00"/>
                </a:solidFill>
              </a:rPr>
              <a:t>hours </a:t>
            </a:r>
            <a:r>
              <a:rPr lang="en-US" sz="1600" b="1" dirty="0" smtClean="0"/>
              <a:t>observed so far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WHERE WE STAND AND WHAT IS COMING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13" name="Picture 12" descr="LOFAR 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3863876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</a:t>
            </a:r>
            <a:r>
              <a:rPr lang="en-US" sz="1600" dirty="0" smtClean="0"/>
              <a:t>n track with an end of the Cycle on August 31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2013</a:t>
            </a:r>
          </a:p>
        </p:txBody>
      </p:sp>
      <p:sp>
        <p:nvSpPr>
          <p:cNvPr id="26" name="Multiply 25"/>
          <p:cNvSpPr/>
          <p:nvPr/>
        </p:nvSpPr>
        <p:spPr bwMode="auto">
          <a:xfrm>
            <a:off x="4953000" y="1143000"/>
            <a:ext cx="3581400" cy="2667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4570273"/>
            <a:ext cx="3810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But note that severe delays will be caused by COBALT implementation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Cycle 0 extended till 14 November 2013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518" r="20349" b="9795"/>
          <a:stretch/>
        </p:blipFill>
        <p:spPr>
          <a:xfrm>
            <a:off x="533400" y="1295400"/>
            <a:ext cx="3024315" cy="35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7 at 11.2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366736" cy="5055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76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OBSERVING SCHEDULE: COMING TWO MONTHS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OBSERVING SCHEDULE: WEEKLY VIEW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7" name="Picture 6" descr="LOFAR 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www.astron.nl</a:t>
            </a:r>
            <a:r>
              <a:rPr lang="en-US" dirty="0"/>
              <a:t>/radio-observatory/</a:t>
            </a:r>
            <a:r>
              <a:rPr lang="en-US" dirty="0" err="1"/>
              <a:t>lofar</a:t>
            </a:r>
            <a:r>
              <a:rPr lang="en-US" dirty="0"/>
              <a:t>/cycle-0-schedule/cycle-0-schedule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3163669"/>
            <a:ext cx="292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Color code is your support scientist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4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51600" y="345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963353" cy="50292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4"/>
          <p:cNvSpPr>
            <a:spLocks/>
          </p:cNvSpPr>
          <p:nvPr/>
        </p:nvSpPr>
        <p:spPr bwMode="auto">
          <a:xfrm>
            <a:off x="4495800" y="1327150"/>
            <a:ext cx="45720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20675" indent="-320675" algn="l">
              <a:lnSpc>
                <a:spcPct val="6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 smtClean="0">
                <a:solidFill>
                  <a:srgbClr val="FFFF00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43 </a:t>
            </a:r>
            <a:r>
              <a:rPr lang="en-US" sz="1600" dirty="0">
                <a:solidFill>
                  <a:srgbClr val="FFFF00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operational stations</a:t>
            </a: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24 core + </a:t>
            </a:r>
            <a:r>
              <a:rPr lang="en-US" sz="1600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13 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remote in </a:t>
            </a:r>
            <a:r>
              <a:rPr lang="en-US" sz="1600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NL </a:t>
            </a:r>
            <a:endParaRPr lang="en-US" sz="1600" dirty="0" smtClean="0">
              <a:solidFill>
                <a:srgbClr val="FFFFFF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8 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international stations </a:t>
            </a:r>
            <a:r>
              <a:rPr lang="en-US" sz="1600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online</a:t>
            </a: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Remaining 3 NL stations in </a:t>
            </a:r>
            <a:r>
              <a:rPr lang="en-US" sz="1600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2013</a:t>
            </a:r>
            <a:endParaRPr lang="en-US" sz="1600" dirty="0" smtClean="0">
              <a:solidFill>
                <a:srgbClr val="FFFFFF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New stations 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in </a:t>
            </a:r>
            <a:r>
              <a:rPr lang="en-US" sz="1600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Poland &amp; Germany</a:t>
            </a:r>
            <a:endParaRPr lang="en-US" sz="1600" dirty="0" smtClean="0">
              <a:solidFill>
                <a:srgbClr val="FFFFFF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  <a:p>
            <a:pPr lvl="1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</a:pPr>
            <a:endParaRPr lang="en-US" sz="800" dirty="0" smtClean="0">
              <a:solidFill>
                <a:srgbClr val="FFFFFF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  <a:p>
            <a:pPr lvl="1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</a:pPr>
            <a:endParaRPr lang="en-US" sz="800" dirty="0">
              <a:solidFill>
                <a:srgbClr val="FFFFFF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  <a:p>
            <a:pPr marL="320675" indent="-320675" algn="l">
              <a:lnSpc>
                <a:spcPct val="6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00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IBM </a:t>
            </a:r>
            <a:r>
              <a:rPr lang="en-US" sz="1600" dirty="0" err="1">
                <a:solidFill>
                  <a:srgbClr val="FFFF00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BlueGene</a:t>
            </a:r>
            <a:r>
              <a:rPr lang="en-US" sz="1600" dirty="0">
                <a:solidFill>
                  <a:srgbClr val="FFFF00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/P supercomputer</a:t>
            </a: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Times" charset="0"/>
              <a:buChar char="-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Operating nominally (uptime of 99%)</a:t>
            </a: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Times" charset="0"/>
              <a:buChar char="-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Bandwidth to CEP2 upgraded to 80 </a:t>
            </a:r>
            <a:r>
              <a:rPr lang="en-US" sz="1600" dirty="0" err="1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Gbit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/s </a:t>
            </a: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Times" charset="0"/>
              <a:buChar char="-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COBALT </a:t>
            </a:r>
            <a:r>
              <a:rPr lang="en-US" sz="1600" dirty="0" err="1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correlator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 port </a:t>
            </a:r>
            <a:r>
              <a:rPr lang="en-US" sz="1600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underway</a:t>
            </a: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Times" charset="0"/>
              <a:buChar char="-"/>
            </a:pPr>
            <a:endParaRPr lang="en-US" sz="800" dirty="0" smtClean="0">
              <a:solidFill>
                <a:srgbClr val="FFFFFF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Times" charset="0"/>
              <a:buChar char="-"/>
            </a:pPr>
            <a:endParaRPr lang="en-US" sz="800" dirty="0">
              <a:solidFill>
                <a:srgbClr val="FFFFFF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  <a:p>
            <a:pPr marL="320675" indent="-320675" algn="l">
              <a:lnSpc>
                <a:spcPct val="6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00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Post-processing cluster</a:t>
            </a: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Times" charset="0"/>
              <a:buChar char="-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CEP2 stable, CEP1 software upgraded</a:t>
            </a: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Times" charset="0"/>
              <a:buChar char="-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All development work moved to CEP1</a:t>
            </a:r>
          </a:p>
          <a:p>
            <a:pPr marL="777875" lvl="1" indent="-320675" algn="l">
              <a:lnSpc>
                <a:spcPct val="60000"/>
              </a:lnSpc>
              <a:spcBef>
                <a:spcPts val="1400"/>
              </a:spcBef>
              <a:buClr>
                <a:srgbClr val="FFFFFF"/>
              </a:buClr>
              <a:buSzPct val="125000"/>
              <a:buFont typeface="Times" charset="0"/>
              <a:buChar char="-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CEP3 upgrade plan under </a:t>
            </a:r>
            <a:r>
              <a:rPr lang="en-US" sz="1600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discussion</a:t>
            </a:r>
            <a:endParaRPr lang="en-US" sz="1600" dirty="0">
              <a:solidFill>
                <a:srgbClr val="FFFFFF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87725"/>
            <a:ext cx="232994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26" name="Picture 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ARRAY STATUS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28" name="Picture 27" descr="LOFAR 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16449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Expert users request ad hoc observing/processing strategies:</a:t>
            </a:r>
          </a:p>
          <a:p>
            <a:pPr algn="l"/>
            <a:endParaRPr lang="en-US" sz="1600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>
                <a:solidFill>
                  <a:srgbClr val="FFFF00"/>
                </a:solidFill>
              </a:rPr>
              <a:t>Only when doable, we can accommodate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It shows that more flexibility is requested in the system – material for new development</a:t>
            </a:r>
          </a:p>
          <a:p>
            <a:pPr marL="285750" indent="-285750" algn="l">
              <a:buFont typeface="Arial"/>
              <a:buChar char="•"/>
            </a:pPr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Commissioning activities are very important:</a:t>
            </a:r>
          </a:p>
          <a:p>
            <a:pPr algn="l"/>
            <a:endParaRPr lang="en-US" sz="1600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LSM allows users to present their results and question their findings</a:t>
            </a:r>
          </a:p>
          <a:p>
            <a:pPr marL="285750" indent="-285750" algn="l">
              <a:buFont typeface="Arial"/>
              <a:buChar char="•"/>
            </a:pPr>
            <a:endParaRPr lang="en-US" sz="1600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Busy days give commissioners the possibility to elaborate on the most appropriate reduction strategy for the various fields. Moreover, they need to be used to give feedback to RO. </a:t>
            </a:r>
            <a:r>
              <a:rPr lang="en-US" sz="1600" dirty="0" smtClean="0">
                <a:solidFill>
                  <a:srgbClr val="FFFF00"/>
                </a:solidFill>
              </a:rPr>
              <a:t>Your attendance is </a:t>
            </a:r>
            <a:r>
              <a:rPr lang="en-US" sz="1600" dirty="0" smtClean="0">
                <a:solidFill>
                  <a:srgbClr val="FFFF00"/>
                </a:solidFill>
              </a:rPr>
              <a:t>crucial!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33400"/>
            <a:ext cx="1041400" cy="33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25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OUR EXPERIENCE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4643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YOUR FEEDBACK IS CRUCIAL, AS IT HELPS US TO IMPROVE OUR SUPPORT AND PROCEDURES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3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IMPORTANT NOTES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45275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Cycle 0 extended till November 14 2013</a:t>
            </a:r>
          </a:p>
          <a:p>
            <a:pPr marL="285750" indent="-285750" algn="l">
              <a:buFont typeface="Wingdings" charset="2"/>
              <a:buChar char="Ø"/>
            </a:pPr>
            <a:endParaRPr lang="en-US" sz="1600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Together with Cycle 0, also commissioning and MSSS took place during the last 3 months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50 hours of successful commissioning runs + ~ 40 hours of successful MSSS LBA observations</a:t>
            </a:r>
          </a:p>
          <a:p>
            <a:pPr marL="285750" indent="-285750" algn="l">
              <a:buFont typeface="Wingdings" charset="2"/>
              <a:buChar char="Ø"/>
            </a:pPr>
            <a:endParaRPr lang="en-US" sz="1600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More recently: MSSS HBA</a:t>
            </a:r>
          </a:p>
          <a:p>
            <a:pPr marL="285750" indent="-285750" algn="l">
              <a:buFont typeface="Arial"/>
              <a:buChar char="•"/>
            </a:pPr>
            <a:endParaRPr lang="en-US" sz="1600" dirty="0"/>
          </a:p>
          <a:p>
            <a:pPr marL="742950" lvl="1" indent="-285750" algn="l">
              <a:buFont typeface="Wingdings" charset="2"/>
              <a:buChar char="§"/>
            </a:pPr>
            <a:r>
              <a:rPr lang="en-US" sz="1600" dirty="0" smtClean="0"/>
              <a:t>Observations for MSSS at a rate of </a:t>
            </a:r>
            <a:r>
              <a:rPr lang="en-US" sz="1600" dirty="0" smtClean="0"/>
              <a:t>16 hours per week – </a:t>
            </a:r>
            <a:r>
              <a:rPr lang="en-US" sz="1600" dirty="0" smtClean="0"/>
              <a:t>completion expected </a:t>
            </a:r>
            <a:r>
              <a:rPr lang="en-US" sz="1600" dirty="0" smtClean="0"/>
              <a:t>middle</a:t>
            </a:r>
            <a:r>
              <a:rPr lang="en-US" sz="1600" dirty="0" smtClean="0"/>
              <a:t> </a:t>
            </a:r>
            <a:r>
              <a:rPr lang="en-US" sz="1600" dirty="0" smtClean="0"/>
              <a:t>2013</a:t>
            </a:r>
          </a:p>
          <a:p>
            <a:pPr algn="l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IMPORTANT NOTES</a:t>
            </a:r>
          </a:p>
        </p:txBody>
      </p:sp>
      <p:pic>
        <p:nvPicPr>
          <p:cNvPr id="7" name="Picture 6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5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IMPORTANT NOTES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CYCLE 1</a:t>
            </a:r>
          </a:p>
        </p:txBody>
      </p:sp>
      <p:pic>
        <p:nvPicPr>
          <p:cNvPr id="7" name="Picture 6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219200"/>
            <a:ext cx="82296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Cycle 1 will start on </a:t>
            </a:r>
            <a:r>
              <a:rPr lang="en-US" sz="1600" dirty="0" smtClean="0">
                <a:solidFill>
                  <a:srgbClr val="FFFF00"/>
                </a:solidFill>
              </a:rPr>
              <a:t>November 15 2013</a:t>
            </a:r>
            <a:r>
              <a:rPr lang="en-US" sz="1600" dirty="0" smtClean="0"/>
              <a:t>: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The intention is to advance COBALT hardware installation from September 2013 as early as June 2013; this will mitigate the risks of delays for COBALT – it will require reshuffling of Cycle 0 schedule and will start a period of testing in parallel with operations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/>
              <a:t>MSSS LBA should be completed and a few fields re-</a:t>
            </a:r>
            <a:r>
              <a:rPr lang="en-US" sz="1600" dirty="0" smtClean="0"/>
              <a:t>observed</a:t>
            </a:r>
          </a:p>
          <a:p>
            <a:pPr marL="285750" indent="-285750" algn="l">
              <a:buFont typeface="Wingdings" charset="2"/>
              <a:buChar char="Ø"/>
            </a:pPr>
            <a:endParaRPr lang="en-US" sz="1600" dirty="0"/>
          </a:p>
          <a:p>
            <a:pPr marL="285750" indent="-285750" algn="l">
              <a:buFont typeface="Wingdings" charset="2"/>
              <a:buChar char="Ø"/>
            </a:pPr>
            <a:r>
              <a:rPr lang="en-US" sz="1600" dirty="0" smtClean="0"/>
              <a:t>Flexibility and </a:t>
            </a:r>
            <a:r>
              <a:rPr lang="en-US" sz="1600" dirty="0" err="1" smtClean="0"/>
              <a:t>automatization</a:t>
            </a:r>
            <a:r>
              <a:rPr lang="en-US" sz="1600" dirty="0" smtClean="0"/>
              <a:t> of the system is being worked on. Roll out of such features will be accompanied by initial drop in production efficiency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28882"/>
              </p:ext>
            </p:extLst>
          </p:nvPr>
        </p:nvGraphicFramePr>
        <p:xfrm>
          <a:off x="1676400" y="4343400"/>
          <a:ext cx="6096000" cy="1854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June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Formal call issued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Early September 2013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Proposal deadline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End of October 2013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PC meeting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15 November 2013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Cycle</a:t>
                      </a:r>
                      <a:r>
                        <a:rPr lang="en-US" b="0" baseline="0" dirty="0" smtClean="0"/>
                        <a:t> 1 starts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15 May 2014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Cycle 2 starts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68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7"/>
          <p:cNvSpPr txBox="1">
            <a:spLocks noChangeArrowheads="1"/>
          </p:cNvSpPr>
          <p:nvPr/>
        </p:nvSpPr>
        <p:spPr>
          <a:xfrm>
            <a:off x="685800" y="2743200"/>
            <a:ext cx="7772400" cy="9144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b="1" dirty="0" smtClean="0"/>
              <a:t>THANK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083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914400"/>
            <a:ext cx="5270500" cy="3797300"/>
            <a:chOff x="0" y="0"/>
            <a:chExt cx="7656" cy="4928"/>
          </a:xfrm>
        </p:grpSpPr>
        <p:sp>
          <p:nvSpPr>
            <p:cNvPr id="3" name="Rectangle 15"/>
            <p:cNvSpPr>
              <a:spLocks/>
            </p:cNvSpPr>
            <p:nvPr/>
          </p:nvSpPr>
          <p:spPr bwMode="auto">
            <a:xfrm>
              <a:off x="0" y="0"/>
              <a:ext cx="7656" cy="4928"/>
            </a:xfrm>
            <a:prstGeom prst="rect">
              <a:avLst/>
            </a:prstGeom>
            <a:solidFill>
              <a:schemeClr val="accent1">
                <a:alpha val="73999"/>
              </a:schemeClr>
            </a:solidFill>
            <a:ln w="12700" cap="flat">
              <a:solidFill>
                <a:schemeClr val="tx1">
                  <a:alpha val="73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120"/>
              <a:ext cx="7392" cy="4676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/>
          </p:cNvSpPr>
          <p:nvPr/>
        </p:nvSpPr>
        <p:spPr bwMode="auto">
          <a:xfrm>
            <a:off x="5715000" y="1143000"/>
            <a:ext cx="3048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20675" indent="-320675" algn="l">
              <a:lnSpc>
                <a:spcPct val="12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 smtClean="0">
                <a:latin typeface="Tahoma"/>
                <a:ea typeface="ＭＳ Ｐゴシック" charset="0"/>
                <a:cs typeface="Tahoma"/>
                <a:sym typeface="Times" charset="0"/>
              </a:rPr>
              <a:t>Three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remaining NL remote stations being rolled out</a:t>
            </a:r>
          </a:p>
          <a:p>
            <a:pPr marL="320675" indent="-320675" algn="l">
              <a:lnSpc>
                <a:spcPct val="12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RS310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complete</a:t>
            </a:r>
          </a:p>
          <a:p>
            <a:pPr marL="320675" indent="-320675" algn="l">
              <a:lnSpc>
                <a:spcPct val="12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RS210 </a:t>
            </a:r>
            <a:r>
              <a:rPr lang="en-US" sz="1600" dirty="0" smtClean="0">
                <a:latin typeface="Tahoma"/>
                <a:ea typeface="ＭＳ Ｐゴシック" charset="0"/>
                <a:cs typeface="Tahoma"/>
                <a:sym typeface="Times" charset="0"/>
              </a:rPr>
              <a:t>connection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available mid-May</a:t>
            </a:r>
            <a:endParaRPr lang="en-US" sz="1600" dirty="0">
              <a:solidFill>
                <a:schemeClr val="tx1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  <a:p>
            <a:pPr marL="320675" indent="-320675" algn="l">
              <a:lnSpc>
                <a:spcPct val="12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RS404 location uncertain due to archaeological sites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nearby</a:t>
            </a:r>
          </a:p>
          <a:p>
            <a:pPr marL="320675" indent="-320675" algn="l">
              <a:lnSpc>
                <a:spcPct val="12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RS410 </a:t>
            </a:r>
            <a:r>
              <a:rPr lang="en-US" sz="1600" dirty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delayed due to building permit issues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667000" y="5105400"/>
            <a:ext cx="6248400" cy="1371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52" y="5114686"/>
            <a:ext cx="6295747" cy="13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791200" y="5791200"/>
            <a:ext cx="7620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309" y="5715000"/>
            <a:ext cx="905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complete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81891" y="5943600"/>
            <a:ext cx="7620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5867400"/>
            <a:ext cx="905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complete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737" y="4800600"/>
            <a:ext cx="2852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M. </a:t>
            </a:r>
            <a:r>
              <a:rPr lang="en-US" sz="1200" dirty="0" err="1" smtClean="0"/>
              <a:t>Gerbers</a:t>
            </a:r>
            <a:r>
              <a:rPr lang="en-US" sz="1200" dirty="0" smtClean="0"/>
              <a:t> &amp; N. </a:t>
            </a:r>
            <a:r>
              <a:rPr lang="en-US" sz="1200" dirty="0" err="1" smtClean="0"/>
              <a:t>Ebbendorf</a:t>
            </a:r>
            <a:endParaRPr lang="en-US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04800" y="1066800"/>
            <a:ext cx="278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 310 (</a:t>
            </a:r>
            <a:r>
              <a:rPr lang="en-US" dirty="0" err="1" smtClean="0"/>
              <a:t>Zuidveen</a:t>
            </a:r>
            <a:r>
              <a:rPr lang="en-US" dirty="0" smtClean="0"/>
              <a:t>/ </a:t>
            </a:r>
            <a:r>
              <a:rPr lang="en-US" dirty="0" err="1" smtClean="0"/>
              <a:t>Onna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27" name="Picture 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ROLLOUT OF FINAL NL STATIONS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29" name="Picture 28" descr="LOFAR 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5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INSTALLATION OF SYNCOPTIC BOARDS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5" name="Picture 4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870" r="7983" b="51236"/>
          <a:stretch>
            <a:fillRect/>
          </a:stretch>
        </p:blipFill>
        <p:spPr bwMode="auto">
          <a:xfrm>
            <a:off x="533400" y="1592457"/>
            <a:ext cx="3810000" cy="3131943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49982" r="6625" b="2126"/>
          <a:stretch>
            <a:fillRect/>
          </a:stretch>
        </p:blipFill>
        <p:spPr bwMode="auto">
          <a:xfrm>
            <a:off x="4800600" y="1587500"/>
            <a:ext cx="3816030" cy="31369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1143000"/>
            <a:ext cx="230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Mid-September 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9266" y="11430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Mid-November 2012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370493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Issue identified early 2012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Caused out-of-focus, </a:t>
            </a:r>
            <a:r>
              <a:rPr lang="en-US" sz="1600" dirty="0" err="1" smtClean="0"/>
              <a:t>mispointed</a:t>
            </a:r>
            <a:r>
              <a:rPr lang="en-US" sz="1600" dirty="0" smtClean="0"/>
              <a:t> beams, loss of sensitivity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Prototype </a:t>
            </a:r>
            <a:r>
              <a:rPr lang="en-US" sz="1600" dirty="0" err="1" smtClean="0"/>
              <a:t>Syncoptic</a:t>
            </a:r>
            <a:r>
              <a:rPr lang="en-US" sz="1600" dirty="0" smtClean="0"/>
              <a:t> board tested in May, rolled out  to all NL stations by October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Second batch of boards ordered for remaining International stations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0678" y="4800600"/>
            <a:ext cx="1816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W. </a:t>
            </a:r>
            <a:r>
              <a:rPr lang="en-US" sz="1200" dirty="0" err="1" smtClean="0"/>
              <a:t>Frieswijk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5162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836" y="164068"/>
            <a:ext cx="1629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A2255: 2011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ABELL 2255 HBA: 2011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8" name="Picture 7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pic>
        <p:nvPicPr>
          <p:cNvPr id="9" name="Picture 8" descr="Screen shot 2013-05-03 at 12.57.5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"/>
          <a:stretch/>
        </p:blipFill>
        <p:spPr>
          <a:xfrm>
            <a:off x="457199" y="1219200"/>
            <a:ext cx="5562601" cy="5257800"/>
          </a:xfrm>
          <a:prstGeom prst="rect">
            <a:avLst/>
          </a:prstGeom>
        </p:spPr>
      </p:pic>
      <p:pic>
        <p:nvPicPr>
          <p:cNvPr id="12" name="Picture 11" descr="A2255_image_offaxissourcesouth_oldobservation_tocpompa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65451"/>
            <a:ext cx="2819400" cy="27923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51404" y="54102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CS only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087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8836" y="164068"/>
            <a:ext cx="1629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A2255: 2013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08836" y="164068"/>
            <a:ext cx="1629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A2255: 2011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ABELL 2255 HBA: 2013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10" name="Picture 9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pic>
        <p:nvPicPr>
          <p:cNvPr id="3" name="Picture 2" descr="Screen shot 2013-05-03 at 12.57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5562600" cy="5258965"/>
          </a:xfrm>
          <a:prstGeom prst="rect">
            <a:avLst/>
          </a:prstGeom>
        </p:spPr>
      </p:pic>
      <p:pic>
        <p:nvPicPr>
          <p:cNvPr id="11" name="Picture 10" descr="Screen shot 2013-05-03 at 13.01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9352"/>
            <a:ext cx="2819400" cy="26915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84196" y="5410200"/>
            <a:ext cx="28074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CS only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Noise improved by a factor of ~2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995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SINGLE CORE CLOCK DISTRIBUTION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5" name="Picture 4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" y="1295400"/>
            <a:ext cx="3711575" cy="3048000"/>
            <a:chOff x="0" y="0"/>
            <a:chExt cx="6074" cy="4616"/>
          </a:xfrm>
          <a:solidFill>
            <a:schemeClr val="tx1"/>
          </a:solidFill>
        </p:grpSpPr>
        <p:sp>
          <p:nvSpPr>
            <p:cNvPr id="7" name="Rectangle 15"/>
            <p:cNvSpPr>
              <a:spLocks/>
            </p:cNvSpPr>
            <p:nvPr/>
          </p:nvSpPr>
          <p:spPr bwMode="auto">
            <a:xfrm>
              <a:off x="0" y="0"/>
              <a:ext cx="6074" cy="4616"/>
            </a:xfrm>
            <a:prstGeom prst="rect">
              <a:avLst/>
            </a:prstGeom>
            <a:grpFill/>
            <a:ln w="12700" cap="flat">
              <a:solidFill>
                <a:schemeClr val="tx1">
                  <a:alpha val="73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" y="72"/>
              <a:ext cx="5913" cy="4463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/>
          </p:spPr>
        </p:pic>
      </p:grpSp>
      <p:sp>
        <p:nvSpPr>
          <p:cNvPr id="16" name="TextBox 15"/>
          <p:cNvSpPr txBox="1"/>
          <p:nvPr/>
        </p:nvSpPr>
        <p:spPr>
          <a:xfrm>
            <a:off x="1447800" y="5029200"/>
            <a:ext cx="6068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Central clock at Concentrator Node</a:t>
            </a:r>
          </a:p>
          <a:p>
            <a:endParaRPr lang="en-US" sz="1600" dirty="0"/>
          </a:p>
          <a:p>
            <a:r>
              <a:rPr lang="en-US" sz="1600" dirty="0" smtClean="0"/>
              <a:t>All CS now use a single clock -&gt; </a:t>
            </a:r>
            <a:r>
              <a:rPr lang="en-US" sz="1600" dirty="0" smtClean="0"/>
              <a:t>improved </a:t>
            </a:r>
            <a:r>
              <a:rPr lang="en-US" sz="1600" dirty="0" smtClean="0"/>
              <a:t>S/N for coherent TABs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4419600"/>
            <a:ext cx="1672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J. </a:t>
            </a:r>
            <a:r>
              <a:rPr lang="en-US" sz="1200" dirty="0" err="1" smtClean="0"/>
              <a:t>Hessels</a:t>
            </a:r>
            <a:endParaRPr lang="en-US" sz="1200" dirty="0" smtClean="0"/>
          </a:p>
        </p:txBody>
      </p:sp>
      <p:pic>
        <p:nvPicPr>
          <p:cNvPr id="18" name="Picture 17" descr="Macintosh HD:Users:pizzo:Desktop:Screen shot 2013-04-25 at 13.27.0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76700" cy="295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02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LOFAR VERSION 1.0: USED in CYCLE 0 OPERATIONS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5" name="Picture 4" descr="LOFAR 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sp>
        <p:nvSpPr>
          <p:cNvPr id="6" name="Rectangle 11"/>
          <p:cNvSpPr>
            <a:spLocks/>
          </p:cNvSpPr>
          <p:nvPr/>
        </p:nvSpPr>
        <p:spPr bwMode="auto">
          <a:xfrm>
            <a:off x="152400" y="1136650"/>
            <a:ext cx="88392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20675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00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Standard Imaging Observations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LBA and HBA MSSS-like imaging observations 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Automated 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execution of Standard Imaging Pipeline (SIP)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Specification, planning, and management of observations </a:t>
            </a:r>
          </a:p>
          <a:p>
            <a:pPr marL="320675" indent="-320675" algn="l">
              <a:lnSpc>
                <a:spcPct val="70000"/>
              </a:lnSpc>
              <a:spcBef>
                <a:spcPts val="1400"/>
              </a:spcBef>
            </a:pPr>
            <a:endParaRPr lang="en-US" sz="1600" dirty="0">
              <a:solidFill>
                <a:srgbClr val="FFFFFF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  <a:p>
            <a:pPr marL="320675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00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Beam-formed Observations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Tied array mode observing with up to 127 pencil beams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Four tied-array modes: complex voltages, coherent stokes, incoherent stokes, fly's eye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BG/P processing and kickoff of post-processing pipeline 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Specification, planning, and management of observations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</a:pPr>
            <a:endParaRPr lang="en-US" sz="1600" dirty="0">
              <a:solidFill>
                <a:srgbClr val="FFFFFF"/>
              </a:solidFill>
              <a:latin typeface="Tahoma"/>
              <a:ea typeface="ＭＳ Ｐゴシック" charset="0"/>
              <a:cs typeface="Tahoma"/>
              <a:sym typeface="Times" charset="0"/>
            </a:endParaRPr>
          </a:p>
          <a:p>
            <a:pPr marL="320675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00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Initial Long Term Archive (LTA)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Ingest of imaging data products (visibilities and images) 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Ingest of raw beam-formed data products</a:t>
            </a:r>
          </a:p>
          <a:p>
            <a:pPr marL="777875" lvl="1" indent="-320675" algn="l">
              <a:lnSpc>
                <a:spcPct val="70000"/>
              </a:lnSpc>
              <a:spcBef>
                <a:spcPts val="1400"/>
              </a:spcBef>
              <a:buSzPct val="100000"/>
              <a:buFont typeface="Wingdings" charset="0"/>
              <a:buChar char="§"/>
            </a:pPr>
            <a:r>
              <a:rPr lang="en-US" sz="16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Times" charset="0"/>
              </a:rPr>
              <a:t>Search and retrieve functionality for LTA data products</a:t>
            </a:r>
          </a:p>
        </p:txBody>
      </p:sp>
    </p:spTree>
    <p:extLst>
      <p:ext uri="{BB962C8B-B14F-4D97-AF65-F5344CB8AC3E}">
        <p14:creationId xmlns:p14="http://schemas.microsoft.com/office/powerpoint/2010/main" val="229981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cintosh HD:Users:pizzo:Desktop:Screen shot 2013-04-25 at 13.30.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70" y="1410970"/>
            <a:ext cx="3745230" cy="40360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PROPOSALS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8667" cy="1066800"/>
          </a:xfrm>
          <a:prstGeom prst="rect">
            <a:avLst/>
          </a:prstGeom>
          <a:noFill/>
          <a:ln>
            <a:noFill/>
          </a:ln>
          <a:effectLst>
            <a:outerShdw blurRad="1016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D5C8A"/>
                </a:solidFill>
                <a:latin typeface="Tahoma"/>
                <a:cs typeface="Tahoma"/>
              </a:rPr>
              <a:t>POST-1.0 DEVELOPMENTS</a:t>
            </a:r>
            <a:endParaRPr lang="en-US" sz="2400" b="1" dirty="0">
              <a:solidFill>
                <a:srgbClr val="2D5C8A"/>
              </a:solidFill>
              <a:latin typeface="Tahoma"/>
              <a:cs typeface="Tahoma"/>
            </a:endParaRPr>
          </a:p>
        </p:txBody>
      </p:sp>
      <p:pic>
        <p:nvPicPr>
          <p:cNvPr id="5" name="Picture 4" descr="LOFAR 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02592"/>
            <a:ext cx="1041400" cy="335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1447800"/>
            <a:ext cx="829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NCP Field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757" y="144780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 x 30</a:t>
            </a:r>
            <a:r>
              <a:rPr lang="en-US" sz="1200" baseline="30000" dirty="0" smtClean="0"/>
              <a:t>o</a:t>
            </a:r>
            <a:endParaRPr lang="en-US" sz="12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4763869"/>
            <a:ext cx="1448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96 MHz bandwidth</a:t>
            </a:r>
          </a:p>
          <a:p>
            <a:pPr algn="l"/>
            <a:r>
              <a:rPr lang="en-US" sz="1200" dirty="0" smtClean="0"/>
              <a:t>FWHM = 2 </a:t>
            </a:r>
            <a:r>
              <a:rPr lang="en-US" sz="1200" dirty="0" err="1" smtClean="0"/>
              <a:t>arcmin</a:t>
            </a:r>
            <a:endParaRPr lang="en-US" sz="1200" dirty="0" smtClean="0"/>
          </a:p>
          <a:p>
            <a:pPr algn="l"/>
            <a:r>
              <a:rPr lang="en-US" sz="1200" dirty="0" smtClean="0"/>
              <a:t>100 </a:t>
            </a:r>
            <a:r>
              <a:rPr lang="en-US" sz="1200" dirty="0" err="1" smtClean="0"/>
              <a:t>μ</a:t>
            </a:r>
            <a:r>
              <a:rPr lang="en-US" sz="1200" dirty="0" err="1" smtClean="0">
                <a:latin typeface="Symbol" charset="2"/>
                <a:cs typeface="Symbol" charset="2"/>
              </a:rPr>
              <a:t>Jy</a:t>
            </a:r>
            <a:r>
              <a:rPr lang="en-US" sz="1200" dirty="0" smtClean="0"/>
              <a:t> noise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1454527"/>
            <a:ext cx="4800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8-bit mode observing</a:t>
            </a:r>
          </a:p>
          <a:p>
            <a:pPr algn="l"/>
            <a:endParaRPr lang="en-US" sz="1600" dirty="0"/>
          </a:p>
          <a:p>
            <a:pPr marL="742950" lvl="1" indent="-285750" algn="l">
              <a:buFont typeface="Arial"/>
              <a:buChar char="•"/>
            </a:pPr>
            <a:r>
              <a:rPr lang="en-US" sz="1600" dirty="0" smtClean="0"/>
              <a:t>Updates to station firmware (8,4-bit)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dirty="0" smtClean="0"/>
              <a:t>Updates to various parts of the system to allow it</a:t>
            </a:r>
          </a:p>
          <a:p>
            <a:pPr marL="742950" lvl="1" indent="-285750" algn="l">
              <a:buFont typeface="Arial"/>
              <a:buChar char="•"/>
            </a:pPr>
            <a:endParaRPr lang="en-US" sz="1600" dirty="0"/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Standard Imaging Pipeline</a:t>
            </a:r>
          </a:p>
          <a:p>
            <a:pPr algn="l"/>
            <a:endParaRPr lang="en-US" sz="1600" dirty="0" smtClean="0"/>
          </a:p>
          <a:p>
            <a:pPr marL="742950" lvl="1" indent="-285750" algn="l">
              <a:buFont typeface="Arial"/>
              <a:buChar char="•"/>
            </a:pPr>
            <a:r>
              <a:rPr lang="en-US" sz="1600" dirty="0" smtClean="0"/>
              <a:t>Updates to beam model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dirty="0" smtClean="0"/>
              <a:t>Direction dependent corrections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dirty="0" smtClean="0"/>
              <a:t>Initial source finding and GSM integration</a:t>
            </a:r>
          </a:p>
          <a:p>
            <a:pPr marL="742950" lvl="1" indent="-285750" algn="l">
              <a:buFont typeface="Arial"/>
              <a:buChar char="•"/>
            </a:pPr>
            <a:endParaRPr lang="en-US" sz="1600" dirty="0"/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Long Baseline Imaging</a:t>
            </a:r>
          </a:p>
          <a:p>
            <a:pPr marL="285750" indent="-285750" algn="l">
              <a:buFont typeface="Arial"/>
              <a:buChar char="•"/>
            </a:pPr>
            <a:endParaRPr lang="en-US" sz="1600" dirty="0"/>
          </a:p>
          <a:p>
            <a:pPr marL="742950" lvl="1" indent="-285750" algn="l">
              <a:buFont typeface="Arial"/>
              <a:buChar char="•"/>
            </a:pPr>
            <a:r>
              <a:rPr lang="en-US" sz="1600" dirty="0" err="1" smtClean="0"/>
              <a:t>Superterp</a:t>
            </a:r>
            <a:r>
              <a:rPr lang="en-US" sz="1600" dirty="0" smtClean="0"/>
              <a:t> baseline addition in NDPPP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dirty="0" smtClean="0"/>
              <a:t>Fringe fitting preprocessing (developed by LB working group)</a:t>
            </a:r>
          </a:p>
        </p:txBody>
      </p:sp>
    </p:spTree>
    <p:extLst>
      <p:ext uri="{BB962C8B-B14F-4D97-AF65-F5344CB8AC3E}">
        <p14:creationId xmlns:p14="http://schemas.microsoft.com/office/powerpoint/2010/main" val="66818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wingeloo">
  <a:themeElements>
    <a:clrScheme name="Dwingelo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wingelo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stealth" w="med" len="lg"/>
        </a:ln>
        <a:effectLst/>
      </a:spPr>
      <a:bodyPr/>
      <a:lstStyle/>
    </a:lnDef>
  </a:objectDefaults>
  <a:extraClrSchemeLst>
    <a:extraClrScheme>
      <a:clrScheme name="Dwingelo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ingelo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ingelo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ingelo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ingelo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ingelo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ingelo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ingelo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Dwingeloo</Template>
  <TotalTime>72083</TotalTime>
  <Words>1335</Words>
  <Application>Microsoft Macintosh PowerPoint</Application>
  <PresentationFormat>On-screen Show (4:3)</PresentationFormat>
  <Paragraphs>249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Dwingeloo</vt:lpstr>
      <vt:lpstr>LOFAR STATUS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</dc:creator>
  <cp:lastModifiedBy>Roberto  Pizzo</cp:lastModifiedBy>
  <cp:revision>1171</cp:revision>
  <cp:lastPrinted>2013-04-15T10:15:42Z</cp:lastPrinted>
  <dcterms:created xsi:type="dcterms:W3CDTF">2011-03-02T03:34:36Z</dcterms:created>
  <dcterms:modified xsi:type="dcterms:W3CDTF">2013-05-13T07:49:34Z</dcterms:modified>
</cp:coreProperties>
</file>