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57.png" ContentType="image/png"/>
  <Override PartName="/ppt/media/image3.png" ContentType="image/png"/>
  <Override PartName="/ppt/media/image94.png" ContentType="image/png"/>
  <Override PartName="/ppt/media/image21.png" ContentType="image/png"/>
  <Override PartName="/ppt/media/image28.png" ContentType="image/png"/>
  <Override PartName="/ppt/media/image65.png" ContentType="image/png"/>
  <Override PartName="/ppt/media/image36.png" ContentType="image/png"/>
  <Override PartName="/ppt/media/image73.png" ContentType="image/png"/>
  <Override PartName="/ppt/media/image44.png" ContentType="image/png"/>
  <Override PartName="/ppt/media/image81.png" ContentType="image/png"/>
  <Override PartName="/ppt/media/image88.png" ContentType="image/png"/>
  <Override PartName="/ppt/media/image15.png" ContentType="image/png"/>
  <Override PartName="/ppt/media/image52.png" ContentType="image/png"/>
  <Override PartName="/ppt/media/image59.png" ContentType="image/png"/>
  <Override PartName="/ppt/media/image5.png" ContentType="image/png"/>
  <Override PartName="/ppt/media/image96.png" ContentType="image/png"/>
  <Override PartName="/ppt/media/image23.png" ContentType="image/png"/>
  <Override PartName="/ppt/media/image60.png" ContentType="image/png"/>
  <Override PartName="/ppt/media/image67.png" ContentType="image/png"/>
  <Override PartName="/ppt/media/image31.png" ContentType="image/png"/>
  <Override PartName="/ppt/media/image38.png" ContentType="image/png"/>
  <Override PartName="/ppt/media/image75.png" ContentType="image/png"/>
  <Override PartName="/ppt/media/image46.png" ContentType="image/png"/>
  <Override PartName="/ppt/media/image83.png" ContentType="image/png"/>
  <Override PartName="/ppt/media/image10.png" ContentType="image/png"/>
  <Override PartName="/ppt/media/image17.png" ContentType="image/png"/>
  <Override PartName="/ppt/media/image54.png" ContentType="image/png"/>
  <Override PartName="/ppt/media/image7.png" ContentType="image/png"/>
  <Override PartName="/ppt/media/image91.png" ContentType="image/png"/>
  <Override PartName="/ppt/media/image98.png" ContentType="image/png"/>
  <Override PartName="/ppt/media/image25.png" ContentType="image/png"/>
  <Override PartName="/ppt/media/image62.png" ContentType="image/png"/>
  <Override PartName="/ppt/media/image69.png" ContentType="image/png"/>
  <Override PartName="/ppt/media/image33.png" ContentType="image/png"/>
  <Override PartName="/ppt/media/image70.png" ContentType="image/png"/>
  <Override PartName="/ppt/media/image77.png" ContentType="image/png"/>
  <Override PartName="/ppt/media/image41.png" ContentType="image/png"/>
  <Override PartName="/ppt/media/image48.png" ContentType="image/png"/>
  <Override PartName="/ppt/media/image85.png" ContentType="image/png"/>
  <Override PartName="/ppt/media/image12.png" ContentType="image/png"/>
  <Override PartName="/ppt/media/image19.png" ContentType="image/png"/>
  <Override PartName="/ppt/media/image2.png" ContentType="image/png"/>
  <Override PartName="/ppt/media/image56.png" ContentType="image/png"/>
  <Override PartName="/ppt/media/image9.png" ContentType="image/png"/>
  <Override PartName="/ppt/media/image93.png" ContentType="image/png"/>
  <Override PartName="/ppt/media/image20.png" ContentType="image/png"/>
  <Override PartName="/ppt/media/image27.png" ContentType="image/png"/>
  <Override PartName="/ppt/media/image64.png" ContentType="image/png"/>
  <Override PartName="/ppt/media/image35.png" ContentType="image/png"/>
  <Override PartName="/ppt/media/image72.png" ContentType="image/png"/>
  <Override PartName="/ppt/media/image79.png" ContentType="image/png"/>
  <Override PartName="/ppt/media/image43.png" ContentType="image/png"/>
  <Override PartName="/ppt/media/image80.png" ContentType="image/png"/>
  <Override PartName="/ppt/media/image87.png" ContentType="image/png"/>
  <Override PartName="/ppt/media/image14.png" ContentType="image/png"/>
  <Override PartName="/ppt/media/image51.png" ContentType="image/png"/>
  <Override PartName="/ppt/media/image58.png" ContentType="image/png"/>
  <Override PartName="/ppt/media/image95.png" ContentType="image/png"/>
  <Override PartName="/ppt/media/image22.png" ContentType="image/png"/>
  <Override PartName="/ppt/media/image29.png" ContentType="image/png"/>
  <Override PartName="/ppt/media/image66.png" ContentType="image/png"/>
  <Override PartName="/ppt/media/image30.png" ContentType="image/png"/>
  <Override PartName="/ppt/media/image37.png" ContentType="image/png"/>
  <Override PartName="/ppt/media/image100.png" ContentType="image/png"/>
  <Override PartName="/ppt/media/image74.png" ContentType="image/png"/>
  <Override PartName="/ppt/media/image45.png" ContentType="image/png"/>
  <Override PartName="/ppt/media/image82.png" ContentType="image/png"/>
  <Override PartName="/ppt/media/image89.png" ContentType="image/png"/>
  <Override PartName="/ppt/media/image16.png" ContentType="image/png"/>
  <Override PartName="/ppt/media/image53.png" ContentType="image/png"/>
  <Override PartName="/ppt/media/image6.png" ContentType="image/png"/>
  <Override PartName="/ppt/media/image90.png" ContentType="image/png"/>
  <Override PartName="/ppt/media/image97.png" ContentType="image/png"/>
  <Override PartName="/ppt/media/image24.png" ContentType="image/png"/>
  <Override PartName="/ppt/media/image61.png" ContentType="image/png"/>
  <Override PartName="/ppt/media/image68.png" ContentType="image/png"/>
  <Override PartName="/ppt/media/image32.png" ContentType="image/png"/>
  <Override PartName="/ppt/media/image39.png" ContentType="image/png"/>
  <Override PartName="/ppt/media/image76.png" ContentType="image/png"/>
  <Override PartName="/ppt/media/image40.png" ContentType="image/png"/>
  <Override PartName="/ppt/media/image47.png" ContentType="image/png"/>
  <Override PartName="/ppt/media/image84.png" ContentType="image/png"/>
  <Override PartName="/ppt/media/image11.png" ContentType="image/png"/>
  <Override PartName="/ppt/media/image18.png" ContentType="image/png"/>
  <Override PartName="/ppt/media/image55.png" ContentType="image/png"/>
  <Override PartName="/ppt/media/image1.png" ContentType="image/png"/>
  <Override PartName="/ppt/media/image8.png" ContentType="image/png"/>
  <Override PartName="/ppt/media/image92.png" ContentType="image/png"/>
  <Override PartName="/ppt/media/image99.png" ContentType="image/png"/>
  <Override PartName="/ppt/media/image26.png" ContentType="image/png"/>
  <Override PartName="/ppt/media/image63.png" ContentType="image/png"/>
  <Override PartName="/ppt/media/image34.png" ContentType="image/png"/>
  <Override PartName="/ppt/media/image71.png" ContentType="image/png"/>
  <Override PartName="/ppt/media/image78.png" ContentType="image/png"/>
  <Override PartName="/ppt/media/image42.png" ContentType="image/png"/>
  <Override PartName="/ppt/media/image49.png" ContentType="image/png"/>
  <Override PartName="/ppt/media/image4.jpeg" ContentType="image/jpeg"/>
  <Override PartName="/ppt/media/image86.png" ContentType="image/png"/>
  <Override PartName="/ppt/media/image13.png" ContentType="image/png"/>
  <Override PartName="/ppt/media/image50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39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31.xml.rels" ContentType="application/vnd.openxmlformats-package.relationships+xml"/>
  <Override PartName="/ppt/slides/_rels/slide2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42.xml.rels" ContentType="application/vnd.openxmlformats-package.relationships+xml"/>
  <Override PartName="/ppt/slides/_rels/slide40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32.xml.rels" ContentType="application/vnd.openxmlformats-package.relationships+xml"/>
  <Override PartName="/ppt/slides/_rels/slide30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0.xml.rels" ContentType="application/vnd.openxmlformats-package.relationships+xml"/>
  <Override PartName="/ppt/slides/_rels/slide41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1360"/>
            <a:ext cx="80463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992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992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1360"/>
            <a:ext cx="80456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681360"/>
            <a:ext cx="80463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992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57992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681360"/>
            <a:ext cx="80456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81360"/>
            <a:ext cx="80463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992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5720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9920" y="368136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1360"/>
            <a:ext cx="80456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27.09.203412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LOFAR SPLINTER MEETING 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F1C13151-8151-41D1-9141-7151B121E1B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de-DE"/>
              <a:t>Click to edit the title text format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6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de-DE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de-DE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de-DE" sz="32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32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32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32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32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32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3200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1">
              <a:buFont typeface="Arial"/>
              <a:buChar char="–"/>
            </a:pPr>
            <a:r>
              <a:rPr lang="de-DE" sz="24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2">
              <a:buFont typeface="Arial"/>
              <a:buChar char="•"/>
            </a:pPr>
            <a:r>
              <a:rPr lang="de-DE" sz="2000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3">
              <a:buFont typeface="Arial"/>
              <a:buChar char="–"/>
            </a:pPr>
            <a:r>
              <a:rPr lang="de-DE" sz="2000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27.09.203412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LOFAR SPLINTER MEETING </a:t>
            </a:r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81E1C1D1-3151-4181-8121-31B11111212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de-DE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de-DE" sz="24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1">
              <a:buFont typeface="Arial"/>
              <a:buChar char="–"/>
            </a:pPr>
            <a:r>
              <a:rPr lang="de-DE" sz="20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2">
              <a:buFont typeface="Arial"/>
              <a:buChar char="•"/>
            </a:pPr>
            <a:r>
              <a:rPr lang="de-D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3">
              <a:buFont typeface="Arial"/>
              <a:buChar char="–"/>
            </a:pPr>
            <a:r>
              <a:rPr lang="de-D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 anchor="ctr"/>
          <a:p>
            <a:pPr>
              <a:buSzPct val="45000"/>
              <a:buFont typeface="StarSymbol"/>
              <a:buChar char=""/>
            </a:pPr>
            <a:r>
              <a:rPr lang="de-DE" sz="2800">
                <a:solidFill>
                  <a:srgbClr val="8b8b8b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solidFill>
                  <a:srgbClr val="8b8b8b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800">
                <a:solidFill>
                  <a:srgbClr val="8b8b8b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800">
                <a:solidFill>
                  <a:srgbClr val="8b8b8b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800">
                <a:solidFill>
                  <a:srgbClr val="8b8b8b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800">
                <a:solidFill>
                  <a:srgbClr val="8b8b8b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8b8b8b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de-DE" sz="24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1">
              <a:buFont typeface="Arial"/>
              <a:buChar char="–"/>
            </a:pPr>
            <a:r>
              <a:rPr lang="de-DE" sz="20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2">
              <a:buFont typeface="Arial"/>
              <a:buChar char="•"/>
            </a:pPr>
            <a:r>
              <a:rPr lang="de-D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3">
              <a:buFont typeface="Arial"/>
              <a:buChar char="–"/>
            </a:pPr>
            <a:r>
              <a:rPr lang="de-D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27.09.203412</a:t>
            </a:r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LOFAR SPLINTER MEETING </a:t>
            </a:r>
            <a:endParaRPr/>
          </a:p>
        </p:txBody>
      </p:sp>
      <p:sp>
        <p:nvSpPr>
          <p:cNvPr id="79" name="PlaceHolder 6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A1F12151-41E1-4171-B101-91C111A1615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2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28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28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slideLayout" Target="../slideLayouts/slideLayout28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slideLayout" Target="../slideLayouts/slideLayout28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935040"/>
          </a:xfrm>
          <a:prstGeom prst="rect">
            <a:avLst/>
          </a:prstGeom>
        </p:spPr>
      </p:pic>
      <p:pic>
        <p:nvPicPr>
          <p:cNvPr descr="" id="11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253280" y="5861160"/>
            <a:ext cx="1890360" cy="1060200"/>
          </a:xfrm>
          <a:prstGeom prst="rect">
            <a:avLst/>
          </a:prstGeom>
        </p:spPr>
      </p:pic>
      <p:pic>
        <p:nvPicPr>
          <p:cNvPr descr="" id="114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5939640"/>
            <a:ext cx="2195280" cy="969480"/>
          </a:xfrm>
          <a:prstGeom prst="rect">
            <a:avLst/>
          </a:prstGeom>
        </p:spPr>
      </p:pic>
      <p:sp>
        <p:nvSpPr>
          <p:cNvPr id="115" name="CustomShape 1"/>
          <p:cNvSpPr/>
          <p:nvPr/>
        </p:nvSpPr>
        <p:spPr>
          <a:xfrm>
            <a:off x="2861280" y="5962680"/>
            <a:ext cx="3783960" cy="91332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David Mulcahy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Rainer Beck, Andreas Horneffer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DFG  Research  Group 1254</a:t>
            </a:r>
            <a:endParaRPr/>
          </a:p>
        </p:txBody>
      </p:sp>
      <p:sp>
        <p:nvSpPr>
          <p:cNvPr id="116" name="CustomShape 2"/>
          <p:cNvSpPr/>
          <p:nvPr/>
        </p:nvSpPr>
        <p:spPr>
          <a:xfrm>
            <a:off x="63360" y="476640"/>
            <a:ext cx="8977680" cy="4255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2200">
                <a:solidFill>
                  <a:srgbClr val="ffffff"/>
                </a:solidFill>
                <a:latin typeface="Calibri"/>
              </a:rPr>
              <a:t>Observations of Nearby Spiral Galaxies with LOFAR HBA</a:t>
            </a:r>
            <a:endParaRPr/>
          </a:p>
        </p:txBody>
      </p:sp>
    </p:spTree>
  </p:cSld>
  <p:transition spd="med">
    <p:fade/>
  </p:transition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188720" y="-387360"/>
            <a:ext cx="10589760" cy="8138880"/>
          </a:xfrm>
          <a:prstGeom prst="rect">
            <a:avLst/>
          </a:prstGeom>
        </p:spPr>
      </p:pic>
      <p:sp>
        <p:nvSpPr>
          <p:cNvPr id="186" name="CustomShape 1"/>
          <p:cNvSpPr/>
          <p:nvPr/>
        </p:nvSpPr>
        <p:spPr>
          <a:xfrm>
            <a:off x="29880" y="0"/>
            <a:ext cx="5106600" cy="4561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M51 Field –Full Bandwidth (36 MHz)</a:t>
            </a:r>
            <a:endParaRPr/>
          </a:p>
        </p:txBody>
      </p:sp>
    </p:spTree>
  </p:cSld>
  <p:transition spd="med"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188720" y="-387360"/>
            <a:ext cx="10589760" cy="8138880"/>
          </a:xfrm>
          <a:prstGeom prst="rect">
            <a:avLst/>
          </a:prstGeom>
          <a:ln w="9360">
            <a:solidFill>
              <a:srgbClr val="4a7ebb"/>
            </a:solidFill>
            <a:round/>
          </a:ln>
        </p:spPr>
      </p:pic>
      <p:sp>
        <p:nvSpPr>
          <p:cNvPr id="188" name="CustomShape 1"/>
          <p:cNvSpPr/>
          <p:nvPr/>
        </p:nvSpPr>
        <p:spPr>
          <a:xfrm>
            <a:off x="8028360" y="188640"/>
            <a:ext cx="431640" cy="640836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</p:sp>
      <p:sp>
        <p:nvSpPr>
          <p:cNvPr id="189" name="CustomShape 2"/>
          <p:cNvSpPr/>
          <p:nvPr/>
        </p:nvSpPr>
        <p:spPr>
          <a:xfrm>
            <a:off x="7545240" y="4095360"/>
            <a:ext cx="1396800" cy="3643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12 Degrees</a:t>
            </a:r>
            <a:endParaRPr/>
          </a:p>
        </p:txBody>
      </p:sp>
    </p:spTree>
  </p:cSld>
  <p:transition spd="med"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95120" y="-1122480"/>
            <a:ext cx="9534240" cy="9102240"/>
          </a:xfrm>
          <a:prstGeom prst="rect">
            <a:avLst/>
          </a:prstGeom>
        </p:spPr>
      </p:pic>
      <p:sp>
        <p:nvSpPr>
          <p:cNvPr id="191" name="CustomShape 1"/>
          <p:cNvSpPr/>
          <p:nvPr/>
        </p:nvSpPr>
        <p:spPr>
          <a:xfrm>
            <a:off x="-152280" y="0"/>
            <a:ext cx="4520160" cy="4561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Final Image: M51 @ 150MHz</a:t>
            </a:r>
            <a:endParaRPr/>
          </a:p>
        </p:txBody>
      </p:sp>
      <p:sp>
        <p:nvSpPr>
          <p:cNvPr id="192" name="CustomShape 2"/>
          <p:cNvSpPr/>
          <p:nvPr/>
        </p:nvSpPr>
        <p:spPr>
          <a:xfrm>
            <a:off x="6554880" y="548640"/>
            <a:ext cx="2287440" cy="9133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20‘’ beam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Uniform weighting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σ=0.9-0.6 mJy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800" y="1067760"/>
            <a:ext cx="4632840" cy="48405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descr="" id="19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00" y="1067760"/>
            <a:ext cx="3888000" cy="48405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5" name="CustomShape 1"/>
          <p:cNvSpPr/>
          <p:nvPr/>
        </p:nvSpPr>
        <p:spPr>
          <a:xfrm>
            <a:off x="303480" y="506880"/>
            <a:ext cx="3735000" cy="36468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Spectral Index 1.4GHz-150MHz</a:t>
            </a:r>
            <a:endParaRPr/>
          </a:p>
        </p:txBody>
      </p:sp>
      <p:sp>
        <p:nvSpPr>
          <p:cNvPr id="196" name="CustomShape 2"/>
          <p:cNvSpPr/>
          <p:nvPr/>
        </p:nvSpPr>
        <p:spPr>
          <a:xfrm>
            <a:off x="6197760" y="506880"/>
            <a:ext cx="1500840" cy="36468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B-Field Map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260640"/>
            <a:ext cx="8106480" cy="64069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260640"/>
            <a:ext cx="8106480" cy="64069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descr="" id="19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98280" y="260640"/>
            <a:ext cx="4047840" cy="4078080"/>
          </a:xfrm>
          <a:prstGeom prst="rect">
            <a:avLst/>
          </a:prstGeom>
        </p:spPr>
      </p:pic>
      <p:sp>
        <p:nvSpPr>
          <p:cNvPr id="200" name="CustomShape 1"/>
          <p:cNvSpPr/>
          <p:nvPr/>
        </p:nvSpPr>
        <p:spPr>
          <a:xfrm>
            <a:off x="1908000" y="5876280"/>
            <a:ext cx="360" cy="719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01" name="CustomShape 2"/>
          <p:cNvSpPr/>
          <p:nvPr/>
        </p:nvSpPr>
        <p:spPr>
          <a:xfrm>
            <a:off x="2844000" y="6140520"/>
            <a:ext cx="360" cy="54720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de-DE" sz="4400">
                <a:solidFill>
                  <a:srgbClr val="000000"/>
                </a:solidFill>
                <a:latin typeface="Calibri"/>
              </a:rPr>
              <a:t>Performing RM Synthesis-</a:t>
            </a:r>
            <a:r>
              <a:rPr lang="de-DE" sz="4400">
                <a:solidFill>
                  <a:srgbClr val="000000"/>
                </a:solidFill>
                <a:latin typeface="Calibri"/>
              </a:rPr>
              <a:t>
</a:t>
            </a:r>
            <a:r>
              <a:rPr lang="de-DE" sz="4400">
                <a:solidFill>
                  <a:srgbClr val="000000"/>
                </a:solidFill>
                <a:latin typeface="Calibri"/>
              </a:rPr>
              <a:t>Detecting Polarized Foreground</a:t>
            </a:r>
            <a:endParaRPr/>
          </a:p>
        </p:txBody>
      </p:sp>
      <p:sp>
        <p:nvSpPr>
          <p:cNvPr id="203" name="TextShape 2"/>
          <p:cNvSpPr txBox="1"/>
          <p:nvPr/>
        </p:nvSpPr>
        <p:spPr>
          <a:xfrm>
            <a:off x="13680" y="1592640"/>
            <a:ext cx="4053960" cy="3924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Faraday Depth Resolution with LOFAR is excellent.</a:t>
            </a:r>
            <a:endParaRPr/>
          </a:p>
          <a:p>
            <a:pPr>
              <a:lnSpc>
                <a:spcPct val="100000"/>
              </a:lnSpc>
            </a:pPr>
            <a:r>
              <a:rPr lang="de-DE" sz="2800">
                <a:solidFill>
                  <a:srgbClr val="000000"/>
                </a:solidFill>
                <a:latin typeface="Calibri"/>
              </a:rPr>
              <a:t>    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Enables us to resolve</a:t>
            </a:r>
            <a:endParaRPr/>
          </a:p>
          <a:p>
            <a:pPr>
              <a:lnSpc>
                <a:spcPct val="100000"/>
              </a:lnSpc>
            </a:pPr>
            <a:r>
              <a:rPr lang="de-DE" sz="2800">
                <a:solidFill>
                  <a:srgbClr val="000000"/>
                </a:solidFill>
                <a:latin typeface="Calibri"/>
              </a:rPr>
              <a:t>    </a:t>
            </a:r>
            <a:r>
              <a:rPr lang="de-DE" sz="2800">
                <a:solidFill>
                  <a:srgbClr val="000000"/>
                </a:solidFill>
                <a:latin typeface="Calibri"/>
              </a:rPr>
              <a:t>many different features.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4" name="TextShape 3"/>
          <p:cNvSpPr txBox="1"/>
          <p:nvPr/>
        </p:nvSpPr>
        <p:spPr>
          <a:xfrm>
            <a:off x="13680" y="1592640"/>
            <a:ext cx="4053960" cy="3924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 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de-DE" sz="4400">
                <a:solidFill>
                  <a:srgbClr val="000000"/>
                </a:solidFill>
                <a:latin typeface="Calibri"/>
              </a:rPr>
              <a:t>Performing RM Synthesis-</a:t>
            </a:r>
            <a:r>
              <a:rPr lang="de-DE" sz="4400">
                <a:solidFill>
                  <a:srgbClr val="000000"/>
                </a:solidFill>
                <a:latin typeface="Calibri"/>
              </a:rPr>
              <a:t>
</a:t>
            </a:r>
            <a:r>
              <a:rPr lang="de-DE" sz="4400">
                <a:solidFill>
                  <a:srgbClr val="000000"/>
                </a:solidFill>
                <a:latin typeface="Calibri"/>
              </a:rPr>
              <a:t>Detecting Polarized Foreground</a:t>
            </a:r>
            <a:endParaRPr/>
          </a:p>
        </p:txBody>
      </p:sp>
      <p:sp>
        <p:nvSpPr>
          <p:cNvPr id="206" name="TextShape 2"/>
          <p:cNvSpPr txBox="1"/>
          <p:nvPr/>
        </p:nvSpPr>
        <p:spPr>
          <a:xfrm>
            <a:off x="13680" y="1592640"/>
            <a:ext cx="4053960" cy="3924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Faraday Depth Resolution with LOFAR is excellent.</a:t>
            </a:r>
            <a:endParaRPr/>
          </a:p>
          <a:p>
            <a:pPr>
              <a:lnSpc>
                <a:spcPct val="100000"/>
              </a:lnSpc>
            </a:pPr>
            <a:r>
              <a:rPr lang="de-DE" sz="2800">
                <a:solidFill>
                  <a:srgbClr val="000000"/>
                </a:solidFill>
                <a:latin typeface="Calibri"/>
              </a:rPr>
              <a:t>    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Enables us to resolve</a:t>
            </a:r>
            <a:endParaRPr/>
          </a:p>
          <a:p>
            <a:pPr>
              <a:lnSpc>
                <a:spcPct val="100000"/>
              </a:lnSpc>
            </a:pPr>
            <a:r>
              <a:rPr lang="de-DE" sz="2800">
                <a:solidFill>
                  <a:srgbClr val="000000"/>
                </a:solidFill>
                <a:latin typeface="Calibri"/>
              </a:rPr>
              <a:t>    </a:t>
            </a:r>
            <a:r>
              <a:rPr lang="de-DE" sz="2800">
                <a:solidFill>
                  <a:srgbClr val="000000"/>
                </a:solidFill>
                <a:latin typeface="Calibri"/>
              </a:rPr>
              <a:t>many different features.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7" name="TextShape 3"/>
          <p:cNvSpPr txBox="1"/>
          <p:nvPr/>
        </p:nvSpPr>
        <p:spPr>
          <a:xfrm>
            <a:off x="13680" y="1592640"/>
            <a:ext cx="4053960" cy="3924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 </a:t>
            </a:r>
            <a:endParaRPr/>
          </a:p>
        </p:txBody>
      </p:sp>
      <p:pic>
        <p:nvPicPr>
          <p:cNvPr descr="" id="20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71640" y="1674720"/>
            <a:ext cx="7020000" cy="487188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de-DE" sz="4400">
                <a:solidFill>
                  <a:srgbClr val="000000"/>
                </a:solidFill>
                <a:latin typeface="Calibri"/>
              </a:rPr>
              <a:t>Performing RM Synthesis-</a:t>
            </a:r>
            <a:r>
              <a:rPr lang="de-DE" sz="4400">
                <a:solidFill>
                  <a:srgbClr val="000000"/>
                </a:solidFill>
                <a:latin typeface="Calibri"/>
              </a:rPr>
              <a:t>
</a:t>
            </a:r>
            <a:r>
              <a:rPr lang="de-DE" sz="4400">
                <a:solidFill>
                  <a:srgbClr val="000000"/>
                </a:solidFill>
                <a:latin typeface="Calibri"/>
              </a:rPr>
              <a:t>Detecting Polarized Foreground</a:t>
            </a:r>
            <a:endParaRPr/>
          </a:p>
        </p:txBody>
      </p:sp>
      <p:sp>
        <p:nvSpPr>
          <p:cNvPr id="210" name="TextShape 2"/>
          <p:cNvSpPr txBox="1"/>
          <p:nvPr/>
        </p:nvSpPr>
        <p:spPr>
          <a:xfrm>
            <a:off x="13680" y="1592640"/>
            <a:ext cx="3549960" cy="4561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  <a:latin typeface="Calibri"/>
              </a:rPr>
              <a:t>Ionospheric Faraday rotation correction was performed using CODE TEC data and RMwriter code.</a:t>
            </a:r>
            <a:endParaRPr/>
          </a:p>
        </p:txBody>
      </p:sp>
      <p:pic>
        <p:nvPicPr>
          <p:cNvPr descr="" id="21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780000" y="1989000"/>
            <a:ext cx="5167440" cy="3573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2" name="CustomShape 3"/>
          <p:cNvSpPr/>
          <p:nvPr/>
        </p:nvSpPr>
        <p:spPr>
          <a:xfrm>
            <a:off x="4298040" y="2009880"/>
            <a:ext cx="41313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RM correction for M51 observation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981360" y="404640"/>
            <a:ext cx="2753640" cy="57780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Arial"/>
              </a:rPr>
              <a:t>Outline of Talk</a:t>
            </a:r>
            <a:endParaRPr/>
          </a:p>
        </p:txBody>
      </p:sp>
      <p:sp>
        <p:nvSpPr>
          <p:cNvPr id="118" name="CustomShape 2"/>
          <p:cNvSpPr/>
          <p:nvPr/>
        </p:nvSpPr>
        <p:spPr>
          <a:xfrm>
            <a:off x="565920" y="1196640"/>
            <a:ext cx="7144920" cy="283464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Observations of M51 with LOFAR HBA and Data Reduction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Initial Results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Observations of NGC891 and preliminary images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Future plans and summary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ransition spd="med">
    <p:fad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70440" y="0"/>
            <a:ext cx="3157200" cy="3442320"/>
          </a:xfrm>
          <a:prstGeom prst="rect">
            <a:avLst/>
          </a:prstGeom>
        </p:spPr>
      </p:pic>
      <p:pic>
        <p:nvPicPr>
          <p:cNvPr descr="" id="21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76600" y="116640"/>
            <a:ext cx="3366360" cy="3296880"/>
          </a:xfrm>
          <a:prstGeom prst="rect">
            <a:avLst/>
          </a:prstGeom>
        </p:spPr>
      </p:pic>
      <p:pic>
        <p:nvPicPr>
          <p:cNvPr descr="" id="21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270440" y="3422520"/>
            <a:ext cx="3205800" cy="3430800"/>
          </a:xfrm>
          <a:prstGeom prst="rect">
            <a:avLst/>
          </a:prstGeom>
        </p:spPr>
      </p:pic>
      <p:pic>
        <p:nvPicPr>
          <p:cNvPr descr="" id="21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476600" y="3442680"/>
            <a:ext cx="3366360" cy="340668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20" y="-387360"/>
            <a:ext cx="9253080" cy="7245000"/>
          </a:xfrm>
          <a:prstGeom prst="rect">
            <a:avLst/>
          </a:prstGeom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20" y="-387360"/>
            <a:ext cx="9253080" cy="7245000"/>
          </a:xfrm>
          <a:prstGeom prst="rect">
            <a:avLst/>
          </a:prstGeom>
        </p:spPr>
      </p:pic>
      <p:pic>
        <p:nvPicPr>
          <p:cNvPr descr="" id="21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720" y="3235320"/>
            <a:ext cx="5155560" cy="3577680"/>
          </a:xfrm>
          <a:prstGeom prst="rect">
            <a:avLst/>
          </a:prstGeom>
        </p:spPr>
      </p:pic>
      <p:sp>
        <p:nvSpPr>
          <p:cNvPr id="220" name="CustomShape 1"/>
          <p:cNvSpPr/>
          <p:nvPr/>
        </p:nvSpPr>
        <p:spPr>
          <a:xfrm>
            <a:off x="3538080" y="3537360"/>
            <a:ext cx="132156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4mJy @</a:t>
            </a:r>
            <a:endParaRPr/>
          </a:p>
        </p:txBody>
      </p:sp>
      <p:sp>
        <p:nvSpPr>
          <p:cNvPr id="221" name="CustomShape 2"/>
          <p:cNvSpPr/>
          <p:nvPr/>
        </p:nvSpPr>
        <p:spPr>
          <a:xfrm>
            <a:off x="3451320" y="3906720"/>
            <a:ext cx="14947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φ≈20.5 𝑟𝑎𝑑 </a:t>
            </a:r>
            <a:endParaRPr/>
          </a:p>
        </p:txBody>
      </p:sp>
      <p:sp>
        <p:nvSpPr>
          <p:cNvPr id="222" name="CustomShape 3"/>
          <p:cNvSpPr/>
          <p:nvPr/>
        </p:nvSpPr>
        <p:spPr>
          <a:xfrm>
            <a:off x="3317760" y="3906720"/>
            <a:ext cx="1762200" cy="369000"/>
          </a:xfrm>
          <a:prstGeom prst="rect">
            <a:avLst/>
          </a:prstGeom>
          <a:blipFill>
            <a:blip r:embed="rId3"/>
          </a:blipFill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 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3418920" y="4276080"/>
            <a:ext cx="10893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P=1.5%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20" y="-387360"/>
            <a:ext cx="9253080" cy="7245000"/>
          </a:xfrm>
          <a:prstGeom prst="rect">
            <a:avLst/>
          </a:prstGeom>
        </p:spPr>
      </p:pic>
      <p:pic>
        <p:nvPicPr>
          <p:cNvPr descr="" id="22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294000"/>
            <a:ext cx="5155560" cy="3577680"/>
          </a:xfrm>
          <a:prstGeom prst="rect">
            <a:avLst/>
          </a:prstGeom>
        </p:spPr>
      </p:pic>
      <p:pic>
        <p:nvPicPr>
          <p:cNvPr descr="" id="22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2600" y="-13320"/>
            <a:ext cx="5154480" cy="3550320"/>
          </a:xfrm>
          <a:prstGeom prst="rect">
            <a:avLst/>
          </a:prstGeom>
        </p:spPr>
      </p:pic>
      <p:sp>
        <p:nvSpPr>
          <p:cNvPr id="227" name="CustomShape 1"/>
          <p:cNvSpPr/>
          <p:nvPr/>
        </p:nvSpPr>
        <p:spPr>
          <a:xfrm>
            <a:off x="4119120" y="3828960"/>
            <a:ext cx="315360" cy="3337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φ</a:t>
            </a:r>
            <a:endParaRPr/>
          </a:p>
        </p:txBody>
      </p:sp>
      <p:sp>
        <p:nvSpPr>
          <p:cNvPr id="228" name="CustomShape 2"/>
          <p:cNvSpPr/>
          <p:nvPr/>
        </p:nvSpPr>
        <p:spPr>
          <a:xfrm>
            <a:off x="3420000" y="3828960"/>
            <a:ext cx="1713960" cy="338040"/>
          </a:xfrm>
          <a:prstGeom prst="rect">
            <a:avLst/>
          </a:prstGeom>
          <a:blipFill>
            <a:blip r:embed="rId4"/>
          </a:blipFill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 </a:t>
            </a:r>
            <a:endParaRPr/>
          </a:p>
        </p:txBody>
      </p:sp>
      <p:sp>
        <p:nvSpPr>
          <p:cNvPr id="229" name="CustomShape 3"/>
          <p:cNvSpPr/>
          <p:nvPr/>
        </p:nvSpPr>
        <p:spPr>
          <a:xfrm>
            <a:off x="3538080" y="3537360"/>
            <a:ext cx="132156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4mJy @</a:t>
            </a:r>
            <a:endParaRPr/>
          </a:p>
        </p:txBody>
      </p:sp>
      <p:sp>
        <p:nvSpPr>
          <p:cNvPr id="230" name="CustomShape 4"/>
          <p:cNvSpPr/>
          <p:nvPr/>
        </p:nvSpPr>
        <p:spPr>
          <a:xfrm>
            <a:off x="3439080" y="4167720"/>
            <a:ext cx="10893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P=1.5%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3880440" y="291960"/>
            <a:ext cx="1438560" cy="4561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NGC891</a:t>
            </a:r>
            <a:endParaRPr/>
          </a:p>
        </p:txBody>
      </p:sp>
      <p:sp>
        <p:nvSpPr>
          <p:cNvPr id="232" name="CustomShape 2"/>
          <p:cNvSpPr/>
          <p:nvPr/>
        </p:nvSpPr>
        <p:spPr>
          <a:xfrm>
            <a:off x="395640" y="1484640"/>
            <a:ext cx="3600000" cy="405360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NGC 891 was observed November 2012 for polarization calibration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     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commissioning reasons.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Was observed with the calibrator 3C48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NGC891 was observed in 10 min scans with 1 min scan on calibrator.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Gains were interpolated in time for amplitude calibration.</a:t>
            </a:r>
            <a:endParaRPr/>
          </a:p>
        </p:txBody>
      </p:sp>
      <p:pic>
        <p:nvPicPr>
          <p:cNvPr descr="" id="23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356000" y="836640"/>
            <a:ext cx="4523400" cy="52282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4" name="CustomShape 3"/>
          <p:cNvSpPr/>
          <p:nvPr/>
        </p:nvSpPr>
        <p:spPr>
          <a:xfrm>
            <a:off x="4798080" y="6237360"/>
            <a:ext cx="3639240" cy="36468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Hummel,Beck &amp; Dahlem 1991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3880440" y="291960"/>
            <a:ext cx="1438560" cy="4561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NGC891</a:t>
            </a:r>
            <a:endParaRPr/>
          </a:p>
        </p:txBody>
      </p:sp>
      <p:sp>
        <p:nvSpPr>
          <p:cNvPr id="236" name="CustomShape 2"/>
          <p:cNvSpPr/>
          <p:nvPr/>
        </p:nvSpPr>
        <p:spPr>
          <a:xfrm>
            <a:off x="395640" y="1484640"/>
            <a:ext cx="3600000" cy="405360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NGC 891 was observed November 2012 for polarization calibration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     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commissioning reasons.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Was observed with the calibrator 3C48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NGC891 was observed in 10 min scans with 1 min scan on calibrator.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Gains were interpolated in time for amplitude calibration.</a:t>
            </a:r>
            <a:endParaRPr/>
          </a:p>
        </p:txBody>
      </p:sp>
      <p:pic>
        <p:nvPicPr>
          <p:cNvPr descr="" id="23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111560" y="1649880"/>
            <a:ext cx="4996080" cy="34549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08360" y="-99360"/>
            <a:ext cx="9252000" cy="7056360"/>
          </a:xfrm>
          <a:prstGeom prst="rect">
            <a:avLst/>
          </a:prstGeom>
        </p:spPr>
      </p:pic>
      <p:pic>
        <p:nvPicPr>
          <p:cNvPr descr="" id="23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28360" y="5325480"/>
            <a:ext cx="2609640" cy="1395000"/>
          </a:xfrm>
          <a:prstGeom prst="rect">
            <a:avLst/>
          </a:prstGeom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08360" y="-99360"/>
            <a:ext cx="9252000" cy="7056360"/>
          </a:xfrm>
          <a:prstGeom prst="rect">
            <a:avLst/>
          </a:prstGeom>
        </p:spPr>
      </p:pic>
      <p:pic>
        <p:nvPicPr>
          <p:cNvPr descr="" id="24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28360" y="5325480"/>
            <a:ext cx="2609640" cy="1395000"/>
          </a:xfrm>
          <a:prstGeom prst="rect">
            <a:avLst/>
          </a:prstGeom>
        </p:spPr>
      </p:pic>
      <p:sp>
        <p:nvSpPr>
          <p:cNvPr id="242" name="CustomShape 1"/>
          <p:cNvSpPr/>
          <p:nvPr/>
        </p:nvSpPr>
        <p:spPr>
          <a:xfrm>
            <a:off x="0" y="476640"/>
            <a:ext cx="2915280" cy="200988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Noise in 1 Subband:  6mJy/Beam (156MHz)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Noise in 38 Subbands: 0.8 mJy/Beam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Noise for whole Bandwidth (244 SBs): 0.3 mJy/Beam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578680" cy="1412280"/>
          </a:xfrm>
          <a:prstGeom prst="rect">
            <a:avLst/>
          </a:prstGeom>
        </p:spPr>
      </p:pic>
      <p:pic>
        <p:nvPicPr>
          <p:cNvPr descr="" id="24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38680" y="1677960"/>
            <a:ext cx="3504960" cy="23936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descr="" id="24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579040" y="0"/>
            <a:ext cx="3058920" cy="1457640"/>
          </a:xfrm>
          <a:prstGeom prst="rect">
            <a:avLst/>
          </a:prstGeom>
        </p:spPr>
      </p:pic>
      <p:pic>
        <p:nvPicPr>
          <p:cNvPr descr="" id="24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412640"/>
            <a:ext cx="2051280" cy="2658960"/>
          </a:xfrm>
          <a:prstGeom prst="rect">
            <a:avLst/>
          </a:prstGeom>
        </p:spPr>
      </p:pic>
      <p:pic>
        <p:nvPicPr>
          <p:cNvPr descr="" id="24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2051640" y="1397520"/>
            <a:ext cx="3586680" cy="2674080"/>
          </a:xfrm>
          <a:prstGeom prst="rect">
            <a:avLst/>
          </a:prstGeom>
        </p:spPr>
      </p:pic>
      <p:pic>
        <p:nvPicPr>
          <p:cNvPr descr="" id="24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5604120" y="-22320"/>
            <a:ext cx="3539520" cy="1700280"/>
          </a:xfrm>
          <a:prstGeom prst="rect">
            <a:avLst/>
          </a:prstGeom>
        </p:spPr>
      </p:pic>
      <p:pic>
        <p:nvPicPr>
          <p:cNvPr descr="" id="24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4039560"/>
            <a:ext cx="2705760" cy="2818080"/>
          </a:xfrm>
          <a:prstGeom prst="rect">
            <a:avLst/>
          </a:prstGeom>
        </p:spPr>
      </p:pic>
      <p:pic>
        <p:nvPicPr>
          <p:cNvPr descr="" id="25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2706120" y="4072320"/>
            <a:ext cx="2081520" cy="2796840"/>
          </a:xfrm>
          <a:prstGeom prst="rect">
            <a:avLst/>
          </a:prstGeom>
        </p:spPr>
      </p:pic>
      <p:pic>
        <p:nvPicPr>
          <p:cNvPr descr="" id="251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4771440" y="4072320"/>
            <a:ext cx="2615040" cy="2785320"/>
          </a:xfrm>
          <a:prstGeom prst="rect">
            <a:avLst/>
          </a:prstGeom>
        </p:spPr>
      </p:pic>
      <p:pic>
        <p:nvPicPr>
          <p:cNvPr descr="" id="252" name="Picture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7386480" y="4048920"/>
            <a:ext cx="1753200" cy="279684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827640" y="764640"/>
            <a:ext cx="7488360" cy="201060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Observation was taken last year in April to observe M51 and 3C295 in dual beam mode.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Observation was a 6 hour night-time observation when M51 was at high elevation to ensure greater sensitivity. 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Full Dutch Array was used in this observation</a:t>
            </a:r>
            <a:endParaRPr/>
          </a:p>
        </p:txBody>
      </p:sp>
      <p:sp>
        <p:nvSpPr>
          <p:cNvPr id="120" name="CustomShape 2"/>
          <p:cNvSpPr/>
          <p:nvPr/>
        </p:nvSpPr>
        <p:spPr>
          <a:xfrm>
            <a:off x="916200" y="173880"/>
            <a:ext cx="7546680" cy="4561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Dual Observation of M51 and 3C295 with LOFAR HBA</a:t>
            </a:r>
            <a:endParaRPr/>
          </a:p>
        </p:txBody>
      </p:sp>
      <p:pic>
        <p:nvPicPr>
          <p:cNvPr descr="" id="12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7960" y="2801880"/>
            <a:ext cx="8127720" cy="38095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transition spd="med">
    <p:fade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08360" y="-99360"/>
            <a:ext cx="9252000" cy="7056360"/>
          </a:xfrm>
          <a:prstGeom prst="rect">
            <a:avLst/>
          </a:prstGeom>
        </p:spPr>
      </p:pic>
      <p:sp>
        <p:nvSpPr>
          <p:cNvPr id="254" name="CustomShape 1"/>
          <p:cNvSpPr/>
          <p:nvPr/>
        </p:nvSpPr>
        <p:spPr>
          <a:xfrm>
            <a:off x="3758400" y="1537560"/>
            <a:ext cx="935640" cy="863640"/>
          </a:xfrm>
          <a:prstGeom prst="rect">
            <a:avLst>
              <a:gd fmla="val 8157" name="adj"/>
            </a:avLst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</p:sp>
      <p:sp>
        <p:nvSpPr>
          <p:cNvPr id="255" name="CustomShape 2"/>
          <p:cNvSpPr/>
          <p:nvPr/>
        </p:nvSpPr>
        <p:spPr>
          <a:xfrm>
            <a:off x="4324680" y="1196640"/>
            <a:ext cx="1590840" cy="45612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3C66 A/B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08360" y="-99360"/>
            <a:ext cx="9252000" cy="7056360"/>
          </a:xfrm>
          <a:prstGeom prst="rect">
            <a:avLst/>
          </a:prstGeom>
        </p:spPr>
      </p:pic>
      <p:sp>
        <p:nvSpPr>
          <p:cNvPr id="257" name="CustomShape 1"/>
          <p:cNvSpPr/>
          <p:nvPr/>
        </p:nvSpPr>
        <p:spPr>
          <a:xfrm>
            <a:off x="3758400" y="1537560"/>
            <a:ext cx="935640" cy="863640"/>
          </a:xfrm>
          <a:prstGeom prst="rect">
            <a:avLst>
              <a:gd fmla="val 8157" name="adj"/>
            </a:avLst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</p:sp>
      <p:sp>
        <p:nvSpPr>
          <p:cNvPr id="258" name="CustomShape 2"/>
          <p:cNvSpPr/>
          <p:nvPr/>
        </p:nvSpPr>
        <p:spPr>
          <a:xfrm>
            <a:off x="4324680" y="1196640"/>
            <a:ext cx="1590840" cy="45612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3C66 A/B</a:t>
            </a:r>
            <a:endParaRPr/>
          </a:p>
        </p:txBody>
      </p:sp>
      <p:pic>
        <p:nvPicPr>
          <p:cNvPr descr="" id="25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57440" y="700200"/>
            <a:ext cx="5827320" cy="5455800"/>
          </a:xfrm>
          <a:prstGeom prst="rect">
            <a:avLst/>
          </a:prstGeom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55440" y="-96840"/>
            <a:ext cx="9254880" cy="7052760"/>
          </a:xfrm>
          <a:prstGeom prst="rect">
            <a:avLst/>
          </a:prstGeom>
        </p:spPr>
      </p:pic>
      <p:sp>
        <p:nvSpPr>
          <p:cNvPr id="261" name="CustomShape 1"/>
          <p:cNvSpPr/>
          <p:nvPr/>
        </p:nvSpPr>
        <p:spPr>
          <a:xfrm>
            <a:off x="6012000" y="2966040"/>
            <a:ext cx="359640" cy="359640"/>
          </a:xfrm>
          <a:prstGeom prst="rect">
            <a:avLst>
              <a:gd fmla="val 12425" name="adj"/>
            </a:avLst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</p:sp>
      <p:sp>
        <p:nvSpPr>
          <p:cNvPr id="262" name="CustomShape 2"/>
          <p:cNvSpPr/>
          <p:nvPr/>
        </p:nvSpPr>
        <p:spPr>
          <a:xfrm>
            <a:off x="6154560" y="2545920"/>
            <a:ext cx="1731240" cy="4561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PSRJ 0218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96840"/>
            <a:ext cx="9199080" cy="7052760"/>
          </a:xfrm>
          <a:prstGeom prst="rect">
            <a:avLst/>
          </a:prstGeom>
        </p:spPr>
      </p:pic>
      <p:sp>
        <p:nvSpPr>
          <p:cNvPr id="264" name="CustomShape 1"/>
          <p:cNvSpPr/>
          <p:nvPr/>
        </p:nvSpPr>
        <p:spPr>
          <a:xfrm>
            <a:off x="6012000" y="2966040"/>
            <a:ext cx="359640" cy="359640"/>
          </a:xfrm>
          <a:prstGeom prst="rect">
            <a:avLst>
              <a:gd fmla="val 12425" name="adj"/>
            </a:avLst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</p:sp>
      <p:sp>
        <p:nvSpPr>
          <p:cNvPr id="265" name="CustomShape 2"/>
          <p:cNvSpPr/>
          <p:nvPr/>
        </p:nvSpPr>
        <p:spPr>
          <a:xfrm>
            <a:off x="6154560" y="2545920"/>
            <a:ext cx="1731240" cy="4561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PSRJ 0218</a:t>
            </a:r>
            <a:endParaRPr/>
          </a:p>
        </p:txBody>
      </p:sp>
      <p:pic>
        <p:nvPicPr>
          <p:cNvPr descr="" id="26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60" y="-96840"/>
            <a:ext cx="2769120" cy="1971720"/>
          </a:xfrm>
          <a:prstGeom prst="rect">
            <a:avLst/>
          </a:prstGeom>
        </p:spPr>
      </p:pic>
      <p:pic>
        <p:nvPicPr>
          <p:cNvPr descr="" id="267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854000" y="1413000"/>
            <a:ext cx="2988360" cy="2159640"/>
          </a:xfrm>
          <a:prstGeom prst="rect">
            <a:avLst/>
          </a:prstGeom>
        </p:spPr>
      </p:pic>
      <p:pic>
        <p:nvPicPr>
          <p:cNvPr descr="" id="268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3970800" y="2776680"/>
            <a:ext cx="2959560" cy="1947960"/>
          </a:xfrm>
          <a:prstGeom prst="rect">
            <a:avLst/>
          </a:prstGeom>
        </p:spPr>
      </p:pic>
      <p:pic>
        <p:nvPicPr>
          <p:cNvPr descr="" id="269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6183000" y="4005000"/>
            <a:ext cx="2615760" cy="1872000"/>
          </a:xfrm>
          <a:prstGeom prst="rect">
            <a:avLst/>
          </a:prstGeom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500000" y="0"/>
            <a:ext cx="4643640" cy="6907320"/>
          </a:xfrm>
          <a:prstGeom prst="rect">
            <a:avLst/>
          </a:prstGeom>
        </p:spPr>
      </p:pic>
      <p:pic>
        <p:nvPicPr>
          <p:cNvPr descr="" id="27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480" y="44640"/>
            <a:ext cx="4488840" cy="6966360"/>
          </a:xfrm>
          <a:prstGeom prst="rect">
            <a:avLst/>
          </a:prstGeom>
        </p:spPr>
      </p:pic>
      <p:sp>
        <p:nvSpPr>
          <p:cNvPr id="272" name="CustomShape 1"/>
          <p:cNvSpPr/>
          <p:nvPr/>
        </p:nvSpPr>
        <p:spPr>
          <a:xfrm>
            <a:off x="3828240" y="4981680"/>
            <a:ext cx="1370520" cy="8211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Calibri"/>
              </a:rPr>
              <a:t>PSRJ0218</a:t>
            </a:r>
            <a:endParaRPr/>
          </a:p>
        </p:txBody>
      </p:sp>
      <p:sp>
        <p:nvSpPr>
          <p:cNvPr id="273" name="CustomShape 2"/>
          <p:cNvSpPr/>
          <p:nvPr/>
        </p:nvSpPr>
        <p:spPr>
          <a:xfrm>
            <a:off x="5199120" y="5212800"/>
            <a:ext cx="1622520" cy="-17009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74" name="CustomShape 3"/>
          <p:cNvSpPr/>
          <p:nvPr/>
        </p:nvSpPr>
        <p:spPr>
          <a:xfrm>
            <a:off x="2941200" y="5191200"/>
            <a:ext cx="885960" cy="2052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846000" y="427320"/>
            <a:ext cx="7346880" cy="57614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846000" y="427320"/>
            <a:ext cx="7346880" cy="57614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7" name="CustomShape 1"/>
          <p:cNvSpPr/>
          <p:nvPr/>
        </p:nvSpPr>
        <p:spPr>
          <a:xfrm>
            <a:off x="2267640" y="1124640"/>
            <a:ext cx="1079640" cy="1223640"/>
          </a:xfrm>
          <a:prstGeom prst="rect">
            <a:avLst>
              <a:gd fmla="val 3430" name="adj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846000" y="427320"/>
            <a:ext cx="7346880" cy="57614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9" name="CustomShape 1"/>
          <p:cNvSpPr/>
          <p:nvPr/>
        </p:nvSpPr>
        <p:spPr>
          <a:xfrm>
            <a:off x="2267640" y="1124640"/>
            <a:ext cx="1079640" cy="1223640"/>
          </a:xfrm>
          <a:prstGeom prst="rect">
            <a:avLst>
              <a:gd fmla="val 3430" name="adj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</p:sp>
      <p:sp>
        <p:nvSpPr>
          <p:cNvPr id="280" name="Line 2"/>
          <p:cNvSpPr/>
          <p:nvPr/>
        </p:nvSpPr>
        <p:spPr>
          <a:xfrm>
            <a:off x="5364000" y="3068640"/>
            <a:ext cx="914400" cy="9144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pic>
        <p:nvPicPr>
          <p:cNvPr descr="" id="28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564000" y="2133000"/>
            <a:ext cx="5079240" cy="3924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2" name="Line 3"/>
          <p:cNvSpPr/>
          <p:nvPr/>
        </p:nvSpPr>
        <p:spPr>
          <a:xfrm>
            <a:off x="3347640" y="1124640"/>
            <a:ext cx="5295600" cy="10080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283" name="CustomShape 4"/>
          <p:cNvSpPr/>
          <p:nvPr/>
        </p:nvSpPr>
        <p:spPr>
          <a:xfrm>
            <a:off x="3564000" y="2133000"/>
            <a:ext cx="5079240" cy="3924000"/>
          </a:xfrm>
          <a:prstGeom prst="rect">
            <a:avLst>
              <a:gd fmla="val 1037" name="adj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</p:sp>
      <p:sp>
        <p:nvSpPr>
          <p:cNvPr id="284" name="Line 5"/>
          <p:cNvSpPr/>
          <p:nvPr/>
        </p:nvSpPr>
        <p:spPr>
          <a:xfrm>
            <a:off x="2267640" y="1124640"/>
            <a:ext cx="1296000" cy="10080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285" name="Line 6"/>
          <p:cNvSpPr/>
          <p:nvPr/>
        </p:nvSpPr>
        <p:spPr>
          <a:xfrm flipH="1" flipV="1">
            <a:off x="3347640" y="2348640"/>
            <a:ext cx="216000" cy="1440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286" name="Line 7"/>
          <p:cNvSpPr/>
          <p:nvPr/>
        </p:nvSpPr>
        <p:spPr>
          <a:xfrm>
            <a:off x="2267640" y="2348640"/>
            <a:ext cx="1296000" cy="370836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55440" y="-96840"/>
            <a:ext cx="9254880" cy="7052760"/>
          </a:xfrm>
          <a:prstGeom prst="rect">
            <a:avLst/>
          </a:prstGeom>
        </p:spPr>
      </p:pic>
      <p:sp>
        <p:nvSpPr>
          <p:cNvPr id="288" name="CustomShape 1"/>
          <p:cNvSpPr/>
          <p:nvPr/>
        </p:nvSpPr>
        <p:spPr>
          <a:xfrm>
            <a:off x="4114080" y="3242160"/>
            <a:ext cx="647640" cy="791640"/>
          </a:xfrm>
          <a:prstGeom prst="rect">
            <a:avLst>
              <a:gd fmla="val 7363" name="adj"/>
            </a:avLst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</p:sp>
      <p:sp>
        <p:nvSpPr>
          <p:cNvPr id="289" name="CustomShape 2"/>
          <p:cNvSpPr/>
          <p:nvPr/>
        </p:nvSpPr>
        <p:spPr>
          <a:xfrm>
            <a:off x="4456440" y="2780640"/>
            <a:ext cx="1438560" cy="45612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NGC891</a:t>
            </a: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87640" y="270000"/>
            <a:ext cx="6640200" cy="61498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91" name="CustomShape 1"/>
          <p:cNvSpPr/>
          <p:nvPr/>
        </p:nvSpPr>
        <p:spPr>
          <a:xfrm>
            <a:off x="7668360" y="980640"/>
            <a:ext cx="1475280" cy="91260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Noise: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0.8mJy/Beam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612720" y="-243360"/>
            <a:ext cx="10224720" cy="7488360"/>
          </a:xfrm>
          <a:prstGeom prst="rect">
            <a:avLst/>
          </a:prstGeom>
        </p:spPr>
      </p:pic>
      <p:pic>
        <p:nvPicPr>
          <p:cNvPr descr="" id="12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40" y="260640"/>
            <a:ext cx="2865240" cy="493200"/>
          </a:xfrm>
          <a:prstGeom prst="rect">
            <a:avLst/>
          </a:prstGeom>
        </p:spPr>
      </p:pic>
      <p:pic>
        <p:nvPicPr>
          <p:cNvPr descr="" id="124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755640" y="495720"/>
            <a:ext cx="517320" cy="517320"/>
          </a:xfrm>
          <a:prstGeom prst="rect">
            <a:avLst/>
          </a:prstGeom>
        </p:spPr>
      </p:pic>
      <p:pic>
        <p:nvPicPr>
          <p:cNvPr descr="" id="125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272960" y="807840"/>
            <a:ext cx="4502520" cy="3809880"/>
          </a:xfrm>
          <a:prstGeom prst="rect">
            <a:avLst/>
          </a:prstGeom>
        </p:spPr>
      </p:pic>
      <p:pic>
        <p:nvPicPr>
          <p:cNvPr descr="" id="126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5812920" y="4509000"/>
            <a:ext cx="463320" cy="444240"/>
          </a:xfrm>
          <a:prstGeom prst="rect">
            <a:avLst/>
          </a:prstGeom>
        </p:spPr>
      </p:pic>
      <p:pic>
        <p:nvPicPr>
          <p:cNvPr descr="" id="127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3524400" y="2211120"/>
            <a:ext cx="2761920" cy="493200"/>
          </a:xfrm>
          <a:prstGeom prst="rect">
            <a:avLst/>
          </a:prstGeom>
        </p:spPr>
      </p:pic>
      <p:pic>
        <p:nvPicPr>
          <p:cNvPr descr="" id="128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6044400" y="4127040"/>
            <a:ext cx="2249280" cy="493200"/>
          </a:xfrm>
          <a:prstGeom prst="rect">
            <a:avLst/>
          </a:prstGeom>
        </p:spPr>
      </p:pic>
    </p:spTree>
  </p:cSld>
  <p:transition spd="med">
    <p:fade/>
  </p:transition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1520" y="1295640"/>
            <a:ext cx="4367160" cy="4383360"/>
          </a:xfrm>
          <a:prstGeom prst="rect">
            <a:avLst/>
          </a:prstGeom>
        </p:spPr>
      </p:pic>
      <p:pic>
        <p:nvPicPr>
          <p:cNvPr descr="" id="29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356000" y="1295640"/>
            <a:ext cx="4729320" cy="4383360"/>
          </a:xfrm>
          <a:prstGeom prst="rect">
            <a:avLst/>
          </a:prstGeom>
        </p:spPr>
      </p:pic>
      <p:sp>
        <p:nvSpPr>
          <p:cNvPr id="294" name="CustomShape 1"/>
          <p:cNvSpPr/>
          <p:nvPr/>
        </p:nvSpPr>
        <p:spPr>
          <a:xfrm>
            <a:off x="1187640" y="2565000"/>
            <a:ext cx="647640" cy="287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95" name="CustomShape 2"/>
          <p:cNvSpPr/>
          <p:nvPr/>
        </p:nvSpPr>
        <p:spPr>
          <a:xfrm>
            <a:off x="1835640" y="3860280"/>
            <a:ext cx="431640" cy="503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96" name="CustomShape 3"/>
          <p:cNvSpPr/>
          <p:nvPr/>
        </p:nvSpPr>
        <p:spPr>
          <a:xfrm>
            <a:off x="6588360" y="4004280"/>
            <a:ext cx="132120" cy="575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97" name="CustomShape 4"/>
          <p:cNvSpPr/>
          <p:nvPr/>
        </p:nvSpPr>
        <p:spPr>
          <a:xfrm>
            <a:off x="5652000" y="2925000"/>
            <a:ext cx="647640" cy="143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1520" y="1295640"/>
            <a:ext cx="4367160" cy="4383360"/>
          </a:xfrm>
          <a:prstGeom prst="rect">
            <a:avLst/>
          </a:prstGeom>
        </p:spPr>
      </p:pic>
      <p:pic>
        <p:nvPicPr>
          <p:cNvPr descr="" id="29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356000" y="1295640"/>
            <a:ext cx="4729320" cy="4383360"/>
          </a:xfrm>
          <a:prstGeom prst="rect">
            <a:avLst/>
          </a:prstGeom>
        </p:spPr>
      </p:pic>
      <p:sp>
        <p:nvSpPr>
          <p:cNvPr id="300" name="CustomShape 1"/>
          <p:cNvSpPr/>
          <p:nvPr/>
        </p:nvSpPr>
        <p:spPr>
          <a:xfrm>
            <a:off x="1187640" y="2565000"/>
            <a:ext cx="647640" cy="287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301" name="CustomShape 2"/>
          <p:cNvSpPr/>
          <p:nvPr/>
        </p:nvSpPr>
        <p:spPr>
          <a:xfrm>
            <a:off x="1835640" y="3860280"/>
            <a:ext cx="431640" cy="503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302" name="CustomShape 3"/>
          <p:cNvSpPr/>
          <p:nvPr/>
        </p:nvSpPr>
        <p:spPr>
          <a:xfrm>
            <a:off x="6588360" y="4004280"/>
            <a:ext cx="132120" cy="575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303" name="CustomShape 4"/>
          <p:cNvSpPr/>
          <p:nvPr/>
        </p:nvSpPr>
        <p:spPr>
          <a:xfrm>
            <a:off x="5652000" y="2925000"/>
            <a:ext cx="647640" cy="143640"/>
          </a:xfrm>
          <a:prstGeom prst="straightConnector1">
            <a:avLst/>
          </a:prstGeom>
          <a:ln w="9360">
            <a:solidFill>
              <a:srgbClr val="ff0000"/>
            </a:solidFill>
            <a:round/>
            <a:tailEnd len="med" type="triangle" w="med"/>
          </a:ln>
        </p:spPr>
      </p:sp>
      <p:pic>
        <p:nvPicPr>
          <p:cNvPr descr="" id="30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152360" y="678240"/>
            <a:ext cx="7113240" cy="5617800"/>
          </a:xfrm>
          <a:prstGeom prst="rect">
            <a:avLst/>
          </a:prstGeom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2084400" y="260640"/>
            <a:ext cx="5040360" cy="57780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Arial"/>
              </a:rPr>
              <a:t>Summary</a:t>
            </a:r>
            <a:endParaRPr/>
          </a:p>
        </p:txBody>
      </p:sp>
      <p:sp>
        <p:nvSpPr>
          <p:cNvPr id="306" name="CustomShape 2"/>
          <p:cNvSpPr/>
          <p:nvPr/>
        </p:nvSpPr>
        <p:spPr>
          <a:xfrm>
            <a:off x="395640" y="957960"/>
            <a:ext cx="8417880" cy="55789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M51’s extended disk can be seen but doesn’t go as far out as we hoped.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We can observe that the arm and interarm contrasts are less visible at 150MHz than 1.4GHz.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No polarization has yet been seen in M51 but interesting foreground structures can been seen. 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Important lessons learned from M51 dataset.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Initial direction independent calibration of NGC891 is complete with great results, 3C66 &amp; 3C65 pushing up noise.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LOFAR has made a huge improvement in data quality within the last year.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Polarization calibration will be investigated further with PSRJ0218.</a:t>
            </a:r>
            <a:endParaRPr/>
          </a:p>
        </p:txBody>
      </p:sp>
    </p:spTree>
  </p:cSld>
  <p:transition spd="med">
    <p:fad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213200" y="332640"/>
            <a:ext cx="6548400" cy="4561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Observation of 3C295 &amp; M51 with LOFAR-HBA</a:t>
            </a:r>
            <a:endParaRPr/>
          </a:p>
        </p:txBody>
      </p:sp>
      <p:pic>
        <p:nvPicPr>
          <p:cNvPr descr="" id="13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853200" y="923040"/>
            <a:ext cx="7268400" cy="50389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131" name="CustomShape 2"/>
          <p:cNvSpPr/>
          <p:nvPr/>
        </p:nvSpPr>
        <p:spPr>
          <a:xfrm>
            <a:off x="0" y="5962680"/>
            <a:ext cx="9143640" cy="91260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9 blocks of 20 subbands (of 200KHz) spread evenly from 120 to 181MHz (36 MHz in total)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54 subbands on calibrator.</a:t>
            </a:r>
            <a:endParaRPr/>
          </a:p>
        </p:txBody>
      </p:sp>
    </p:spTree>
  </p:cSld>
  <p:transition spd="med">
    <p:fad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967760" y="2349000"/>
            <a:ext cx="5327280" cy="429228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133" name="CustomShape 1"/>
          <p:cNvSpPr/>
          <p:nvPr/>
        </p:nvSpPr>
        <p:spPr>
          <a:xfrm>
            <a:off x="3341520" y="260640"/>
            <a:ext cx="2580120" cy="4561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Data Inspection</a:t>
            </a:r>
            <a:endParaRPr/>
          </a:p>
        </p:txBody>
      </p:sp>
      <p:sp>
        <p:nvSpPr>
          <p:cNvPr id="134" name="CustomShape 2"/>
          <p:cNvSpPr/>
          <p:nvPr/>
        </p:nvSpPr>
        <p:spPr>
          <a:xfrm>
            <a:off x="755640" y="722160"/>
            <a:ext cx="8064360" cy="200988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000000"/>
            </a:solidFill>
            <a:round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Due to DAB 5, heavy RFI present at approx 180MHz, lost 10 subbands.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In addition to normal RI flagging, several stations had to be entirely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     </a:t>
            </a:r>
            <a:r>
              <a:rPr lang="en-US">
                <a:solidFill>
                  <a:srgbClr val="000000"/>
                </a:solidFill>
                <a:latin typeface="Calibri"/>
              </a:rPr>
              <a:t>flagged due a 5 ns delay in RSP boards.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Could be identified by comparing the signal to noise of stations at low frequencies.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37960" y="621720"/>
            <a:ext cx="8676000" cy="5999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6" name="CustomShape 1"/>
          <p:cNvSpPr/>
          <p:nvPr/>
        </p:nvSpPr>
        <p:spPr>
          <a:xfrm>
            <a:off x="3060720" y="73800"/>
            <a:ext cx="3031200" cy="456120"/>
          </a:xfrm>
          <a:prstGeom prst="rect">
            <a:avLst/>
          </a:prstGeom>
          <a:gradFill>
            <a:gsLst>
              <a:gs pos="0">
                <a:srgbClr val="e5efff"/>
              </a:gs>
              <a:gs pos="5000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Total Data Flagged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1475640" y="116640"/>
            <a:ext cx="6346800" cy="863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de-DE" sz="2400">
                <a:solidFill>
                  <a:srgbClr val="000000"/>
                </a:solidFill>
                <a:latin typeface="Arial"/>
              </a:rPr>
              <a:t>Disadvantage of Direct Gain Transfer</a:t>
            </a:r>
            <a:r>
              <a:rPr lang="de-DE" sz="2400">
                <a:solidFill>
                  <a:srgbClr val="000000"/>
                </a:solidFill>
                <a:latin typeface="Arial"/>
              </a:rPr>
              <a:t>
</a:t>
            </a:r>
            <a:r>
              <a:rPr lang="de-DE" sz="2400">
                <a:solidFill>
                  <a:srgbClr val="000000"/>
                </a:solidFill>
                <a:latin typeface="Arial"/>
              </a:rPr>
              <a:t>Motivation for Gain Interpolation</a:t>
            </a:r>
            <a:endParaRPr/>
          </a:p>
        </p:txBody>
      </p:sp>
      <p:sp>
        <p:nvSpPr>
          <p:cNvPr id="138" name="TextShape 2"/>
          <p:cNvSpPr txBox="1"/>
          <p:nvPr/>
        </p:nvSpPr>
        <p:spPr>
          <a:xfrm>
            <a:off x="755640" y="980640"/>
            <a:ext cx="7680600" cy="1944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000">
                <a:solidFill>
                  <a:srgbClr val="000000"/>
                </a:solidFill>
                <a:latin typeface="Arial"/>
              </a:rPr>
              <a:t>At present, an equal amount of subbands must be used on both the calibrator and the target source.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000">
                <a:solidFill>
                  <a:srgbClr val="000000"/>
                </a:solidFill>
                <a:latin typeface="Arial"/>
              </a:rPr>
              <a:t>Therefore, observing bandwidth on the target source is halved.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000">
                <a:solidFill>
                  <a:srgbClr val="000000"/>
                </a:solidFill>
                <a:latin typeface="Arial"/>
              </a:rPr>
              <a:t>Decreasing the number of subbands used for calibration is very desirable.</a:t>
            </a:r>
            <a:endParaRPr/>
          </a:p>
        </p:txBody>
      </p:sp>
      <p:sp>
        <p:nvSpPr>
          <p:cNvPr id="139" name="CustomShape 3"/>
          <p:cNvSpPr/>
          <p:nvPr/>
        </p:nvSpPr>
        <p:spPr>
          <a:xfrm>
            <a:off x="2248200" y="3213000"/>
            <a:ext cx="1168560" cy="36468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Calibrator</a:t>
            </a:r>
            <a:endParaRPr/>
          </a:p>
        </p:txBody>
      </p:sp>
      <p:sp>
        <p:nvSpPr>
          <p:cNvPr id="140" name="CustomShape 4"/>
          <p:cNvSpPr/>
          <p:nvPr/>
        </p:nvSpPr>
        <p:spPr>
          <a:xfrm>
            <a:off x="5921640" y="3158640"/>
            <a:ext cx="815040" cy="36468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Target</a:t>
            </a:r>
            <a:endParaRPr/>
          </a:p>
        </p:txBody>
      </p:sp>
      <p:sp>
        <p:nvSpPr>
          <p:cNvPr id="141" name="CustomShape 5"/>
          <p:cNvSpPr/>
          <p:nvPr/>
        </p:nvSpPr>
        <p:spPr>
          <a:xfrm>
            <a:off x="828360" y="5384520"/>
            <a:ext cx="1258200" cy="3643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Frequency</a:t>
            </a:r>
            <a:endParaRPr/>
          </a:p>
        </p:txBody>
      </p:sp>
      <p:pic>
        <p:nvPicPr>
          <p:cNvPr descr="" id="142" name="Picture 9"/>
          <p:cNvPicPr/>
          <p:nvPr/>
        </p:nvPicPr>
        <p:blipFill>
          <a:blip r:embed="rId1"/>
          <a:stretch>
            <a:fillRect/>
          </a:stretch>
        </p:blipFill>
        <p:spPr>
          <a:xfrm>
            <a:off x="5427000" y="4123800"/>
            <a:ext cx="1805760" cy="599400"/>
          </a:xfrm>
          <a:prstGeom prst="rect">
            <a:avLst/>
          </a:prstGeom>
        </p:spPr>
      </p:pic>
      <p:sp>
        <p:nvSpPr>
          <p:cNvPr id="143" name="CustomShape 6"/>
          <p:cNvSpPr/>
          <p:nvPr/>
        </p:nvSpPr>
        <p:spPr>
          <a:xfrm>
            <a:off x="1259640" y="3531960"/>
            <a:ext cx="431640" cy="238392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4f81bd"/>
          </a:solidFill>
          <a:ln w="25560">
            <a:solidFill>
              <a:srgbClr val="000000"/>
            </a:solidFill>
            <a:round/>
          </a:ln>
        </p:spPr>
      </p:sp>
      <p:sp>
        <p:nvSpPr>
          <p:cNvPr id="144" name="CustomShape 7"/>
          <p:cNvSpPr/>
          <p:nvPr/>
        </p:nvSpPr>
        <p:spPr>
          <a:xfrm>
            <a:off x="3721320" y="3672360"/>
            <a:ext cx="1719000" cy="30744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4f81bd"/>
          </a:solidFill>
          <a:ln w="25560">
            <a:solidFill>
              <a:srgbClr val="000000"/>
            </a:solidFill>
            <a:round/>
          </a:ln>
        </p:spPr>
      </p:sp>
      <p:sp>
        <p:nvSpPr>
          <p:cNvPr id="145" name="CustomShape 8"/>
          <p:cNvSpPr/>
          <p:nvPr/>
        </p:nvSpPr>
        <p:spPr>
          <a:xfrm>
            <a:off x="3721320" y="4282200"/>
            <a:ext cx="1719000" cy="28188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4f81bd"/>
          </a:solidFill>
          <a:ln w="25560">
            <a:solidFill>
              <a:srgbClr val="000000"/>
            </a:solidFill>
            <a:round/>
          </a:ln>
        </p:spPr>
      </p:sp>
      <p:sp>
        <p:nvSpPr>
          <p:cNvPr id="146" name="CustomShape 9"/>
          <p:cNvSpPr/>
          <p:nvPr/>
        </p:nvSpPr>
        <p:spPr>
          <a:xfrm>
            <a:off x="3712320" y="4861440"/>
            <a:ext cx="1719000" cy="32004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4f81bd"/>
          </a:solidFill>
          <a:ln w="25560">
            <a:solidFill>
              <a:srgbClr val="000000"/>
            </a:solidFill>
            <a:round/>
          </a:ln>
        </p:spPr>
      </p:sp>
      <p:sp>
        <p:nvSpPr>
          <p:cNvPr id="147" name="CustomShape 10"/>
          <p:cNvSpPr/>
          <p:nvPr/>
        </p:nvSpPr>
        <p:spPr>
          <a:xfrm>
            <a:off x="3735000" y="5464440"/>
            <a:ext cx="1691640" cy="30708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4f81bd"/>
          </a:solidFill>
          <a:ln w="25560">
            <a:solidFill>
              <a:srgbClr val="000000"/>
            </a:solidFill>
            <a:round/>
          </a:ln>
        </p:spPr>
      </p:sp>
      <p:pic>
        <p:nvPicPr>
          <p:cNvPr descr="" id="14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427000" y="3528000"/>
            <a:ext cx="1804680" cy="596520"/>
          </a:xfrm>
          <a:prstGeom prst="rect">
            <a:avLst/>
          </a:prstGeom>
        </p:spPr>
      </p:pic>
      <p:pic>
        <p:nvPicPr>
          <p:cNvPr descr="" id="14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427000" y="4723200"/>
            <a:ext cx="1804680" cy="596520"/>
          </a:xfrm>
          <a:prstGeom prst="rect">
            <a:avLst/>
          </a:prstGeom>
        </p:spPr>
      </p:pic>
      <p:pic>
        <p:nvPicPr>
          <p:cNvPr descr="" id="150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429880" y="5319720"/>
            <a:ext cx="1804680" cy="596520"/>
          </a:xfrm>
          <a:prstGeom prst="rect">
            <a:avLst/>
          </a:prstGeom>
        </p:spPr>
      </p:pic>
      <p:pic>
        <p:nvPicPr>
          <p:cNvPr descr="" id="151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1930320" y="3528000"/>
            <a:ext cx="1804680" cy="596520"/>
          </a:xfrm>
          <a:prstGeom prst="rect">
            <a:avLst/>
          </a:prstGeom>
        </p:spPr>
      </p:pic>
      <p:pic>
        <p:nvPicPr>
          <p:cNvPr descr="" id="152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1930320" y="4123800"/>
            <a:ext cx="1804680" cy="596520"/>
          </a:xfrm>
          <a:prstGeom prst="rect">
            <a:avLst/>
          </a:prstGeom>
        </p:spPr>
      </p:pic>
      <p:pic>
        <p:nvPicPr>
          <p:cNvPr descr="" id="153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1916280" y="4723200"/>
            <a:ext cx="1804680" cy="596520"/>
          </a:xfrm>
          <a:prstGeom prst="rect">
            <a:avLst/>
          </a:prstGeom>
        </p:spPr>
      </p:pic>
      <p:pic>
        <p:nvPicPr>
          <p:cNvPr descr="" id="154" name="Picture 8"/>
          <p:cNvPicPr/>
          <p:nvPr/>
        </p:nvPicPr>
        <p:blipFill>
          <a:blip r:embed="rId8"/>
          <a:stretch>
            <a:fillRect/>
          </a:stretch>
        </p:blipFill>
        <p:spPr>
          <a:xfrm>
            <a:off x="1931400" y="5320080"/>
            <a:ext cx="1804680" cy="596520"/>
          </a:xfrm>
          <a:prstGeom prst="rect">
            <a:avLst/>
          </a:prstGeom>
        </p:spPr>
      </p:pic>
      <p:sp>
        <p:nvSpPr>
          <p:cNvPr id="155" name="CustomShape 11"/>
          <p:cNvSpPr/>
          <p:nvPr/>
        </p:nvSpPr>
        <p:spPr>
          <a:xfrm>
            <a:off x="2540520" y="3641760"/>
            <a:ext cx="6246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SB1</a:t>
            </a:r>
            <a:endParaRPr/>
          </a:p>
        </p:txBody>
      </p:sp>
      <p:sp>
        <p:nvSpPr>
          <p:cNvPr id="156" name="CustomShape 12"/>
          <p:cNvSpPr/>
          <p:nvPr/>
        </p:nvSpPr>
        <p:spPr>
          <a:xfrm>
            <a:off x="2506320" y="4238640"/>
            <a:ext cx="6246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SB2</a:t>
            </a:r>
            <a:endParaRPr/>
          </a:p>
        </p:txBody>
      </p:sp>
      <p:sp>
        <p:nvSpPr>
          <p:cNvPr id="157" name="CustomShape 13"/>
          <p:cNvSpPr/>
          <p:nvPr/>
        </p:nvSpPr>
        <p:spPr>
          <a:xfrm>
            <a:off x="2521440" y="4836960"/>
            <a:ext cx="6246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SB3</a:t>
            </a:r>
            <a:endParaRPr/>
          </a:p>
        </p:txBody>
      </p:sp>
      <p:sp>
        <p:nvSpPr>
          <p:cNvPr id="158" name="CustomShape 14"/>
          <p:cNvSpPr/>
          <p:nvPr/>
        </p:nvSpPr>
        <p:spPr>
          <a:xfrm>
            <a:off x="2506320" y="5433480"/>
            <a:ext cx="6246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SB4</a:t>
            </a:r>
            <a:endParaRPr/>
          </a:p>
        </p:txBody>
      </p:sp>
      <p:pic>
        <p:nvPicPr>
          <p:cNvPr descr="" id="159" name="Picture 9"/>
          <p:cNvPicPr/>
          <p:nvPr/>
        </p:nvPicPr>
        <p:blipFill>
          <a:blip r:embed="rId9"/>
          <a:stretch>
            <a:fillRect/>
          </a:stretch>
        </p:blipFill>
        <p:spPr>
          <a:xfrm>
            <a:off x="5966640" y="3579480"/>
            <a:ext cx="731520" cy="493200"/>
          </a:xfrm>
          <a:prstGeom prst="rect">
            <a:avLst/>
          </a:prstGeom>
        </p:spPr>
      </p:pic>
      <p:pic>
        <p:nvPicPr>
          <p:cNvPr descr="" id="160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5966640" y="4176720"/>
            <a:ext cx="731520" cy="493200"/>
          </a:xfrm>
          <a:prstGeom prst="rect">
            <a:avLst/>
          </a:prstGeom>
        </p:spPr>
      </p:pic>
      <p:pic>
        <p:nvPicPr>
          <p:cNvPr descr="" id="161" name="Picture 11"/>
          <p:cNvPicPr/>
          <p:nvPr/>
        </p:nvPicPr>
        <p:blipFill>
          <a:blip r:embed="rId11"/>
          <a:stretch>
            <a:fillRect/>
          </a:stretch>
        </p:blipFill>
        <p:spPr>
          <a:xfrm>
            <a:off x="5966640" y="4774680"/>
            <a:ext cx="731520" cy="493200"/>
          </a:xfrm>
          <a:prstGeom prst="rect">
            <a:avLst/>
          </a:prstGeom>
        </p:spPr>
      </p:pic>
      <p:pic>
        <p:nvPicPr>
          <p:cNvPr descr="" id="162" name="Picture 12"/>
          <p:cNvPicPr/>
          <p:nvPr/>
        </p:nvPicPr>
        <p:blipFill>
          <a:blip r:embed="rId12"/>
          <a:stretch>
            <a:fillRect/>
          </a:stretch>
        </p:blipFill>
        <p:spPr>
          <a:xfrm>
            <a:off x="5963760" y="5371200"/>
            <a:ext cx="731520" cy="493200"/>
          </a:xfrm>
          <a:prstGeom prst="rect">
            <a:avLst/>
          </a:prstGeom>
        </p:spPr>
      </p:pic>
    </p:spTree>
  </p:cSld>
  <p:transition spd="med"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1356480" y="116640"/>
            <a:ext cx="6264360" cy="863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de-DE" sz="2400">
                <a:solidFill>
                  <a:srgbClr val="000000"/>
                </a:solidFill>
                <a:latin typeface="Arial"/>
              </a:rPr>
              <a:t>Disadvantage of Direct Gain Transfer</a:t>
            </a:r>
            <a:r>
              <a:rPr lang="de-DE" sz="2400">
                <a:solidFill>
                  <a:srgbClr val="000000"/>
                </a:solidFill>
                <a:latin typeface="Arial"/>
              </a:rPr>
              <a:t>
</a:t>
            </a:r>
            <a:r>
              <a:rPr lang="de-DE" sz="2400">
                <a:solidFill>
                  <a:srgbClr val="000000"/>
                </a:solidFill>
                <a:latin typeface="Arial"/>
              </a:rPr>
              <a:t>Motivation for Gain Interpolation</a:t>
            </a:r>
            <a:endParaRPr/>
          </a:p>
        </p:txBody>
      </p:sp>
      <p:sp>
        <p:nvSpPr>
          <p:cNvPr id="164" name="TextShape 2"/>
          <p:cNvSpPr txBox="1"/>
          <p:nvPr/>
        </p:nvSpPr>
        <p:spPr>
          <a:xfrm>
            <a:off x="755640" y="980640"/>
            <a:ext cx="7680600" cy="1915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000">
                <a:solidFill>
                  <a:srgbClr val="000000"/>
                </a:solidFill>
                <a:latin typeface="Arial"/>
              </a:rPr>
              <a:t>At present, an equal amount of subbands must be used on both the calibrator and the target source.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000">
                <a:solidFill>
                  <a:srgbClr val="000000"/>
                </a:solidFill>
                <a:latin typeface="Arial"/>
              </a:rPr>
              <a:t>Therefore, observing bandwidth on the target source is halved.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2000">
                <a:solidFill>
                  <a:srgbClr val="000000"/>
                </a:solidFill>
                <a:latin typeface="Arial"/>
              </a:rPr>
              <a:t>Decreasing the number of subbands used for calibration is very desirable.</a:t>
            </a:r>
            <a:endParaRPr/>
          </a:p>
        </p:txBody>
      </p:sp>
      <p:sp>
        <p:nvSpPr>
          <p:cNvPr id="165" name="CustomShape 3"/>
          <p:cNvSpPr/>
          <p:nvPr/>
        </p:nvSpPr>
        <p:spPr>
          <a:xfrm>
            <a:off x="2205000" y="3186000"/>
            <a:ext cx="1168560" cy="36468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Calibrator</a:t>
            </a:r>
            <a:endParaRPr/>
          </a:p>
        </p:txBody>
      </p:sp>
      <p:sp>
        <p:nvSpPr>
          <p:cNvPr id="166" name="CustomShape 4"/>
          <p:cNvSpPr/>
          <p:nvPr/>
        </p:nvSpPr>
        <p:spPr>
          <a:xfrm>
            <a:off x="617760" y="5604840"/>
            <a:ext cx="1258200" cy="3643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Frequency</a:t>
            </a:r>
            <a:endParaRPr/>
          </a:p>
        </p:txBody>
      </p:sp>
      <p:sp>
        <p:nvSpPr>
          <p:cNvPr id="167" name="CustomShape 5"/>
          <p:cNvSpPr/>
          <p:nvPr/>
        </p:nvSpPr>
        <p:spPr>
          <a:xfrm>
            <a:off x="5858640" y="3182400"/>
            <a:ext cx="815040" cy="36468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Target</a:t>
            </a:r>
            <a:endParaRPr/>
          </a:p>
        </p:txBody>
      </p:sp>
      <p:pic>
        <p:nvPicPr>
          <p:cNvPr descr="" id="16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887480" y="5381280"/>
            <a:ext cx="1804680" cy="596520"/>
          </a:xfrm>
          <a:prstGeom prst="rect">
            <a:avLst/>
          </a:prstGeom>
        </p:spPr>
      </p:pic>
      <p:pic>
        <p:nvPicPr>
          <p:cNvPr descr="" id="16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87480" y="3866400"/>
            <a:ext cx="1804680" cy="596520"/>
          </a:xfrm>
          <a:prstGeom prst="rect">
            <a:avLst/>
          </a:prstGeom>
        </p:spPr>
      </p:pic>
      <p:pic>
        <p:nvPicPr>
          <p:cNvPr descr="" id="17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78040" y="3567960"/>
            <a:ext cx="1804680" cy="596520"/>
          </a:xfrm>
          <a:prstGeom prst="rect">
            <a:avLst/>
          </a:prstGeom>
        </p:spPr>
      </p:pic>
      <p:pic>
        <p:nvPicPr>
          <p:cNvPr descr="" id="171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350680" y="4308840"/>
            <a:ext cx="1804680" cy="596520"/>
          </a:xfrm>
          <a:prstGeom prst="rect">
            <a:avLst/>
          </a:prstGeom>
        </p:spPr>
      </p:pic>
      <p:pic>
        <p:nvPicPr>
          <p:cNvPr descr="" id="172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5352120" y="5020200"/>
            <a:ext cx="1804680" cy="596520"/>
          </a:xfrm>
          <a:prstGeom prst="rect">
            <a:avLst/>
          </a:prstGeom>
        </p:spPr>
      </p:pic>
      <p:pic>
        <p:nvPicPr>
          <p:cNvPr descr="" id="173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5344560" y="5733360"/>
            <a:ext cx="1804680" cy="596520"/>
          </a:xfrm>
          <a:prstGeom prst="rect">
            <a:avLst/>
          </a:prstGeom>
        </p:spPr>
      </p:pic>
      <p:sp>
        <p:nvSpPr>
          <p:cNvPr id="174" name="CustomShape 6"/>
          <p:cNvSpPr/>
          <p:nvPr/>
        </p:nvSpPr>
        <p:spPr>
          <a:xfrm>
            <a:off x="3670560" y="4012920"/>
            <a:ext cx="1678680" cy="29808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4f81bd"/>
          </a:solidFill>
          <a:ln w="25560">
            <a:solidFill>
              <a:srgbClr val="000000"/>
            </a:solidFill>
            <a:round/>
          </a:ln>
        </p:spPr>
      </p:sp>
      <p:sp>
        <p:nvSpPr>
          <p:cNvPr id="175" name="CustomShape 7"/>
          <p:cNvSpPr/>
          <p:nvPr/>
        </p:nvSpPr>
        <p:spPr>
          <a:xfrm>
            <a:off x="3706920" y="4165560"/>
            <a:ext cx="1678680" cy="29952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4f81bd"/>
          </a:solidFill>
          <a:ln w="25560">
            <a:solidFill>
              <a:srgbClr val="000000"/>
            </a:solidFill>
            <a:round/>
          </a:ln>
        </p:spPr>
      </p:sp>
      <p:pic>
        <p:nvPicPr>
          <p:cNvPr descr="" id="176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3670560" y="5658120"/>
            <a:ext cx="1712520" cy="456840"/>
          </a:xfrm>
          <a:prstGeom prst="rect">
            <a:avLst/>
          </a:prstGeom>
        </p:spPr>
      </p:pic>
      <p:pic>
        <p:nvPicPr>
          <p:cNvPr descr="" id="177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3640680" y="5489640"/>
            <a:ext cx="1712520" cy="456840"/>
          </a:xfrm>
          <a:prstGeom prst="rect">
            <a:avLst/>
          </a:prstGeom>
        </p:spPr>
      </p:pic>
      <p:pic>
        <p:nvPicPr>
          <p:cNvPr descr="" id="178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2423880" y="3917880"/>
            <a:ext cx="731520" cy="493200"/>
          </a:xfrm>
          <a:prstGeom prst="rect">
            <a:avLst/>
          </a:prstGeom>
        </p:spPr>
      </p:pic>
      <p:pic>
        <p:nvPicPr>
          <p:cNvPr descr="" id="179" name="Picture 12"/>
          <p:cNvPicPr/>
          <p:nvPr/>
        </p:nvPicPr>
        <p:blipFill>
          <a:blip r:embed="rId10"/>
          <a:stretch>
            <a:fillRect/>
          </a:stretch>
        </p:blipFill>
        <p:spPr>
          <a:xfrm>
            <a:off x="5888880" y="3619440"/>
            <a:ext cx="731520" cy="493200"/>
          </a:xfrm>
          <a:prstGeom prst="rect">
            <a:avLst/>
          </a:prstGeom>
        </p:spPr>
      </p:pic>
      <p:pic>
        <p:nvPicPr>
          <p:cNvPr descr="" id="180" name="Picture 13"/>
          <p:cNvPicPr/>
          <p:nvPr/>
        </p:nvPicPr>
        <p:blipFill>
          <a:blip r:embed="rId11"/>
          <a:stretch>
            <a:fillRect/>
          </a:stretch>
        </p:blipFill>
        <p:spPr>
          <a:xfrm>
            <a:off x="2423880" y="5433120"/>
            <a:ext cx="731520" cy="493200"/>
          </a:xfrm>
          <a:prstGeom prst="rect">
            <a:avLst/>
          </a:prstGeom>
        </p:spPr>
      </p:pic>
      <p:pic>
        <p:nvPicPr>
          <p:cNvPr descr="" id="181" name="Picture 14"/>
          <p:cNvPicPr/>
          <p:nvPr/>
        </p:nvPicPr>
        <p:blipFill>
          <a:blip r:embed="rId12"/>
          <a:stretch>
            <a:fillRect/>
          </a:stretch>
        </p:blipFill>
        <p:spPr>
          <a:xfrm>
            <a:off x="5900760" y="4360680"/>
            <a:ext cx="731520" cy="493200"/>
          </a:xfrm>
          <a:prstGeom prst="rect">
            <a:avLst/>
          </a:prstGeom>
        </p:spPr>
      </p:pic>
      <p:pic>
        <p:nvPicPr>
          <p:cNvPr descr="" id="182" name="Picture 15"/>
          <p:cNvPicPr/>
          <p:nvPr/>
        </p:nvPicPr>
        <p:blipFill>
          <a:blip r:embed="rId13"/>
          <a:stretch>
            <a:fillRect/>
          </a:stretch>
        </p:blipFill>
        <p:spPr>
          <a:xfrm>
            <a:off x="5880600" y="5072040"/>
            <a:ext cx="731520" cy="493200"/>
          </a:xfrm>
          <a:prstGeom prst="rect">
            <a:avLst/>
          </a:prstGeom>
        </p:spPr>
      </p:pic>
      <p:pic>
        <p:nvPicPr>
          <p:cNvPr descr="" id="183" name="Picture 16"/>
          <p:cNvPicPr/>
          <p:nvPr/>
        </p:nvPicPr>
        <p:blipFill>
          <a:blip r:embed="rId14"/>
          <a:stretch>
            <a:fillRect/>
          </a:stretch>
        </p:blipFill>
        <p:spPr>
          <a:xfrm>
            <a:off x="5888880" y="5784840"/>
            <a:ext cx="731520" cy="493200"/>
          </a:xfrm>
          <a:prstGeom prst="rect">
            <a:avLst/>
          </a:prstGeom>
        </p:spPr>
      </p:pic>
      <p:sp>
        <p:nvSpPr>
          <p:cNvPr id="184" name="CustomShape 8"/>
          <p:cNvSpPr/>
          <p:nvPr/>
        </p:nvSpPr>
        <p:spPr>
          <a:xfrm>
            <a:off x="1187640" y="3367080"/>
            <a:ext cx="575640" cy="308592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4f81bd"/>
          </a:solidFill>
          <a:ln w="25560">
            <a:solidFill>
              <a:srgbClr val="000000"/>
            </a:solidFill>
            <a:round/>
          </a:ln>
        </p:spPr>
      </p:sp>
    </p:spTree>
  </p:cSld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