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621" r:id="rId2"/>
    <p:sldId id="653" r:id="rId3"/>
    <p:sldId id="630" r:id="rId4"/>
    <p:sldId id="635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648" r:id="rId18"/>
    <p:sldId id="649" r:id="rId19"/>
    <p:sldId id="650" r:id="rId20"/>
    <p:sldId id="651" r:id="rId21"/>
    <p:sldId id="652" r:id="rId22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4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99"/>
    <a:srgbClr val="000066"/>
    <a:srgbClr val="FFFFFF"/>
    <a:srgbClr val="FFFF66"/>
    <a:srgbClr val="CC3300"/>
    <a:srgbClr val="CC6600"/>
    <a:srgbClr val="FBE4C8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9520" autoAdjust="0"/>
  </p:normalViewPr>
  <p:slideViewPr>
    <p:cSldViewPr snapToGrid="0" showGuides="1">
      <p:cViewPr varScale="1">
        <p:scale>
          <a:sx n="75" d="100"/>
          <a:sy n="75" d="100"/>
        </p:scale>
        <p:origin x="-2056" y="-120"/>
      </p:cViewPr>
      <p:guideLst>
        <p:guide orient="horz" pos="3234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86"/>
    </p:cViewPr>
  </p:sorterViewPr>
  <p:notesViewPr>
    <p:cSldViewPr snapToGrid="0" showGuides="1">
      <p:cViewPr>
        <p:scale>
          <a:sx n="100" d="100"/>
          <a:sy n="100" d="100"/>
        </p:scale>
        <p:origin x="-204" y="1560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A60C8-E5D3-44E2-8653-1268756F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E53B4-C8D5-450C-876A-37CB03657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Phase transfer image made using</a:t>
            </a:r>
            <a:r>
              <a:rPr lang="en-AU" baseline="0" dirty="0" smtClean="0"/>
              <a:t> calibration solutions from a separate observation on </a:t>
            </a:r>
            <a:r>
              <a:rPr lang="en-AU" baseline="0" dirty="0" err="1" smtClean="0"/>
              <a:t>HydA</a:t>
            </a:r>
            <a:r>
              <a:rPr lang="en-AU" baseline="0" dirty="0" smtClean="0"/>
              <a:t> (with full MWA tiles) and transferred to these data.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385761" y="1143000"/>
            <a:ext cx="8656638" cy="51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270404" y="846666"/>
            <a:ext cx="2051050" cy="545359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489198" y="260348"/>
            <a:ext cx="6527801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718954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5763" y="1126067"/>
            <a:ext cx="8690504" cy="518265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32480" y="6573520"/>
            <a:ext cx="5135880" cy="269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Engineering Development Array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07120" y="658368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686800" y="6573520"/>
            <a:ext cx="447040" cy="269875"/>
          </a:xfrm>
          <a:prstGeom prst="rect">
            <a:avLst/>
          </a:prstGeom>
        </p:spPr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5211763"/>
          </a:xfrm>
        </p:spPr>
        <p:txBody>
          <a:bodyPr/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5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8832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34533"/>
            <a:ext cx="8682037" cy="5174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099596"/>
            <a:ext cx="4325937" cy="5199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099596"/>
            <a:ext cx="4203700" cy="5199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3" y="274638"/>
            <a:ext cx="768773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270000"/>
            <a:ext cx="4184121" cy="904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174875"/>
            <a:ext cx="4184121" cy="414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1533"/>
            <a:ext cx="4414308" cy="913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14308" cy="414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787400"/>
            <a:ext cx="310250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983" y="296333"/>
            <a:ext cx="5433484" cy="5985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1384300"/>
            <a:ext cx="3094037" cy="4914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3399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2547" y="203200"/>
            <a:ext cx="772218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00667"/>
            <a:ext cx="8698970" cy="520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49382" y="796705"/>
            <a:ext cx="3018" cy="551202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ffectLst>
            <a:outerShdw dist="45791" dir="2021404" algn="ctr" rotWithShape="0">
              <a:srgbClr val="FF990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184766" y="-3678875"/>
            <a:ext cx="6039" cy="7668587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760720" y="6502400"/>
            <a:ext cx="313245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8319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AADC - LFAA</a:t>
            </a:r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611" y="125275"/>
            <a:ext cx="1197357" cy="6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13611" y="6488906"/>
            <a:ext cx="158818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GB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May</a:t>
            </a:r>
            <a:r>
              <a:rPr lang="en-GB" sz="1400" b="1" baseline="0" dirty="0" smtClean="0">
                <a:solidFill>
                  <a:srgbClr val="FF9900"/>
                </a:solidFill>
                <a:latin typeface="Arial" charset="0"/>
                <a:cs typeface="+mn-cs"/>
              </a:rPr>
              <a:t> 20</a:t>
            </a:r>
            <a:r>
              <a:rPr lang="en-GB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16</a:t>
            </a:r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7433890" y="6488906"/>
            <a:ext cx="158818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223B16D-E154-47BC-9F22-0C7893970D50}" type="slidenum">
              <a:rPr lang="en-GB" sz="1400" b="1" smtClean="0">
                <a:solidFill>
                  <a:srgbClr val="FF9900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8" Type="http://schemas.openxmlformats.org/officeDocument/2006/relationships/image" Target="../media/image8.jp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af.it/it/sedi/sede-centrale-nuova/presidenza/ufficio-relazioni-con-il-pubblico-e-la-stampa/uso%20del%20logo/immagini/T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4424067"/>
            <a:ext cx="2131364" cy="1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1186523"/>
            <a:ext cx="91439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Aperture Array Design &amp; Construction Consortium</a:t>
            </a:r>
          </a:p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Low Frequency Aperture Array (LFAA)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AAVS1 Calibration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Prepared by: Randall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  <a:cs typeface="Calibri"/>
              </a:rPr>
              <a:t>Wayth</a:t>
            </a:r>
            <a:endParaRPr lang="en-US" sz="18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0" y="5568372"/>
            <a:ext cx="2175484" cy="7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3" y="4914551"/>
            <a:ext cx="1619419" cy="43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5" y="4733829"/>
            <a:ext cx="1310881" cy="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63" y="5789311"/>
            <a:ext cx="1965318" cy="41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5" y="5708078"/>
            <a:ext cx="1619419" cy="495822"/>
          </a:xfrm>
          <a:prstGeom prst="rect">
            <a:avLst/>
          </a:prstGeom>
        </p:spPr>
      </p:pic>
      <p:pic>
        <p:nvPicPr>
          <p:cNvPr id="10" name="图片 6" descr="实验室LOGO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4" y="4914551"/>
            <a:ext cx="2207726" cy="53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simulation, it all looks good…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43"/>
            <a:ext cx="5443307" cy="435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8" y="2539859"/>
            <a:ext cx="5093822" cy="4075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188" y="2403797"/>
            <a:ext cx="114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LST 18h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48286" y="4007545"/>
            <a:ext cx="100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LST 0h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4684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Zoom on LST 12 at 160 MHz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34" r="-19734"/>
          <a:stretch>
            <a:fillRect/>
          </a:stretch>
        </p:blipFill>
        <p:spPr>
          <a:xfrm>
            <a:off x="0" y="1149350"/>
            <a:ext cx="9144000" cy="524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200" y="1456267"/>
            <a:ext cx="37786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SEFD of antenna at 160 MHz</a:t>
            </a:r>
          </a:p>
          <a:p>
            <a:r>
              <a:rPr lang="en-AU" sz="2000" dirty="0" smtClean="0"/>
              <a:t>Is ~670000 Jy. Hence, noise on</a:t>
            </a:r>
            <a:br>
              <a:rPr lang="en-AU" sz="2000" dirty="0" smtClean="0"/>
            </a:br>
            <a:r>
              <a:rPr lang="en-AU" sz="2000" dirty="0" err="1" smtClean="0"/>
              <a:t>vis</a:t>
            </a:r>
            <a:r>
              <a:rPr lang="en-AU" sz="2000" dirty="0" smtClean="0"/>
              <a:t> for 1s, 1 MHz integration</a:t>
            </a:r>
            <a:br>
              <a:rPr lang="en-AU" sz="2000" dirty="0" smtClean="0"/>
            </a:br>
            <a:r>
              <a:rPr lang="en-AU" sz="2000" dirty="0" smtClean="0"/>
              <a:t>is ~670 Jy.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025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Simulated calibration results</a:t>
            </a:r>
            <a:endParaRPr lang="en-AU" dirty="0"/>
          </a:p>
        </p:txBody>
      </p:sp>
      <p:pic>
        <p:nvPicPr>
          <p:cNvPr id="4" name="Content Placeholder 3" descr="Screen Shot 2016-02-01 at 9.59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1" r="-5381"/>
          <a:stretch>
            <a:fillRect/>
          </a:stretch>
        </p:blipFill>
        <p:spPr>
          <a:xfrm>
            <a:off x="0" y="861738"/>
            <a:ext cx="9268741" cy="5446987"/>
          </a:xfrm>
        </p:spPr>
      </p:pic>
    </p:spTree>
    <p:extLst>
      <p:ext uri="{BB962C8B-B14F-4D97-AF65-F5344CB8AC3E}">
        <p14:creationId xmlns:p14="http://schemas.microsoft.com/office/powerpoint/2010/main" val="3492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Tests with the MWA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28555"/>
            <a:ext cx="8207375" cy="4895850"/>
          </a:xfrm>
        </p:spPr>
        <p:txBody>
          <a:bodyPr/>
          <a:lstStyle/>
          <a:p>
            <a:r>
              <a:rPr lang="en-AU" dirty="0" smtClean="0"/>
              <a:t>Goal is to emulate single element calibration with MWA</a:t>
            </a:r>
          </a:p>
          <a:p>
            <a:pPr lvl="1"/>
            <a:r>
              <a:rPr lang="en-AU" dirty="0" smtClean="0"/>
              <a:t>Turn off all but 1 dipole off in MWA tile (i.e. single element tile)</a:t>
            </a:r>
          </a:p>
          <a:p>
            <a:pPr lvl="1"/>
            <a:r>
              <a:rPr lang="en-AU" dirty="0" smtClean="0"/>
              <a:t>Use only inner core tiles, specifically receivers 1,2,3,4,6 plus some core tiles on receivers 8 and 9</a:t>
            </a:r>
          </a:p>
          <a:p>
            <a:pPr lvl="1"/>
            <a:r>
              <a:rPr lang="en-AU" dirty="0" smtClean="0"/>
              <a:t>Diameter of tiles used </a:t>
            </a:r>
            <a:r>
              <a:rPr lang="en-AU" dirty="0" err="1" smtClean="0"/>
              <a:t>approx</a:t>
            </a:r>
            <a:r>
              <a:rPr lang="en-AU" dirty="0" smtClean="0"/>
              <a:t> 60m</a:t>
            </a:r>
          </a:p>
          <a:p>
            <a:r>
              <a:rPr lang="en-AU" dirty="0" smtClean="0"/>
              <a:t>The test uses 4 minute observation at LST 9.3</a:t>
            </a:r>
          </a:p>
          <a:p>
            <a:pPr lvl="1"/>
            <a:r>
              <a:rPr lang="en-AU" dirty="0" smtClean="0"/>
              <a:t>At this time, southern Gal plane is up (including </a:t>
            </a:r>
            <a:r>
              <a:rPr lang="en-AU" dirty="0" err="1" smtClean="0"/>
              <a:t>PupA</a:t>
            </a:r>
            <a:r>
              <a:rPr lang="en-AU" dirty="0" smtClean="0"/>
              <a:t>), as well as </a:t>
            </a:r>
            <a:r>
              <a:rPr lang="en-AU" dirty="0" err="1" smtClean="0"/>
              <a:t>HydA</a:t>
            </a:r>
            <a:r>
              <a:rPr lang="en-AU" dirty="0" smtClean="0"/>
              <a:t>, </a:t>
            </a:r>
            <a:r>
              <a:rPr lang="en-AU" dirty="0" err="1" smtClean="0"/>
              <a:t>CenA</a:t>
            </a:r>
            <a:r>
              <a:rPr lang="en-AU" dirty="0" smtClean="0"/>
              <a:t> and </a:t>
            </a:r>
            <a:r>
              <a:rPr lang="en-AU" dirty="0" err="1" smtClean="0"/>
              <a:t>VirA</a:t>
            </a:r>
            <a:endParaRPr lang="en-AU" dirty="0" smtClean="0"/>
          </a:p>
          <a:p>
            <a:pPr lvl="1"/>
            <a:r>
              <a:rPr lang="en-AU" dirty="0" smtClean="0"/>
              <a:t>30 MHz bandwidth centred on 155 MHz, however each 1.28 MHz </a:t>
            </a:r>
            <a:r>
              <a:rPr lang="en-AU" dirty="0" err="1" smtClean="0"/>
              <a:t>freq</a:t>
            </a:r>
            <a:r>
              <a:rPr lang="en-AU" dirty="0" smtClean="0"/>
              <a:t> chunk is calibrated independently</a:t>
            </a:r>
          </a:p>
          <a:p>
            <a:r>
              <a:rPr lang="en-AU" dirty="0" smtClean="0"/>
              <a:t>Calibration assumes sky is constant over the entire </a:t>
            </a:r>
            <a:r>
              <a:rPr lang="en-AU" dirty="0" err="1" smtClean="0"/>
              <a:t>freq</a:t>
            </a:r>
            <a:r>
              <a:rPr lang="en-AU" dirty="0" smtClean="0"/>
              <a:t> range (not really correct, but close enough for this)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61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Screen Shot 2016-02-01 at 10.07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8" r="-10188"/>
          <a:stretch>
            <a:fillRect/>
          </a:stretch>
        </p:blipFill>
        <p:spPr>
          <a:xfrm>
            <a:off x="181444" y="771030"/>
            <a:ext cx="8962556" cy="5537696"/>
          </a:xfrm>
        </p:spPr>
      </p:pic>
      <p:sp>
        <p:nvSpPr>
          <p:cNvPr id="5" name="Oval 4"/>
          <p:cNvSpPr/>
          <p:nvPr/>
        </p:nvSpPr>
        <p:spPr bwMode="auto">
          <a:xfrm>
            <a:off x="3689353" y="1647885"/>
            <a:ext cx="3432307" cy="31748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6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u,v</a:t>
            </a:r>
            <a:r>
              <a:rPr lang="en-AU" dirty="0" smtClean="0"/>
              <a:t> coverage AAVS1 </a:t>
            </a:r>
            <a:r>
              <a:rPr lang="en-AU" dirty="0" err="1" smtClean="0"/>
              <a:t>vs</a:t>
            </a:r>
            <a:r>
              <a:rPr lang="en-AU" dirty="0" smtClean="0"/>
              <a:t> MWA core subset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82"/>
            <a:ext cx="6259803" cy="5008018"/>
          </a:xfrm>
          <a:prstGeom prst="rect">
            <a:avLst/>
          </a:prstGeom>
        </p:spPr>
      </p:pic>
      <p:pic>
        <p:nvPicPr>
          <p:cNvPr id="6" name="Content Placeholder 5" descr="uv_covera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6" r="-17056"/>
          <a:stretch>
            <a:fillRect/>
          </a:stretch>
        </p:blipFill>
        <p:spPr>
          <a:xfrm>
            <a:off x="2984519" y="2554978"/>
            <a:ext cx="6556390" cy="3911007"/>
          </a:xfrm>
        </p:spPr>
      </p:pic>
      <p:sp>
        <p:nvSpPr>
          <p:cNvPr id="3" name="TextBox 2"/>
          <p:cNvSpPr txBox="1"/>
          <p:nvPr/>
        </p:nvSpPr>
        <p:spPr>
          <a:xfrm>
            <a:off x="6146800" y="1253067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 smtClean="0"/>
              <a:t>Approx</a:t>
            </a:r>
            <a:r>
              <a:rPr lang="en-AU" sz="1400" dirty="0" smtClean="0"/>
              <a:t> 1/6 the antennas, but</a:t>
            </a:r>
            <a:br>
              <a:rPr lang="en-AU" sz="1400" dirty="0" smtClean="0"/>
            </a:br>
            <a:r>
              <a:rPr lang="en-AU" sz="1400" dirty="0" smtClean="0"/>
              <a:t>more integration time.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2660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 of </a:t>
            </a:r>
            <a:r>
              <a:rPr lang="en-AU" dirty="0" err="1" smtClean="0"/>
              <a:t>uncalibrated</a:t>
            </a:r>
            <a:r>
              <a:rPr lang="en-AU" dirty="0" smtClean="0"/>
              <a:t> </a:t>
            </a:r>
            <a:r>
              <a:rPr lang="en-AU" dirty="0" err="1" smtClean="0"/>
              <a:t>vs</a:t>
            </a:r>
            <a:r>
              <a:rPr lang="en-AU" dirty="0" smtClean="0"/>
              <a:t> calibrated visibilities</a:t>
            </a:r>
            <a:endParaRPr lang="en-AU" dirty="0"/>
          </a:p>
        </p:txBody>
      </p:sp>
      <p:pic>
        <p:nvPicPr>
          <p:cNvPr id="5" name="Content Placeholder 4" descr="amp_vs_uvdist_noc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6" r="-17056"/>
          <a:stretch>
            <a:fillRect/>
          </a:stretch>
        </p:blipFill>
        <p:spPr>
          <a:xfrm>
            <a:off x="-1054621" y="1337284"/>
            <a:ext cx="8207375" cy="4895850"/>
          </a:xfrm>
        </p:spPr>
      </p:pic>
      <p:pic>
        <p:nvPicPr>
          <p:cNvPr id="6" name="Picture 5" descr="amp_vs_uvdist_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17" y="1345520"/>
            <a:ext cx="6141777" cy="4913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421" y="1088512"/>
            <a:ext cx="133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 smtClean="0"/>
              <a:t>Uncalibrated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77151" y="983902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C</a:t>
            </a:r>
            <a:r>
              <a:rPr lang="en-AU" sz="1600" dirty="0" smtClean="0"/>
              <a:t>alibrated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665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Sky model and image of sky from MWA</a:t>
            </a:r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931334"/>
            <a:ext cx="4853616" cy="4399410"/>
            <a:chOff x="0" y="931334"/>
            <a:chExt cx="4853616" cy="43994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47215"/>
              <a:ext cx="4853616" cy="438352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86933" y="931334"/>
              <a:ext cx="209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chemeClr val="bg1"/>
                  </a:solidFill>
                </a:rPr>
                <a:t>Sky model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53895" y="1319119"/>
            <a:ext cx="5076640" cy="4585198"/>
            <a:chOff x="2153895" y="1319119"/>
            <a:chExt cx="5076640" cy="45851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895" y="1319119"/>
              <a:ext cx="5076640" cy="458519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352800" y="1388534"/>
              <a:ext cx="294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 err="1" smtClean="0">
                  <a:solidFill>
                    <a:schemeClr val="bg1"/>
                  </a:solidFill>
                </a:rPr>
                <a:t>Selfcal</a:t>
              </a:r>
              <a:r>
                <a:rPr lang="en-AU" sz="2800" dirty="0" smtClean="0">
                  <a:solidFill>
                    <a:schemeClr val="bg1"/>
                  </a:solidFill>
                </a:rPr>
                <a:t> image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3332" y="1642984"/>
            <a:ext cx="4910668" cy="4982182"/>
            <a:chOff x="4233332" y="1642984"/>
            <a:chExt cx="4910668" cy="4982182"/>
          </a:xfrm>
        </p:grpSpPr>
        <p:pic>
          <p:nvPicPr>
            <p:cNvPr id="10" name="Picture 9" descr="ds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332" y="1642984"/>
              <a:ext cx="4910667" cy="49821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87334" y="1659467"/>
              <a:ext cx="465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Phase transfer image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79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Even with much fewer baselines than AAVS1 and a super simple sky model, it worked.</a:t>
            </a:r>
          </a:p>
          <a:p>
            <a:r>
              <a:rPr lang="en-AU" dirty="0" smtClean="0"/>
              <a:t>Element radiation pattern for single MWA dipole will be much more uniform between tiles than the AAVS1 dipole patterns (see next slide)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5120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</a:t>
            </a:r>
            <a:r>
              <a:rPr lang="en-AU" dirty="0" smtClean="0"/>
              <a:t>ffects of individual beams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4867755"/>
            <a:ext cx="8207375" cy="1685171"/>
          </a:xfrm>
        </p:spPr>
        <p:txBody>
          <a:bodyPr/>
          <a:lstStyle/>
          <a:p>
            <a:r>
              <a:rPr lang="en-AU" sz="2000" dirty="0" smtClean="0"/>
              <a:t>Variations in simulated individual element patterns (courtesy </a:t>
            </a:r>
            <a:r>
              <a:rPr lang="en-AU" sz="2000" dirty="0" err="1" smtClean="0"/>
              <a:t>Eloy</a:t>
            </a:r>
            <a:r>
              <a:rPr lang="en-AU" sz="2000" dirty="0" smtClean="0"/>
              <a:t>) show ~10% variations in voltage pattern between different elements. Likely to be most unrealistic part of this simulation.</a:t>
            </a:r>
          </a:p>
          <a:p>
            <a:r>
              <a:rPr lang="en-AU" sz="2000" dirty="0" smtClean="0"/>
              <a:t>Real system should incorporate proper element patterns.</a:t>
            </a:r>
            <a:endParaRPr lang="en-AU" sz="2000" dirty="0"/>
          </a:p>
        </p:txBody>
      </p:sp>
      <p:pic>
        <p:nvPicPr>
          <p:cNvPr id="4" name="Picture 3" descr="Screen Shot 2015-10-14 at 2.3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" y="1170100"/>
            <a:ext cx="9144000" cy="33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AAVS1, can we bootstrap a station calibration knowing only the sky and the locations of the antennas?</a:t>
            </a:r>
          </a:p>
          <a:p>
            <a:r>
              <a:rPr lang="en-AU" dirty="0" smtClean="0"/>
              <a:t>We require the “Array Covariance Matrix” generated inside the Monitor &amp; Control &amp; Calibration System (MCCS)</a:t>
            </a:r>
            <a:endParaRPr lang="en-AU" dirty="0"/>
          </a:p>
        </p:txBody>
      </p:sp>
      <p:pic>
        <p:nvPicPr>
          <p:cNvPr id="4" name="Picture 3" descr="AAVS1_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7" y="2937933"/>
            <a:ext cx="5754241" cy="34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path ahead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34920"/>
            <a:ext cx="8207375" cy="4895850"/>
          </a:xfrm>
        </p:spPr>
        <p:txBody>
          <a:bodyPr/>
          <a:lstStyle/>
          <a:p>
            <a:r>
              <a:rPr lang="en-AU" dirty="0" smtClean="0"/>
              <a:t>Need to generate intra station visibilities early and often. Priority should be given to MCCS correlation system</a:t>
            </a:r>
          </a:p>
          <a:p>
            <a:pPr lvl="1"/>
            <a:r>
              <a:rPr lang="en-AU" dirty="0" smtClean="0"/>
              <a:t>Max bandwidth for max integration time should be the goal</a:t>
            </a:r>
          </a:p>
          <a:p>
            <a:pPr lvl="1"/>
            <a:r>
              <a:rPr lang="en-AU" dirty="0" smtClean="0"/>
              <a:t>Tools to automate conversion of raw data to </a:t>
            </a:r>
            <a:r>
              <a:rPr lang="en-AU" dirty="0" err="1" smtClean="0"/>
              <a:t>ms</a:t>
            </a:r>
            <a:r>
              <a:rPr lang="en-AU" dirty="0" smtClean="0"/>
              <a:t> or </a:t>
            </a:r>
            <a:r>
              <a:rPr lang="en-AU" dirty="0" err="1" smtClean="0"/>
              <a:t>uvfits</a:t>
            </a:r>
            <a:r>
              <a:rPr lang="en-AU" dirty="0" smtClean="0"/>
              <a:t> will greatly speedup the commissioning process</a:t>
            </a:r>
          </a:p>
          <a:p>
            <a:r>
              <a:rPr lang="en-AU" dirty="0" smtClean="0"/>
              <a:t>Required: known positions of AAVS elements</a:t>
            </a:r>
          </a:p>
          <a:p>
            <a:r>
              <a:rPr lang="en-AU" dirty="0" smtClean="0"/>
              <a:t>Not required: accurate cable lengths/delays</a:t>
            </a:r>
          </a:p>
          <a:p>
            <a:r>
              <a:rPr lang="en-AU" dirty="0" smtClean="0"/>
              <a:t>We are likely to need simulations of the element patterns for each element for each coarse channel over </a:t>
            </a:r>
            <a:r>
              <a:rPr lang="en-AU" dirty="0" err="1" smtClean="0"/>
              <a:t>freq</a:t>
            </a:r>
            <a:r>
              <a:rPr lang="en-AU" dirty="0" smtClean="0"/>
              <a:t> range of interest</a:t>
            </a:r>
          </a:p>
          <a:p>
            <a:r>
              <a:rPr lang="en-AU" dirty="0" smtClean="0"/>
              <a:t>Can we use existing calibration tools (e.g. CASA) rather than writing our own code?</a:t>
            </a:r>
          </a:p>
        </p:txBody>
      </p:sp>
    </p:spTree>
    <p:extLst>
      <p:ext uri="{BB962C8B-B14F-4D97-AF65-F5344CB8AC3E}">
        <p14:creationId xmlns:p14="http://schemas.microsoft.com/office/powerpoint/2010/main" val="35532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0800010 </a:t>
            </a:r>
            <a:r>
              <a:rPr lang="en-US" dirty="0" smtClean="0"/>
              <a:t>- CALIBRATION </a:t>
            </a:r>
            <a:r>
              <a:rPr lang="en-US" dirty="0"/>
              <a:t>OF INDIVIDUAL AAVS1 </a:t>
            </a:r>
            <a:r>
              <a:rPr lang="en-US" dirty="0" smtClean="0"/>
              <a:t>ANTENNAS WITH </a:t>
            </a:r>
            <a:r>
              <a:rPr lang="en-US" dirty="0"/>
              <a:t>THE </a:t>
            </a:r>
            <a:r>
              <a:rPr lang="en-US" dirty="0" smtClean="0"/>
              <a:t>MWA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43000"/>
            <a:ext cx="8207375" cy="516572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Summary of document:</a:t>
            </a:r>
          </a:p>
          <a:p>
            <a:r>
              <a:rPr lang="en-AU" dirty="0" smtClean="0"/>
              <a:t>cross-correlation with MWA tiles can be used to solve for complex gains of individual AAVS1 antennas.</a:t>
            </a:r>
          </a:p>
          <a:p>
            <a:r>
              <a:rPr lang="en-AU" dirty="0" smtClean="0"/>
              <a:t>useful for diagnostics, including measuring complex gain in signal path and characterising embedded elements.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911600"/>
            <a:ext cx="2430203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99" y="3352800"/>
            <a:ext cx="6527801" cy="129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23" y="5181600"/>
            <a:ext cx="6537777" cy="1242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3594100"/>
            <a:ext cx="261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e.g. SKALA11 in AAVS0.5: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75600" y="50165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chemeClr val="tx1"/>
                </a:solidFill>
              </a:rPr>
              <a:t>Freq</a:t>
            </a:r>
            <a:r>
              <a:rPr lang="en-AU" sz="1600" dirty="0" smtClean="0">
                <a:solidFill>
                  <a:schemeClr val="tx1"/>
                </a:solidFill>
              </a:rPr>
              <a:t> (MHz)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9800" y="4699000"/>
            <a:ext cx="4635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After correction for inner product between MWA tile beam and embedded SKALA11 pattern: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2694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relative to MWA core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EDA_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16"/>
            <a:ext cx="9144000" cy="57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7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1"/>
            <a:ext cx="7537613" cy="492238"/>
          </a:xfrm>
        </p:spPr>
        <p:txBody>
          <a:bodyPr/>
          <a:lstStyle/>
          <a:p>
            <a:r>
              <a:rPr lang="en-AU" dirty="0" smtClean="0"/>
              <a:t>The radio sky @ 408 MHz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102"/>
            <a:ext cx="9144000" cy="50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Stefan &amp;Tim: Cal using compact sources</a:t>
            </a:r>
            <a:endParaRPr lang="en-AU" dirty="0"/>
          </a:p>
        </p:txBody>
      </p:sp>
      <p:pic>
        <p:nvPicPr>
          <p:cNvPr id="5" name="Content Placeholder 4" descr="Screen Shot 2016-02-01 at 9.48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63" b="-17563"/>
          <a:stretch>
            <a:fillRect/>
          </a:stretch>
        </p:blipFill>
        <p:spPr>
          <a:xfrm>
            <a:off x="105843" y="916686"/>
            <a:ext cx="8785746" cy="5240859"/>
          </a:xfrm>
        </p:spPr>
      </p:pic>
      <p:sp>
        <p:nvSpPr>
          <p:cNvPr id="4" name="TextBox 3"/>
          <p:cNvSpPr txBox="1"/>
          <p:nvPr/>
        </p:nvSpPr>
        <p:spPr>
          <a:xfrm>
            <a:off x="6153962" y="861738"/>
            <a:ext cx="276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SKA-TEL-LFAA-0800003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173" y="5729803"/>
            <a:ext cx="72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/>
              <a:t>Noted that sky power from diffuse emission &gt;&gt; from compact sources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61380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Stefan &amp;Tim: Cal using compact sources</a:t>
            </a:r>
          </a:p>
        </p:txBody>
      </p:sp>
      <p:pic>
        <p:nvPicPr>
          <p:cNvPr id="4" name="Content Placeholder 3" descr="Screen Shot 2016-02-01 at 9.51.2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65" b="-18665"/>
          <a:stretch>
            <a:fillRect/>
          </a:stretch>
        </p:blipFill>
        <p:spPr>
          <a:xfrm>
            <a:off x="106363" y="1485900"/>
            <a:ext cx="9037637" cy="5372100"/>
          </a:xfrm>
        </p:spPr>
      </p:pic>
      <p:sp>
        <p:nvSpPr>
          <p:cNvPr id="5" name="TextBox 4"/>
          <p:cNvSpPr txBox="1"/>
          <p:nvPr/>
        </p:nvSpPr>
        <p:spPr>
          <a:xfrm>
            <a:off x="3368606" y="1228803"/>
            <a:ext cx="497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/>
              <a:t>Chunks of day when solutions do not converge</a:t>
            </a:r>
            <a:endParaRPr lang="en-AU" sz="1800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>
            <a:off x="5854135" y="1598135"/>
            <a:ext cx="1328006" cy="578888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 flipH="1">
            <a:off x="2782137" y="1598135"/>
            <a:ext cx="3071998" cy="62424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152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362837"/>
            <a:ext cx="7537613" cy="643638"/>
          </a:xfrm>
        </p:spPr>
        <p:txBody>
          <a:bodyPr/>
          <a:lstStyle/>
          <a:p>
            <a:r>
              <a:rPr lang="en-AU" dirty="0"/>
              <a:t>Goal: see if we can self-</a:t>
            </a:r>
            <a:r>
              <a:rPr lang="en-AU" dirty="0" err="1"/>
              <a:t>cal</a:t>
            </a:r>
            <a:r>
              <a:rPr lang="en-AU" dirty="0"/>
              <a:t> based on full sky model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102"/>
            <a:ext cx="9144000" cy="50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2.3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1" y="702005"/>
            <a:ext cx="7257710" cy="455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Document 0200006 </a:t>
            </a:r>
            <a:r>
              <a:rPr lang="en-AU" dirty="0"/>
              <a:t>(Cal Plan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5079999"/>
            <a:ext cx="8207375" cy="1388533"/>
          </a:xfrm>
        </p:spPr>
        <p:txBody>
          <a:bodyPr/>
          <a:lstStyle/>
          <a:p>
            <a:r>
              <a:rPr lang="en-AU" dirty="0" smtClean="0"/>
              <a:t>Full sky model based on Haslam used to calibrate simulated station visibilities.</a:t>
            </a:r>
          </a:p>
          <a:p>
            <a:pPr lvl="1"/>
            <a:r>
              <a:rPr lang="en-AU" dirty="0" smtClean="0"/>
              <a:t>Assumed identical antenna element pattern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18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u,v</a:t>
            </a:r>
            <a:r>
              <a:rPr lang="en-AU" dirty="0" smtClean="0"/>
              <a:t> coverage of intra-station baselines within AAVS1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2" y="1024364"/>
            <a:ext cx="674976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</TotalTime>
  <Words>655</Words>
  <Application>Microsoft Macintosh PowerPoint</Application>
  <PresentationFormat>On-screen Show (4:3)</PresentationFormat>
  <Paragraphs>73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Background</vt:lpstr>
      <vt:lpstr>Location relative to MWA core</vt:lpstr>
      <vt:lpstr>The radio sky @ 408 MHz</vt:lpstr>
      <vt:lpstr>Stefan &amp;Tim: Cal using compact sources</vt:lpstr>
      <vt:lpstr>Stefan &amp;Tim: Cal using compact sources</vt:lpstr>
      <vt:lpstr>Goal: see if we can self-cal based on full sky model </vt:lpstr>
      <vt:lpstr>Document 0200006 (Cal Plan)</vt:lpstr>
      <vt:lpstr>The u,v coverage of intra-station baselines within AAVS1</vt:lpstr>
      <vt:lpstr>In simulation, it all looks good…</vt:lpstr>
      <vt:lpstr>Zoom on LST 12 at 160 MHz</vt:lpstr>
      <vt:lpstr>Simulated calibration results</vt:lpstr>
      <vt:lpstr>Tests with the MWA</vt:lpstr>
      <vt:lpstr>PowerPoint Presentation</vt:lpstr>
      <vt:lpstr>u,v coverage AAVS1 vs MWA core subset</vt:lpstr>
      <vt:lpstr>Comparison of uncalibrated vs calibrated visibilities</vt:lpstr>
      <vt:lpstr>Sky model and image of sky from MWA</vt:lpstr>
      <vt:lpstr>Notes</vt:lpstr>
      <vt:lpstr>Effects of individual beams</vt:lpstr>
      <vt:lpstr>The path ahead</vt:lpstr>
      <vt:lpstr>0800010 - CALIBRATION OF INDIVIDUAL AAVS1 ANTENNAS WITH THE MWA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SKADS-LOGO</dc:title>
  <dc:creator>Andre van Es</dc:creator>
  <cp:lastModifiedBy>rbw</cp:lastModifiedBy>
  <cp:revision>1832</cp:revision>
  <dcterms:created xsi:type="dcterms:W3CDTF">2006-02-27T08:11:41Z</dcterms:created>
  <dcterms:modified xsi:type="dcterms:W3CDTF">2016-05-11T05:50:04Z</dcterms:modified>
</cp:coreProperties>
</file>