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68" r:id="rId3"/>
    <p:sldId id="432" r:id="rId4"/>
    <p:sldId id="477" r:id="rId5"/>
    <p:sldId id="465" r:id="rId6"/>
    <p:sldId id="463" r:id="rId7"/>
    <p:sldId id="461" r:id="rId8"/>
    <p:sldId id="473" r:id="rId9"/>
    <p:sldId id="480" r:id="rId10"/>
    <p:sldId id="478" r:id="rId11"/>
    <p:sldId id="488" r:id="rId12"/>
    <p:sldId id="482" r:id="rId13"/>
    <p:sldId id="483" r:id="rId14"/>
    <p:sldId id="486" r:id="rId15"/>
    <p:sldId id="484" r:id="rId16"/>
    <p:sldId id="471" r:id="rId17"/>
    <p:sldId id="474" r:id="rId18"/>
    <p:sldId id="475" r:id="rId19"/>
    <p:sldId id="442" r:id="rId20"/>
    <p:sldId id="470" r:id="rId21"/>
    <p:sldId id="469" r:id="rId22"/>
    <p:sldId id="485" r:id="rId23"/>
  </p:sldIdLst>
  <p:sldSz cx="9144000" cy="6858000" type="screen4x3"/>
  <p:notesSz cx="6819900" cy="99187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3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3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CA4"/>
    <a:srgbClr val="009E47"/>
    <a:srgbClr val="FF3399"/>
    <a:srgbClr val="29486D"/>
    <a:srgbClr val="355C8B"/>
    <a:srgbClr val="FF9B9B"/>
    <a:srgbClr val="3A6598"/>
    <a:srgbClr val="467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2" autoAdjust="0"/>
    <p:restoredTop sz="50000" autoAdjust="0"/>
  </p:normalViewPr>
  <p:slideViewPr>
    <p:cSldViewPr>
      <p:cViewPr>
        <p:scale>
          <a:sx n="60" d="100"/>
          <a:sy n="60" d="100"/>
        </p:scale>
        <p:origin x="1384" y="1328"/>
      </p:cViewPr>
      <p:guideLst>
        <p:guide orient="horz" pos="333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54" y="-72"/>
      </p:cViewPr>
      <p:guideLst>
        <p:guide orient="horz" pos="3123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6033" cy="495216"/>
          </a:xfrm>
          <a:prstGeom prst="rect">
            <a:avLst/>
          </a:prstGeom>
        </p:spPr>
        <p:txBody>
          <a:bodyPr vert="horz" lIns="91897" tIns="45949" rIns="91897" bIns="4594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275" y="1"/>
            <a:ext cx="2956033" cy="495216"/>
          </a:xfrm>
          <a:prstGeom prst="rect">
            <a:avLst/>
          </a:prstGeom>
        </p:spPr>
        <p:txBody>
          <a:bodyPr vert="horz" lIns="91897" tIns="45949" rIns="91897" bIns="45949" rtlCol="0"/>
          <a:lstStyle>
            <a:lvl1pPr algn="r">
              <a:defRPr sz="1200"/>
            </a:lvl1pPr>
          </a:lstStyle>
          <a:p>
            <a:fld id="{5A3C1B3A-462C-45FB-92F3-952A8A8E2A80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0289"/>
            <a:ext cx="2956033" cy="496813"/>
          </a:xfrm>
          <a:prstGeom prst="rect">
            <a:avLst/>
          </a:prstGeom>
        </p:spPr>
        <p:txBody>
          <a:bodyPr vert="horz" lIns="91897" tIns="45949" rIns="91897" bIns="4594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275" y="9420289"/>
            <a:ext cx="2956033" cy="496813"/>
          </a:xfrm>
          <a:prstGeom prst="rect">
            <a:avLst/>
          </a:prstGeom>
        </p:spPr>
        <p:txBody>
          <a:bodyPr vert="horz" lIns="91897" tIns="45949" rIns="91897" bIns="45949" rtlCol="0" anchor="b"/>
          <a:lstStyle>
            <a:lvl1pPr algn="r">
              <a:defRPr sz="1200"/>
            </a:lvl1pPr>
          </a:lstStyle>
          <a:p>
            <a:fld id="{907D868D-7DF3-4D85-A1E5-7B82AECC1894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86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6033" cy="495216"/>
          </a:xfrm>
          <a:prstGeom prst="rect">
            <a:avLst/>
          </a:prstGeom>
        </p:spPr>
        <p:txBody>
          <a:bodyPr vert="horz" lIns="91897" tIns="45949" rIns="91897" bIns="459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62275" y="1"/>
            <a:ext cx="2956033" cy="495216"/>
          </a:xfrm>
          <a:prstGeom prst="rect">
            <a:avLst/>
          </a:prstGeom>
        </p:spPr>
        <p:txBody>
          <a:bodyPr vert="horz" lIns="91897" tIns="45949" rIns="91897" bIns="459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F91C54-F9FB-497E-8F90-BD52AFC91710}" type="datetimeFigureOut">
              <a:rPr lang="en-US"/>
              <a:pPr>
                <a:defRPr/>
              </a:pPr>
              <a:t>5/10/16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97" tIns="45949" rIns="91897" bIns="45949" rtlCol="0" anchor="ctr"/>
          <a:lstStyle/>
          <a:p>
            <a:pPr lvl="0"/>
            <a:endParaRPr lang="en-US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672" y="4710944"/>
            <a:ext cx="5456557" cy="4463335"/>
          </a:xfrm>
          <a:prstGeom prst="rect">
            <a:avLst/>
          </a:prstGeom>
        </p:spPr>
        <p:txBody>
          <a:bodyPr vert="horz" lIns="91897" tIns="45949" rIns="91897" bIns="45949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US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0289"/>
            <a:ext cx="2956033" cy="496813"/>
          </a:xfrm>
          <a:prstGeom prst="rect">
            <a:avLst/>
          </a:prstGeom>
        </p:spPr>
        <p:txBody>
          <a:bodyPr vert="horz" lIns="91897" tIns="45949" rIns="91897" bIns="459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62275" y="9420289"/>
            <a:ext cx="2956033" cy="496813"/>
          </a:xfrm>
          <a:prstGeom prst="rect">
            <a:avLst/>
          </a:prstGeom>
        </p:spPr>
        <p:txBody>
          <a:bodyPr vert="horz" lIns="91897" tIns="45949" rIns="91897" bIns="459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31F4E0-BDD5-41A4-8550-C14E6A6C85F2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14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31F4E0-BDD5-41A4-8550-C14E6A6C85F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5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31F4E0-BDD5-41A4-8550-C14E6A6C85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2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31F4E0-BDD5-41A4-8550-C14E6A6C85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64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know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distance</a:t>
            </a:r>
            <a:r>
              <a:rPr lang="it-IT" baseline="0" dirty="0" smtClean="0"/>
              <a:t> R </a:t>
            </a:r>
            <a:r>
              <a:rPr lang="it-IT" baseline="0" dirty="0" err="1" smtClean="0"/>
              <a:t>between</a:t>
            </a:r>
            <a:r>
              <a:rPr lang="it-IT" baseline="0" dirty="0" smtClean="0"/>
              <a:t> AUT and UAV (from the UAV position GNSS </a:t>
            </a:r>
            <a:r>
              <a:rPr lang="it-IT" baseline="0" dirty="0" err="1" smtClean="0"/>
              <a:t>measurements</a:t>
            </a:r>
            <a:r>
              <a:rPr lang="it-IT" baseline="0" dirty="0" smtClean="0"/>
              <a:t>), the </a:t>
            </a:r>
            <a:r>
              <a:rPr lang="it-IT" baseline="0" dirty="0" err="1" smtClean="0"/>
              <a:t>transmitted</a:t>
            </a:r>
            <a:r>
              <a:rPr lang="it-IT" baseline="0" dirty="0" smtClean="0"/>
              <a:t> power and the gain of the </a:t>
            </a:r>
            <a:r>
              <a:rPr lang="it-IT" baseline="0" dirty="0" err="1" smtClean="0"/>
              <a:t>transmitting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system</a:t>
            </a:r>
            <a:r>
              <a:rPr lang="it-IT" baseline="0" dirty="0" smtClean="0"/>
              <a:t> in the AUT </a:t>
            </a:r>
            <a:r>
              <a:rPr lang="it-IT" baseline="0" dirty="0" err="1" smtClean="0"/>
              <a:t>direction</a:t>
            </a:r>
            <a:r>
              <a:rPr lang="it-IT" baseline="0" dirty="0" smtClean="0"/>
              <a:t>.</a:t>
            </a:r>
          </a:p>
          <a:p>
            <a:r>
              <a:rPr lang="it-IT" baseline="0" dirty="0" err="1" smtClean="0"/>
              <a:t>Therefore</a:t>
            </a:r>
            <a:r>
              <a:rPr lang="it-IT" baseline="0" dirty="0" smtClean="0"/>
              <a:t> the Power </a:t>
            </a:r>
            <a:r>
              <a:rPr lang="it-IT" baseline="0" dirty="0" err="1" smtClean="0"/>
              <a:t>Flux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Density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transmitted</a:t>
            </a:r>
            <a:r>
              <a:rPr lang="it-IT" baseline="0" dirty="0" smtClean="0"/>
              <a:t> UAV </a:t>
            </a:r>
            <a:r>
              <a:rPr lang="it-IT" baseline="0" dirty="0" err="1" smtClean="0"/>
              <a:t>signal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impinging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upon</a:t>
            </a:r>
            <a:r>
              <a:rPr lang="it-IT" baseline="0" dirty="0" smtClean="0"/>
              <a:t> the AUT per </a:t>
            </a:r>
            <a:r>
              <a:rPr lang="it-IT" baseline="0" dirty="0" err="1" smtClean="0"/>
              <a:t>unit</a:t>
            </a:r>
            <a:r>
              <a:rPr lang="it-IT" baseline="0" dirty="0" smtClean="0"/>
              <a:t> area can be </a:t>
            </a:r>
            <a:r>
              <a:rPr lang="it-IT" baseline="0" dirty="0" err="1" smtClean="0"/>
              <a:t>calculated</a:t>
            </a:r>
            <a:r>
              <a:rPr lang="it-IT" baseline="0" dirty="0" smtClean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D3F4-DE61-49F2-8BDD-9AE0A379C55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318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31F4E0-BDD5-41A4-8550-C14E6A6C85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9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3E5D9-9950-4C08-893B-23081BAD569B}" type="datetimeFigureOut">
              <a:rPr lang="it-IT"/>
              <a:pPr>
                <a:defRPr/>
              </a:pPr>
              <a:t>10/05/16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479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336B3-305D-4A46-9401-FB3472743CE6}" type="datetimeFigureOut">
              <a:rPr lang="it-IT"/>
              <a:pPr>
                <a:defRPr/>
              </a:pPr>
              <a:t>10/05/16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F6C6A-DAA5-4E72-B59F-494D6C22DC9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44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5C3A2-26E9-4966-8E1C-17C9CA5D902B}" type="datetimeFigureOut">
              <a:rPr lang="it-IT"/>
              <a:pPr>
                <a:defRPr/>
              </a:pPr>
              <a:t>10/05/16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5421-E1E0-46A6-9BFE-093F1F604B6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11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D2C617-80F6-4224-939F-531432560F05}" type="datetimeFigureOut">
              <a:rPr lang="it-IT" smtClean="0"/>
              <a:pPr>
                <a:defRPr/>
              </a:pPr>
              <a:t>10/05/16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953C8-822F-4CF0-BA1B-C06F0A99F919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7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54C08-25D3-406C-BB82-D4A122F9B5EE}" type="datetimeFigureOut">
              <a:rPr lang="it-IT"/>
              <a:pPr>
                <a:defRPr/>
              </a:pPr>
              <a:t>10/05/16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01F8A-269A-440C-9C58-18D20781BE25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093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AE04E-D4CB-407D-ADC7-88F029C7EA13}" type="datetimeFigureOut">
              <a:rPr lang="it-IT"/>
              <a:pPr>
                <a:defRPr/>
              </a:pPr>
              <a:t>10/05/16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20A43-2189-4809-9416-C55F6F6CFDA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17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C4F98-6CFA-4A54-A05C-B0D7DFCF5404}" type="datetimeFigureOut">
              <a:rPr lang="it-IT"/>
              <a:pPr>
                <a:defRPr/>
              </a:pPr>
              <a:t>10/05/16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F38CE-89C5-4098-8F8B-1DAE5BF89E3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24AA1-46D9-401F-80D5-A80B896D94AB}" type="datetimeFigureOut">
              <a:rPr lang="it-IT"/>
              <a:pPr>
                <a:defRPr/>
              </a:pPr>
              <a:t>10/05/16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FD93C-0814-41FF-A905-22F997F5B3C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573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8FA94-78F4-4540-8463-5633B4275FB7}" type="datetimeFigureOut">
              <a:rPr lang="it-IT"/>
              <a:pPr>
                <a:defRPr/>
              </a:pPr>
              <a:t>10/05/16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81E4-CB3A-4EF4-BF8B-9A382A67193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06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A448-D723-4046-9510-5F30894DE602}" type="datetimeFigureOut">
              <a:rPr lang="it-IT"/>
              <a:pPr>
                <a:defRPr/>
              </a:pPr>
              <a:t>10/05/16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BFC22-F7F7-4627-BA91-0E1EC102B36F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52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0EFE-48BA-42A6-97ED-EF3A406EB36A}" type="datetimeFigureOut">
              <a:rPr lang="it-IT"/>
              <a:pPr>
                <a:defRPr/>
              </a:pPr>
              <a:t>10/05/16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29926-787A-4539-814A-D5B6E9EF554E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74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D2C617-80F6-4224-939F-531432560F05}" type="datetimeFigureOut">
              <a:rPr lang="it-IT"/>
              <a:pPr>
                <a:defRPr/>
              </a:pPr>
              <a:t>10/05/16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5953C8-822F-4CF0-BA1B-C06F0A99F91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  <p:pic>
        <p:nvPicPr>
          <p:cNvPr id="1031" name="Picture 77" descr="C:\_AA_dati_RT\tascone\Scienza\ASI-LSPE\Sfondo_CNR_IEIIT_c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7" descr="C:\_AA_dati_RT\tascone\Scienza\ASI-LSPE\Sfondo_CNR_IEIIT_c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6"/>
          <p:cNvSpPr txBox="1">
            <a:spLocks noChangeArrowheads="1"/>
          </p:cNvSpPr>
          <p:nvPr userDrawn="1"/>
        </p:nvSpPr>
        <p:spPr bwMode="auto">
          <a:xfrm>
            <a:off x="1117600" y="6477000"/>
            <a:ext cx="37417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 smtClean="0">
                <a:solidFill>
                  <a:srgbClr val="002060"/>
                </a:solidFill>
                <a:latin typeface="Arial Narrow" pitchFamily="34" charset="0"/>
              </a:rPr>
              <a:t>CNR IEIIT – </a:t>
            </a:r>
            <a:r>
              <a:rPr lang="it-IT" sz="1600" b="1" dirty="0" err="1" smtClean="0">
                <a:solidFill>
                  <a:srgbClr val="002060"/>
                </a:solidFill>
                <a:latin typeface="Arial Narrow" pitchFamily="34" charset="0"/>
              </a:rPr>
              <a:t>Applied</a:t>
            </a:r>
            <a:r>
              <a:rPr lang="it-IT" sz="16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it-IT" sz="1600" b="1" dirty="0" err="1" smtClean="0">
                <a:solidFill>
                  <a:srgbClr val="002060"/>
                </a:solidFill>
                <a:latin typeface="Arial Narrow" pitchFamily="34" charset="0"/>
              </a:rPr>
              <a:t>Electromagnetics</a:t>
            </a:r>
            <a:r>
              <a:rPr lang="it-IT" sz="1600" b="1" dirty="0" smtClean="0">
                <a:solidFill>
                  <a:srgbClr val="002060"/>
                </a:solidFill>
                <a:latin typeface="Arial Narrow" pitchFamily="34" charset="0"/>
              </a:rPr>
              <a:t> Group</a:t>
            </a:r>
          </a:p>
        </p:txBody>
      </p:sp>
      <p:sp>
        <p:nvSpPr>
          <p:cNvPr id="1034" name="Rectangle 78"/>
          <p:cNvSpPr>
            <a:spLocks noChangeArrowheads="1"/>
          </p:cNvSpPr>
          <p:nvPr userDrawn="1"/>
        </p:nvSpPr>
        <p:spPr bwMode="auto">
          <a:xfrm>
            <a:off x="5004048" y="6338888"/>
            <a:ext cx="413995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GB" altLang="en-US" sz="1400" b="1" dirty="0" smtClean="0">
                <a:solidFill>
                  <a:srgbClr val="29486D"/>
                </a:solidFill>
              </a:rPr>
              <a:t>AADC workshop ,</a:t>
            </a:r>
            <a:r>
              <a:rPr lang="en-GB" altLang="en-US" sz="1400" b="0" dirty="0" smtClean="0">
                <a:solidFill>
                  <a:srgbClr val="29486D"/>
                </a:solidFill>
              </a:rPr>
              <a:t> Bologna</a:t>
            </a:r>
            <a:r>
              <a:rPr lang="en-GB" altLang="en-US" sz="1400" b="0" baseline="0" dirty="0" smtClean="0">
                <a:solidFill>
                  <a:srgbClr val="29486D"/>
                </a:solidFill>
              </a:rPr>
              <a:t>, May. 9-13, 2016</a:t>
            </a:r>
            <a:endParaRPr lang="en-US" altLang="en-US" sz="1400" b="0" dirty="0" smtClean="0">
              <a:solidFill>
                <a:srgbClr val="29486D"/>
              </a:solidFill>
            </a:endParaRPr>
          </a:p>
        </p:txBody>
      </p:sp>
      <p:pic>
        <p:nvPicPr>
          <p:cNvPr id="1035" name="Picture 78" descr="C:\_AA_dati_RT\tascone\Gestione\IEIIT\Insegne_IEIIT\Loghi 2011\Logo_CNR_IEIIT_orizz_trasp.pn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3" y="6338888"/>
            <a:ext cx="11906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Relationship Id="rId3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4" Type="http://schemas.openxmlformats.org/officeDocument/2006/relationships/image" Target="../media/image200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40.png"/><Relationship Id="rId8" Type="http://schemas.openxmlformats.org/officeDocument/2006/relationships/image" Target="../media/image50.png"/><Relationship Id="rId9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0.png"/><Relationship Id="rId12" Type="http://schemas.openxmlformats.org/officeDocument/2006/relationships/image" Target="../media/image350.png"/><Relationship Id="rId13" Type="http://schemas.openxmlformats.org/officeDocument/2006/relationships/image" Target="../media/image170.png"/><Relationship Id="rId14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0.png"/><Relationship Id="rId3" Type="http://schemas.openxmlformats.org/officeDocument/2006/relationships/image" Target="../media/image340.png"/><Relationship Id="rId4" Type="http://schemas.openxmlformats.org/officeDocument/2006/relationships/image" Target="../media/image9.png"/><Relationship Id="rId5" Type="http://schemas.openxmlformats.org/officeDocument/2006/relationships/image" Target="../media/image90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0.png"/><Relationship Id="rId9" Type="http://schemas.openxmlformats.org/officeDocument/2006/relationships/image" Target="../media/image130.png"/><Relationship Id="rId10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1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7.emf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0500" y="1916832"/>
            <a:ext cx="8702675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Recent Results with the UAV-based Array Verification and Calibration System</a:t>
            </a:r>
            <a:endParaRPr lang="it-IT" dirty="0"/>
          </a:p>
        </p:txBody>
      </p:sp>
      <p:pic>
        <p:nvPicPr>
          <p:cNvPr id="3076" name="Picture 11" descr="C:\_AA_dati_RT\tascone\Gestione\IEIIT\Insegne_IEIIT\Loghi 2011\logo_IEIIT_busta_piccol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53"/>
          <a:stretch>
            <a:fillRect/>
          </a:stretch>
        </p:blipFill>
        <p:spPr bwMode="auto">
          <a:xfrm>
            <a:off x="152400" y="76200"/>
            <a:ext cx="8774113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ttangolo 7"/>
          <p:cNvSpPr>
            <a:spLocks noChangeArrowheads="1"/>
          </p:cNvSpPr>
          <p:nvPr/>
        </p:nvSpPr>
        <p:spPr bwMode="auto">
          <a:xfrm>
            <a:off x="6290677" y="4461394"/>
            <a:ext cx="25297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en-US" b="1" dirty="0" smtClean="0"/>
              <a:t>POLITECNICO DI TORINO</a:t>
            </a:r>
            <a:endParaRPr lang="it-IT" altLang="en-US" b="1" dirty="0"/>
          </a:p>
          <a:p>
            <a:pPr algn="ctr"/>
            <a:r>
              <a:rPr lang="it-IT" altLang="en-US" dirty="0" smtClean="0"/>
              <a:t>DIATI</a:t>
            </a:r>
            <a:endParaRPr lang="it-IT" altLang="en-US" dirty="0"/>
          </a:p>
        </p:txBody>
      </p:sp>
      <p:pic>
        <p:nvPicPr>
          <p:cNvPr id="3082" name="Picture 10" descr="http://upload.wikimedia.org/wikipedia/it/0/0c/Politecnico_di_Torino_-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2244" y="3501008"/>
            <a:ext cx="90666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Users\Virone\Documenti\IEIIT\loghi\Logo_CNR_IEIIT_verticale.png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6746" y="4005064"/>
            <a:ext cx="889748" cy="64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Users\Virone\Documenti\IEIIT\loghi\Logo_CNR_IEIIT_verticale.png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0510" y="4014324"/>
            <a:ext cx="889748" cy="6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68714" y="3501008"/>
            <a:ext cx="2599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Giuseppe </a:t>
            </a:r>
            <a:r>
              <a:rPr lang="it-IT" sz="2800" dirty="0" err="1" smtClean="0"/>
              <a:t>Virone</a:t>
            </a:r>
            <a:endParaRPr lang="it-IT" sz="2800" dirty="0"/>
          </a:p>
        </p:txBody>
      </p:sp>
      <p:pic>
        <p:nvPicPr>
          <p:cNvPr id="13" name="Picture 2" descr="http://www.inaf.it/it/sedi/sede-centrale-nuova/presidenza/ufficio-relazioni-con-il-pubblico-e-la-stampa/uso-del-logo_old/uso%20del%20logo/immagini/logo-inaf-compat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1979612" cy="99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pbs.twimg.com/profile_images/378800000770173726/fd146b7706d9ae5ac6594356592f0592_400x400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5744" y="4941168"/>
            <a:ext cx="1476152" cy="14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stron, Astronomy institu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915" y="5366183"/>
            <a:ext cx="2180244" cy="62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-90264"/>
            <a:ext cx="8964488" cy="1143000"/>
          </a:xfrm>
        </p:spPr>
        <p:txBody>
          <a:bodyPr/>
          <a:lstStyle/>
          <a:p>
            <a:r>
              <a:rPr lang="it-IT" dirty="0" smtClean="0"/>
              <a:t>Embedded </a:t>
            </a:r>
            <a:r>
              <a:rPr lang="it-IT" dirty="0" err="1" smtClean="0"/>
              <a:t>Element</a:t>
            </a:r>
            <a:r>
              <a:rPr lang="it-IT" dirty="0" smtClean="0"/>
              <a:t> Pattern LBA </a:t>
            </a:r>
            <a:r>
              <a:rPr lang="it-IT" dirty="0" err="1" smtClean="0"/>
              <a:t>inner</a:t>
            </a:r>
            <a:endParaRPr lang="it-I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24" t="16752" b="4808"/>
          <a:stretch/>
        </p:blipFill>
        <p:spPr bwMode="auto">
          <a:xfrm>
            <a:off x="1137684" y="1268760"/>
            <a:ext cx="7533936" cy="24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923928" y="1743199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44.5 MHz 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491880" y="908720"/>
            <a:ext cx="2147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Element</a:t>
            </a:r>
            <a:r>
              <a:rPr lang="it-IT" sz="2000" dirty="0" smtClean="0"/>
              <a:t> 0: E-</a:t>
            </a:r>
            <a:r>
              <a:rPr lang="it-IT" sz="2000" dirty="0" err="1" smtClean="0"/>
              <a:t>plane</a:t>
            </a:r>
            <a:endParaRPr lang="it-IT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24" t="15785" b="5837"/>
          <a:stretch/>
        </p:blipFill>
        <p:spPr bwMode="auto">
          <a:xfrm>
            <a:off x="1137684" y="3854390"/>
            <a:ext cx="7533936" cy="241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835696" y="4581128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57 MHz </a:t>
            </a:r>
            <a:endParaRPr lang="it-IT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69" t="31143" r="89428" b="29236"/>
          <a:stretch/>
        </p:blipFill>
        <p:spPr bwMode="auto">
          <a:xfrm>
            <a:off x="828404" y="1593492"/>
            <a:ext cx="261316" cy="122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67" t="93408" r="40017" b="1"/>
          <a:stretch/>
        </p:blipFill>
        <p:spPr bwMode="auto">
          <a:xfrm>
            <a:off x="3912863" y="3650967"/>
            <a:ext cx="1382232" cy="20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69" t="31143" r="89428" b="29236"/>
          <a:stretch/>
        </p:blipFill>
        <p:spPr bwMode="auto">
          <a:xfrm>
            <a:off x="887243" y="4200588"/>
            <a:ext cx="261316" cy="122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67" t="93408" r="40017" b="1"/>
          <a:stretch/>
        </p:blipFill>
        <p:spPr bwMode="auto">
          <a:xfrm>
            <a:off x="3941820" y="6271525"/>
            <a:ext cx="1382232" cy="20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1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35728" y="-27384"/>
            <a:ext cx="475229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dirty="0" smtClean="0"/>
              <a:t>AAVS0.5 Embedded </a:t>
            </a:r>
            <a:r>
              <a:rPr lang="it-IT" dirty="0" err="1" smtClean="0"/>
              <a:t>Element</a:t>
            </a:r>
            <a:r>
              <a:rPr lang="it-IT" dirty="0" smtClean="0"/>
              <a:t> </a:t>
            </a:r>
            <a:r>
              <a:rPr lang="it-IT" dirty="0" err="1" smtClean="0"/>
              <a:t>Patterns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50 and 350 MHz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259" y="2405305"/>
            <a:ext cx="3918717" cy="3904015"/>
          </a:xfrm>
          <a:prstGeom prst="rect">
            <a:avLst/>
          </a:prstGeom>
        </p:spPr>
      </p:pic>
      <p:pic>
        <p:nvPicPr>
          <p:cNvPr id="7" name="Picture 4" descr="https://pbs.twimg.com/profile_images/378800000770173726/fd146b7706d9ae5ac6594356592f0592_400x40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68" y="2672928"/>
            <a:ext cx="1476152" cy="14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734805" y="2351965"/>
            <a:ext cx="130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Courtesy</a:t>
            </a:r>
            <a:r>
              <a:rPr lang="it-IT" dirty="0" smtClean="0"/>
              <a:t> of 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23528" y="2071735"/>
            <a:ext cx="424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Mullard</a:t>
            </a:r>
            <a:r>
              <a:rPr lang="it-IT" dirty="0" smtClean="0"/>
              <a:t> Radio </a:t>
            </a:r>
            <a:r>
              <a:rPr lang="it-IT" dirty="0" err="1" smtClean="0"/>
              <a:t>Astronomy</a:t>
            </a:r>
            <a:r>
              <a:rPr lang="it-IT" dirty="0" smtClean="0"/>
              <a:t> </a:t>
            </a:r>
            <a:r>
              <a:rPr lang="it-IT" dirty="0" err="1" smtClean="0"/>
              <a:t>Observatory</a:t>
            </a:r>
            <a:r>
              <a:rPr lang="it-IT" dirty="0" smtClean="0"/>
              <a:t> (UK)</a:t>
            </a:r>
            <a:endParaRPr lang="it-IT" dirty="0"/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1770" y="3284984"/>
            <a:ext cx="3968702" cy="317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762" y="44624"/>
            <a:ext cx="3968702" cy="31781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/>
          <p:cNvSpPr txBox="1"/>
          <p:nvPr/>
        </p:nvSpPr>
        <p:spPr>
          <a:xfrm>
            <a:off x="5508104" y="4005064"/>
            <a:ext cx="2888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Phi</a:t>
            </a:r>
            <a:r>
              <a:rPr lang="it-IT" sz="2800" dirty="0" smtClean="0"/>
              <a:t>=0°  -  350 MHz</a:t>
            </a:r>
            <a:endParaRPr lang="it-IT" sz="2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796136" y="1412776"/>
            <a:ext cx="2624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Phi</a:t>
            </a:r>
            <a:r>
              <a:rPr lang="it-IT" sz="2800" dirty="0" smtClean="0"/>
              <a:t>=0° -  50 MHz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7587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20344"/>
            <a:ext cx="6728732" cy="50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-36512" y="125760"/>
            <a:ext cx="925252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3200" dirty="0" err="1" smtClean="0"/>
              <a:t>Phase</a:t>
            </a:r>
            <a:r>
              <a:rPr lang="it-IT" sz="3200" dirty="0" smtClean="0"/>
              <a:t> of Cross </a:t>
            </a:r>
            <a:r>
              <a:rPr lang="it-IT" sz="3200" dirty="0" err="1" smtClean="0"/>
              <a:t>Correlation</a:t>
            </a:r>
            <a:r>
              <a:rPr lang="it-IT" sz="3200" dirty="0" smtClean="0"/>
              <a:t> </a:t>
            </a:r>
            <a:r>
              <a:rPr lang="it-IT" sz="3200" dirty="0" err="1" smtClean="0"/>
              <a:t>Coefficient</a:t>
            </a:r>
            <a:r>
              <a:rPr lang="it-IT" sz="3200" dirty="0" smtClean="0"/>
              <a:t> </a:t>
            </a:r>
            <a:r>
              <a:rPr lang="it-IT" sz="3200" dirty="0" err="1" smtClean="0"/>
              <a:t>at</a:t>
            </a:r>
            <a:r>
              <a:rPr lang="it-IT" sz="3200" dirty="0" smtClean="0"/>
              <a:t> 44.5 MHz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59632" y="764704"/>
            <a:ext cx="6813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UAV </a:t>
            </a:r>
            <a:r>
              <a:rPr lang="it-IT" sz="2400" dirty="0" err="1" smtClean="0"/>
              <a:t>at</a:t>
            </a:r>
            <a:r>
              <a:rPr lang="it-IT" sz="2400" dirty="0" smtClean="0"/>
              <a:t> </a:t>
            </a:r>
            <a:r>
              <a:rPr lang="it-IT" sz="2400" dirty="0" err="1" smtClean="0"/>
              <a:t>zenith</a:t>
            </a:r>
            <a:r>
              <a:rPr lang="it-IT" sz="2400" dirty="0" smtClean="0"/>
              <a:t> </a:t>
            </a:r>
            <a:r>
              <a:rPr lang="it-IT" sz="2400" dirty="0" err="1" smtClean="0"/>
              <a:t>above</a:t>
            </a:r>
            <a:r>
              <a:rPr lang="it-IT" sz="2400" dirty="0" smtClean="0"/>
              <a:t> </a:t>
            </a:r>
            <a:r>
              <a:rPr lang="it-IT" sz="2400" dirty="0" err="1" smtClean="0"/>
              <a:t>central</a:t>
            </a:r>
            <a:r>
              <a:rPr lang="it-IT" sz="2400" dirty="0" smtClean="0"/>
              <a:t> </a:t>
            </a:r>
            <a:r>
              <a:rPr lang="it-IT" sz="2400" dirty="0" err="1" smtClean="0"/>
              <a:t>element</a:t>
            </a:r>
            <a:r>
              <a:rPr lang="it-IT" sz="2400" dirty="0" smtClean="0"/>
              <a:t> of the LBA </a:t>
            </a:r>
            <a:r>
              <a:rPr lang="it-IT" sz="2400" dirty="0" err="1" smtClean="0"/>
              <a:t>inner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948619" y="1347146"/>
            <a:ext cx="1455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(</a:t>
            </a:r>
            <a:r>
              <a:rPr lang="it-IT" sz="1600" dirty="0" err="1" smtClean="0"/>
              <a:t>length</a:t>
            </a:r>
            <a:r>
              <a:rPr lang="it-IT" sz="1600" dirty="0" smtClean="0"/>
              <a:t> 13.7 m)</a:t>
            </a:r>
            <a:endParaRPr lang="it-IT" sz="1600" dirty="0"/>
          </a:p>
        </p:txBody>
      </p:sp>
      <p:sp>
        <p:nvSpPr>
          <p:cNvPr id="2" name="Rettangolo 1"/>
          <p:cNvSpPr/>
          <p:nvPr/>
        </p:nvSpPr>
        <p:spPr>
          <a:xfrm>
            <a:off x="3203848" y="1844824"/>
            <a:ext cx="158417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7666395" y="2533758"/>
                <a:ext cx="136609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it-IT" sz="200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it-IT" sz="2000" i="1">
                            <a:latin typeface="Cambria Math" charset="0"/>
                            <a:ea typeface="Cambria Math"/>
                          </a:rPr>
                        </m:ctrlPr>
                      </m:sSupPr>
                      <m:e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it-IT" sz="2000" dirty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>
                            <a:latin typeface="Cambria Math" charset="0"/>
                            <a:ea typeface="Cambria Math"/>
                          </a:rPr>
                        </m:ctrlPr>
                      </m:sSupPr>
                      <m:e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40</m:t>
                        </m:r>
                      </m:sup>
                    </m:sSup>
                    <m:r>
                      <a:rPr lang="it-IT" sz="20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395" y="2533758"/>
                <a:ext cx="1366099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692" r="-893" b="-2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3730489" y="1927465"/>
            <a:ext cx="135985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Measurement</a:t>
            </a:r>
            <a:endParaRPr lang="it-IT" sz="1600" dirty="0"/>
          </a:p>
        </p:txBody>
      </p:sp>
      <p:sp>
        <p:nvSpPr>
          <p:cNvPr id="8" name="Rettangolo 7"/>
          <p:cNvSpPr/>
          <p:nvPr/>
        </p:nvSpPr>
        <p:spPr>
          <a:xfrm>
            <a:off x="7579679" y="2255132"/>
            <a:ext cx="1452815" cy="102322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6948264" y="2933868"/>
            <a:ext cx="631415" cy="63084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8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7078498" cy="532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-108520" y="44624"/>
            <a:ext cx="9252520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3200" dirty="0" err="1" smtClean="0"/>
              <a:t>Residual</a:t>
            </a:r>
            <a:r>
              <a:rPr lang="it-IT" sz="3200" dirty="0" smtClean="0"/>
              <a:t> </a:t>
            </a:r>
            <a:r>
              <a:rPr lang="it-IT" sz="3200" dirty="0" err="1" smtClean="0"/>
              <a:t>Phase</a:t>
            </a:r>
            <a:r>
              <a:rPr lang="it-IT" sz="3200" dirty="0" smtClean="0"/>
              <a:t> Value</a:t>
            </a:r>
            <a:endParaRPr lang="it-IT" sz="3200" dirty="0"/>
          </a:p>
        </p:txBody>
      </p:sp>
      <p:cxnSp>
        <p:nvCxnSpPr>
          <p:cNvPr id="6" name="Connettore 2 5"/>
          <p:cNvCxnSpPr/>
          <p:nvPr/>
        </p:nvCxnSpPr>
        <p:spPr>
          <a:xfrm flipH="1">
            <a:off x="6732240" y="1772816"/>
            <a:ext cx="59777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7330018" y="1588150"/>
            <a:ext cx="161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Measured</a:t>
            </a:r>
            <a:r>
              <a:rPr lang="it-IT" dirty="0" smtClean="0"/>
              <a:t> RMS</a:t>
            </a:r>
            <a:endParaRPr lang="it-IT" dirty="0"/>
          </a:p>
        </p:txBody>
      </p:sp>
      <p:cxnSp>
        <p:nvCxnSpPr>
          <p:cNvPr id="9" name="Connettore 2 8"/>
          <p:cNvCxnSpPr>
            <a:stCxn id="10" idx="1"/>
          </p:cNvCxnSpPr>
          <p:nvPr/>
        </p:nvCxnSpPr>
        <p:spPr>
          <a:xfrm flipH="1" flipV="1">
            <a:off x="6732241" y="2780928"/>
            <a:ext cx="613016" cy="12080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345257" y="2440069"/>
            <a:ext cx="1786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RMS </a:t>
            </a:r>
            <a:r>
              <a:rPr lang="it-IT" dirty="0" err="1" smtClean="0">
                <a:solidFill>
                  <a:srgbClr val="FF0000"/>
                </a:solidFill>
              </a:rPr>
              <a:t>estimated</a:t>
            </a:r>
            <a:r>
              <a:rPr lang="it-IT" dirty="0" smtClean="0">
                <a:solidFill>
                  <a:srgbClr val="FF0000"/>
                </a:solidFill>
              </a:rPr>
              <a:t> from GNSS </a:t>
            </a:r>
            <a:r>
              <a:rPr lang="it-IT" dirty="0" err="1" smtClean="0">
                <a:solidFill>
                  <a:srgbClr val="FF0000"/>
                </a:solidFill>
              </a:rPr>
              <a:t>precision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95537" y="5807005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For </a:t>
            </a:r>
            <a:r>
              <a:rPr lang="it-IT" dirty="0" err="1" smtClean="0"/>
              <a:t>shorter</a:t>
            </a:r>
            <a:r>
              <a:rPr lang="it-IT" dirty="0" smtClean="0"/>
              <a:t> </a:t>
            </a:r>
            <a:r>
              <a:rPr lang="it-IT" dirty="0" err="1" smtClean="0"/>
              <a:t>baselines</a:t>
            </a:r>
            <a:r>
              <a:rPr lang="it-IT" dirty="0" smtClean="0"/>
              <a:t> </a:t>
            </a:r>
            <a:r>
              <a:rPr lang="it-IT" dirty="0" err="1" smtClean="0"/>
              <a:t>where</a:t>
            </a:r>
            <a:r>
              <a:rPr lang="it-IT" dirty="0" smtClean="0"/>
              <a:t> the </a:t>
            </a:r>
            <a:r>
              <a:rPr lang="it-IT" dirty="0" err="1" smtClean="0"/>
              <a:t>elements</a:t>
            </a:r>
            <a:r>
              <a:rPr lang="it-IT" dirty="0" smtClean="0"/>
              <a:t> </a:t>
            </a:r>
            <a:r>
              <a:rPr lang="it-IT" dirty="0" err="1" smtClean="0"/>
              <a:t>see</a:t>
            </a:r>
            <a:r>
              <a:rPr lang="it-IT" dirty="0" smtClean="0"/>
              <a:t> the UAV 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observation</a:t>
            </a:r>
            <a:r>
              <a:rPr lang="it-IT" dirty="0" smtClean="0"/>
              <a:t> angle,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residual</a:t>
            </a:r>
            <a:r>
              <a:rPr lang="it-IT" dirty="0" smtClean="0"/>
              <a:t> </a:t>
            </a:r>
            <a:r>
              <a:rPr lang="it-IT" dirty="0" err="1" smtClean="0"/>
              <a:t>correspond</a:t>
            </a:r>
            <a:r>
              <a:rPr lang="it-IT" dirty="0" smtClean="0"/>
              <a:t> to the </a:t>
            </a:r>
            <a:r>
              <a:rPr lang="it-IT" b="1" dirty="0" err="1" smtClean="0">
                <a:solidFill>
                  <a:srgbClr val="FF0000"/>
                </a:solidFill>
              </a:rPr>
              <a:t>calibration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coefficient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it-IT" dirty="0" smtClean="0"/>
              <a:t>Second </a:t>
            </a:r>
            <a:r>
              <a:rPr lang="it-IT" dirty="0" err="1" smtClean="0"/>
              <a:t>Day</a:t>
            </a:r>
            <a:r>
              <a:rPr lang="it-IT" dirty="0" smtClean="0"/>
              <a:t>: Wind </a:t>
            </a:r>
            <a:r>
              <a:rPr lang="it-IT" dirty="0" err="1" smtClean="0"/>
              <a:t>Speed</a:t>
            </a:r>
            <a:r>
              <a:rPr lang="it-IT" dirty="0" smtClean="0"/>
              <a:t> 35 km/h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764704"/>
            <a:ext cx="6741042" cy="385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11560" y="4725144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Cause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yet</a:t>
            </a:r>
            <a:r>
              <a:rPr lang="it-IT" dirty="0" smtClean="0"/>
              <a:t> </a:t>
            </a:r>
            <a:r>
              <a:rPr lang="it-IT" dirty="0" err="1" smtClean="0"/>
              <a:t>fully</a:t>
            </a:r>
            <a:r>
              <a:rPr lang="it-IT" dirty="0" smtClean="0"/>
              <a:t> </a:t>
            </a:r>
            <a:r>
              <a:rPr lang="it-IT" dirty="0" err="1" smtClean="0"/>
              <a:t>understood</a:t>
            </a:r>
            <a:r>
              <a:rPr lang="it-IT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The </a:t>
            </a:r>
            <a:r>
              <a:rPr lang="it-IT" dirty="0" err="1" smtClean="0"/>
              <a:t>day</a:t>
            </a:r>
            <a:r>
              <a:rPr lang="it-IT" dirty="0" smtClean="0"/>
              <a:t> </a:t>
            </a:r>
            <a:r>
              <a:rPr lang="it-IT" dirty="0" err="1" smtClean="0"/>
              <a:t>before</a:t>
            </a:r>
            <a:r>
              <a:rPr lang="it-IT" dirty="0" smtClean="0"/>
              <a:t> the </a:t>
            </a:r>
            <a:r>
              <a:rPr lang="it-IT" dirty="0" err="1" smtClean="0"/>
              <a:t>wind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dirty="0" err="1" smtClean="0"/>
              <a:t>faster</a:t>
            </a:r>
            <a:r>
              <a:rPr lang="it-IT" dirty="0" smtClean="0"/>
              <a:t>. The UAV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able</a:t>
            </a:r>
            <a:r>
              <a:rPr lang="it-IT" dirty="0" smtClean="0"/>
              <a:t> to </a:t>
            </a:r>
            <a:r>
              <a:rPr lang="it-IT" dirty="0" err="1" smtClean="0"/>
              <a:t>follow</a:t>
            </a:r>
            <a:r>
              <a:rPr lang="it-IT" dirty="0" smtClean="0"/>
              <a:t> the </a:t>
            </a:r>
            <a:r>
              <a:rPr lang="it-IT" dirty="0" err="1" smtClean="0"/>
              <a:t>preset</a:t>
            </a:r>
            <a:r>
              <a:rPr lang="it-IT" dirty="0" smtClean="0"/>
              <a:t> </a:t>
            </a:r>
            <a:r>
              <a:rPr lang="it-IT" dirty="0" err="1" smtClean="0"/>
              <a:t>path</a:t>
            </a:r>
            <a:r>
              <a:rPr lang="it-IT" dirty="0" smtClean="0"/>
              <a:t>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able</a:t>
            </a:r>
            <a:r>
              <a:rPr lang="it-IT" dirty="0" smtClean="0"/>
              <a:t> to </a:t>
            </a:r>
            <a:r>
              <a:rPr lang="it-IT" dirty="0" err="1" smtClean="0"/>
              <a:t>land</a:t>
            </a:r>
            <a:r>
              <a:rPr lang="it-IT" dirty="0" smtClean="0"/>
              <a:t> </a:t>
            </a:r>
            <a:r>
              <a:rPr lang="it-IT" dirty="0" err="1" smtClean="0"/>
              <a:t>automatically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The </a:t>
            </a:r>
            <a:r>
              <a:rPr lang="it-IT" dirty="0" err="1" smtClean="0"/>
              <a:t>values</a:t>
            </a:r>
            <a:r>
              <a:rPr lang="it-IT" dirty="0" smtClean="0"/>
              <a:t> of </a:t>
            </a:r>
            <a:r>
              <a:rPr lang="it-IT" dirty="0" err="1" smtClean="0"/>
              <a:t>attitude</a:t>
            </a:r>
            <a:r>
              <a:rPr lang="it-IT" dirty="0" smtClean="0"/>
              <a:t> </a:t>
            </a:r>
            <a:r>
              <a:rPr lang="it-IT" dirty="0" err="1" smtClean="0"/>
              <a:t>angles</a:t>
            </a:r>
            <a:r>
              <a:rPr lang="it-IT" dirty="0" smtClean="0"/>
              <a:t> (</a:t>
            </a:r>
            <a:r>
              <a:rPr lang="it-IT" dirty="0" err="1" smtClean="0"/>
              <a:t>pitch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20 </a:t>
            </a:r>
            <a:r>
              <a:rPr lang="it-IT" dirty="0" err="1" smtClean="0"/>
              <a:t>Deg</a:t>
            </a:r>
            <a:r>
              <a:rPr lang="it-IT" dirty="0" smtClean="0"/>
              <a:t>) are </a:t>
            </a:r>
            <a:r>
              <a:rPr lang="it-IT" dirty="0" err="1" smtClean="0"/>
              <a:t>less</a:t>
            </a:r>
            <a:r>
              <a:rPr lang="it-IT" dirty="0" smtClean="0"/>
              <a:t> accurate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All</a:t>
            </a:r>
            <a:r>
              <a:rPr lang="it-IT" dirty="0" smtClean="0"/>
              <a:t> the </a:t>
            </a:r>
            <a:r>
              <a:rPr lang="it-IT" dirty="0" err="1" smtClean="0"/>
              <a:t>attitude</a:t>
            </a:r>
            <a:r>
              <a:rPr lang="it-IT" dirty="0" smtClean="0"/>
              <a:t> </a:t>
            </a:r>
            <a:r>
              <a:rPr lang="it-IT" dirty="0" err="1" smtClean="0"/>
              <a:t>traces</a:t>
            </a:r>
            <a:r>
              <a:rPr lang="it-IT" dirty="0" smtClean="0"/>
              <a:t> are more </a:t>
            </a:r>
            <a:r>
              <a:rPr lang="it-IT" dirty="0" err="1" smtClean="0"/>
              <a:t>noisy</a:t>
            </a:r>
            <a:r>
              <a:rPr lang="it-IT" dirty="0" smtClean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95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1671274" y="2520439"/>
            <a:ext cx="3384376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olo isoscele 10"/>
          <p:cNvSpPr/>
          <p:nvPr/>
        </p:nvSpPr>
        <p:spPr>
          <a:xfrm>
            <a:off x="6988269" y="3530107"/>
            <a:ext cx="432048" cy="8640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/>
          <p:cNvCxnSpPr>
            <a:stCxn id="11" idx="0"/>
          </p:cNvCxnSpPr>
          <p:nvPr/>
        </p:nvCxnSpPr>
        <p:spPr>
          <a:xfrm flipH="1" flipV="1">
            <a:off x="1671274" y="2520439"/>
            <a:ext cx="5533019" cy="1009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11" idx="0"/>
          </p:cNvCxnSpPr>
          <p:nvPr/>
        </p:nvCxnSpPr>
        <p:spPr>
          <a:xfrm flipH="1" flipV="1">
            <a:off x="5055650" y="2520439"/>
            <a:ext cx="2148643" cy="1009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331640" y="5787689"/>
            <a:ext cx="174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Measured</a:t>
            </a:r>
            <a:r>
              <a:rPr lang="it-IT" dirty="0" smtClean="0"/>
              <a:t> </a:t>
            </a:r>
            <a:r>
              <a:rPr lang="it-IT" dirty="0" err="1" smtClean="0"/>
              <a:t>Phase</a:t>
            </a:r>
            <a:endParaRPr lang="it-IT" dirty="0"/>
          </a:p>
        </p:txBody>
      </p:sp>
      <p:sp>
        <p:nvSpPr>
          <p:cNvPr id="25" name="Rettangolo 24"/>
          <p:cNvSpPr/>
          <p:nvPr/>
        </p:nvSpPr>
        <p:spPr>
          <a:xfrm>
            <a:off x="5260077" y="4928061"/>
            <a:ext cx="115212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Correlator</a:t>
            </a:r>
            <a:endParaRPr lang="it-IT" dirty="0"/>
          </a:p>
        </p:txBody>
      </p:sp>
      <p:cxnSp>
        <p:nvCxnSpPr>
          <p:cNvPr id="29" name="Connettore 1 28"/>
          <p:cNvCxnSpPr>
            <a:stCxn id="11" idx="3"/>
          </p:cNvCxnSpPr>
          <p:nvPr/>
        </p:nvCxnSpPr>
        <p:spPr>
          <a:xfrm>
            <a:off x="7204293" y="4394203"/>
            <a:ext cx="0" cy="7185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endCxn id="25" idx="3"/>
          </p:cNvCxnSpPr>
          <p:nvPr/>
        </p:nvCxnSpPr>
        <p:spPr>
          <a:xfrm flipH="1">
            <a:off x="6412205" y="5112727"/>
            <a:ext cx="7920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3355211" y="4824695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endCxn id="25" idx="1"/>
          </p:cNvCxnSpPr>
          <p:nvPr/>
        </p:nvCxnSpPr>
        <p:spPr>
          <a:xfrm>
            <a:off x="3360148" y="5112727"/>
            <a:ext cx="189992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arentesi graffa aperta 39"/>
          <p:cNvSpPr/>
          <p:nvPr/>
        </p:nvSpPr>
        <p:spPr>
          <a:xfrm rot="16200000">
            <a:off x="3214061" y="3514580"/>
            <a:ext cx="274979" cy="223287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3" name="Connettore 2 42"/>
          <p:cNvCxnSpPr>
            <a:stCxn id="25" idx="2"/>
          </p:cNvCxnSpPr>
          <p:nvPr/>
        </p:nvCxnSpPr>
        <p:spPr>
          <a:xfrm>
            <a:off x="5836141" y="5297393"/>
            <a:ext cx="0" cy="490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/>
              <p:cNvSpPr txBox="1"/>
              <p:nvPr/>
            </p:nvSpPr>
            <p:spPr>
              <a:xfrm>
                <a:off x="3074618" y="5788341"/>
                <a:ext cx="4275338" cy="376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it-IT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𝑜𝑢𝑡</m:t>
                        </m:r>
                      </m:sup>
                    </m:sSup>
                    <m:r>
                      <a:rPr lang="it-IT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𝑎𝑟𝑟𝑎𝑦</m:t>
                        </m:r>
                      </m:sup>
                    </m:sSup>
                    <m:r>
                      <a:rPr lang="it-IT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it-IT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𝑟𝑒𝑓</m:t>
                        </m:r>
                      </m:sup>
                    </m:sSup>
                    <m:r>
                      <a:rPr lang="it-IT" b="0" i="1" smtClean="0">
                        <a:latin typeface="Cambria Math"/>
                      </a:rPr>
                      <m:t>−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it-IT" b="0" i="1" smtClean="0">
                            <a:latin typeface="Cambria Math" charset="0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𝑎𝑟𝑟𝑎𝑦</m:t>
                        </m:r>
                      </m:sup>
                    </m:sSup>
                  </m:oMath>
                </a14:m>
                <a:r>
                  <a:rPr lang="it-IT" dirty="0" smtClean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charset="0"/>
                            <a:ea typeface="Cambria Math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𝑟𝑒𝑓</m:t>
                        </m:r>
                      </m:sup>
                    </m:sSup>
                    <m:r>
                      <a:rPr lang="it-IT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618" y="5788341"/>
                <a:ext cx="4275338" cy="376963"/>
              </a:xfrm>
              <a:prstGeom prst="rect">
                <a:avLst/>
              </a:prstGeom>
              <a:blipFill rotWithShape="1">
                <a:blip r:embed="rId2"/>
                <a:stretch>
                  <a:fillRect t="-4918" b="-278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itolo 47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8229600" cy="715639"/>
          </a:xfrm>
        </p:spPr>
        <p:txBody>
          <a:bodyPr/>
          <a:lstStyle/>
          <a:p>
            <a:r>
              <a:rPr lang="it-IT" sz="2400" dirty="0" err="1" smtClean="0"/>
              <a:t>Near-field</a:t>
            </a:r>
            <a:r>
              <a:rPr lang="it-IT" sz="2400" dirty="0" smtClean="0"/>
              <a:t> </a:t>
            </a:r>
            <a:r>
              <a:rPr lang="it-IT" sz="2400" dirty="0" err="1" smtClean="0"/>
              <a:t>scan</a:t>
            </a:r>
            <a:r>
              <a:rPr lang="it-IT" sz="2400" dirty="0" smtClean="0"/>
              <a:t> </a:t>
            </a:r>
            <a:r>
              <a:rPr lang="it-IT" sz="2400" dirty="0"/>
              <a:t>and  Relative </a:t>
            </a:r>
            <a:r>
              <a:rPr lang="it-IT" sz="2400" dirty="0" err="1"/>
              <a:t>Phase</a:t>
            </a:r>
            <a:r>
              <a:rPr lang="it-IT" sz="2400" dirty="0"/>
              <a:t> </a:t>
            </a:r>
            <a:r>
              <a:rPr lang="it-IT" sz="2400" dirty="0" err="1"/>
              <a:t>Measurements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799821" y="53313"/>
            <a:ext cx="7172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 smtClean="0"/>
              <a:t>Ideas</a:t>
            </a:r>
            <a:r>
              <a:rPr lang="it-IT" sz="4000" dirty="0" smtClean="0"/>
              <a:t> for the </a:t>
            </a:r>
            <a:r>
              <a:rPr lang="it-IT" sz="4000" dirty="0" err="1" smtClean="0"/>
              <a:t>Upcoming</a:t>
            </a:r>
            <a:r>
              <a:rPr lang="it-IT" sz="4000" dirty="0" smtClean="0"/>
              <a:t> Cambridge pre-AAVS1 </a:t>
            </a:r>
            <a:r>
              <a:rPr lang="it-IT" sz="4000" dirty="0" err="1" smtClean="0"/>
              <a:t>Campaign</a:t>
            </a:r>
            <a:endParaRPr lang="it-IT" sz="4000" dirty="0"/>
          </a:p>
        </p:txBody>
      </p:sp>
      <p:pic>
        <p:nvPicPr>
          <p:cNvPr id="24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685" y="3209161"/>
            <a:ext cx="3356260" cy="1284367"/>
          </a:xfrm>
          <a:prstGeom prst="rect">
            <a:avLst/>
          </a:prstGeom>
        </p:spPr>
      </p:pic>
      <p:pic>
        <p:nvPicPr>
          <p:cNvPr id="26" name="Picture 4" descr="https://pbs.twimg.com/profile_images/378800000770173726/fd146b7706d9ae5ac6594356592f0592_400x4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63"/>
            <a:ext cx="1476152" cy="14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po 26"/>
          <p:cNvGrpSpPr/>
          <p:nvPr/>
        </p:nvGrpSpPr>
        <p:grpSpPr>
          <a:xfrm>
            <a:off x="3003670" y="2261035"/>
            <a:ext cx="719584" cy="360040"/>
            <a:chOff x="2022984" y="1573138"/>
            <a:chExt cx="1404156" cy="631726"/>
          </a:xfrm>
        </p:grpSpPr>
        <p:sp>
          <p:nvSpPr>
            <p:cNvPr id="28" name="Trapezio 27"/>
            <p:cNvSpPr/>
            <p:nvPr/>
          </p:nvSpPr>
          <p:spPr>
            <a:xfrm>
              <a:off x="2555776" y="1844824"/>
              <a:ext cx="360040" cy="36004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ascicolazione 29"/>
            <p:cNvSpPr/>
            <p:nvPr/>
          </p:nvSpPr>
          <p:spPr>
            <a:xfrm rot="16200000">
              <a:off x="2203004" y="1404274"/>
              <a:ext cx="108012" cy="468052"/>
            </a:xfrm>
            <a:prstGeom prst="flowChartCollat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1" name="Connettore 1 30"/>
            <p:cNvCxnSpPr/>
            <p:nvPr/>
          </p:nvCxnSpPr>
          <p:spPr>
            <a:xfrm>
              <a:off x="2267744" y="1844824"/>
              <a:ext cx="936104" cy="0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 flipH="1" flipV="1">
              <a:off x="2260600" y="1638300"/>
              <a:ext cx="7144" cy="206524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ascicolazione 35"/>
            <p:cNvSpPr/>
            <p:nvPr/>
          </p:nvSpPr>
          <p:spPr>
            <a:xfrm rot="16200000">
              <a:off x="3139108" y="1393118"/>
              <a:ext cx="108012" cy="468052"/>
            </a:xfrm>
            <a:prstGeom prst="flowChartCollat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7" name="Connettore 1 36"/>
            <p:cNvCxnSpPr/>
            <p:nvPr/>
          </p:nvCxnSpPr>
          <p:spPr>
            <a:xfrm flipH="1" flipV="1">
              <a:off x="3196704" y="1627144"/>
              <a:ext cx="7144" cy="206524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sellaDiTesto 13"/>
          <p:cNvSpPr txBox="1"/>
          <p:nvPr/>
        </p:nvSpPr>
        <p:spPr>
          <a:xfrm rot="5400000">
            <a:off x="6727624" y="3791210"/>
            <a:ext cx="173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Phase</a:t>
            </a:r>
            <a:r>
              <a:rPr lang="it-IT" dirty="0" smtClean="0"/>
              <a:t> Reference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99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olo 1"/>
          <p:cNvSpPr>
            <a:spLocks noGrp="1"/>
          </p:cNvSpPr>
          <p:nvPr>
            <p:ph type="title"/>
          </p:nvPr>
        </p:nvSpPr>
        <p:spPr bwMode="auto">
          <a:xfrm>
            <a:off x="251520" y="-27384"/>
            <a:ext cx="8579296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/>
              <a:t>Ongoing: Phase-Locked UAV Transmitter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F0948-E25E-428D-B7A9-2FB03156A244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grpSp>
        <p:nvGrpSpPr>
          <p:cNvPr id="4" name="Gruppo 3"/>
          <p:cNvGrpSpPr/>
          <p:nvPr/>
        </p:nvGrpSpPr>
        <p:grpSpPr>
          <a:xfrm>
            <a:off x="684213" y="3677245"/>
            <a:ext cx="3513137" cy="2632075"/>
            <a:chOff x="684213" y="980728"/>
            <a:chExt cx="3513137" cy="2632075"/>
          </a:xfrm>
        </p:grpSpPr>
        <p:pic>
          <p:nvPicPr>
            <p:cNvPr id="29702" name="Picture 5" descr="D:\Users\paonessa\UAV\Misure_in_laboratorio\2014-10-14_Trimble Mini-T_e_oscillo_tek_MDO\PPS_vs_Trimble10MHz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329"/>
            <a:stretch>
              <a:fillRect/>
            </a:stretch>
          </p:blipFill>
          <p:spPr bwMode="auto">
            <a:xfrm>
              <a:off x="684213" y="1144240"/>
              <a:ext cx="3513137" cy="246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84213" y="980728"/>
              <a:ext cx="3513137" cy="307975"/>
            </a:xfrm>
            <a:prstGeom prst="rect">
              <a:avLst/>
            </a:prstGeom>
            <a:solidFill>
              <a:schemeClr val="tx1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400" b="1" dirty="0">
                  <a:solidFill>
                    <a:schemeClr val="bg1"/>
                  </a:solidFill>
                </a:rPr>
                <a:t>Trimble: </a:t>
              </a:r>
              <a:r>
                <a:rPr lang="it-IT" sz="1400" b="1" dirty="0">
                  <a:solidFill>
                    <a:srgbClr val="71F8FF"/>
                  </a:solidFill>
                </a:rPr>
                <a:t>10MHz</a:t>
              </a:r>
              <a:r>
                <a:rPr lang="it-IT" sz="14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it-IT" sz="1400" b="1" dirty="0">
                  <a:solidFill>
                    <a:schemeClr val="bg1"/>
                  </a:solidFill>
                </a:rPr>
                <a:t>+</a:t>
              </a:r>
              <a:r>
                <a:rPr lang="it-IT" sz="1400" b="1" dirty="0"/>
                <a:t> </a:t>
              </a:r>
              <a:r>
                <a:rPr lang="it-IT" sz="1400" b="1" dirty="0">
                  <a:solidFill>
                    <a:srgbClr val="FFFF65"/>
                  </a:solidFill>
                </a:rPr>
                <a:t>PPS</a:t>
              </a:r>
              <a:endParaRPr lang="en-GB" sz="1400" b="1" dirty="0">
                <a:solidFill>
                  <a:srgbClr val="FFFF65"/>
                </a:solidFill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5019302" y="3678832"/>
            <a:ext cx="3513138" cy="2630488"/>
            <a:chOff x="4946650" y="982315"/>
            <a:chExt cx="3513138" cy="2630488"/>
          </a:xfrm>
        </p:grpSpPr>
        <p:pic>
          <p:nvPicPr>
            <p:cNvPr id="29698" name="Picture 7" descr="D:\Users\paonessa\UAV\Misure_in_laboratorio\2014-10-14_Trimble Mini-T_e_oscillo_tek_MDO\Ref10MHz_vs_Valon400MHz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165"/>
            <a:stretch>
              <a:fillRect/>
            </a:stretch>
          </p:blipFill>
          <p:spPr bwMode="auto">
            <a:xfrm>
              <a:off x="4946650" y="1060103"/>
              <a:ext cx="3513138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TextBox 7"/>
            <p:cNvSpPr txBox="1">
              <a:spLocks noChangeArrowheads="1"/>
            </p:cNvSpPr>
            <p:nvPr/>
          </p:nvSpPr>
          <p:spPr bwMode="auto">
            <a:xfrm>
              <a:off x="4946650" y="982315"/>
              <a:ext cx="3513138" cy="3079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altLang="it-IT" sz="1400" b="1">
                  <a:solidFill>
                    <a:schemeClr val="bg1"/>
                  </a:solidFill>
                </a:rPr>
                <a:t>Valon: </a:t>
              </a:r>
              <a:r>
                <a:rPr lang="it-IT" altLang="it-IT" sz="1400" b="1">
                  <a:solidFill>
                    <a:srgbClr val="FFFF00"/>
                  </a:solidFill>
                </a:rPr>
                <a:t>10 MHz ref.</a:t>
              </a:r>
              <a:r>
                <a:rPr lang="it-IT" altLang="it-IT" sz="1400" b="1">
                  <a:solidFill>
                    <a:srgbClr val="A8EEFE"/>
                  </a:solidFill>
                </a:rPr>
                <a:t> </a:t>
              </a:r>
              <a:r>
                <a:rPr lang="it-IT" altLang="it-IT" sz="1400" b="1">
                  <a:solidFill>
                    <a:schemeClr val="bg1"/>
                  </a:solidFill>
                </a:rPr>
                <a:t>+</a:t>
              </a:r>
              <a:r>
                <a:rPr lang="it-IT" altLang="it-IT" sz="1400" b="1">
                  <a:solidFill>
                    <a:srgbClr val="A8EEFE"/>
                  </a:solidFill>
                </a:rPr>
                <a:t> </a:t>
              </a:r>
              <a:r>
                <a:rPr lang="it-IT" altLang="it-IT" sz="1400" b="1">
                  <a:solidFill>
                    <a:srgbClr val="71F8FF"/>
                  </a:solidFill>
                </a:rPr>
                <a:t>400 MHz fout</a:t>
              </a:r>
              <a:endParaRPr lang="en-GB" altLang="it-IT" sz="1400" b="1">
                <a:solidFill>
                  <a:srgbClr val="71F8FF"/>
                </a:solidFill>
              </a:endParaRPr>
            </a:p>
          </p:txBody>
        </p:sp>
      </p:grpSp>
      <p:sp>
        <p:nvSpPr>
          <p:cNvPr id="16" name="Rettangolo 15"/>
          <p:cNvSpPr/>
          <p:nvPr/>
        </p:nvSpPr>
        <p:spPr>
          <a:xfrm>
            <a:off x="3301551" y="3170770"/>
            <a:ext cx="115212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Correlator</a:t>
            </a:r>
            <a:endParaRPr lang="it-IT" dirty="0"/>
          </a:p>
        </p:txBody>
      </p:sp>
      <p:cxnSp>
        <p:nvCxnSpPr>
          <p:cNvPr id="17" name="Connettore 1 16"/>
          <p:cNvCxnSpPr/>
          <p:nvPr/>
        </p:nvCxnSpPr>
        <p:spPr>
          <a:xfrm>
            <a:off x="5245767" y="2636912"/>
            <a:ext cx="0" cy="7185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endCxn id="16" idx="3"/>
          </p:cNvCxnSpPr>
          <p:nvPr/>
        </p:nvCxnSpPr>
        <p:spPr>
          <a:xfrm flipH="1">
            <a:off x="4453679" y="3355436"/>
            <a:ext cx="7920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1389338" y="2996174"/>
            <a:ext cx="7347" cy="3592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endCxn id="16" idx="1"/>
          </p:cNvCxnSpPr>
          <p:nvPr/>
        </p:nvCxnSpPr>
        <p:spPr>
          <a:xfrm>
            <a:off x="1401622" y="3355436"/>
            <a:ext cx="189992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24822" y="1792610"/>
            <a:ext cx="896564" cy="134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uppo 30"/>
          <p:cNvGrpSpPr/>
          <p:nvPr/>
        </p:nvGrpSpPr>
        <p:grpSpPr>
          <a:xfrm>
            <a:off x="899592" y="884523"/>
            <a:ext cx="919622" cy="432048"/>
            <a:chOff x="2022984" y="1573138"/>
            <a:chExt cx="1404156" cy="631726"/>
          </a:xfrm>
        </p:grpSpPr>
        <p:sp>
          <p:nvSpPr>
            <p:cNvPr id="32" name="Trapezio 31"/>
            <p:cNvSpPr/>
            <p:nvPr/>
          </p:nvSpPr>
          <p:spPr>
            <a:xfrm>
              <a:off x="2555776" y="1844824"/>
              <a:ext cx="360040" cy="36004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ascicolazione 32"/>
            <p:cNvSpPr/>
            <p:nvPr/>
          </p:nvSpPr>
          <p:spPr>
            <a:xfrm rot="16200000">
              <a:off x="2203004" y="1404274"/>
              <a:ext cx="108012" cy="468052"/>
            </a:xfrm>
            <a:prstGeom prst="flowChartCollat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4" name="Connettore 1 33"/>
            <p:cNvCxnSpPr/>
            <p:nvPr/>
          </p:nvCxnSpPr>
          <p:spPr>
            <a:xfrm>
              <a:off x="2267744" y="1844824"/>
              <a:ext cx="936104" cy="0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 flipH="1" flipV="1">
              <a:off x="2260600" y="1638300"/>
              <a:ext cx="7144" cy="206524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ascicolazione 35"/>
            <p:cNvSpPr/>
            <p:nvPr/>
          </p:nvSpPr>
          <p:spPr>
            <a:xfrm rot="16200000">
              <a:off x="3139108" y="1393118"/>
              <a:ext cx="108012" cy="468052"/>
            </a:xfrm>
            <a:prstGeom prst="flowChartCollat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7" name="Connettore 1 36"/>
            <p:cNvCxnSpPr/>
            <p:nvPr/>
          </p:nvCxnSpPr>
          <p:spPr>
            <a:xfrm flipH="1" flipV="1">
              <a:off x="3196704" y="1627144"/>
              <a:ext cx="7144" cy="206524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ttangolo 9"/>
          <p:cNvSpPr/>
          <p:nvPr/>
        </p:nvSpPr>
        <p:spPr>
          <a:xfrm>
            <a:off x="1248533" y="999710"/>
            <a:ext cx="235801" cy="706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5508104" y="2483604"/>
            <a:ext cx="300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Copy of the </a:t>
            </a:r>
            <a:r>
              <a:rPr lang="it-IT" dirty="0" err="1" smtClean="0"/>
              <a:t>transmitted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2699792" y="836712"/>
            <a:ext cx="5740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RF </a:t>
            </a:r>
            <a:r>
              <a:rPr lang="it-IT" sz="2400" dirty="0" err="1" smtClean="0"/>
              <a:t>oscillator</a:t>
            </a:r>
            <a:r>
              <a:rPr lang="it-IT" sz="2400" dirty="0" smtClean="0"/>
              <a:t> </a:t>
            </a:r>
            <a:r>
              <a:rPr lang="it-IT" sz="2400" dirty="0" err="1" smtClean="0"/>
              <a:t>locked</a:t>
            </a:r>
            <a:r>
              <a:rPr lang="it-IT" sz="2400" dirty="0" smtClean="0"/>
              <a:t> with the GNSS PPS </a:t>
            </a:r>
            <a:r>
              <a:rPr lang="it-IT" sz="2400" dirty="0" err="1" smtClean="0"/>
              <a:t>signal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 err="1" smtClean="0"/>
              <a:t>Independent</a:t>
            </a:r>
            <a:r>
              <a:rPr lang="it-IT" sz="2400" dirty="0" smtClean="0"/>
              <a:t> of Reference </a:t>
            </a:r>
            <a:r>
              <a:rPr lang="it-IT" sz="2400" dirty="0" err="1" smtClean="0"/>
              <a:t>Antennas</a:t>
            </a:r>
            <a:endParaRPr lang="it-IT" sz="2400" dirty="0" smtClean="0"/>
          </a:p>
        </p:txBody>
      </p:sp>
      <p:sp>
        <p:nvSpPr>
          <p:cNvPr id="29" name="Rettangolo 28"/>
          <p:cNvSpPr/>
          <p:nvPr/>
        </p:nvSpPr>
        <p:spPr>
          <a:xfrm>
            <a:off x="1309038" y="921458"/>
            <a:ext cx="117902" cy="782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/>
          <p:cNvSpPr/>
          <p:nvPr/>
        </p:nvSpPr>
        <p:spPr>
          <a:xfrm>
            <a:off x="5122954" y="2585338"/>
            <a:ext cx="235801" cy="706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5183459" y="2507086"/>
            <a:ext cx="117902" cy="782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4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/>
              <p:cNvSpPr txBox="1"/>
              <p:nvPr/>
            </p:nvSpPr>
            <p:spPr>
              <a:xfrm>
                <a:off x="5058619" y="3237478"/>
                <a:ext cx="3888432" cy="646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</a:rPr>
                        <m:t>𝑃</m:t>
                      </m:r>
                      <m:r>
                        <a:rPr lang="it-IT" b="0" i="1" smtClean="0">
                          <a:latin typeface="Cambria Math"/>
                        </a:rPr>
                        <m:t>𝐹𝐷</m:t>
                      </m:r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𝑇𝑥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sz="20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𝑇𝑥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00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20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it-IT" sz="20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it-IT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2000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it-IT" sz="2000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it-IT" sz="2000" b="0" i="1" smtClean="0">
                              <a:latin typeface="Cambria Math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it-IT" i="1">
                          <a:latin typeface="Cambria Math"/>
                        </a:rPr>
                        <m:t>[</m:t>
                      </m:r>
                      <m:r>
                        <a:rPr lang="it-IT" i="1">
                          <a:latin typeface="Cambria Math"/>
                        </a:rPr>
                        <m:t>𝑊</m:t>
                      </m:r>
                      <m:sSup>
                        <m:sSupPr>
                          <m:ctrlPr>
                            <a:rPr lang="it-IT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it-IT" i="1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it-IT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619" y="3237478"/>
                <a:ext cx="3888432" cy="6460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2870740" y="4666449"/>
                <a:ext cx="8495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𝑚𝑒𝑎𝑠</m:t>
                          </m:r>
                        </m:sub>
                      </m:sSub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740" y="4666449"/>
                <a:ext cx="849592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/>
          <p:cNvSpPr txBox="1"/>
          <p:nvPr/>
        </p:nvSpPr>
        <p:spPr>
          <a:xfrm>
            <a:off x="5058619" y="2060848"/>
            <a:ext cx="376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method</a:t>
            </a:r>
            <a:r>
              <a:rPr lang="it-IT" dirty="0" smtClean="0"/>
              <a:t> </a:t>
            </a:r>
            <a:r>
              <a:rPr lang="it-IT" dirty="0" err="1" smtClean="0"/>
              <a:t>estimates</a:t>
            </a:r>
            <a:r>
              <a:rPr lang="it-IT" dirty="0" smtClean="0"/>
              <a:t> the Power </a:t>
            </a:r>
            <a:r>
              <a:rPr lang="it-IT" dirty="0" err="1" smtClean="0"/>
              <a:t>Flux</a:t>
            </a:r>
            <a:r>
              <a:rPr lang="it-IT" dirty="0" smtClean="0"/>
              <a:t> </a:t>
            </a:r>
            <a:r>
              <a:rPr lang="it-IT" dirty="0" err="1" smtClean="0"/>
              <a:t>Density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AUT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/>
              <p:cNvSpPr txBox="1"/>
              <p:nvPr/>
            </p:nvSpPr>
            <p:spPr>
              <a:xfrm>
                <a:off x="5076056" y="4521894"/>
                <a:ext cx="38709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𝑃𝐹𝐷</m:t>
                    </m:r>
                    <m:r>
                      <a:rPr lang="it-IT" i="1">
                        <a:latin typeface="Cambria Math"/>
                      </a:rPr>
                      <m:t> </m:t>
                    </m:r>
                  </m:oMath>
                </a14:m>
                <a:r>
                  <a:rPr lang="it-IT" dirty="0" err="1" smtClean="0"/>
                  <a:t>is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defined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as</a:t>
                </a:r>
                <a:r>
                  <a:rPr lang="it-IT" dirty="0" smtClean="0"/>
                  <a:t> the </a:t>
                </a:r>
                <a:r>
                  <a:rPr lang="it-IT" dirty="0" err="1" smtClean="0"/>
                  <a:t>transmitted</a:t>
                </a:r>
                <a:r>
                  <a:rPr lang="it-IT" dirty="0" smtClean="0"/>
                  <a:t> UAV </a:t>
                </a:r>
                <a:r>
                  <a:rPr lang="it-IT" dirty="0" err="1" smtClean="0"/>
                  <a:t>energy</a:t>
                </a:r>
                <a:r>
                  <a:rPr lang="it-IT" dirty="0" smtClean="0"/>
                  <a:t>, </a:t>
                </a:r>
                <a:r>
                  <a:rPr lang="it-IT" dirty="0" err="1"/>
                  <a:t>impinging</a:t>
                </a:r>
                <a:r>
                  <a:rPr lang="it-IT" dirty="0"/>
                  <a:t> </a:t>
                </a:r>
                <a:r>
                  <a:rPr lang="it-IT" dirty="0" err="1" smtClean="0"/>
                  <a:t>upon</a:t>
                </a:r>
                <a:r>
                  <a:rPr lang="it-IT" dirty="0" smtClean="0"/>
                  <a:t> the AUT per </a:t>
                </a:r>
                <a:r>
                  <a:rPr lang="it-IT" dirty="0" err="1" smtClean="0"/>
                  <a:t>unit</a:t>
                </a:r>
                <a:r>
                  <a:rPr lang="it-IT" dirty="0" smtClean="0"/>
                  <a:t> area</a:t>
                </a:r>
                <a:endParaRPr lang="it-IT" dirty="0"/>
              </a:p>
            </p:txBody>
          </p:sp>
        </mc:Choice>
        <mc:Fallback xmlns="">
          <p:sp>
            <p:nvSpPr>
              <p:cNvPr id="35" name="CasellaDiTes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521894"/>
                <a:ext cx="3870994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417" t="-3311" r="-472" b="-99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o 2"/>
          <p:cNvGrpSpPr/>
          <p:nvPr/>
        </p:nvGrpSpPr>
        <p:grpSpPr>
          <a:xfrm>
            <a:off x="467544" y="2312948"/>
            <a:ext cx="4464495" cy="3708340"/>
            <a:chOff x="467544" y="1808892"/>
            <a:chExt cx="4464495" cy="3708340"/>
          </a:xfrm>
        </p:grpSpPr>
        <p:grpSp>
          <p:nvGrpSpPr>
            <p:cNvPr id="69" name="Gruppo 68"/>
            <p:cNvGrpSpPr/>
            <p:nvPr/>
          </p:nvGrpSpPr>
          <p:grpSpPr>
            <a:xfrm>
              <a:off x="467544" y="1808892"/>
              <a:ext cx="4464495" cy="3708340"/>
              <a:chOff x="3902118" y="3282598"/>
              <a:chExt cx="2918779" cy="2424423"/>
            </a:xfrm>
          </p:grpSpPr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8351" y="5039387"/>
                <a:ext cx="707385" cy="421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71" name="Connettore 1 70"/>
              <p:cNvCxnSpPr>
                <a:endCxn id="87" idx="2"/>
              </p:cNvCxnSpPr>
              <p:nvPr/>
            </p:nvCxnSpPr>
            <p:spPr>
              <a:xfrm>
                <a:off x="5004427" y="5377707"/>
                <a:ext cx="47270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ettangolo 71"/>
              <p:cNvSpPr/>
              <p:nvPr/>
            </p:nvSpPr>
            <p:spPr>
              <a:xfrm>
                <a:off x="3902118" y="5477597"/>
                <a:ext cx="2918779" cy="22942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err="1" smtClean="0">
                    <a:solidFill>
                      <a:schemeClr val="tx1"/>
                    </a:solidFill>
                  </a:rPr>
                  <a:t>Soil</a:t>
                </a:r>
                <a:endParaRPr lang="it-IT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rapezio 72"/>
              <p:cNvSpPr/>
              <p:nvPr/>
            </p:nvSpPr>
            <p:spPr>
              <a:xfrm rot="10800000">
                <a:off x="6145869" y="5147735"/>
                <a:ext cx="262198" cy="327748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4" name="Trapezio 73"/>
              <p:cNvSpPr/>
              <p:nvPr/>
            </p:nvSpPr>
            <p:spPr>
              <a:xfrm rot="10800000">
                <a:off x="4793192" y="5149849"/>
                <a:ext cx="262198" cy="327748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5" name="Connettore 1 74"/>
              <p:cNvCxnSpPr>
                <a:stCxn id="74" idx="2"/>
              </p:cNvCxnSpPr>
              <p:nvPr/>
            </p:nvCxnSpPr>
            <p:spPr>
              <a:xfrm flipV="1">
                <a:off x="4924292" y="4527128"/>
                <a:ext cx="0" cy="622721"/>
              </a:xfrm>
              <a:prstGeom prst="line">
                <a:avLst/>
              </a:prstGeom>
              <a:ln w="31750">
                <a:solidFill>
                  <a:schemeClr val="tx1">
                    <a:lumMod val="85000"/>
                    <a:lumOff val="15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uppo 75"/>
              <p:cNvGrpSpPr/>
              <p:nvPr/>
            </p:nvGrpSpPr>
            <p:grpSpPr>
              <a:xfrm>
                <a:off x="5003265" y="3304093"/>
                <a:ext cx="707345" cy="341653"/>
                <a:chOff x="910444" y="527533"/>
                <a:chExt cx="2354560" cy="1137271"/>
              </a:xfrm>
            </p:grpSpPr>
            <p:sp>
              <p:nvSpPr>
                <p:cNvPr id="89" name="Trapezio 88"/>
                <p:cNvSpPr/>
                <p:nvPr/>
              </p:nvSpPr>
              <p:spPr>
                <a:xfrm>
                  <a:off x="1835696" y="1160748"/>
                  <a:ext cx="504056" cy="504056"/>
                </a:xfrm>
                <a:prstGeom prst="trapezoid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90" name="Gruppo 89"/>
                <p:cNvGrpSpPr/>
                <p:nvPr/>
              </p:nvGrpSpPr>
              <p:grpSpPr>
                <a:xfrm>
                  <a:off x="1367644" y="692696"/>
                  <a:ext cx="1440160" cy="442955"/>
                  <a:chOff x="1547664" y="836712"/>
                  <a:chExt cx="1080120" cy="324036"/>
                </a:xfrm>
              </p:grpSpPr>
              <p:cxnSp>
                <p:nvCxnSpPr>
                  <p:cNvPr id="93" name="Connettore 1 92"/>
                  <p:cNvCxnSpPr/>
                  <p:nvPr/>
                </p:nvCxnSpPr>
                <p:spPr>
                  <a:xfrm>
                    <a:off x="1547664" y="1160748"/>
                    <a:ext cx="1080120" cy="0"/>
                  </a:xfrm>
                  <a:prstGeom prst="line">
                    <a:avLst/>
                  </a:prstGeom>
                  <a:ln w="412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Connettore 1 93"/>
                  <p:cNvCxnSpPr/>
                  <p:nvPr/>
                </p:nvCxnSpPr>
                <p:spPr>
                  <a:xfrm flipV="1">
                    <a:off x="1547664" y="836712"/>
                    <a:ext cx="0" cy="324036"/>
                  </a:xfrm>
                  <a:prstGeom prst="line">
                    <a:avLst/>
                  </a:prstGeom>
                  <a:ln w="412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Connettore 1 94"/>
                  <p:cNvCxnSpPr/>
                  <p:nvPr/>
                </p:nvCxnSpPr>
                <p:spPr>
                  <a:xfrm flipV="1">
                    <a:off x="2627784" y="836712"/>
                    <a:ext cx="0" cy="324036"/>
                  </a:xfrm>
                  <a:prstGeom prst="line">
                    <a:avLst/>
                  </a:prstGeom>
                  <a:ln w="412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1" name="Fascicolazione 90"/>
                <p:cNvSpPr/>
                <p:nvPr/>
              </p:nvSpPr>
              <p:spPr>
                <a:xfrm rot="16200000">
                  <a:off x="1202481" y="235496"/>
                  <a:ext cx="330326" cy="914400"/>
                </a:xfrm>
                <a:prstGeom prst="flowChartCollat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Fascicolazione 91"/>
                <p:cNvSpPr/>
                <p:nvPr/>
              </p:nvSpPr>
              <p:spPr>
                <a:xfrm rot="16200000">
                  <a:off x="2642641" y="238565"/>
                  <a:ext cx="330326" cy="914400"/>
                </a:xfrm>
                <a:prstGeom prst="flowChartCollat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77" name="Connettore 2 76"/>
              <p:cNvCxnSpPr>
                <a:stCxn id="74" idx="2"/>
                <a:endCxn id="89" idx="2"/>
              </p:cNvCxnSpPr>
              <p:nvPr/>
            </p:nvCxnSpPr>
            <p:spPr>
              <a:xfrm flipV="1">
                <a:off x="4924292" y="3645746"/>
                <a:ext cx="432646" cy="1504103"/>
              </a:xfrm>
              <a:prstGeom prst="straightConnector1">
                <a:avLst/>
              </a:prstGeom>
              <a:ln w="22225">
                <a:solidFill>
                  <a:schemeClr val="accent6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Goccia 77"/>
              <p:cNvSpPr/>
              <p:nvPr/>
            </p:nvSpPr>
            <p:spPr>
              <a:xfrm rot="19002535">
                <a:off x="5025453" y="3798387"/>
                <a:ext cx="647358" cy="650096"/>
              </a:xfrm>
              <a:prstGeom prst="teardrop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9" name="Rettangolo 78"/>
              <p:cNvSpPr/>
              <p:nvPr/>
            </p:nvSpPr>
            <p:spPr>
              <a:xfrm>
                <a:off x="5051058" y="4822101"/>
                <a:ext cx="84081" cy="168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it-IT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ttangolo 79"/>
                  <p:cNvSpPr/>
                  <p:nvPr/>
                </p:nvSpPr>
                <p:spPr>
                  <a:xfrm>
                    <a:off x="5022995" y="4517917"/>
                    <a:ext cx="299561" cy="30182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it-IT" sz="2400" dirty="0"/>
                  </a:p>
                </p:txBody>
              </p:sp>
            </mc:Choice>
            <mc:Fallback xmlns="">
              <p:sp>
                <p:nvSpPr>
                  <p:cNvPr id="80" name="Rettangolo 7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2995" y="4517917"/>
                    <a:ext cx="299561" cy="30182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1" name="Connettore 1 80"/>
              <p:cNvCxnSpPr/>
              <p:nvPr/>
            </p:nvCxnSpPr>
            <p:spPr>
              <a:xfrm flipV="1">
                <a:off x="5358351" y="3570033"/>
                <a:ext cx="0" cy="957095"/>
              </a:xfrm>
              <a:prstGeom prst="line">
                <a:avLst/>
              </a:prstGeom>
              <a:ln w="31750">
                <a:solidFill>
                  <a:schemeClr val="tx1">
                    <a:lumMod val="85000"/>
                    <a:lumOff val="15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Rettangolo 81"/>
                  <p:cNvSpPr/>
                  <p:nvPr/>
                </p:nvSpPr>
                <p:spPr>
                  <a:xfrm>
                    <a:off x="4224722" y="3805687"/>
                    <a:ext cx="809773" cy="22133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it-IT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sz="1600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/>
                                </a:rPr>
                                <m:t>G</m:t>
                              </m:r>
                            </m:e>
                            <m:sub/>
                            <m:sup>
                              <m:r>
                                <a:rPr lang="it-IT" sz="1600" i="1">
                                  <a:latin typeface="Cambria Math"/>
                                </a:rPr>
                                <m:t>𝑇𝑥</m:t>
                              </m:r>
                            </m:sup>
                          </m:sSubSup>
                          <m:d>
                            <m:dPr>
                              <m:ctrlPr>
                                <a:rPr lang="it-IT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16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it-IT" sz="16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it-IT" sz="1600" dirty="0"/>
                  </a:p>
                </p:txBody>
              </p:sp>
            </mc:Choice>
            <mc:Fallback xmlns="">
              <p:sp>
                <p:nvSpPr>
                  <p:cNvPr id="82" name="Rettangolo 8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24722" y="3805687"/>
                    <a:ext cx="809773" cy="221338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10909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3" name="Goccia 82"/>
              <p:cNvSpPr/>
              <p:nvPr/>
            </p:nvSpPr>
            <p:spPr>
              <a:xfrm rot="3606061">
                <a:off x="5195624" y="3600933"/>
                <a:ext cx="71853" cy="193856"/>
              </a:xfrm>
              <a:prstGeom prst="teardrop">
                <a:avLst>
                  <a:gd name="adj" fmla="val 9950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4" name="Goccia 83"/>
              <p:cNvSpPr/>
              <p:nvPr/>
            </p:nvSpPr>
            <p:spPr>
              <a:xfrm rot="13430466">
                <a:off x="5385769" y="3660722"/>
                <a:ext cx="194047" cy="85900"/>
              </a:xfrm>
              <a:prstGeom prst="teardrop">
                <a:avLst>
                  <a:gd name="adj" fmla="val 9950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5" name="CasellaDiTesto 84"/>
              <p:cNvSpPr txBox="1"/>
              <p:nvPr/>
            </p:nvSpPr>
            <p:spPr>
              <a:xfrm>
                <a:off x="4476641" y="5170921"/>
                <a:ext cx="375144" cy="241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AUT</a:t>
                </a:r>
                <a:endParaRPr lang="it-IT" dirty="0"/>
              </a:p>
            </p:txBody>
          </p:sp>
          <p:sp>
            <p:nvSpPr>
              <p:cNvPr id="86" name="CasellaDiTesto 85"/>
              <p:cNvSpPr txBox="1"/>
              <p:nvPr/>
            </p:nvSpPr>
            <p:spPr>
              <a:xfrm>
                <a:off x="5728727" y="3282598"/>
                <a:ext cx="380216" cy="241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UAV</a:t>
                </a:r>
                <a:endParaRPr lang="it-IT" dirty="0"/>
              </a:p>
            </p:txBody>
          </p:sp>
          <p:sp>
            <p:nvSpPr>
              <p:cNvPr id="87" name="Ovale 86"/>
              <p:cNvSpPr/>
              <p:nvPr/>
            </p:nvSpPr>
            <p:spPr>
              <a:xfrm>
                <a:off x="5477130" y="5362204"/>
                <a:ext cx="32775" cy="310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6" name="Trapezio 35"/>
            <p:cNvSpPr/>
            <p:nvPr/>
          </p:nvSpPr>
          <p:spPr>
            <a:xfrm rot="10800000">
              <a:off x="683568" y="4664995"/>
              <a:ext cx="401052" cy="50131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/>
              <p:cNvSpPr txBox="1"/>
              <p:nvPr/>
            </p:nvSpPr>
            <p:spPr>
              <a:xfrm>
                <a:off x="429590" y="908720"/>
                <a:ext cx="8102850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The </a:t>
                </a:r>
                <a:r>
                  <a:rPr lang="it-IT" dirty="0" err="1" smtClean="0"/>
                  <a:t>proposed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method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allows</a:t>
                </a:r>
                <a:r>
                  <a:rPr lang="it-IT" dirty="0" smtClean="0"/>
                  <a:t> to </a:t>
                </a:r>
                <a:r>
                  <a:rPr lang="it-IT" dirty="0" err="1" smtClean="0"/>
                  <a:t>measure</a:t>
                </a:r>
                <a:r>
                  <a:rPr lang="it-IT" dirty="0" smtClean="0"/>
                  <a:t> the </a:t>
                </a:r>
                <a:r>
                  <a:rPr lang="it-IT" dirty="0" err="1" smtClean="0"/>
                  <a:t>Sensitivity</a:t>
                </a:r>
                <a:r>
                  <a:rPr lang="it-IT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𝑒𝑓𝑓</m:t>
                            </m:r>
                          </m:sub>
                        </m:sSub>
                        <m:r>
                          <a:rPr lang="it-IT" b="0" i="1" smtClean="0">
                            <a:latin typeface="Cambria Math"/>
                          </a:rPr>
                          <m:t>/ </m:t>
                        </m:r>
                        <m:r>
                          <a:rPr lang="it-IT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𝑠𝑦𝑠</m:t>
                        </m:r>
                      </m:sub>
                    </m:sSub>
                  </m:oMath>
                </a14:m>
                <a:r>
                  <a:rPr lang="it-IT" dirty="0" smtClean="0"/>
                  <a:t>) of the </a:t>
                </a:r>
                <a:r>
                  <a:rPr lang="it-IT" dirty="0" err="1" smtClean="0"/>
                  <a:t>system</a:t>
                </a:r>
                <a:r>
                  <a:rPr lang="it-IT" dirty="0" smtClean="0"/>
                  <a:t>, </a:t>
                </a:r>
                <a:r>
                  <a:rPr lang="it-IT" dirty="0" err="1" smtClean="0"/>
                  <a:t>including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all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its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parts</a:t>
                </a:r>
                <a:r>
                  <a:rPr lang="it-IT" dirty="0" smtClean="0"/>
                  <a:t>, in the </a:t>
                </a:r>
                <a:r>
                  <a:rPr lang="it-IT" dirty="0" err="1" smtClean="0"/>
                  <a:t>operating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environment</a:t>
                </a:r>
                <a:r>
                  <a:rPr lang="it-IT" dirty="0" smtClean="0"/>
                  <a:t>.</a:t>
                </a:r>
                <a:endParaRPr lang="it-IT" dirty="0"/>
              </a:p>
            </p:txBody>
          </p:sp>
        </mc:Choice>
        <mc:Fallback xmlns="">
          <p:sp>
            <p:nvSpPr>
              <p:cNvPr id="37" name="CasellaDiTes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90" y="908720"/>
                <a:ext cx="8102850" cy="668581"/>
              </a:xfrm>
              <a:prstGeom prst="rect">
                <a:avLst/>
              </a:prstGeom>
              <a:blipFill rotWithShape="1">
                <a:blip r:embed="rId9"/>
                <a:stretch>
                  <a:fillRect l="-602" t="-3636" b="-1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itolo 1"/>
          <p:cNvSpPr>
            <a:spLocks noGrp="1"/>
          </p:cNvSpPr>
          <p:nvPr>
            <p:ph type="title"/>
          </p:nvPr>
        </p:nvSpPr>
        <p:spPr bwMode="auto">
          <a:xfrm>
            <a:off x="323528" y="44624"/>
            <a:ext cx="8820471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/>
              <a:t>Ongoing: UAV-based Sensitivity Measurements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273117" y="540968"/>
            <a:ext cx="284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by G. Pupillo and S. </a:t>
            </a:r>
            <a:r>
              <a:rPr lang="it-IT" dirty="0" err="1" smtClean="0"/>
              <a:t>Pluchino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77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/>
              <p:cNvSpPr/>
              <p:nvPr/>
            </p:nvSpPr>
            <p:spPr>
              <a:xfrm>
                <a:off x="4800518" y="1120200"/>
                <a:ext cx="4030912" cy="7067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𝑃𝐹𝐷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𝑠𝑦𝑠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𝑃𝐹𝐷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𝑖𝑔h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it-IT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𝑙𝑜𝑤</m:t>
                              </m:r>
                            </m:sub>
                            <m:sup/>
                          </m:sSubSup>
                          <m:r>
                            <a:rPr lang="it-IT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𝑃𝐹𝐷</m:t>
                              </m:r>
                            </m:e>
                            <m:sub>
                              <m:r>
                                <a:rPr lang="it-IT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𝑜𝑤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it-IT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h𝑖𝑔h</m:t>
                              </m:r>
                            </m:sub>
                            <m:sup/>
                          </m:sSubSup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h𝑖𝑔h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𝑙𝑜𝑤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Rettango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518" y="1120200"/>
                <a:ext cx="4030912" cy="7067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5667123" y="3125000"/>
                <a:ext cx="2937325" cy="796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𝑒𝑓𝑓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𝑠𝑦𝑠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num>
                        <m:den>
                          <m:sSub>
                            <m:sSubPr>
                              <m:ctrlPr>
                                <a:rPr lang="it-IT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𝑃𝐹𝐷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𝑠𝑦𝑠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/>
                        </a:rPr>
                        <m:t>   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0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20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it-IT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2000" b="0" i="1" smtClean="0"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123" y="3125000"/>
                <a:ext cx="2937325" cy="7961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tangolo arrotondato 23"/>
          <p:cNvSpPr/>
          <p:nvPr/>
        </p:nvSpPr>
        <p:spPr>
          <a:xfrm>
            <a:off x="5868144" y="3125000"/>
            <a:ext cx="2520280" cy="808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554957" y="4869160"/>
            <a:ext cx="29054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Tasks</a:t>
            </a:r>
            <a:r>
              <a:rPr lang="it-IT" dirty="0" smtClean="0">
                <a:solidFill>
                  <a:srgbClr val="0070C0"/>
                </a:solidFill>
              </a:rPr>
              <a:t> to be </a:t>
            </a:r>
            <a:r>
              <a:rPr lang="it-IT" dirty="0" err="1" smtClean="0">
                <a:solidFill>
                  <a:srgbClr val="0070C0"/>
                </a:solidFill>
              </a:rPr>
              <a:t>done</a:t>
            </a:r>
            <a:r>
              <a:rPr lang="it-IT" dirty="0" smtClean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rgbClr val="0070C0"/>
                </a:solidFill>
              </a:rPr>
              <a:t>Error</a:t>
            </a:r>
            <a:r>
              <a:rPr lang="it-IT" dirty="0" smtClean="0">
                <a:solidFill>
                  <a:srgbClr val="0070C0"/>
                </a:solidFill>
              </a:rPr>
              <a:t> budget </a:t>
            </a:r>
            <a:r>
              <a:rPr lang="it-IT" dirty="0" err="1" smtClean="0">
                <a:solidFill>
                  <a:srgbClr val="0070C0"/>
                </a:solidFill>
              </a:rPr>
              <a:t>investigation</a:t>
            </a:r>
            <a:endParaRPr lang="it-IT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rgbClr val="0070C0"/>
                </a:solidFill>
              </a:rPr>
              <a:t>Simulations</a:t>
            </a:r>
            <a:endParaRPr lang="it-IT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Test on the </a:t>
            </a:r>
            <a:r>
              <a:rPr lang="it-IT" dirty="0" err="1" smtClean="0">
                <a:solidFill>
                  <a:srgbClr val="0070C0"/>
                </a:solidFill>
              </a:rPr>
              <a:t>field</a:t>
            </a:r>
            <a:endParaRPr lang="it-IT" dirty="0">
              <a:solidFill>
                <a:srgbClr val="0070C0"/>
              </a:solidFill>
            </a:endParaRPr>
          </a:p>
        </p:txBody>
      </p:sp>
      <p:grpSp>
        <p:nvGrpSpPr>
          <p:cNvPr id="33" name="Gruppo 32"/>
          <p:cNvGrpSpPr/>
          <p:nvPr/>
        </p:nvGrpSpPr>
        <p:grpSpPr>
          <a:xfrm>
            <a:off x="251520" y="620688"/>
            <a:ext cx="5159504" cy="3168352"/>
            <a:chOff x="251520" y="1052736"/>
            <a:chExt cx="5159504" cy="3168352"/>
          </a:xfrm>
        </p:grpSpPr>
        <p:grpSp>
          <p:nvGrpSpPr>
            <p:cNvPr id="26" name="Gruppo 25"/>
            <p:cNvGrpSpPr/>
            <p:nvPr/>
          </p:nvGrpSpPr>
          <p:grpSpPr>
            <a:xfrm>
              <a:off x="251520" y="1052736"/>
              <a:ext cx="5159504" cy="3168352"/>
              <a:chOff x="376239" y="345655"/>
              <a:chExt cx="5159504" cy="3168352"/>
            </a:xfrm>
          </p:grpSpPr>
          <p:cxnSp>
            <p:nvCxnSpPr>
              <p:cNvPr id="5" name="Connettore 2 4"/>
              <p:cNvCxnSpPr/>
              <p:nvPr/>
            </p:nvCxnSpPr>
            <p:spPr>
              <a:xfrm rot="5400000" flipV="1">
                <a:off x="2656758" y="855813"/>
                <a:ext cx="0" cy="42423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ttore 1 5"/>
              <p:cNvCxnSpPr/>
              <p:nvPr/>
            </p:nvCxnSpPr>
            <p:spPr>
              <a:xfrm flipV="1">
                <a:off x="696676" y="822033"/>
                <a:ext cx="3812763" cy="215496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CasellaDiTesto 6"/>
                  <p:cNvSpPr txBox="1"/>
                  <p:nvPr/>
                </p:nvSpPr>
                <p:spPr>
                  <a:xfrm>
                    <a:off x="4168830" y="2993933"/>
                    <a:ext cx="1366913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it-IT" sz="1600" b="0" i="0" smtClean="0">
                              <a:latin typeface="Cambria Math"/>
                            </a:rPr>
                            <m:t>PFD</m:t>
                          </m:r>
                          <m:r>
                            <a:rPr lang="it-IT" sz="1600" b="0" i="1" smtClean="0">
                              <a:latin typeface="Cambria Math"/>
                            </a:rPr>
                            <m:t> [</m:t>
                          </m:r>
                          <m:r>
                            <a:rPr lang="it-IT" sz="1600" b="0" i="1" smtClean="0">
                              <a:latin typeface="Cambria Math"/>
                            </a:rPr>
                            <m:t>𝑊</m:t>
                          </m:r>
                          <m:sSup>
                            <m:sSupPr>
                              <m:ctrlPr>
                                <a:rPr lang="it-IT" sz="16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sz="1600" b="0" i="1" smtClean="0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r>
                            <a:rPr lang="it-IT" sz="1600" b="0" i="1" smtClean="0">
                              <a:latin typeface="Cambria Math"/>
                            </a:rPr>
                            <m:t>]</m:t>
                          </m:r>
                        </m:oMath>
                      </m:oMathPara>
                    </a14:m>
                    <a:endParaRPr lang="it-IT" sz="1600" dirty="0"/>
                  </a:p>
                </p:txBody>
              </p:sp>
            </mc:Choice>
            <mc:Fallback xmlns="">
              <p:sp>
                <p:nvSpPr>
                  <p:cNvPr id="7" name="CasellaDiTesto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8830" y="2993933"/>
                    <a:ext cx="1366913" cy="33855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8929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CasellaDiTesto 7"/>
                  <p:cNvSpPr txBox="1"/>
                  <p:nvPr/>
                </p:nvSpPr>
                <p:spPr>
                  <a:xfrm>
                    <a:off x="376239" y="359953"/>
                    <a:ext cx="117314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𝑚𝑒𝑎𝑠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</a:rPr>
                            <m:t>[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𝑊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]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8" name="CasellaDiTesto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239" y="359953"/>
                    <a:ext cx="1173142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sellaDiTesto 8"/>
                  <p:cNvSpPr txBox="1"/>
                  <p:nvPr/>
                </p:nvSpPr>
                <p:spPr>
                  <a:xfrm>
                    <a:off x="1634462" y="2963139"/>
                    <a:ext cx="297335" cy="2754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b="0" i="1" smtClean="0">
                              <a:latin typeface="Cambria Math"/>
                            </a:rPr>
                            <m:t>𝑂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9" name="CasellaDiTes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4462" y="2963139"/>
                    <a:ext cx="297335" cy="27543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12500" b="-24444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CasellaDiTesto 9"/>
                  <p:cNvSpPr txBox="1"/>
                  <p:nvPr/>
                </p:nvSpPr>
                <p:spPr>
                  <a:xfrm>
                    <a:off x="398026" y="3008667"/>
                    <a:ext cx="1017843" cy="3579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16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it-IT" sz="1600" b="0" i="1" smtClean="0">
                                  <a:latin typeface="Cambria Math"/>
                                </a:rPr>
                                <m:t>𝑃𝐹𝐷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/>
                                </a:rPr>
                                <m:t>𝑠𝑦𝑠</m:t>
                              </m:r>
                            </m:sub>
                          </m:sSub>
                        </m:oMath>
                      </m:oMathPara>
                    </a14:m>
                    <a:endParaRPr lang="it-IT" sz="1600" dirty="0"/>
                  </a:p>
                </p:txBody>
              </p:sp>
            </mc:Choice>
            <mc:Fallback xmlns="">
              <p:sp>
                <p:nvSpPr>
                  <p:cNvPr id="10" name="CasellaDiTesto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026" y="3008667"/>
                    <a:ext cx="1017843" cy="35798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3448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Ovale 10"/>
              <p:cNvSpPr/>
              <p:nvPr/>
            </p:nvSpPr>
            <p:spPr>
              <a:xfrm>
                <a:off x="2522506" y="1902981"/>
                <a:ext cx="53701" cy="537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Ovale 11"/>
              <p:cNvSpPr/>
              <p:nvPr/>
            </p:nvSpPr>
            <p:spPr>
              <a:xfrm>
                <a:off x="3381720" y="1419673"/>
                <a:ext cx="53701" cy="537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3" name="Connettore 1 12"/>
              <p:cNvCxnSpPr>
                <a:stCxn id="12" idx="2"/>
              </p:cNvCxnSpPr>
              <p:nvPr/>
            </p:nvCxnSpPr>
            <p:spPr>
              <a:xfrm flipH="1">
                <a:off x="1609591" y="1446523"/>
                <a:ext cx="177212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1 13"/>
              <p:cNvCxnSpPr>
                <a:stCxn id="11" idx="2"/>
              </p:cNvCxnSpPr>
              <p:nvPr/>
            </p:nvCxnSpPr>
            <p:spPr>
              <a:xfrm flipH="1">
                <a:off x="1609591" y="1929831"/>
                <a:ext cx="91291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ttangolo 14"/>
                  <p:cNvSpPr/>
                  <p:nvPr/>
                </p:nvSpPr>
                <p:spPr>
                  <a:xfrm>
                    <a:off x="2123438" y="2951493"/>
                    <a:ext cx="9784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𝑃𝐹𝐷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𝑙𝑜𝑤</m:t>
                              </m:r>
                            </m:sub>
                          </m:sSub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5" name="Rettangolo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3438" y="2951493"/>
                    <a:ext cx="978473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ttangolo 15"/>
                  <p:cNvSpPr/>
                  <p:nvPr/>
                </p:nvSpPr>
                <p:spPr>
                  <a:xfrm>
                    <a:off x="2962232" y="2963139"/>
                    <a:ext cx="1060227" cy="39190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𝑃𝐹𝐷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h𝑖𝑔h</m:t>
                              </m:r>
                            </m:sub>
                          </m:sSub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6" name="Rettangolo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2232" y="2963139"/>
                    <a:ext cx="1060227" cy="39190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b="-10938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Connettore 1 17"/>
              <p:cNvCxnSpPr>
                <a:stCxn id="11" idx="4"/>
              </p:cNvCxnSpPr>
              <p:nvPr/>
            </p:nvCxnSpPr>
            <p:spPr>
              <a:xfrm>
                <a:off x="2549357" y="1956681"/>
                <a:ext cx="0" cy="10353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ttangolo 18"/>
                  <p:cNvSpPr/>
                  <p:nvPr/>
                </p:nvSpPr>
                <p:spPr>
                  <a:xfrm>
                    <a:off x="1042805" y="1792114"/>
                    <a:ext cx="496546" cy="27543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it-IT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𝑙𝑜𝑤</m:t>
                              </m:r>
                            </m:sub>
                            <m:sup/>
                          </m:sSubSup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9" name="Rettangolo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2805" y="1792114"/>
                    <a:ext cx="496546" cy="275434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r="-14815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ttangolo 19"/>
                  <p:cNvSpPr/>
                  <p:nvPr/>
                </p:nvSpPr>
                <p:spPr>
                  <a:xfrm>
                    <a:off x="1012319" y="1308806"/>
                    <a:ext cx="557515" cy="29920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it-IT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h𝑖𝑔h</m:t>
                              </m:r>
                            </m:sub>
                            <m:sup/>
                          </m:sSubSup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20" name="Rettangolo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2319" y="1308806"/>
                    <a:ext cx="557515" cy="29920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r="-20879" b="-48980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e 20"/>
              <p:cNvSpPr/>
              <p:nvPr/>
            </p:nvSpPr>
            <p:spPr>
              <a:xfrm>
                <a:off x="653749" y="2917691"/>
                <a:ext cx="108228" cy="108228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5" name="Connettore 2 24"/>
              <p:cNvCxnSpPr/>
              <p:nvPr/>
            </p:nvCxnSpPr>
            <p:spPr>
              <a:xfrm flipV="1">
                <a:off x="1609591" y="345655"/>
                <a:ext cx="0" cy="31683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Connettore 1 28"/>
            <p:cNvCxnSpPr/>
            <p:nvPr/>
          </p:nvCxnSpPr>
          <p:spPr>
            <a:xfrm>
              <a:off x="3284482" y="2154577"/>
              <a:ext cx="0" cy="1535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tangolo 30"/>
              <p:cNvSpPr/>
              <p:nvPr/>
            </p:nvSpPr>
            <p:spPr>
              <a:xfrm>
                <a:off x="5410941" y="2240716"/>
                <a:ext cx="3553547" cy="668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dirty="0" smtClean="0"/>
                  <a:t>The </a:t>
                </a:r>
                <a:r>
                  <a:rPr lang="it-IT" dirty="0" err="1" smtClean="0"/>
                  <a:t>sensitivity</a:t>
                </a:r>
                <a:r>
                  <a:rPr lang="it-IT" dirty="0" smtClean="0"/>
                  <a:t> can be </a:t>
                </a:r>
                <a:r>
                  <a:rPr lang="it-IT" dirty="0" err="1" smtClean="0"/>
                  <a:t>estimated</a:t>
                </a:r>
                <a:r>
                  <a:rPr lang="it-IT" dirty="0" smtClean="0"/>
                  <a:t> by </a:t>
                </a:r>
                <a:r>
                  <a:rPr lang="it-IT" dirty="0" err="1" smtClean="0"/>
                  <a:t>mean</a:t>
                </a:r>
                <a:r>
                  <a:rPr lang="it-IT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𝑃</m:t>
                        </m:r>
                        <m:r>
                          <a:rPr lang="it-IT" b="0" i="1" smtClean="0">
                            <a:latin typeface="Cambria Math"/>
                          </a:rPr>
                          <m:t>𝐹</m:t>
                        </m:r>
                        <m:r>
                          <a:rPr lang="it-IT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𝑠𝑦𝑠</m:t>
                        </m:r>
                      </m:sub>
                    </m:sSub>
                  </m:oMath>
                </a14:m>
                <a:r>
                  <a:rPr lang="it-IT" dirty="0" smtClean="0"/>
                  <a:t> </a:t>
                </a:r>
                <a:r>
                  <a:rPr lang="it-IT" dirty="0" err="1" smtClean="0"/>
                  <a:t>as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follow</a:t>
                </a:r>
                <a:r>
                  <a:rPr lang="it-IT" dirty="0" smtClean="0"/>
                  <a:t>:</a:t>
                </a:r>
                <a:endParaRPr lang="it-IT" dirty="0"/>
              </a:p>
            </p:txBody>
          </p:sp>
        </mc:Choice>
        <mc:Fallback xmlns="">
          <p:sp>
            <p:nvSpPr>
              <p:cNvPr id="31" name="Rettango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941" y="2240716"/>
                <a:ext cx="3553547" cy="668260"/>
              </a:xfrm>
              <a:prstGeom prst="rect">
                <a:avLst/>
              </a:prstGeom>
              <a:blipFill rotWithShape="1">
                <a:blip r:embed="rId12"/>
                <a:stretch>
                  <a:fillRect l="-1544" t="-4587" b="-119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/>
              <p:cNvSpPr txBox="1"/>
              <p:nvPr/>
            </p:nvSpPr>
            <p:spPr>
              <a:xfrm>
                <a:off x="405226" y="3933056"/>
                <a:ext cx="4814845" cy="1776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Where: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𝑚𝑒𝑎𝑠</m:t>
                        </m:r>
                      </m:sub>
                    </m:sSub>
                  </m:oMath>
                </a14:m>
                <a:r>
                  <a:rPr lang="it-IT" dirty="0" smtClean="0"/>
                  <a:t> = </a:t>
                </a:r>
                <a:r>
                  <a:rPr lang="it-IT" dirty="0" err="1" smtClean="0"/>
                  <a:t>measured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received</a:t>
                </a:r>
                <a:r>
                  <a:rPr lang="it-IT" dirty="0" smtClean="0"/>
                  <a:t> power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[</m:t>
                    </m:r>
                    <m:r>
                      <a:rPr lang="it-IT" i="1">
                        <a:latin typeface="Cambria Math"/>
                      </a:rPr>
                      <m:t>𝑊</m:t>
                    </m:r>
                    <m:r>
                      <a:rPr lang="it-IT" i="1">
                        <a:latin typeface="Cambria Math"/>
                      </a:rPr>
                      <m:t>]</m:t>
                    </m:r>
                  </m:oMath>
                </a14:m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𝑃𝐹𝐷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𝑙𝑜𝑤</m:t>
                        </m:r>
                      </m:sub>
                    </m:sSub>
                    <m:r>
                      <a:rPr lang="it-IT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it-IT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𝑃𝐹𝐷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h𝑖𝑔h</m:t>
                        </m:r>
                      </m:sub>
                    </m:sSub>
                  </m:oMath>
                </a14:m>
                <a:r>
                  <a:rPr lang="it-IT" dirty="0" smtClean="0"/>
                  <a:t>= </a:t>
                </a:r>
                <a:r>
                  <a:rPr lang="it-IT" dirty="0" err="1" smtClean="0"/>
                  <a:t>Surface</a:t>
                </a:r>
                <a:r>
                  <a:rPr lang="it-IT" dirty="0" smtClean="0"/>
                  <a:t> Power </a:t>
                </a:r>
                <a:r>
                  <a:rPr lang="it-IT" dirty="0" err="1" smtClean="0"/>
                  <a:t>Density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/>
                          </a:rPr>
                          <m:t>𝑊</m:t>
                        </m:r>
                        <m:sSup>
                          <m:sSupPr>
                            <m:ctrlPr>
                              <a:rPr lang="it-IT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it-IT" i="1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dirty="0" smtClean="0"/>
                  <a:t> corresponding to </a:t>
                </a:r>
                <a:r>
                  <a:rPr lang="it-IT" dirty="0" err="1" smtClean="0"/>
                  <a:t>two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different</a:t>
                </a:r>
                <a:r>
                  <a:rPr lang="it-IT" dirty="0" smtClean="0"/>
                  <a:t> power </a:t>
                </a:r>
                <a:r>
                  <a:rPr lang="it-IT" dirty="0" err="1" smtClean="0"/>
                  <a:t>level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trasmissions</a:t>
                </a:r>
                <a:r>
                  <a:rPr lang="it-IT" dirty="0" smtClean="0"/>
                  <a:t> by UAV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/>
              </a:p>
            </p:txBody>
          </p:sp>
        </mc:Choice>
        <mc:Fallback xmlns=""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26" y="3933056"/>
                <a:ext cx="4814845" cy="1776897"/>
              </a:xfrm>
              <a:prstGeom prst="rect">
                <a:avLst/>
              </a:prstGeom>
              <a:blipFill rotWithShape="1">
                <a:blip r:embed="rId13"/>
                <a:stretch>
                  <a:fillRect l="-1013" t="-17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/>
              <p:cNvSpPr txBox="1"/>
              <p:nvPr/>
            </p:nvSpPr>
            <p:spPr>
              <a:xfrm>
                <a:off x="431127" y="5445224"/>
                <a:ext cx="3708825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Assumptions: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Rx chain linearity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Negligible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𝑠𝑦𝑠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gain variations</a:t>
                </a:r>
              </a:p>
            </p:txBody>
          </p:sp>
        </mc:Choice>
        <mc:Fallback xmlns="">
          <p:sp>
            <p:nvSpPr>
              <p:cNvPr id="34" name="CasellaDiTes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27" y="5445224"/>
                <a:ext cx="3708825" cy="945259"/>
              </a:xfrm>
              <a:prstGeom prst="rect">
                <a:avLst/>
              </a:prstGeom>
              <a:blipFill rotWithShape="1">
                <a:blip r:embed="rId14"/>
                <a:stretch>
                  <a:fillRect l="-1480" t="-3226" b="-77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olo 1"/>
          <p:cNvSpPr>
            <a:spLocks noGrp="1"/>
          </p:cNvSpPr>
          <p:nvPr>
            <p:ph type="title"/>
          </p:nvPr>
        </p:nvSpPr>
        <p:spPr bwMode="auto">
          <a:xfrm>
            <a:off x="323528" y="-27384"/>
            <a:ext cx="8820471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/>
              <a:t>UAV-based Sensitivity measurements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1807078" y="450320"/>
            <a:ext cx="284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by G. Pupillo and S. </a:t>
            </a:r>
            <a:r>
              <a:rPr lang="it-IT" dirty="0" err="1" smtClean="0"/>
              <a:t>Pluchino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114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2568"/>
          </a:xfrm>
        </p:spPr>
        <p:txBody>
          <a:bodyPr>
            <a:noAutofit/>
          </a:bodyPr>
          <a:lstStyle/>
          <a:p>
            <a:endParaRPr lang="it-IT" altLang="en-US" sz="2000" dirty="0" smtClean="0"/>
          </a:p>
          <a:p>
            <a:endParaRPr lang="it-IT" altLang="en-US" sz="2000" dirty="0" smtClean="0"/>
          </a:p>
          <a:p>
            <a:r>
              <a:rPr lang="it-IT" altLang="en-US" sz="2000" dirty="0" err="1" smtClean="0"/>
              <a:t>Good</a:t>
            </a:r>
            <a:r>
              <a:rPr lang="it-IT" altLang="en-US" sz="2000" dirty="0" smtClean="0"/>
              <a:t> </a:t>
            </a:r>
            <a:r>
              <a:rPr lang="it-IT" altLang="en-US" sz="2000" dirty="0" err="1" smtClean="0"/>
              <a:t>results</a:t>
            </a:r>
            <a:r>
              <a:rPr lang="it-IT" altLang="en-US" sz="2000" dirty="0" smtClean="0"/>
              <a:t> </a:t>
            </a:r>
            <a:r>
              <a:rPr lang="it-IT" altLang="en-US" sz="2000" dirty="0" err="1" smtClean="0"/>
              <a:t>obtained</a:t>
            </a:r>
            <a:r>
              <a:rPr lang="it-IT" altLang="en-US" sz="2000" dirty="0" smtClean="0"/>
              <a:t> on single </a:t>
            </a:r>
            <a:r>
              <a:rPr lang="it-IT" altLang="en-US" sz="2000" dirty="0" err="1" smtClean="0"/>
              <a:t>element</a:t>
            </a:r>
            <a:r>
              <a:rPr lang="it-IT" altLang="en-US" sz="2000" dirty="0" smtClean="0"/>
              <a:t>, </a:t>
            </a:r>
            <a:r>
              <a:rPr lang="it-IT" altLang="en-US" sz="2000" dirty="0" err="1" smtClean="0"/>
              <a:t>embedded-element</a:t>
            </a:r>
            <a:r>
              <a:rPr lang="it-IT" altLang="en-US" sz="2000" dirty="0" smtClean="0"/>
              <a:t> </a:t>
            </a:r>
            <a:r>
              <a:rPr lang="it-IT" altLang="en-US" sz="2000" dirty="0" err="1" smtClean="0"/>
              <a:t>patterns</a:t>
            </a:r>
            <a:r>
              <a:rPr lang="it-IT" altLang="en-US" sz="2000" dirty="0"/>
              <a:t> </a:t>
            </a:r>
            <a:r>
              <a:rPr lang="it-IT" altLang="en-US" sz="2000" dirty="0" smtClean="0"/>
              <a:t>from 50 to 650 MHz</a:t>
            </a:r>
          </a:p>
          <a:p>
            <a:endParaRPr lang="it-IT" altLang="en-US" sz="2000" dirty="0"/>
          </a:p>
          <a:p>
            <a:r>
              <a:rPr lang="it-IT" altLang="en-US" sz="2000" dirty="0" smtClean="0"/>
              <a:t>UAV </a:t>
            </a:r>
            <a:r>
              <a:rPr lang="it-IT" altLang="en-US" sz="2000" dirty="0" err="1" smtClean="0"/>
              <a:t>flying</a:t>
            </a:r>
            <a:r>
              <a:rPr lang="it-IT" altLang="en-US" sz="2000" dirty="0" smtClean="0"/>
              <a:t> test source </a:t>
            </a:r>
            <a:r>
              <a:rPr lang="it-IT" altLang="en-US" sz="2000" dirty="0" err="1" smtClean="0"/>
              <a:t>as</a:t>
            </a:r>
            <a:r>
              <a:rPr lang="it-IT" altLang="en-US" sz="2000" dirty="0" smtClean="0"/>
              <a:t> an</a:t>
            </a:r>
          </a:p>
          <a:p>
            <a:pPr marL="0" indent="0">
              <a:buNone/>
            </a:pPr>
            <a:r>
              <a:rPr lang="it-IT" altLang="en-US" sz="1800" dirty="0">
                <a:solidFill>
                  <a:srgbClr val="FF0000"/>
                </a:solidFill>
              </a:rPr>
              <a:t> </a:t>
            </a:r>
            <a:r>
              <a:rPr lang="it-IT" altLang="en-US" sz="1800" dirty="0" smtClean="0">
                <a:solidFill>
                  <a:srgbClr val="FF0000"/>
                </a:solidFill>
              </a:rPr>
              <a:t> </a:t>
            </a:r>
            <a:r>
              <a:rPr lang="it-IT" altLang="en-US" dirty="0" smtClean="0">
                <a:solidFill>
                  <a:srgbClr val="FF0000"/>
                </a:solidFill>
              </a:rPr>
              <a:t>end-to-end </a:t>
            </a:r>
            <a:r>
              <a:rPr lang="it-IT" altLang="en-US" dirty="0" err="1" smtClean="0">
                <a:solidFill>
                  <a:srgbClr val="FF0000"/>
                </a:solidFill>
              </a:rPr>
              <a:t>verification</a:t>
            </a:r>
            <a:r>
              <a:rPr lang="it-IT" altLang="en-US" dirty="0" smtClean="0">
                <a:solidFill>
                  <a:srgbClr val="FF0000"/>
                </a:solidFill>
              </a:rPr>
              <a:t> and </a:t>
            </a:r>
            <a:r>
              <a:rPr lang="it-IT" altLang="en-US" dirty="0" err="1" smtClean="0">
                <a:solidFill>
                  <a:srgbClr val="FF0000"/>
                </a:solidFill>
              </a:rPr>
              <a:t>calibration</a:t>
            </a:r>
            <a:r>
              <a:rPr lang="it-IT" altLang="en-US" dirty="0" smtClean="0">
                <a:solidFill>
                  <a:srgbClr val="FF0000"/>
                </a:solidFill>
              </a:rPr>
              <a:t> </a:t>
            </a:r>
            <a:r>
              <a:rPr lang="it-IT" altLang="en-US" dirty="0" err="1" smtClean="0">
                <a:solidFill>
                  <a:srgbClr val="FF0000"/>
                </a:solidFill>
              </a:rPr>
              <a:t>system</a:t>
            </a:r>
            <a:endParaRPr lang="it-IT" alt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altLang="en-US" sz="2000" dirty="0" smtClean="0"/>
          </a:p>
          <a:p>
            <a:r>
              <a:rPr lang="it-IT" altLang="en-US" sz="2000" dirty="0" err="1" smtClean="0"/>
              <a:t>Advantages</a:t>
            </a:r>
            <a:r>
              <a:rPr lang="it-IT" altLang="en-US" sz="2000" dirty="0" smtClean="0"/>
              <a:t> of UAV-</a:t>
            </a:r>
            <a:r>
              <a:rPr lang="it-IT" altLang="en-US" sz="2000" dirty="0" err="1" smtClean="0"/>
              <a:t>based</a:t>
            </a:r>
            <a:r>
              <a:rPr lang="it-IT" altLang="en-US" sz="2000" dirty="0" smtClean="0"/>
              <a:t> antenna </a:t>
            </a:r>
            <a:r>
              <a:rPr lang="it-IT" altLang="en-US" sz="2000" dirty="0" err="1" smtClean="0"/>
              <a:t>measurements</a:t>
            </a:r>
            <a:r>
              <a:rPr lang="it-IT" altLang="en-US" sz="2000" dirty="0" smtClean="0"/>
              <a:t>:</a:t>
            </a:r>
          </a:p>
          <a:p>
            <a:pPr lvl="1"/>
            <a:r>
              <a:rPr lang="it-IT" altLang="en-US" sz="1600" dirty="0" err="1" smtClean="0"/>
              <a:t>Measurements</a:t>
            </a:r>
            <a:r>
              <a:rPr lang="it-IT" altLang="en-US" sz="1600" dirty="0" smtClean="0"/>
              <a:t> in the real </a:t>
            </a:r>
            <a:r>
              <a:rPr lang="it-IT" altLang="en-US" sz="1600" dirty="0" err="1"/>
              <a:t>installation</a:t>
            </a:r>
            <a:r>
              <a:rPr lang="it-IT" altLang="en-US" sz="1600" dirty="0"/>
              <a:t> </a:t>
            </a:r>
            <a:r>
              <a:rPr lang="it-IT" altLang="en-US" sz="1600" dirty="0" err="1" smtClean="0"/>
              <a:t>conditions</a:t>
            </a:r>
            <a:endParaRPr lang="it-IT" altLang="en-US" sz="1600" dirty="0" smtClean="0"/>
          </a:p>
          <a:p>
            <a:pPr lvl="1"/>
            <a:r>
              <a:rPr lang="en-GB" sz="1600" dirty="0" smtClean="0"/>
              <a:t>Beam pattern measurements on </a:t>
            </a:r>
            <a:r>
              <a:rPr lang="en-GB" sz="1600" dirty="0"/>
              <a:t>arrays </a:t>
            </a:r>
            <a:r>
              <a:rPr lang="en-GB" sz="1600" dirty="0" smtClean="0"/>
              <a:t>and </a:t>
            </a:r>
            <a:r>
              <a:rPr lang="en-GB" sz="1600" dirty="0"/>
              <a:t>instrument </a:t>
            </a:r>
            <a:r>
              <a:rPr lang="en-GB" sz="1600" dirty="0" smtClean="0"/>
              <a:t>calibration are possible (see G. </a:t>
            </a:r>
            <a:r>
              <a:rPr lang="en-GB" sz="1600" dirty="0" err="1" smtClean="0"/>
              <a:t>Pupillo</a:t>
            </a:r>
            <a:r>
              <a:rPr lang="en-GB" sz="1600" dirty="0" smtClean="0"/>
              <a:t>, et al. “</a:t>
            </a:r>
            <a:r>
              <a:rPr lang="en-US" sz="1600" dirty="0" err="1" smtClean="0"/>
              <a:t>Medicina</a:t>
            </a:r>
            <a:r>
              <a:rPr lang="en-US" sz="1600" dirty="0" smtClean="0"/>
              <a:t> </a:t>
            </a:r>
            <a:r>
              <a:rPr lang="en-US" sz="1600" dirty="0"/>
              <a:t>Array Demonstrator: calibration and radiation pattern characterization using a UAV-mounted radio-frequency source,” Experimental Astronomy, pp. 1-17, Apr. 2015</a:t>
            </a:r>
            <a:endParaRPr lang="en-GB" sz="1600" dirty="0" smtClean="0"/>
          </a:p>
          <a:p>
            <a:pPr lvl="1"/>
            <a:r>
              <a:rPr lang="it-IT" altLang="en-US" sz="1600" dirty="0" err="1" smtClean="0"/>
              <a:t>Low</a:t>
            </a:r>
            <a:r>
              <a:rPr lang="it-IT" altLang="en-US" sz="1600" dirty="0" smtClean="0"/>
              <a:t> </a:t>
            </a:r>
            <a:r>
              <a:rPr lang="it-IT" altLang="en-US" sz="1600" dirty="0" err="1" smtClean="0"/>
              <a:t>cost</a:t>
            </a:r>
            <a:r>
              <a:rPr lang="it-IT" altLang="en-US" sz="1600" dirty="0" smtClean="0"/>
              <a:t>, </a:t>
            </a:r>
            <a:r>
              <a:rPr lang="it-IT" altLang="en-US" sz="1600" dirty="0" err="1" smtClean="0"/>
              <a:t>portability</a:t>
            </a:r>
            <a:r>
              <a:rPr lang="it-IT" altLang="en-US" sz="1600" dirty="0" smtClean="0"/>
              <a:t>, no </a:t>
            </a:r>
            <a:r>
              <a:rPr lang="it-IT" altLang="en-US" sz="1600" dirty="0" err="1" smtClean="0"/>
              <a:t>infrastructures</a:t>
            </a:r>
            <a:endParaRPr lang="it-IT" alt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6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2812"/>
            <a:ext cx="8229600" cy="1143000"/>
          </a:xfrm>
        </p:spPr>
        <p:txBody>
          <a:bodyPr/>
          <a:lstStyle/>
          <a:p>
            <a:r>
              <a:rPr lang="it-IT" dirty="0" smtClean="0"/>
              <a:t>Framework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2354" y="4077072"/>
            <a:ext cx="7290055" cy="20791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1400" dirty="0"/>
              <a:t> </a:t>
            </a:r>
            <a:r>
              <a:rPr lang="it-IT" sz="1400" dirty="0" smtClean="0"/>
              <a:t>Title: </a:t>
            </a:r>
            <a:r>
              <a:rPr lang="en-US" sz="1400" dirty="0" smtClean="0"/>
              <a:t>Advanced </a:t>
            </a:r>
            <a:r>
              <a:rPr lang="en-US" sz="1400" dirty="0"/>
              <a:t>calibration techniques for next generation low-frequency radio astronomical </a:t>
            </a:r>
            <a:r>
              <a:rPr lang="en-US" sz="1400" dirty="0" smtClean="0"/>
              <a:t>arrays</a:t>
            </a:r>
            <a:endParaRPr lang="it-IT" sz="14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1400" dirty="0" smtClean="0"/>
              <a:t>PI: Pietro Bolli (OAA) – co-PI: Giuseppe Pupillo (IRA-MED) and Tonino Pisanu (OAC)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400" dirty="0" smtClean="0"/>
              <a:t>Official initial date: April 2015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400" dirty="0" smtClean="0"/>
              <a:t> Research grant (18 months) to Salvo </a:t>
            </a:r>
            <a:r>
              <a:rPr lang="en-US" sz="1400" dirty="0" err="1" smtClean="0"/>
              <a:t>Pluchino</a:t>
            </a:r>
            <a:r>
              <a:rPr lang="en-US" sz="1400" dirty="0" smtClean="0"/>
              <a:t> (IRA-Noto)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400" dirty="0" smtClean="0"/>
              <a:t>External collaborators: Stefan </a:t>
            </a:r>
            <a:r>
              <a:rPr lang="en-US" sz="1400" dirty="0" err="1" smtClean="0"/>
              <a:t>Wijnholds</a:t>
            </a:r>
            <a:r>
              <a:rPr lang="en-US" sz="1400" dirty="0" smtClean="0"/>
              <a:t>, Andrea Lingua and Giuseppe </a:t>
            </a:r>
            <a:r>
              <a:rPr lang="en-US" sz="1400" dirty="0" err="1" smtClean="0"/>
              <a:t>Virone</a:t>
            </a:r>
            <a:endParaRPr lang="it-IT" sz="1400" dirty="0" smtClean="0"/>
          </a:p>
        </p:txBody>
      </p:sp>
      <p:pic>
        <p:nvPicPr>
          <p:cNvPr id="4" name="Picture 1" descr="lfaaim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9291" y="20187"/>
            <a:ext cx="1484709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inaf.it/it/sedi/sede-centrale-nuova/presidenza/ufficio-relazioni-con-il-pubblico-e-la-stampa/uso-del-logo_old/uso%20del%20logo/immagini/logo-inaf-compat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187"/>
            <a:ext cx="1484709" cy="99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2771800" y="3797650"/>
            <a:ext cx="3189040" cy="3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2400" dirty="0" smtClean="0"/>
              <a:t>TECNO INAF 2014</a:t>
            </a:r>
            <a:endParaRPr lang="it-IT" sz="2400" dirty="0"/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179512" y="764704"/>
            <a:ext cx="88569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2800" dirty="0" err="1" smtClean="0"/>
              <a:t>Research</a:t>
            </a:r>
            <a:r>
              <a:rPr lang="it-IT" sz="2800" dirty="0" smtClean="0"/>
              <a:t> </a:t>
            </a:r>
            <a:r>
              <a:rPr lang="it-IT" sz="2800" dirty="0" err="1" smtClean="0"/>
              <a:t>contract</a:t>
            </a:r>
            <a:r>
              <a:rPr lang="it-IT" sz="2800" dirty="0" smtClean="0"/>
              <a:t> </a:t>
            </a:r>
            <a:r>
              <a:rPr lang="it-IT" sz="2800" dirty="0" err="1" smtClean="0"/>
              <a:t>between</a:t>
            </a:r>
            <a:r>
              <a:rPr lang="it-IT" sz="2800" dirty="0" smtClean="0"/>
              <a:t> INAF and CNR-IEIIT</a:t>
            </a:r>
            <a:endParaRPr lang="it-IT" sz="2800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742354" y="1628800"/>
            <a:ext cx="7290055" cy="207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1400" dirty="0" smtClean="0"/>
              <a:t> Title: </a:t>
            </a:r>
            <a:r>
              <a:rPr lang="it-IT" sz="1400" dirty="0" err="1" smtClean="0"/>
              <a:t>Power</a:t>
            </a:r>
            <a:r>
              <a:rPr lang="it-IT" sz="1400" dirty="0" smtClean="0"/>
              <a:t> Pattern </a:t>
            </a:r>
            <a:r>
              <a:rPr lang="it-IT" sz="1400" dirty="0" err="1" smtClean="0"/>
              <a:t>Measurements</a:t>
            </a:r>
            <a:r>
              <a:rPr lang="it-IT" sz="1400" dirty="0" smtClean="0"/>
              <a:t> on the </a:t>
            </a:r>
            <a:r>
              <a:rPr lang="it-IT" sz="1400" dirty="0" err="1" smtClean="0"/>
              <a:t>Modern</a:t>
            </a:r>
            <a:r>
              <a:rPr lang="it-IT" sz="1400" dirty="0" smtClean="0"/>
              <a:t> </a:t>
            </a:r>
            <a:r>
              <a:rPr lang="it-IT" sz="1400" dirty="0" err="1" smtClean="0"/>
              <a:t>Low-Frequency</a:t>
            </a:r>
            <a:r>
              <a:rPr lang="it-IT" sz="1400" dirty="0" smtClean="0"/>
              <a:t> Arrays for </a:t>
            </a:r>
            <a:r>
              <a:rPr lang="it-IT" sz="1400" dirty="0" err="1" smtClean="0"/>
              <a:t>Radioastronomy</a:t>
            </a:r>
            <a:r>
              <a:rPr lang="it-IT" sz="1400" dirty="0" smtClean="0"/>
              <a:t> </a:t>
            </a:r>
            <a:r>
              <a:rPr lang="it-IT" sz="1400" dirty="0"/>
              <a:t>(</a:t>
            </a:r>
            <a:r>
              <a:rPr lang="it-IT" sz="1400" dirty="0" err="1"/>
              <a:t>AAVSx</a:t>
            </a:r>
            <a:r>
              <a:rPr lang="it-IT" sz="1400" dirty="0"/>
              <a:t>, LOFAR, SAD) </a:t>
            </a:r>
            <a:r>
              <a:rPr lang="it-IT" sz="1400" dirty="0" smtClean="0"/>
              <a:t>and </a:t>
            </a:r>
            <a:r>
              <a:rPr lang="it-IT" sz="1400" dirty="0" err="1" smtClean="0"/>
              <a:t>Feasibility</a:t>
            </a:r>
            <a:r>
              <a:rPr lang="it-IT" sz="1400" dirty="0" smtClean="0"/>
              <a:t> of </a:t>
            </a:r>
            <a:r>
              <a:rPr lang="it-IT" sz="1400" dirty="0" err="1" smtClean="0"/>
              <a:t>Phase</a:t>
            </a:r>
            <a:r>
              <a:rPr lang="it-IT" sz="1400" dirty="0" smtClean="0"/>
              <a:t> Pattern </a:t>
            </a:r>
            <a:r>
              <a:rPr lang="it-IT" sz="1400" dirty="0" err="1" smtClean="0"/>
              <a:t>Measurements</a:t>
            </a:r>
            <a:endParaRPr lang="it-IT" sz="14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1400" dirty="0" smtClean="0"/>
              <a:t>INAF PI: Jader Monari and Pietro Bolli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1400" dirty="0" smtClean="0"/>
              <a:t>CNR PI: Giuseppe </a:t>
            </a:r>
            <a:r>
              <a:rPr lang="it-IT" sz="1400" dirty="0" err="1" smtClean="0"/>
              <a:t>Virone</a:t>
            </a:r>
            <a:endParaRPr lang="it-IT" sz="14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1400" dirty="0" smtClean="0"/>
              <a:t>Partner : Politecnico di Torino- DIATI, </a:t>
            </a:r>
            <a:r>
              <a:rPr lang="it-IT" sz="1400" dirty="0" err="1" smtClean="0"/>
              <a:t>Resp</a:t>
            </a:r>
            <a:r>
              <a:rPr lang="it-IT" sz="1400" dirty="0" smtClean="0"/>
              <a:t>. Prof. Andrea M. Lingua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400" dirty="0" smtClean="0"/>
              <a:t>Official initial date: September 2015</a:t>
            </a:r>
          </a:p>
        </p:txBody>
      </p:sp>
    </p:spTree>
    <p:extLst>
      <p:ext uri="{BB962C8B-B14F-4D97-AF65-F5344CB8AC3E}">
        <p14:creationId xmlns:p14="http://schemas.microsoft.com/office/powerpoint/2010/main" val="18715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0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375" y="1447800"/>
            <a:ext cx="52705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Tito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Phase measurements - CABLES</a:t>
            </a:r>
            <a:endParaRPr lang="it-IT" altLang="it-IT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1A993-3E11-405A-B5AB-86CDFC64BEFD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538" y="1447800"/>
            <a:ext cx="527050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3159125" y="2852738"/>
            <a:ext cx="0" cy="25574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7800975" y="2781300"/>
            <a:ext cx="0" cy="26733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8" name="CasellaDiTesto 7"/>
          <p:cNvSpPr txBox="1">
            <a:spLocks noChangeArrowheads="1"/>
          </p:cNvSpPr>
          <p:nvPr/>
        </p:nvSpPr>
        <p:spPr bwMode="auto">
          <a:xfrm>
            <a:off x="3132138" y="508476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altLang="it-IT"/>
              <a:t>400 MHz</a:t>
            </a:r>
          </a:p>
        </p:txBody>
      </p:sp>
      <p:sp>
        <p:nvSpPr>
          <p:cNvPr id="30729" name="CasellaDiTesto 17"/>
          <p:cNvSpPr txBox="1">
            <a:spLocks noChangeArrowheads="1"/>
          </p:cNvSpPr>
          <p:nvPr/>
        </p:nvSpPr>
        <p:spPr bwMode="auto">
          <a:xfrm>
            <a:off x="7740650" y="508476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altLang="it-IT"/>
              <a:t>400 MHz</a:t>
            </a:r>
          </a:p>
        </p:txBody>
      </p:sp>
    </p:spTree>
    <p:extLst>
      <p:ext uri="{BB962C8B-B14F-4D97-AF65-F5344CB8AC3E}">
        <p14:creationId xmlns:p14="http://schemas.microsoft.com/office/powerpoint/2010/main" val="34491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2711389" y="2380238"/>
            <a:ext cx="3384376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olo isoscele 10"/>
          <p:cNvSpPr/>
          <p:nvPr/>
        </p:nvSpPr>
        <p:spPr>
          <a:xfrm>
            <a:off x="8028384" y="3389906"/>
            <a:ext cx="432048" cy="8640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/>
          <p:cNvCxnSpPr>
            <a:stCxn id="11" idx="0"/>
          </p:cNvCxnSpPr>
          <p:nvPr/>
        </p:nvCxnSpPr>
        <p:spPr>
          <a:xfrm flipH="1" flipV="1">
            <a:off x="2711389" y="2380238"/>
            <a:ext cx="5533019" cy="1009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11" idx="0"/>
          </p:cNvCxnSpPr>
          <p:nvPr/>
        </p:nvCxnSpPr>
        <p:spPr>
          <a:xfrm flipH="1" flipV="1">
            <a:off x="6095765" y="2380238"/>
            <a:ext cx="2148643" cy="1009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 flipV="1">
            <a:off x="4411149" y="1578211"/>
            <a:ext cx="3314" cy="1140295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 flipV="1">
            <a:off x="4434411" y="1599983"/>
            <a:ext cx="1661354" cy="78025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204427" y="4809926"/>
                <a:ext cx="27113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smtClean="0"/>
                  <a:t>Reference </a:t>
                </a:r>
                <a:r>
                  <a:rPr lang="it-IT" dirty="0" err="1" smtClean="0"/>
                  <a:t>will</a:t>
                </a:r>
                <a:r>
                  <a:rPr lang="it-IT" dirty="0" smtClean="0"/>
                  <a:t> be </a:t>
                </a:r>
                <a:r>
                  <a:rPr lang="it-IT" dirty="0" err="1" smtClean="0"/>
                  <a:t>characterized</a:t>
                </a:r>
                <a:r>
                  <a:rPr lang="it-IT" dirty="0" smtClean="0"/>
                  <a:t> in the </a:t>
                </a:r>
                <a:r>
                  <a:rPr lang="it-IT" dirty="0" err="1" smtClean="0"/>
                  <a:t>range</a:t>
                </a:r>
                <a:r>
                  <a:rPr lang="it-IT" dirty="0" smtClean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it-IT" baseline="30000" dirty="0"/>
                          <m:t>min</m:t>
                        </m:r>
                        <m:r>
                          <m:rPr>
                            <m:nor/>
                          </m:rPr>
                          <a:rPr lang="it-IT" baseline="30000" dirty="0"/>
                          <m:t> </m:t>
                        </m:r>
                        <m:r>
                          <a:rPr lang="it-IT" b="0" i="1" baseline="30000" dirty="0" smtClean="0">
                            <a:latin typeface="Cambria Math"/>
                          </a:rPr>
                          <m:t> </m:t>
                        </m:r>
                        <m:r>
                          <a:rPr lang="it-IT" b="0" i="1" baseline="30000" dirty="0" smtClean="0">
                            <a:latin typeface="Cambria Math"/>
                          </a:rPr>
                          <m:t>𝑡𝑜</m:t>
                        </m:r>
                        <m:r>
                          <a:rPr lang="it-IT" b="0" i="1" baseline="30000" dirty="0" smtClean="0">
                            <a:latin typeface="Cambria Math"/>
                          </a:rPr>
                          <m:t> </m:t>
                        </m:r>
                        <m:r>
                          <a:rPr lang="it-IT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baseline="30000" dirty="0" smtClean="0"/>
                  <a:t>max</a:t>
                </a:r>
                <a:endParaRPr lang="it-IT" dirty="0"/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27" y="4809926"/>
                <a:ext cx="2711389" cy="923330"/>
              </a:xfrm>
              <a:prstGeom prst="rect">
                <a:avLst/>
              </a:prstGeom>
              <a:blipFill rotWithShape="1">
                <a:blip r:embed="rId2"/>
                <a:stretch>
                  <a:fillRect t="-3311" b="-99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tangolo 24"/>
          <p:cNvSpPr/>
          <p:nvPr/>
        </p:nvSpPr>
        <p:spPr>
          <a:xfrm>
            <a:off x="6300192" y="4787860"/>
            <a:ext cx="115212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Correlator</a:t>
            </a:r>
            <a:endParaRPr lang="it-IT" dirty="0"/>
          </a:p>
        </p:txBody>
      </p:sp>
      <p:cxnSp>
        <p:nvCxnSpPr>
          <p:cNvPr id="29" name="Connettore 1 28"/>
          <p:cNvCxnSpPr>
            <a:stCxn id="11" idx="3"/>
          </p:cNvCxnSpPr>
          <p:nvPr/>
        </p:nvCxnSpPr>
        <p:spPr>
          <a:xfrm>
            <a:off x="8244408" y="4254002"/>
            <a:ext cx="0" cy="7185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endCxn id="25" idx="3"/>
          </p:cNvCxnSpPr>
          <p:nvPr/>
        </p:nvCxnSpPr>
        <p:spPr>
          <a:xfrm flipH="1">
            <a:off x="7452320" y="4972526"/>
            <a:ext cx="7920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4395326" y="4684494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endCxn id="25" idx="1"/>
          </p:cNvCxnSpPr>
          <p:nvPr/>
        </p:nvCxnSpPr>
        <p:spPr>
          <a:xfrm>
            <a:off x="4400263" y="4972526"/>
            <a:ext cx="189992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arentesi graffa aperta 39"/>
          <p:cNvSpPr/>
          <p:nvPr/>
        </p:nvSpPr>
        <p:spPr>
          <a:xfrm rot="16200000">
            <a:off x="4254176" y="3374379"/>
            <a:ext cx="274979" cy="223287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3" name="Connettore 2 42"/>
          <p:cNvCxnSpPr>
            <a:stCxn id="25" idx="2"/>
          </p:cNvCxnSpPr>
          <p:nvPr/>
        </p:nvCxnSpPr>
        <p:spPr>
          <a:xfrm>
            <a:off x="6876256" y="5157192"/>
            <a:ext cx="0" cy="490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/>
              <p:cNvSpPr txBox="1"/>
              <p:nvPr/>
            </p:nvSpPr>
            <p:spPr>
              <a:xfrm>
                <a:off x="4114733" y="5648140"/>
                <a:ext cx="4275338" cy="376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it-IT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𝑜𝑢𝑡</m:t>
                        </m:r>
                      </m:sup>
                    </m:sSup>
                    <m:r>
                      <a:rPr lang="it-IT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𝑎𝑟𝑟𝑎𝑦</m:t>
                        </m:r>
                      </m:sup>
                    </m:sSup>
                    <m:r>
                      <a:rPr lang="it-IT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it-IT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𝑟𝑒𝑓</m:t>
                        </m:r>
                      </m:sup>
                    </m:sSup>
                    <m:r>
                      <a:rPr lang="it-IT" b="0" i="1" smtClean="0">
                        <a:latin typeface="Cambria Math"/>
                      </a:rPr>
                      <m:t>−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it-IT" b="0" i="1" smtClean="0">
                            <a:latin typeface="Cambria Math" charset="0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𝑎𝑟𝑟𝑎𝑦</m:t>
                        </m:r>
                      </m:sup>
                    </m:sSup>
                  </m:oMath>
                </a14:m>
                <a:r>
                  <a:rPr lang="it-IT" dirty="0" smtClean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charset="0"/>
                            <a:ea typeface="Cambria Math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𝑟𝑒𝑓</m:t>
                        </m:r>
                      </m:sup>
                    </m:sSup>
                    <m:r>
                      <a:rPr lang="it-IT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33" y="5648140"/>
                <a:ext cx="4275338" cy="376963"/>
              </a:xfrm>
              <a:prstGeom prst="rect">
                <a:avLst/>
              </a:prstGeom>
              <a:blipFill rotWithShape="1">
                <a:blip r:embed="rId3"/>
                <a:stretch>
                  <a:fillRect t="-4918" b="-278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olo 47"/>
          <p:cNvSpPr txBox="1">
            <a:spLocks/>
          </p:cNvSpPr>
          <p:nvPr/>
        </p:nvSpPr>
        <p:spPr>
          <a:xfrm>
            <a:off x="539552" y="54868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2800" dirty="0" smtClean="0"/>
              <a:t>Reference </a:t>
            </a:r>
            <a:r>
              <a:rPr lang="it-IT" sz="2800" dirty="0" err="1" smtClean="0"/>
              <a:t>characterization</a:t>
            </a:r>
            <a:endParaRPr lang="it-I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27761" y="1348703"/>
                <a:ext cx="3694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In a </a:t>
                </a:r>
                <a:r>
                  <a:rPr lang="it-IT" dirty="0" err="1" smtClean="0"/>
                  <a:t>vertical</a:t>
                </a:r>
                <a:r>
                  <a:rPr lang="it-IT" dirty="0" smtClean="0"/>
                  <a:t> Flight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it-IT" i="1">
                            <a:latin typeface="Cambria Math"/>
                          </a:rPr>
                          <m:t>𝑎𝑟𝑟𝑎𝑦</m:t>
                        </m:r>
                      </m:sup>
                    </m:sSup>
                  </m:oMath>
                </a14:m>
                <a:r>
                  <a:rPr lang="it-IT" dirty="0" smtClean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constant</a:t>
                </a:r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1" y="1348703"/>
                <a:ext cx="369434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85" t="-8197" r="-330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ttore 1 26"/>
          <p:cNvCxnSpPr/>
          <p:nvPr/>
        </p:nvCxnSpPr>
        <p:spPr>
          <a:xfrm flipH="1" flipV="1">
            <a:off x="8239260" y="2492896"/>
            <a:ext cx="5148" cy="89701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6997061" y="1700808"/>
                <a:ext cx="12045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baseline="30000" dirty="0" smtClean="0"/>
                  <a:t>max</a:t>
                </a:r>
                <a:r>
                  <a:rPr lang="it-IT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baseline="30000" dirty="0"/>
                  <a:t>min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061" y="1700808"/>
                <a:ext cx="1204561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o 8"/>
          <p:cNvSpPr/>
          <p:nvPr/>
        </p:nvSpPr>
        <p:spPr>
          <a:xfrm rot="15774647">
            <a:off x="6958908" y="3088409"/>
            <a:ext cx="575641" cy="22605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7797744" y="2756735"/>
                <a:ext cx="461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744" y="2756735"/>
                <a:ext cx="46128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2 15"/>
          <p:cNvCxnSpPr/>
          <p:nvPr/>
        </p:nvCxnSpPr>
        <p:spPr>
          <a:xfrm flipH="1">
            <a:off x="7394414" y="2148358"/>
            <a:ext cx="57906" cy="977709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1229240" y="32197"/>
            <a:ext cx="6441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/>
              <a:t>Relative </a:t>
            </a:r>
            <a:r>
              <a:rPr lang="it-IT" sz="4000" dirty="0" err="1"/>
              <a:t>Phase</a:t>
            </a:r>
            <a:r>
              <a:rPr lang="it-IT" sz="4000" dirty="0"/>
              <a:t> </a:t>
            </a:r>
            <a:r>
              <a:rPr lang="it-IT" sz="4000" dirty="0" err="1"/>
              <a:t>Measurements</a:t>
            </a:r>
            <a:endParaRPr lang="it-IT" sz="4000" dirty="0"/>
          </a:p>
        </p:txBody>
      </p:sp>
      <p:pic>
        <p:nvPicPr>
          <p:cNvPr id="30" name="Pictur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068960"/>
            <a:ext cx="3356260" cy="1284367"/>
          </a:xfrm>
          <a:prstGeom prst="rect">
            <a:avLst/>
          </a:prstGeom>
        </p:spPr>
      </p:pic>
      <p:grpSp>
        <p:nvGrpSpPr>
          <p:cNvPr id="31" name="Gruppo 30"/>
          <p:cNvGrpSpPr/>
          <p:nvPr/>
        </p:nvGrpSpPr>
        <p:grpSpPr>
          <a:xfrm>
            <a:off x="4043785" y="1844824"/>
            <a:ext cx="719584" cy="360040"/>
            <a:chOff x="2022984" y="1573138"/>
            <a:chExt cx="1404156" cy="631726"/>
          </a:xfrm>
        </p:grpSpPr>
        <p:sp>
          <p:nvSpPr>
            <p:cNvPr id="33" name="Trapezio 32"/>
            <p:cNvSpPr/>
            <p:nvPr/>
          </p:nvSpPr>
          <p:spPr>
            <a:xfrm>
              <a:off x="2555776" y="1844824"/>
              <a:ext cx="360040" cy="36004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ascicolazione 35"/>
            <p:cNvSpPr/>
            <p:nvPr/>
          </p:nvSpPr>
          <p:spPr>
            <a:xfrm rot="16200000">
              <a:off x="2203004" y="1404274"/>
              <a:ext cx="108012" cy="468052"/>
            </a:xfrm>
            <a:prstGeom prst="flowChartCollat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7" name="Connettore 1 36"/>
            <p:cNvCxnSpPr/>
            <p:nvPr/>
          </p:nvCxnSpPr>
          <p:spPr>
            <a:xfrm>
              <a:off x="2267744" y="1844824"/>
              <a:ext cx="936104" cy="0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H="1" flipV="1">
              <a:off x="2260600" y="1638300"/>
              <a:ext cx="7144" cy="206524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ascicolazione 38"/>
            <p:cNvSpPr/>
            <p:nvPr/>
          </p:nvSpPr>
          <p:spPr>
            <a:xfrm rot="16200000">
              <a:off x="3139108" y="1393118"/>
              <a:ext cx="108012" cy="468052"/>
            </a:xfrm>
            <a:prstGeom prst="flowChartCollat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1" name="Connettore 1 40"/>
            <p:cNvCxnSpPr/>
            <p:nvPr/>
          </p:nvCxnSpPr>
          <p:spPr>
            <a:xfrm flipH="1" flipV="1">
              <a:off x="3196704" y="1627144"/>
              <a:ext cx="7144" cy="206524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242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paonessa\UAV\Foto\2015-07-09_Vivaldi3p1Grigliata_TettiNeirotti\2015-07-09-09h31m18.JP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327" y="2537481"/>
            <a:ext cx="4226649" cy="35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385186" y="2249449"/>
            <a:ext cx="4608066" cy="35558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dirty="0" smtClean="0"/>
              <a:t>UAV equipped with a continuous-wave RF transmitter and a dipole antenna 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 smtClean="0"/>
              <a:t>The UAV autonomously performs quasi-rectilinear, constant height </a:t>
            </a:r>
            <a:r>
              <a:rPr lang="en-GB" sz="2000" dirty="0"/>
              <a:t>paths (GPS navigation) </a:t>
            </a:r>
            <a:r>
              <a:rPr lang="en-GB" sz="2000" dirty="0" smtClean="0"/>
              <a:t>e.g. E-plane or H-plane cuts</a:t>
            </a:r>
          </a:p>
          <a:p>
            <a:pPr marL="0" indent="0">
              <a:buNone/>
              <a:defRPr/>
            </a:pPr>
            <a:endParaRPr lang="en-GB" sz="2000" dirty="0" smtClean="0"/>
          </a:p>
          <a:p>
            <a:pPr>
              <a:defRPr/>
            </a:pPr>
            <a:r>
              <a:rPr lang="en-GB" sz="2000" dirty="0" smtClean="0"/>
              <a:t>Automatic take-off and landing</a:t>
            </a:r>
          </a:p>
          <a:p>
            <a:pPr marL="0" indent="0">
              <a:buNone/>
              <a:defRPr/>
            </a:pPr>
            <a:endParaRPr lang="en-GB" sz="2000" dirty="0" smtClean="0"/>
          </a:p>
          <a:p>
            <a:pPr>
              <a:defRPr/>
            </a:pPr>
            <a:r>
              <a:rPr lang="en-GB" sz="2000" dirty="0" err="1" smtClean="0"/>
              <a:t>Differental</a:t>
            </a:r>
            <a:r>
              <a:rPr lang="en-GB" sz="2000" dirty="0" smtClean="0"/>
              <a:t> GNSS system to track the position (accuracy few cm)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 smtClean="0"/>
              <a:t>On-board IMU to measured attitude (pitch, roll, yaw)</a:t>
            </a:r>
          </a:p>
          <a:p>
            <a:pPr>
              <a:defRPr/>
            </a:pPr>
            <a:endParaRPr lang="en-GB" sz="2000" dirty="0" smtClean="0"/>
          </a:p>
          <a:p>
            <a:pPr marL="0" indent="0">
              <a:buNone/>
              <a:defRPr/>
            </a:pPr>
            <a:endParaRPr lang="en-GB" sz="2000" dirty="0" smtClean="0"/>
          </a:p>
        </p:txBody>
      </p:sp>
      <p:sp>
        <p:nvSpPr>
          <p:cNvPr id="7" name="Casella di testo 2"/>
          <p:cNvSpPr txBox="1">
            <a:spLocks noChangeArrowheads="1"/>
          </p:cNvSpPr>
          <p:nvPr/>
        </p:nvSpPr>
        <p:spPr bwMode="auto">
          <a:xfrm>
            <a:off x="101699" y="5436964"/>
            <a:ext cx="1878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it-IT" altLang="en-US" sz="1800" b="1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Dipole antenna</a:t>
            </a:r>
            <a:endParaRPr lang="en-US" altLang="en-US" sz="1800" b="1" dirty="0">
              <a:latin typeface="+mn-lt"/>
              <a:cs typeface="Times New Roman" pitchFamily="18" charset="0"/>
            </a:endParaRPr>
          </a:p>
        </p:txBody>
      </p:sp>
      <p:cxnSp>
        <p:nvCxnSpPr>
          <p:cNvPr id="8" name="Connettore 2 12"/>
          <p:cNvCxnSpPr>
            <a:stCxn id="7" idx="0"/>
          </p:cNvCxnSpPr>
          <p:nvPr/>
        </p:nvCxnSpPr>
        <p:spPr bwMode="auto">
          <a:xfrm flipV="1">
            <a:off x="1041499" y="4932139"/>
            <a:ext cx="139700" cy="504825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323850" y="1196752"/>
            <a:ext cx="403212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GB" sz="2400" b="1" dirty="0" smtClean="0"/>
              <a:t>A micro </a:t>
            </a:r>
            <a:r>
              <a:rPr lang="en-GB" sz="2400" b="1" dirty="0" err="1" smtClean="0"/>
              <a:t>hexacopter</a:t>
            </a:r>
            <a:r>
              <a:rPr lang="en-GB" sz="2400" b="1" dirty="0" smtClean="0"/>
              <a:t> is used as far-field RF source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GB" sz="2400" b="1" dirty="0" smtClean="0"/>
              <a:t>flying over the AUT</a:t>
            </a:r>
            <a:endParaRPr lang="en-GB" sz="2400" b="1" dirty="0"/>
          </a:p>
        </p:txBody>
      </p:sp>
      <p:cxnSp>
        <p:nvCxnSpPr>
          <p:cNvPr id="10" name="Connettore 2 12"/>
          <p:cNvCxnSpPr>
            <a:stCxn id="11" idx="2"/>
          </p:cNvCxnSpPr>
          <p:nvPr/>
        </p:nvCxnSpPr>
        <p:spPr bwMode="auto">
          <a:xfrm flipH="1">
            <a:off x="2267745" y="3068960"/>
            <a:ext cx="900335" cy="1183630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 di testo 2"/>
          <p:cNvSpPr txBox="1">
            <a:spLocks noChangeArrowheads="1"/>
          </p:cNvSpPr>
          <p:nvPr/>
        </p:nvSpPr>
        <p:spPr bwMode="auto">
          <a:xfrm>
            <a:off x="2195736" y="2700660"/>
            <a:ext cx="194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it-IT" altLang="en-US" sz="1800" b="1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RF </a:t>
            </a:r>
            <a:r>
              <a:rPr lang="it-IT" altLang="en-US" sz="1800" b="1" dirty="0" err="1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transmitter</a:t>
            </a:r>
            <a:endParaRPr lang="en-US" altLang="en-US" sz="1800" b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Flying Far-field Test </a:t>
            </a:r>
            <a:r>
              <a:rPr lang="en-US" dirty="0" smtClean="0"/>
              <a:t>Source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62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 bwMode="auto">
          <a:xfrm>
            <a:off x="36512" y="116632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/>
              <a:t>Compass Verification</a:t>
            </a:r>
          </a:p>
        </p:txBody>
      </p:sp>
      <p:sp>
        <p:nvSpPr>
          <p:cNvPr id="23555" name="Segnaposto contenuto 3"/>
          <p:cNvSpPr>
            <a:spLocks noGrp="1"/>
          </p:cNvSpPr>
          <p:nvPr>
            <p:ph sz="half" idx="1"/>
          </p:nvPr>
        </p:nvSpPr>
        <p:spPr bwMode="auto">
          <a:xfrm>
            <a:off x="179512" y="3429000"/>
            <a:ext cx="2502223" cy="1512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/>
              <a:t>Two </a:t>
            </a:r>
            <a:r>
              <a:rPr lang="en-US" altLang="en-US" sz="2000" dirty="0" err="1" smtClean="0"/>
              <a:t>scatterers</a:t>
            </a:r>
            <a:r>
              <a:rPr lang="en-US" altLang="en-US" sz="2000" dirty="0" smtClean="0"/>
              <a:t> on the UAV</a:t>
            </a:r>
          </a:p>
          <a:p>
            <a:r>
              <a:rPr lang="en-US" altLang="en-US" sz="2000" dirty="0" smtClean="0"/>
              <a:t>Two total station pointing the UAV (accuracy 1 cm)</a:t>
            </a:r>
          </a:p>
          <a:p>
            <a:r>
              <a:rPr lang="en-US" altLang="en-US" sz="2000" dirty="0" smtClean="0"/>
              <a:t>The other angles could be verified as well</a:t>
            </a:r>
          </a:p>
          <a:p>
            <a:endParaRPr lang="en-US" altLang="en-US" sz="2000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61C2D-7C01-4CD4-B9C0-4415F6A7494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pic>
        <p:nvPicPr>
          <p:cNvPr id="6" name="Picture 2" descr="C:\Users\Paolo\AppData\Local\Temp\x10sctmp.png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771800" y="836712"/>
            <a:ext cx="6192688" cy="222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aolo\AppData\Local\Temp\x10sctmp5.pn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861" y="836712"/>
            <a:ext cx="2502223" cy="222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3131840" y="2064807"/>
            <a:ext cx="79208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/>
          <p:cNvCxnSpPr>
            <a:stCxn id="2" idx="2"/>
            <a:endCxn id="6" idx="3"/>
          </p:cNvCxnSpPr>
          <p:nvPr/>
        </p:nvCxnSpPr>
        <p:spPr>
          <a:xfrm flipH="1" flipV="1">
            <a:off x="2771800" y="1949445"/>
            <a:ext cx="360040" cy="475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/>
          <p:cNvSpPr/>
          <p:nvPr/>
        </p:nvSpPr>
        <p:spPr>
          <a:xfrm>
            <a:off x="7956376" y="2053826"/>
            <a:ext cx="79208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Immagine 32" descr="D:\LAVORO\Ska\2015\2015_11_06_Tetti Neirotti\report_finale\img\1d_angles.tif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60" t="5524" r="7765" b="1973"/>
          <a:stretch>
            <a:fillRect/>
          </a:stretch>
        </p:blipFill>
        <p:spPr bwMode="auto">
          <a:xfrm>
            <a:off x="2788679" y="3062177"/>
            <a:ext cx="6175810" cy="339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067944" y="5230941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mean = - 0,547</a:t>
            </a:r>
            <a:r>
              <a:rPr lang="en-GB" dirty="0" smtClean="0"/>
              <a:t>°, </a:t>
            </a:r>
            <a:r>
              <a:rPr lang="en-GB" dirty="0" err="1" smtClean="0"/>
              <a:t>std</a:t>
            </a:r>
            <a:r>
              <a:rPr lang="en-GB" dirty="0" smtClean="0"/>
              <a:t> </a:t>
            </a:r>
            <a:r>
              <a:rPr lang="en-GB" dirty="0"/>
              <a:t>= ±0,867°</a:t>
            </a:r>
            <a:endParaRPr lang="it-IT" dirty="0"/>
          </a:p>
          <a:p>
            <a:endParaRPr lang="it-IT" dirty="0"/>
          </a:p>
        </p:txBody>
      </p:sp>
      <p:sp>
        <p:nvSpPr>
          <p:cNvPr id="14" name="Rettangolo 7"/>
          <p:cNvSpPr>
            <a:spLocks noChangeArrowheads="1"/>
          </p:cNvSpPr>
          <p:nvPr/>
        </p:nvSpPr>
        <p:spPr bwMode="auto">
          <a:xfrm>
            <a:off x="113475" y="1020772"/>
            <a:ext cx="6699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en-US" dirty="0" smtClean="0"/>
              <a:t>DIATI</a:t>
            </a:r>
            <a:endParaRPr lang="it-IT" altLang="en-US" dirty="0"/>
          </a:p>
        </p:txBody>
      </p:sp>
      <p:pic>
        <p:nvPicPr>
          <p:cNvPr id="15" name="Picture 10" descr="http://upload.wikimedia.org/wikipedia/it/0/0c/Politecnico_di_Torino_-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1" y="120772"/>
            <a:ext cx="90666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4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586" y="404664"/>
            <a:ext cx="4837446" cy="1143000"/>
          </a:xfrm>
        </p:spPr>
        <p:txBody>
          <a:bodyPr/>
          <a:lstStyle/>
          <a:p>
            <a:r>
              <a:rPr lang="it-IT" dirty="0" smtClean="0"/>
              <a:t>SKALA 2.0 Pattern from 50 to 650 MHz</a:t>
            </a:r>
            <a:endParaRPr lang="it-IT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94" y="2174732"/>
            <a:ext cx="2749214" cy="413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pbs.twimg.com/profile_images/378800000770173726/fd146b7706d9ae5ac6594356592f0592_400x40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453819"/>
            <a:ext cx="1476152" cy="14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19069" y="2132856"/>
            <a:ext cx="130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Courtesy</a:t>
            </a:r>
            <a:r>
              <a:rPr lang="it-IT" dirty="0" smtClean="0"/>
              <a:t> of </a:t>
            </a:r>
            <a:endParaRPr lang="it-IT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01"/>
          <a:stretch/>
        </p:blipFill>
        <p:spPr bwMode="auto">
          <a:xfrm>
            <a:off x="4739936" y="3338623"/>
            <a:ext cx="4391375" cy="314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887021" y="4293096"/>
            <a:ext cx="16849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SKALA </a:t>
            </a:r>
            <a:r>
              <a:rPr lang="it-IT" dirty="0" err="1" smtClean="0"/>
              <a:t>dual</a:t>
            </a:r>
            <a:r>
              <a:rPr lang="it-IT" dirty="0" smtClean="0"/>
              <a:t> log-</a:t>
            </a:r>
            <a:r>
              <a:rPr lang="it-IT" dirty="0" err="1" smtClean="0"/>
              <a:t>periodic</a:t>
            </a:r>
            <a:r>
              <a:rPr lang="it-IT" dirty="0" smtClean="0"/>
              <a:t> antenna </a:t>
            </a:r>
            <a:r>
              <a:rPr lang="it-IT" dirty="0" err="1" smtClean="0"/>
              <a:t>working</a:t>
            </a:r>
            <a:r>
              <a:rPr lang="it-IT" dirty="0" smtClean="0"/>
              <a:t> from 50 to 650 MHz.</a:t>
            </a:r>
          </a:p>
          <a:p>
            <a:pPr algn="ctr"/>
            <a:r>
              <a:rPr lang="it-IT" dirty="0" err="1" smtClean="0"/>
              <a:t>Height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1.8 m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4"/>
          <a:stretch/>
        </p:blipFill>
        <p:spPr bwMode="auto">
          <a:xfrm>
            <a:off x="4750568" y="263347"/>
            <a:ext cx="4391375" cy="309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436096" y="2335860"/>
            <a:ext cx="2232248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Spin Flight </a:t>
            </a:r>
            <a:r>
              <a:rPr lang="it-IT" dirty="0" err="1" smtClean="0"/>
              <a:t>at</a:t>
            </a:r>
            <a:r>
              <a:rPr lang="it-IT" dirty="0" smtClean="0"/>
              <a:t> 50 MHz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5819499" y="4296384"/>
            <a:ext cx="2232248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E-</a:t>
            </a:r>
            <a:r>
              <a:rPr lang="it-IT" dirty="0" err="1" smtClean="0"/>
              <a:t>plane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650 MHz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68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it-IT" dirty="0" smtClean="0"/>
              <a:t>LOFAR </a:t>
            </a:r>
            <a:r>
              <a:rPr lang="it-IT" dirty="0" err="1" smtClean="0"/>
              <a:t>campaign</a:t>
            </a:r>
            <a:r>
              <a:rPr lang="it-IT" dirty="0" smtClean="0"/>
              <a:t> April 2016</a:t>
            </a:r>
            <a:endParaRPr lang="it-IT" dirty="0"/>
          </a:p>
        </p:txBody>
      </p:sp>
      <p:pic>
        <p:nvPicPr>
          <p:cNvPr id="3" name="Immagine 2" descr="http://www.astron.nl/sites/astron.nl/files/cms/lofar_2010-05-23_1.jpg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468666"/>
            <a:ext cx="5715373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Astron, Astronomy institu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2" y="5415880"/>
            <a:ext cx="18573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1520" y="5069066"/>
            <a:ext cx="130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Courtesy</a:t>
            </a:r>
            <a:r>
              <a:rPr lang="it-IT" dirty="0" smtClean="0"/>
              <a:t> of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10909" y="2289646"/>
            <a:ext cx="2925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Three Arrays in Three </a:t>
            </a:r>
            <a:r>
              <a:rPr lang="it-IT" dirty="0" err="1" smtClean="0"/>
              <a:t>Days</a:t>
            </a:r>
            <a:endParaRPr lang="it-IT" dirty="0" smtClean="0"/>
          </a:p>
          <a:p>
            <a:pPr algn="ctr"/>
            <a:r>
              <a:rPr lang="it-IT" dirty="0" smtClean="0"/>
              <a:t>with </a:t>
            </a:r>
          </a:p>
          <a:p>
            <a:pPr algn="ctr"/>
            <a:r>
              <a:rPr lang="it-IT" dirty="0" smtClean="0"/>
              <a:t>Multi-</a:t>
            </a:r>
            <a:r>
              <a:rPr lang="it-IT" dirty="0" err="1" smtClean="0"/>
              <a:t>frequency</a:t>
            </a:r>
            <a:r>
              <a:rPr lang="it-IT" dirty="0" smtClean="0"/>
              <a:t> TX</a:t>
            </a:r>
          </a:p>
          <a:p>
            <a:pPr algn="ctr"/>
            <a:r>
              <a:rPr lang="it-IT" dirty="0" smtClean="0"/>
              <a:t>(</a:t>
            </a:r>
            <a:r>
              <a:rPr lang="it-IT" dirty="0" err="1" smtClean="0"/>
              <a:t>almost</a:t>
            </a:r>
            <a:r>
              <a:rPr lang="it-IT" dirty="0" smtClean="0"/>
              <a:t> 300 </a:t>
            </a:r>
            <a:r>
              <a:rPr lang="it-IT" dirty="0" err="1" smtClean="0"/>
              <a:t>Patterns</a:t>
            </a:r>
            <a:r>
              <a:rPr lang="it-IT" dirty="0" smtClean="0"/>
              <a:t>/Flight)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3568" y="1124744"/>
            <a:ext cx="475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Aerial</a:t>
            </a:r>
            <a:r>
              <a:rPr lang="it-IT" dirty="0" smtClean="0"/>
              <a:t> </a:t>
            </a:r>
            <a:r>
              <a:rPr lang="it-IT" dirty="0" err="1" smtClean="0"/>
              <a:t>View</a:t>
            </a:r>
            <a:r>
              <a:rPr lang="it-IT" dirty="0" smtClean="0"/>
              <a:t> of a LOFAR station (The Netherlands)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156176" y="134250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UAV to </a:t>
            </a:r>
            <a:r>
              <a:rPr lang="it-IT" dirty="0" err="1" smtClean="0"/>
              <a:t>perform</a:t>
            </a:r>
            <a:r>
              <a:rPr lang="it-IT" dirty="0" smtClean="0"/>
              <a:t> an end-to-end </a:t>
            </a:r>
            <a:r>
              <a:rPr lang="it-IT" dirty="0" err="1" smtClean="0"/>
              <a:t>system</a:t>
            </a:r>
            <a:r>
              <a:rPr lang="it-IT" dirty="0" smtClean="0"/>
              <a:t> </a:t>
            </a:r>
            <a:r>
              <a:rPr lang="it-IT" dirty="0" err="1" smtClean="0"/>
              <a:t>verification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2" name="Ovale 11"/>
          <p:cNvSpPr/>
          <p:nvPr/>
        </p:nvSpPr>
        <p:spPr>
          <a:xfrm>
            <a:off x="3018145" y="2605379"/>
            <a:ext cx="1433573" cy="55994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911382" y="2411596"/>
            <a:ext cx="113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</a:t>
            </a:r>
            <a:r>
              <a:rPr lang="it-IT" dirty="0" smtClean="0">
                <a:solidFill>
                  <a:schemeClr val="bg1"/>
                </a:solidFill>
              </a:rPr>
              <a:t>BA </a:t>
            </a:r>
            <a:r>
              <a:rPr lang="it-IT" dirty="0" err="1" smtClean="0">
                <a:solidFill>
                  <a:schemeClr val="bg1"/>
                </a:solidFill>
              </a:rPr>
              <a:t>inner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>
          <a:xfrm flipH="1" flipV="1">
            <a:off x="4132881" y="3356992"/>
            <a:ext cx="792088" cy="432049"/>
          </a:xfrm>
          <a:prstGeom prst="straightConnector1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554532" y="3933056"/>
            <a:ext cx="115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</a:t>
            </a:r>
            <a:r>
              <a:rPr lang="it-IT" dirty="0" smtClean="0">
                <a:solidFill>
                  <a:schemeClr val="bg1"/>
                </a:solidFill>
              </a:rPr>
              <a:t>BA </a:t>
            </a:r>
            <a:r>
              <a:rPr lang="it-IT" dirty="0" err="1" smtClean="0">
                <a:solidFill>
                  <a:schemeClr val="bg1"/>
                </a:solidFill>
              </a:rPr>
              <a:t>outer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4132881" y="2605379"/>
            <a:ext cx="792088" cy="268313"/>
          </a:xfrm>
          <a:prstGeom prst="straightConnector1">
            <a:avLst/>
          </a:prstGeom>
          <a:ln w="19050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1392331" y="683404"/>
            <a:ext cx="5761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</a:t>
            </a:r>
            <a:r>
              <a:rPr lang="it-IT" dirty="0" err="1" smtClean="0"/>
              <a:t>collaboration</a:t>
            </a:r>
            <a:r>
              <a:rPr lang="it-IT" dirty="0" smtClean="0"/>
              <a:t> with  Stefan </a:t>
            </a:r>
            <a:r>
              <a:rPr lang="it-IT" dirty="0" err="1" smtClean="0"/>
              <a:t>Wijnholds</a:t>
            </a:r>
            <a:r>
              <a:rPr lang="it-IT" dirty="0" smtClean="0"/>
              <a:t> and  </a:t>
            </a:r>
            <a:r>
              <a:rPr lang="it-IT" dirty="0" err="1" smtClean="0"/>
              <a:t>Menno</a:t>
            </a:r>
            <a:r>
              <a:rPr lang="it-IT" dirty="0" smtClean="0"/>
              <a:t> </a:t>
            </a:r>
            <a:r>
              <a:rPr lang="it-IT" dirty="0" err="1" smtClean="0"/>
              <a:t>Norden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995478" y="5226730"/>
            <a:ext cx="697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LBAinner</a:t>
            </a:r>
            <a:r>
              <a:rPr lang="it-IT" dirty="0" smtClean="0"/>
              <a:t>: 48 </a:t>
            </a:r>
            <a:r>
              <a:rPr lang="it-IT" dirty="0" err="1" smtClean="0"/>
              <a:t>dual-pol</a:t>
            </a:r>
            <a:r>
              <a:rPr lang="it-IT" dirty="0" smtClean="0"/>
              <a:t>  </a:t>
            </a:r>
            <a:r>
              <a:rPr lang="it-IT" dirty="0" err="1" smtClean="0"/>
              <a:t>elements</a:t>
            </a:r>
            <a:r>
              <a:rPr lang="it-IT" dirty="0" smtClean="0"/>
              <a:t>  (random quasi-dense)  10-80 MHz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979712" y="5592578"/>
            <a:ext cx="697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LBAouter</a:t>
            </a:r>
            <a:r>
              <a:rPr lang="it-IT" dirty="0" smtClean="0"/>
              <a:t>: 48 </a:t>
            </a:r>
            <a:r>
              <a:rPr lang="it-IT" dirty="0" err="1" smtClean="0"/>
              <a:t>dual-pol</a:t>
            </a:r>
            <a:r>
              <a:rPr lang="it-IT" dirty="0" smtClean="0"/>
              <a:t>  </a:t>
            </a:r>
            <a:r>
              <a:rPr lang="it-IT" dirty="0" err="1" smtClean="0"/>
              <a:t>elements</a:t>
            </a:r>
            <a:r>
              <a:rPr lang="it-IT" dirty="0" smtClean="0"/>
              <a:t>  (random sparse) 10-80 MHz</a:t>
            </a:r>
          </a:p>
          <a:p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979712" y="5951021"/>
            <a:ext cx="6253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HBA:  48 </a:t>
            </a:r>
            <a:r>
              <a:rPr lang="it-IT" dirty="0" err="1"/>
              <a:t>tiles</a:t>
            </a:r>
            <a:r>
              <a:rPr lang="it-IT" dirty="0"/>
              <a:t> </a:t>
            </a:r>
            <a:r>
              <a:rPr lang="it-IT" dirty="0" err="1"/>
              <a:t>having</a:t>
            </a:r>
            <a:r>
              <a:rPr lang="it-IT" dirty="0"/>
              <a:t> 16 </a:t>
            </a:r>
            <a:r>
              <a:rPr lang="it-IT" dirty="0" err="1"/>
              <a:t>dual-pol</a:t>
            </a:r>
            <a:r>
              <a:rPr lang="it-IT" dirty="0"/>
              <a:t>  </a:t>
            </a:r>
            <a:r>
              <a:rPr lang="it-IT" dirty="0" err="1"/>
              <a:t>bow-ties</a:t>
            </a:r>
            <a:r>
              <a:rPr lang="it-IT" dirty="0"/>
              <a:t> </a:t>
            </a:r>
            <a:r>
              <a:rPr lang="it-IT" dirty="0" smtClean="0"/>
              <a:t>(dense)  120-240 </a:t>
            </a:r>
            <a:r>
              <a:rPr lang="it-IT" dirty="0"/>
              <a:t>MHz</a:t>
            </a:r>
          </a:p>
          <a:p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6156176" y="3530332"/>
            <a:ext cx="29481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 smtClean="0"/>
              <a:t>Embedded </a:t>
            </a:r>
            <a:r>
              <a:rPr lang="it-IT" dirty="0" err="1" smtClean="0"/>
              <a:t>Element</a:t>
            </a:r>
            <a:r>
              <a:rPr lang="it-IT" dirty="0" smtClean="0"/>
              <a:t> </a:t>
            </a:r>
            <a:r>
              <a:rPr lang="it-IT" dirty="0" err="1" smtClean="0"/>
              <a:t>Patterns</a:t>
            </a:r>
            <a:endParaRPr lang="it-IT" dirty="0" smtClean="0"/>
          </a:p>
          <a:p>
            <a:pPr algn="ctr">
              <a:lnSpc>
                <a:spcPct val="150000"/>
              </a:lnSpc>
            </a:pPr>
            <a:r>
              <a:rPr lang="it-IT" dirty="0" smtClean="0"/>
              <a:t>Array </a:t>
            </a:r>
            <a:r>
              <a:rPr lang="it-IT" dirty="0" err="1" smtClean="0"/>
              <a:t>Calibration</a:t>
            </a:r>
            <a:r>
              <a:rPr lang="it-IT" dirty="0" smtClean="0"/>
              <a:t> and Pattern </a:t>
            </a:r>
          </a:p>
          <a:p>
            <a:pPr algn="ctr">
              <a:lnSpc>
                <a:spcPct val="150000"/>
              </a:lnSpc>
            </a:pPr>
            <a:r>
              <a:rPr lang="it-IT" dirty="0" smtClean="0"/>
              <a:t>Antenna positions (</a:t>
            </a:r>
            <a:r>
              <a:rPr lang="it-IT" dirty="0" err="1" smtClean="0"/>
              <a:t>SW’s</a:t>
            </a:r>
            <a:r>
              <a:rPr lang="it-IT" dirty="0" smtClean="0"/>
              <a:t> talk)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2944969" y="3933056"/>
            <a:ext cx="104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HBA </a:t>
            </a:r>
            <a:r>
              <a:rPr lang="it-IT" dirty="0" err="1" smtClean="0">
                <a:solidFill>
                  <a:schemeClr val="bg1"/>
                </a:solidFill>
              </a:rPr>
              <a:t>half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29" name="Connettore 2 28"/>
          <p:cNvCxnSpPr/>
          <p:nvPr/>
        </p:nvCxnSpPr>
        <p:spPr>
          <a:xfrm flipH="1" flipV="1">
            <a:off x="2430516" y="3933056"/>
            <a:ext cx="514454" cy="18466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9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56971" y="-99392"/>
            <a:ext cx="9237483" cy="1143000"/>
          </a:xfrm>
        </p:spPr>
        <p:txBody>
          <a:bodyPr/>
          <a:lstStyle/>
          <a:p>
            <a:r>
              <a:rPr lang="it-IT" dirty="0" smtClean="0"/>
              <a:t>LOFAR LBA antenna in </a:t>
            </a:r>
            <a:r>
              <a:rPr lang="it-IT" dirty="0" err="1" smtClean="0"/>
              <a:t>Turin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456384" cy="252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stron, Astronomy instit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844910"/>
            <a:ext cx="2139064" cy="61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716016" y="980728"/>
            <a:ext cx="137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Courtesy</a:t>
            </a:r>
            <a:r>
              <a:rPr lang="it-IT" dirty="0" smtClean="0"/>
              <a:t> of: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31505" y="827419"/>
            <a:ext cx="354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LOFAR </a:t>
            </a:r>
            <a:r>
              <a:rPr lang="it-IT" dirty="0" err="1" smtClean="0"/>
              <a:t>Low</a:t>
            </a:r>
            <a:r>
              <a:rPr lang="it-IT" dirty="0" smtClean="0"/>
              <a:t>-Band  Antenna  in </a:t>
            </a:r>
            <a:r>
              <a:rPr lang="it-IT" dirty="0" err="1" smtClean="0"/>
              <a:t>Turin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51757" y="4077072"/>
            <a:ext cx="33401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LBA antenna </a:t>
            </a:r>
            <a:r>
              <a:rPr lang="it-IT" dirty="0" err="1" smtClean="0"/>
              <a:t>consists</a:t>
            </a:r>
            <a:r>
              <a:rPr lang="it-IT" dirty="0" smtClean="0"/>
              <a:t> of a </a:t>
            </a:r>
            <a:r>
              <a:rPr lang="it-IT" dirty="0" err="1" smtClean="0"/>
              <a:t>pair</a:t>
            </a:r>
            <a:r>
              <a:rPr lang="it-IT" dirty="0" smtClean="0"/>
              <a:t> of  </a:t>
            </a:r>
            <a:r>
              <a:rPr lang="it-IT" dirty="0" err="1" smtClean="0"/>
              <a:t>crossed</a:t>
            </a:r>
            <a:r>
              <a:rPr lang="it-IT" dirty="0" smtClean="0"/>
              <a:t> </a:t>
            </a:r>
            <a:r>
              <a:rPr lang="it-IT" dirty="0" err="1" smtClean="0"/>
              <a:t>inverted</a:t>
            </a:r>
            <a:r>
              <a:rPr lang="it-IT" dirty="0" smtClean="0"/>
              <a:t>-V </a:t>
            </a:r>
            <a:r>
              <a:rPr lang="it-IT" dirty="0" err="1" smtClean="0"/>
              <a:t>dipoles</a:t>
            </a:r>
            <a:r>
              <a:rPr lang="it-IT" dirty="0" smtClean="0"/>
              <a:t>  </a:t>
            </a:r>
            <a:r>
              <a:rPr lang="it-IT" dirty="0" err="1" smtClean="0"/>
              <a:t>operating</a:t>
            </a:r>
            <a:r>
              <a:rPr lang="it-IT" dirty="0" smtClean="0"/>
              <a:t> from 10 to 80 MHz. </a:t>
            </a:r>
          </a:p>
          <a:p>
            <a:r>
              <a:rPr lang="it-IT" dirty="0" smtClean="0"/>
              <a:t>Antenna </a:t>
            </a:r>
            <a:r>
              <a:rPr lang="it-IT" dirty="0" err="1" smtClean="0"/>
              <a:t>height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1.7 m, </a:t>
            </a:r>
            <a:r>
              <a:rPr lang="it-IT" dirty="0" err="1" smtClean="0"/>
              <a:t>width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3 m</a:t>
            </a:r>
            <a:endParaRPr lang="it-IT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42" r="4516"/>
          <a:stretch/>
        </p:blipFill>
        <p:spPr bwMode="auto">
          <a:xfrm>
            <a:off x="3709900" y="1988839"/>
            <a:ext cx="5343711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 rot="16200000">
            <a:off x="3783189" y="3613396"/>
            <a:ext cx="308098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900" dirty="0" smtClean="0"/>
              <a:t>dB</a:t>
            </a:r>
            <a:endParaRPr lang="it-IT" sz="9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118409" y="1619507"/>
            <a:ext cx="427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LBA </a:t>
            </a:r>
            <a:r>
              <a:rPr lang="it-IT" dirty="0" err="1" smtClean="0"/>
              <a:t>simulation</a:t>
            </a:r>
            <a:r>
              <a:rPr lang="it-IT" dirty="0" smtClean="0"/>
              <a:t> by Michel </a:t>
            </a:r>
            <a:r>
              <a:rPr lang="it-IT" dirty="0" err="1" smtClean="0"/>
              <a:t>Arts</a:t>
            </a:r>
            <a:r>
              <a:rPr lang="it-IT" dirty="0" smtClean="0"/>
              <a:t> </a:t>
            </a:r>
            <a:r>
              <a:rPr lang="it-IT" dirty="0" err="1" smtClean="0"/>
              <a:t>using</a:t>
            </a:r>
            <a:r>
              <a:rPr lang="it-IT" dirty="0" smtClean="0"/>
              <a:t> WIPL-D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07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Gain </a:t>
            </a:r>
            <a:r>
              <a:rPr lang="it-IT" dirty="0" err="1" smtClean="0"/>
              <a:t>Measurement</a:t>
            </a:r>
            <a:endParaRPr lang="it-IT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66" y="1216474"/>
            <a:ext cx="8022883" cy="211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9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66" y="1216474"/>
            <a:ext cx="8022883" cy="211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Gain </a:t>
            </a:r>
            <a:r>
              <a:rPr lang="it-IT" dirty="0" err="1" smtClean="0"/>
              <a:t>Measurement</a:t>
            </a: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995936" y="3699823"/>
            <a:ext cx="4680520" cy="258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1 3"/>
          <p:cNvCxnSpPr/>
          <p:nvPr/>
        </p:nvCxnSpPr>
        <p:spPr>
          <a:xfrm>
            <a:off x="395536" y="1834191"/>
            <a:ext cx="75608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395536" y="2863569"/>
            <a:ext cx="75608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416802" y="1639433"/>
            <a:ext cx="75608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Users\paonessa\UAV\Foto\2015-07-09_Vivaldi3p1Grigliata_TettiNeirotti\2015-07-09-09h31m18.JPG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580" y="3839683"/>
            <a:ext cx="2736304" cy="230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1115616" y="4725144"/>
            <a:ext cx="115212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4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6923</TotalTime>
  <Words>945</Words>
  <Application>Microsoft Macintosh PowerPoint</Application>
  <PresentationFormat>Presentazione su schermo (4:3)</PresentationFormat>
  <Paragraphs>176</Paragraphs>
  <Slides>22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 Narrow</vt:lpstr>
      <vt:lpstr>Calibri</vt:lpstr>
      <vt:lpstr>Cambria Math</vt:lpstr>
      <vt:lpstr>Times New Roman</vt:lpstr>
      <vt:lpstr>Wingdings</vt:lpstr>
      <vt:lpstr>Arial</vt:lpstr>
      <vt:lpstr>Tema di Office</vt:lpstr>
      <vt:lpstr>Recent Results with the UAV-based Array Verification and Calibration System</vt:lpstr>
      <vt:lpstr>Framework</vt:lpstr>
      <vt:lpstr>Flying Far-field Test Source</vt:lpstr>
      <vt:lpstr>Compass Verification</vt:lpstr>
      <vt:lpstr>SKALA 2.0 Pattern from 50 to 650 MHz</vt:lpstr>
      <vt:lpstr>LOFAR campaign April 2016</vt:lpstr>
      <vt:lpstr>LOFAR LBA antenna in Turin</vt:lpstr>
      <vt:lpstr>Gain Measurement</vt:lpstr>
      <vt:lpstr>Gain Measurement</vt:lpstr>
      <vt:lpstr>Embedded Element Pattern LBA inner</vt:lpstr>
      <vt:lpstr>Presentazione di PowerPoint</vt:lpstr>
      <vt:lpstr>Presentazione di PowerPoint</vt:lpstr>
      <vt:lpstr>Presentazione di PowerPoint</vt:lpstr>
      <vt:lpstr>Second Day: Wind Speed 35 km/h</vt:lpstr>
      <vt:lpstr>Near-field scan and  Relative Phase Measurements </vt:lpstr>
      <vt:lpstr>Ongoing: Phase-Locked UAV Transmitter</vt:lpstr>
      <vt:lpstr>Ongoing: UAV-based Sensitivity Measurements</vt:lpstr>
      <vt:lpstr>UAV-based Sensitivity measurements</vt:lpstr>
      <vt:lpstr>Conclusion</vt:lpstr>
      <vt:lpstr>Presentazione di PowerPoint</vt:lpstr>
      <vt:lpstr>Phase measurements - CABLES</vt:lpstr>
      <vt:lpstr>Presentazione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Virone</dc:creator>
  <cp:lastModifiedBy>Jader Monari</cp:lastModifiedBy>
  <cp:revision>454</cp:revision>
  <cp:lastPrinted>2016-04-11T14:57:59Z</cp:lastPrinted>
  <dcterms:created xsi:type="dcterms:W3CDTF">2011-09-01T07:13:31Z</dcterms:created>
  <dcterms:modified xsi:type="dcterms:W3CDTF">2016-05-10T11:47:22Z</dcterms:modified>
</cp:coreProperties>
</file>