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621" r:id="rId2"/>
    <p:sldId id="628" r:id="rId3"/>
    <p:sldId id="632" r:id="rId4"/>
    <p:sldId id="629" r:id="rId5"/>
    <p:sldId id="633" r:id="rId6"/>
    <p:sldId id="631" r:id="rId7"/>
    <p:sldId id="634" r:id="rId8"/>
    <p:sldId id="635" r:id="rId9"/>
    <p:sldId id="654" r:id="rId10"/>
    <p:sldId id="636" r:id="rId11"/>
    <p:sldId id="637" r:id="rId12"/>
    <p:sldId id="644" r:id="rId13"/>
    <p:sldId id="638" r:id="rId14"/>
    <p:sldId id="639" r:id="rId15"/>
    <p:sldId id="643" r:id="rId16"/>
    <p:sldId id="640" r:id="rId17"/>
    <p:sldId id="641" r:id="rId18"/>
    <p:sldId id="642" r:id="rId19"/>
    <p:sldId id="645" r:id="rId20"/>
    <p:sldId id="646" r:id="rId21"/>
    <p:sldId id="647" r:id="rId22"/>
    <p:sldId id="648" r:id="rId23"/>
    <p:sldId id="649" r:id="rId24"/>
    <p:sldId id="650" r:id="rId25"/>
    <p:sldId id="652" r:id="rId26"/>
    <p:sldId id="651" r:id="rId27"/>
    <p:sldId id="653" r:id="rId28"/>
    <p:sldId id="630" r:id="rId29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34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  <a:srgbClr val="FFFFFF"/>
    <a:srgbClr val="FFFF66"/>
    <a:srgbClr val="CC6600"/>
    <a:srgbClr val="FBE4C8"/>
    <a:srgbClr val="FFFFCC"/>
    <a:srgbClr val="FFCCCC"/>
    <a:srgbClr val="FFCCFF"/>
    <a:srgbClr val="4A3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9520" autoAdjust="0"/>
  </p:normalViewPr>
  <p:slideViewPr>
    <p:cSldViewPr snapToGrid="0" showGuides="1">
      <p:cViewPr varScale="1">
        <p:scale>
          <a:sx n="63" d="100"/>
          <a:sy n="63" d="100"/>
        </p:scale>
        <p:origin x="1652" y="48"/>
      </p:cViewPr>
      <p:guideLst>
        <p:guide orient="horz" pos="3234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86"/>
    </p:cViewPr>
  </p:sorterViewPr>
  <p:notesViewPr>
    <p:cSldViewPr snapToGrid="0" showGuides="1">
      <p:cViewPr>
        <p:scale>
          <a:sx n="100" d="100"/>
          <a:sy n="100" d="100"/>
        </p:scale>
        <p:origin x="-204" y="156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an example of measuring beam pattern of an AUT through interferometry with the MWA (reference array ). How much hybrid array effect is at play here?</a:t>
            </a:r>
          </a:p>
          <a:p>
            <a:r>
              <a:rPr lang="en-AU" dirty="0" smtClean="0"/>
              <a:t>The way this works:</a:t>
            </a:r>
          </a:p>
          <a:p>
            <a:pPr marL="228600" indent="-228600">
              <a:buAutoNum type="arabicPeriod"/>
            </a:pPr>
            <a:r>
              <a:rPr lang="en-AU" dirty="0" smtClean="0"/>
              <a:t>Point the beam such that a bright compact source such as </a:t>
            </a:r>
            <a:r>
              <a:rPr lang="en-AU" dirty="0" err="1" smtClean="0"/>
              <a:t>HydA</a:t>
            </a:r>
            <a:r>
              <a:rPr lang="en-AU" dirty="0" smtClean="0"/>
              <a:t> transits the main beam of the AUT</a:t>
            </a:r>
          </a:p>
          <a:p>
            <a:pPr marL="228600" indent="-228600">
              <a:buAutoNum type="arabicPeriod"/>
            </a:pPr>
            <a:r>
              <a:rPr lang="en-AU" dirty="0" smtClean="0"/>
              <a:t>Track the source using the reference array</a:t>
            </a:r>
          </a:p>
          <a:p>
            <a:pPr marL="228600" indent="-228600">
              <a:buAutoNum type="arabicPeriod"/>
            </a:pPr>
            <a:r>
              <a:rPr lang="en-AU" dirty="0" smtClean="0"/>
              <a:t>Perform complex gain calibration along the source’s trajectory</a:t>
            </a:r>
          </a:p>
          <a:p>
            <a:pPr marL="228600" indent="-228600">
              <a:buAutoNum type="arabicPeriod"/>
            </a:pPr>
            <a:r>
              <a:rPr lang="en-AU" dirty="0" smtClean="0"/>
              <a:t>Use that information to extract sensitivity array A/T, see CAMA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F1FF6-9518-4E19-8104-3E5AAB8774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F1FF6-9518-4E19-8104-3E5AAB8774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Adrian </a:t>
            </a:r>
            <a:r>
              <a:rPr lang="en-US" dirty="0" err="1" smtClean="0"/>
              <a:t>Sutinjo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E1A8DB96-8087-4E45-800D-DC2622FE4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5376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2016</a:t>
            </a:r>
          </a:p>
          <a:p>
            <a:pPr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AADC - LFAA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4424067"/>
            <a:ext cx="2131364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1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AADC: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LFAA: Low Frequency Aperture Array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Array Prototypes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Bologna, 11 May 2016, 9:30 AM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Adrian Sutinjo, Curtin University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0" y="5568372"/>
            <a:ext cx="217548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" y="4914551"/>
            <a:ext cx="1619419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5" y="4733829"/>
            <a:ext cx="131088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63" y="5789311"/>
            <a:ext cx="1965318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5" y="5708078"/>
            <a:ext cx="1619419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4" y="4914551"/>
            <a:ext cx="2207726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1720" y="145510"/>
            <a:ext cx="6264696" cy="11232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AAVS0.5: </a:t>
            </a:r>
            <a:r>
              <a:rPr lang="en-AU" dirty="0" smtClean="0">
                <a:solidFill>
                  <a:schemeClr val="tx1"/>
                </a:solidFill>
              </a:rPr>
              <a:t>Sensitivity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90" y="1015374"/>
            <a:ext cx="5476546" cy="5690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353" y="961548"/>
            <a:ext cx="281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E-W polarization (“X”)</a:t>
            </a:r>
            <a:endParaRPr lang="en-A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8443" y="321534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N-S (“Y”)</a:t>
            </a:r>
            <a:endParaRPr lang="en-AU" sz="2000" dirty="0"/>
          </a:p>
        </p:txBody>
      </p:sp>
      <p:sp>
        <p:nvSpPr>
          <p:cNvPr id="4" name="Oval 3"/>
          <p:cNvSpPr/>
          <p:nvPr/>
        </p:nvSpPr>
        <p:spPr>
          <a:xfrm>
            <a:off x="4429387" y="1932928"/>
            <a:ext cx="343949" cy="94449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318125" y="166957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Simulated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0591" y="128682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7030A0"/>
                </a:solidFill>
              </a:rPr>
              <a:t>Measured</a:t>
            </a:r>
            <a:endParaRPr lang="en-AU" sz="1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69" y="4078137"/>
            <a:ext cx="2797867" cy="1837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51837" y="3275173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Simulation in FEKO</a:t>
            </a: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5863" y="1771348"/>
                <a:ext cx="2497942" cy="69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863" y="1771348"/>
                <a:ext cx="2497942" cy="694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943562" y="1563826"/>
            <a:ext cx="147368" cy="10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00" y="188640"/>
            <a:ext cx="7107464" cy="800768"/>
          </a:xfrm>
        </p:spPr>
        <p:txBody>
          <a:bodyPr/>
          <a:lstStyle/>
          <a:p>
            <a:r>
              <a:rPr lang="en-AU" dirty="0" smtClean="0"/>
              <a:t>AAVS0.5: </a:t>
            </a:r>
            <a:r>
              <a:rPr lang="en-AU" dirty="0"/>
              <a:t>B</a:t>
            </a:r>
            <a:r>
              <a:rPr lang="en-AU" dirty="0" smtClean="0"/>
              <a:t>eam Pattern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8" y="1140903"/>
            <a:ext cx="6490665" cy="54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336" y="1760898"/>
            <a:ext cx="3291342" cy="792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6434417" y="2156988"/>
            <a:ext cx="216025" cy="5400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360007" y="2259041"/>
            <a:ext cx="658585" cy="6539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4336" y="269759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err="1" smtClean="0">
                <a:solidFill>
                  <a:srgbClr val="0070C0"/>
                </a:solidFill>
              </a:rPr>
              <a:t>HydA</a:t>
            </a:r>
            <a:r>
              <a:rPr lang="en-AU" sz="1400" dirty="0" smtClean="0">
                <a:solidFill>
                  <a:srgbClr val="0070C0"/>
                </a:solidFill>
              </a:rPr>
              <a:t> &amp; MWA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1824" y="2913026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AAVS0.5</a:t>
            </a:r>
            <a:endParaRPr lang="en-A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69" y="1062919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AAVS0.5 characterization: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. Sutinjo, T. Colegate, R. Wayth, P. Hall, E. de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Lera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Acedo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T. Booler, A. Faulkner, L. Feng, N. Hurley-Walker, B. Juswardy, S.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Padhi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N.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Razavi-Ghods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M. Sokolowski, S. Tingay, and J. G.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bij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Vaate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“Characterization of a low-frequency radio astronomy prototype array in Western Australia,”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IEEE Trans. Antennas 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Propagat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vol. 63, no. 12, pp. 5433-5442, Dec. 2015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r>
              <a:rPr lang="en-GB" dirty="0" smtClean="0"/>
              <a:t>Hybrid AAVS0.5/SKALA-MWA interferometry: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A. Sutinjo, D. Ung, T. Colegate, R. Wayth, P.  Hall, E. de </a:t>
            </a:r>
            <a:r>
              <a:rPr lang="en-US" sz="1800" dirty="0" err="1"/>
              <a:t>Lera</a:t>
            </a:r>
            <a:r>
              <a:rPr lang="en-US" sz="1800" dirty="0"/>
              <a:t> </a:t>
            </a:r>
            <a:r>
              <a:rPr lang="en-US" sz="1800" dirty="0" err="1"/>
              <a:t>Acedo</a:t>
            </a:r>
            <a:r>
              <a:rPr lang="en-US" sz="1800" dirty="0"/>
              <a:t>, “Interferometry with hybrid low-frequency radio astronomy arrays,” submitted to </a:t>
            </a:r>
            <a:r>
              <a:rPr lang="en-US" sz="1800" i="1" dirty="0"/>
              <a:t>IEEE Trans. Antennas </a:t>
            </a:r>
            <a:r>
              <a:rPr lang="en-US" sz="1800" i="1" dirty="0" err="1"/>
              <a:t>Propagat</a:t>
            </a:r>
            <a:r>
              <a:rPr lang="en-US" sz="1800" i="1" dirty="0"/>
              <a:t>.</a:t>
            </a:r>
            <a:r>
              <a:rPr lang="en-US" sz="1800" dirty="0"/>
              <a:t>, Mar. 2016.</a:t>
            </a:r>
            <a:endParaRPr lang="en-AU" sz="1800" dirty="0"/>
          </a:p>
          <a:p>
            <a:pPr lvl="0"/>
            <a:endParaRPr lang="en-AU" sz="18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4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5337" y="404664"/>
            <a:ext cx="7391120" cy="1368152"/>
          </a:xfrm>
        </p:spPr>
        <p:txBody>
          <a:bodyPr/>
          <a:lstStyle/>
          <a:p>
            <a:r>
              <a:rPr lang="en-AU" dirty="0" smtClean="0"/>
              <a:t>Identical vs. Hybrid Arrays</a:t>
            </a:r>
            <a:endParaRPr lang="en-AU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6897403" y="1025407"/>
            <a:ext cx="777649" cy="119772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5-Point Star 71"/>
          <p:cNvSpPr/>
          <p:nvPr/>
        </p:nvSpPr>
        <p:spPr bwMode="auto">
          <a:xfrm>
            <a:off x="7759275" y="881623"/>
            <a:ext cx="320040" cy="335280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7602672" y="1102636"/>
            <a:ext cx="695346" cy="1120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>
          <a:xfrm>
            <a:off x="7618568" y="2700088"/>
            <a:ext cx="0" cy="7709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879855" y="2700088"/>
            <a:ext cx="1544" cy="828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10800000">
            <a:off x="7389057" y="3472557"/>
            <a:ext cx="450170" cy="4400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6640890" y="3506267"/>
            <a:ext cx="450170" cy="4400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9" name="Flowchart: Summing Junction 48"/>
          <p:cNvSpPr/>
          <p:nvPr/>
        </p:nvSpPr>
        <p:spPr>
          <a:xfrm>
            <a:off x="7120625" y="4522176"/>
            <a:ext cx="312455" cy="316645"/>
          </a:xfrm>
          <a:prstGeom prst="flowChartSummingJunction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0" name="Straight Arrow Connector 49"/>
          <p:cNvCxnSpPr>
            <a:endCxn id="49" idx="1"/>
          </p:cNvCxnSpPr>
          <p:nvPr/>
        </p:nvCxnSpPr>
        <p:spPr>
          <a:xfrm>
            <a:off x="6881399" y="4240343"/>
            <a:ext cx="284984" cy="328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399608" y="4228860"/>
            <a:ext cx="218960" cy="3396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64662" y="3912577"/>
            <a:ext cx="15193" cy="327766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602672" y="3901094"/>
            <a:ext cx="8299" cy="33924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9" idx="4"/>
          </p:cNvCxnSpPr>
          <p:nvPr/>
        </p:nvCxnSpPr>
        <p:spPr>
          <a:xfrm>
            <a:off x="7276853" y="4838821"/>
            <a:ext cx="0" cy="3091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8676" y="1991090"/>
            <a:ext cx="53730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We initially treated as a </a:t>
            </a:r>
            <a:r>
              <a:rPr lang="en-AU" sz="2000" i="1" dirty="0" smtClean="0"/>
              <a:t>non-issue</a:t>
            </a:r>
            <a:r>
              <a:rPr lang="en-AU" sz="2000" dirty="0" smtClean="0"/>
              <a:t> the AAVS0.5 and MWA “hybrid</a:t>
            </a:r>
            <a:r>
              <a:rPr lang="en-AU" sz="2000" dirty="0"/>
              <a:t>” array combination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 Radio astronomy software packages start with the assumption that the antennas/array are </a:t>
            </a:r>
            <a:r>
              <a:rPr lang="en-AU" sz="2000" i="1" dirty="0" smtClean="0"/>
              <a:t>identical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1310" y="2178830"/>
            <a:ext cx="620178" cy="70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1152" y="2178829"/>
            <a:ext cx="620178" cy="70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5337" y="404664"/>
            <a:ext cx="7391120" cy="1368152"/>
          </a:xfrm>
        </p:spPr>
        <p:txBody>
          <a:bodyPr/>
          <a:lstStyle/>
          <a:p>
            <a:r>
              <a:rPr lang="en-AU" dirty="0" smtClean="0"/>
              <a:t>But……</a:t>
            </a:r>
            <a:endParaRPr lang="en-AU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6769848" y="1033742"/>
            <a:ext cx="777649" cy="119772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5-Point Star 71"/>
          <p:cNvSpPr/>
          <p:nvPr/>
        </p:nvSpPr>
        <p:spPr bwMode="auto">
          <a:xfrm>
            <a:off x="7631720" y="889958"/>
            <a:ext cx="320040" cy="335280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7475117" y="1110971"/>
            <a:ext cx="695346" cy="1120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>
          <a:xfrm>
            <a:off x="7491013" y="2708423"/>
            <a:ext cx="0" cy="7709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752300" y="2708423"/>
            <a:ext cx="1544" cy="828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10800000">
            <a:off x="7261502" y="3480892"/>
            <a:ext cx="450170" cy="4400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6513335" y="3514602"/>
            <a:ext cx="450170" cy="4400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9" name="Flowchart: Summing Junction 48"/>
          <p:cNvSpPr/>
          <p:nvPr/>
        </p:nvSpPr>
        <p:spPr>
          <a:xfrm>
            <a:off x="6993070" y="4530511"/>
            <a:ext cx="312455" cy="316645"/>
          </a:xfrm>
          <a:prstGeom prst="flowChartSummingJunction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0" name="Straight Arrow Connector 49"/>
          <p:cNvCxnSpPr>
            <a:endCxn id="49" idx="1"/>
          </p:cNvCxnSpPr>
          <p:nvPr/>
        </p:nvCxnSpPr>
        <p:spPr>
          <a:xfrm>
            <a:off x="6753844" y="4248678"/>
            <a:ext cx="284984" cy="328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272053" y="4237195"/>
            <a:ext cx="218960" cy="3396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37107" y="3920912"/>
            <a:ext cx="15193" cy="327766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475117" y="3909429"/>
            <a:ext cx="8299" cy="327766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9" idx="4"/>
          </p:cNvCxnSpPr>
          <p:nvPr/>
        </p:nvCxnSpPr>
        <p:spPr>
          <a:xfrm>
            <a:off x="7149298" y="4847156"/>
            <a:ext cx="0" cy="3091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2944" y="1584501"/>
            <a:ext cx="53730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AAVS0.5 and MWA are clearly </a:t>
            </a:r>
            <a:r>
              <a:rPr lang="en-AU" sz="2000" i="1" dirty="0" smtClean="0"/>
              <a:t>not</a:t>
            </a:r>
            <a:r>
              <a:rPr lang="en-AU" sz="2000" dirty="0" smtClean="0"/>
              <a:t> identical arrays: different antenna elements and spacing.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Exact?</a:t>
            </a:r>
            <a:endParaRPr lang="en-AU" sz="2000" dirty="0"/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Approximate? </a:t>
            </a:r>
            <a:r>
              <a:rPr lang="en-AU" sz="2000" dirty="0"/>
              <a:t>Under what </a:t>
            </a:r>
            <a:r>
              <a:rPr lang="en-AU" sz="2000" dirty="0" smtClean="0"/>
              <a:t>conditions? 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How does it affect AAVS0.5/1 and SKA_LOW? </a:t>
            </a:r>
            <a:endParaRPr lang="en-AU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3755" y="2187165"/>
            <a:ext cx="620178" cy="70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84" y="2223128"/>
            <a:ext cx="1523412" cy="10632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22717"/>
            <a:ext cx="7807800" cy="1080000"/>
          </a:xfrm>
        </p:spPr>
        <p:txBody>
          <a:bodyPr/>
          <a:lstStyle/>
          <a:p>
            <a:r>
              <a:rPr lang="en-AU" dirty="0" smtClean="0"/>
              <a:t>Summary of Findings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60139" y="1602377"/>
            <a:ext cx="8197703" cy="3317202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If we have a bright compact source, hybrid array complex gain calibration (1 AUT + N-1 identical arrays) results in </a:t>
            </a:r>
            <a:r>
              <a:rPr lang="en-AU" sz="2000" i="1" dirty="0" smtClean="0"/>
              <a:t>amplitude and phase </a:t>
            </a:r>
            <a:r>
              <a:rPr lang="en-AU" sz="2000" b="1" dirty="0" smtClean="0"/>
              <a:t>direction-dependent</a:t>
            </a:r>
            <a:r>
              <a:rPr lang="en-AU" sz="2000" dirty="0" smtClean="0"/>
              <a:t> error factors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i="1" dirty="0" smtClean="0"/>
              <a:t>Amplitude factor </a:t>
            </a:r>
            <a:r>
              <a:rPr lang="en-AU" sz="1800" dirty="0" smtClean="0"/>
              <a:t>is due to polarization mismatch of the hybrid array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i="1" dirty="0" smtClean="0"/>
              <a:t>Phase factor </a:t>
            </a:r>
            <a:r>
              <a:rPr lang="en-AU" sz="1800" dirty="0" smtClean="0"/>
              <a:t>is due to relative movement of antenna/array phase </a:t>
            </a:r>
            <a:r>
              <a:rPr lang="en-AU" sz="1800" dirty="0" err="1" smtClean="0"/>
              <a:t>centers</a:t>
            </a:r>
            <a:endParaRPr lang="en-AU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If we have a bright compact </a:t>
            </a:r>
            <a:r>
              <a:rPr lang="en-AU" sz="2000" dirty="0" smtClean="0"/>
              <a:t>source, these effects can be well characterized and their impact assessed.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AU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960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534" y="135441"/>
            <a:ext cx="1955418" cy="992709"/>
          </a:xfrm>
        </p:spPr>
        <p:txBody>
          <a:bodyPr/>
          <a:lstStyle/>
          <a:p>
            <a:r>
              <a:rPr lang="en-AU" dirty="0" smtClean="0"/>
              <a:t>Example :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</a:t>
            </a:r>
            <a:r>
              <a:rPr lang="en-US" dirty="0" err="1" smtClean="0"/>
              <a:t>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36780" y="186254"/>
            <a:ext cx="2577042" cy="118987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AU" sz="1600" dirty="0" smtClean="0"/>
              <a:t>A </a:t>
            </a:r>
            <a:r>
              <a:rPr lang="en-AU" sz="1600" b="1" dirty="0" smtClean="0"/>
              <a:t>single</a:t>
            </a:r>
            <a:r>
              <a:rPr lang="en-AU" sz="1600" dirty="0" smtClean="0"/>
              <a:t> log-periodic antenna and one MWA </a:t>
            </a:r>
            <a:r>
              <a:rPr lang="en-AU" sz="1600" dirty="0"/>
              <a:t>Bow-tie </a:t>
            </a:r>
            <a:r>
              <a:rPr lang="en-AU" sz="1600" dirty="0" smtClean="0"/>
              <a:t>at </a:t>
            </a:r>
            <a:r>
              <a:rPr lang="en-AU" sz="1600" b="1" dirty="0" smtClean="0"/>
              <a:t>220 </a:t>
            </a:r>
            <a:r>
              <a:rPr lang="en-AU" sz="1600" b="1" dirty="0"/>
              <a:t>MHz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AU" sz="16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79" y="85803"/>
            <a:ext cx="1086416" cy="1493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92" y="86257"/>
            <a:ext cx="1562588" cy="146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lowchart: Summing Junction 8"/>
          <p:cNvSpPr/>
          <p:nvPr/>
        </p:nvSpPr>
        <p:spPr>
          <a:xfrm>
            <a:off x="4451364" y="969827"/>
            <a:ext cx="312455" cy="316645"/>
          </a:xfrm>
          <a:prstGeom prst="flowChartSummingJunction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Arrow Connector 3"/>
          <p:cNvCxnSpPr>
            <a:stCxn id="15362" idx="3"/>
            <a:endCxn id="9" idx="2"/>
          </p:cNvCxnSpPr>
          <p:nvPr/>
        </p:nvCxnSpPr>
        <p:spPr>
          <a:xfrm>
            <a:off x="4164595" y="832426"/>
            <a:ext cx="286769" cy="295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363" idx="1"/>
            <a:endCxn id="9" idx="6"/>
          </p:cNvCxnSpPr>
          <p:nvPr/>
        </p:nvCxnSpPr>
        <p:spPr>
          <a:xfrm flipH="1">
            <a:off x="4763819" y="817920"/>
            <a:ext cx="210373" cy="310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67887" y="5350617"/>
                <a:ext cx="711602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1600" dirty="0" smtClean="0"/>
                  <a:t>Amplitude: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AU" sz="1600" i="1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func>
                    <m:r>
                      <a:rPr lang="en-AU" sz="1600">
                        <a:latin typeface="Cambria Math"/>
                        <a:ea typeface="Cambria Math"/>
                      </a:rPr>
                      <m:t> ~1</m:t>
                    </m:r>
                  </m:oMath>
                </a14:m>
                <a:r>
                  <a:rPr lang="en-AU" sz="1600" dirty="0"/>
                  <a:t>, polarization </a:t>
                </a:r>
                <a:r>
                  <a:rPr lang="en-AU" sz="1600" dirty="0" smtClean="0"/>
                  <a:t>is </a:t>
                </a:r>
                <a:r>
                  <a:rPr lang="en-AU" sz="1600" dirty="0"/>
                  <a:t>well </a:t>
                </a:r>
                <a:r>
                  <a:rPr lang="en-AU" sz="1600" dirty="0" smtClean="0"/>
                  <a:t>matched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1600" dirty="0" smtClean="0">
                    <a:ea typeface="Cambria Math"/>
                  </a:rPr>
                  <a:t>Phase: </a:t>
                </a:r>
                <a14:m>
                  <m:oMath xmlns:m="http://schemas.openxmlformats.org/officeDocument/2006/math">
                    <m:r>
                      <a:rPr lang="en-AU" sz="1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AU" sz="1600" dirty="0" smtClean="0"/>
                  <a:t> varies by ~35°due to the phase </a:t>
                </a:r>
                <a:r>
                  <a:rPr lang="en-AU" sz="1600" dirty="0" err="1" smtClean="0"/>
                  <a:t>center</a:t>
                </a:r>
                <a:r>
                  <a:rPr lang="en-AU" sz="1600" dirty="0" smtClean="0"/>
                  <a:t> of LPDA located at ~100 cm above ground</a:t>
                </a:r>
                <a:endParaRPr lang="en-AU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87" y="5350617"/>
                <a:ext cx="7116024" cy="907941"/>
              </a:xfrm>
              <a:prstGeom prst="rect">
                <a:avLst/>
              </a:prstGeom>
              <a:blipFill rotWithShape="0">
                <a:blip r:embed="rId4"/>
                <a:stretch>
                  <a:fillRect t="-2013" b="-80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1" y="1739745"/>
            <a:ext cx="7290875" cy="363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489435" y="4381877"/>
            <a:ext cx="610969" cy="708597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5293" y="384412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~0.99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5062" y="41876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~-10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8772" y="335437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~-45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828" y="5141540"/>
            <a:ext cx="2027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Partial trajectory of </a:t>
            </a:r>
            <a:r>
              <a:rPr lang="en-AU" sz="140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HydA</a:t>
            </a:r>
            <a:r>
              <a:rPr lang="en-AU" sz="14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, a southern hemisphere calibrator</a:t>
            </a:r>
            <a:endParaRPr lang="en-AU" sz="14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3" y="578500"/>
            <a:ext cx="2087393" cy="986349"/>
          </a:xfrm>
        </p:spPr>
        <p:txBody>
          <a:bodyPr/>
          <a:lstStyle/>
          <a:p>
            <a:r>
              <a:rPr lang="en-AU" dirty="0" smtClean="0"/>
              <a:t>Amplitude: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</a:t>
            </a:r>
            <a:r>
              <a:rPr lang="en-US" dirty="0" err="1" smtClean="0"/>
              <a:t>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304407" y="141505"/>
            <a:ext cx="2577042" cy="118987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AU" sz="1600" dirty="0" smtClean="0"/>
              <a:t>AAVS0.5 and MWA at </a:t>
            </a:r>
            <a:r>
              <a:rPr lang="en-AU" sz="1600" b="1" dirty="0" smtClean="0"/>
              <a:t>220 </a:t>
            </a:r>
            <a:r>
              <a:rPr lang="en-AU" sz="1600" b="1" dirty="0"/>
              <a:t>MHz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AU" sz="1600" dirty="0" smtClean="0"/>
          </a:p>
        </p:txBody>
      </p:sp>
      <p:sp>
        <p:nvSpPr>
          <p:cNvPr id="9" name="Flowchart: Summing Junction 8"/>
          <p:cNvSpPr/>
          <p:nvPr/>
        </p:nvSpPr>
        <p:spPr>
          <a:xfrm>
            <a:off x="4451364" y="969827"/>
            <a:ext cx="312455" cy="316645"/>
          </a:xfrm>
          <a:prstGeom prst="flowChartSummingJunction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Arrow Connector 3"/>
          <p:cNvCxnSpPr>
            <a:endCxn id="9" idx="2"/>
          </p:cNvCxnSpPr>
          <p:nvPr/>
        </p:nvCxnSpPr>
        <p:spPr>
          <a:xfrm>
            <a:off x="4164595" y="832426"/>
            <a:ext cx="286769" cy="295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6"/>
          </p:cNvCxnSpPr>
          <p:nvPr/>
        </p:nvCxnSpPr>
        <p:spPr>
          <a:xfrm flipH="1">
            <a:off x="4763819" y="817920"/>
            <a:ext cx="210373" cy="310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34436" y="126010"/>
            <a:ext cx="843405" cy="963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135441"/>
            <a:ext cx="1227432" cy="8566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5-Point Star 45"/>
          <p:cNvSpPr/>
          <p:nvPr/>
        </p:nvSpPr>
        <p:spPr bwMode="auto">
          <a:xfrm>
            <a:off x="8437479" y="930649"/>
            <a:ext cx="320040" cy="335280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7177" name="Straight Arrow Connector 7176"/>
          <p:cNvCxnSpPr/>
          <p:nvPr/>
        </p:nvCxnSpPr>
        <p:spPr>
          <a:xfrm flipH="1">
            <a:off x="7948943" y="1265929"/>
            <a:ext cx="4885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8" name="TextBox 7177"/>
          <p:cNvSpPr txBox="1"/>
          <p:nvPr/>
        </p:nvSpPr>
        <p:spPr>
          <a:xfrm>
            <a:off x="7804087" y="896597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HydA</a:t>
            </a:r>
            <a:endParaRPr lang="en-AU" sz="1600" dirty="0"/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" y="1729002"/>
            <a:ext cx="4683516" cy="408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1313271"/>
            <a:ext cx="3535657" cy="23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V="1">
            <a:off x="1687141" y="1421394"/>
            <a:ext cx="3926008" cy="17637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11188" y="1421394"/>
            <a:ext cx="5562444" cy="17637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8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67" y="3897619"/>
            <a:ext cx="3562082" cy="22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91" name="Rectangle 7190"/>
              <p:cNvSpPr/>
              <p:nvPr/>
            </p:nvSpPr>
            <p:spPr>
              <a:xfrm>
                <a:off x="4367677" y="3874340"/>
                <a:ext cx="2267159" cy="549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𝑠𝑦𝑠</m:t>
                            </m:r>
                          </m:sub>
                        </m:sSub>
                      </m:den>
                    </m:f>
                    <m:r>
                      <a:rPr lang="en-AU" sz="1800" i="1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1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AU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AU" sz="1800" i="1">
                            <a:latin typeface="Cambria Math"/>
                          </a:rPr>
                          <m:t>/</m:t>
                        </m:r>
                        <m:r>
                          <a:rPr lang="en-AU" sz="1800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7191" name="Rectangle 7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77" y="3874340"/>
                <a:ext cx="2267159" cy="549125"/>
              </a:xfrm>
              <a:prstGeom prst="rect">
                <a:avLst/>
              </a:prstGeom>
              <a:blipFill rotWithShape="0"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93" name="Straight Arrow Connector 7192"/>
          <p:cNvCxnSpPr/>
          <p:nvPr/>
        </p:nvCxnSpPr>
        <p:spPr>
          <a:xfrm>
            <a:off x="5694630" y="4354717"/>
            <a:ext cx="126748" cy="2806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0" y="3005751"/>
            <a:ext cx="5223479" cy="3307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6" y="0"/>
            <a:ext cx="4747234" cy="300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98570" y="1614635"/>
                <a:ext cx="2460866" cy="600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20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𝑠𝑦𝑠</m:t>
                            </m:r>
                          </m:sub>
                        </m:sSub>
                      </m:den>
                    </m:f>
                    <m:r>
                      <a:rPr lang="en-AU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20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AU" sz="20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570" y="1614635"/>
                <a:ext cx="2460866" cy="6000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20280" y="234630"/>
            <a:ext cx="38069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800" dirty="0" smtClean="0"/>
              <a:t>How much hybrid array effect is at play here?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It can be shown that we measure</a:t>
            </a: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63848" y="2286234"/>
                <a:ext cx="34634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1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AU" sz="16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AU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AU" sz="1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AU" sz="1600" dirty="0" smtClean="0"/>
                  <a:t>factor is consistent with expectation from polarization mismatch</a:t>
                </a:r>
                <a:endParaRPr lang="en-AU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48" y="2286234"/>
                <a:ext cx="3463414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56" t="-2206" b="-88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626" y="3636842"/>
                <a:ext cx="3405636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AU" sz="1800" dirty="0" smtClean="0"/>
                  <a:t>In this example, the effect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1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AU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en-AU" sz="1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AU" sz="1800" dirty="0" smtClean="0"/>
                  <a:t>factor :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is negligible in the main lobe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small in the </a:t>
                </a:r>
                <a:r>
                  <a:rPr lang="en-AU" sz="1800" dirty="0" err="1" smtClean="0"/>
                  <a:t>sidelobes</a:t>
                </a:r>
                <a:endParaRPr lang="en-AU" sz="1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626" y="3636842"/>
                <a:ext cx="3405636" cy="1354217"/>
              </a:xfrm>
              <a:prstGeom prst="rect">
                <a:avLst/>
              </a:prstGeom>
              <a:blipFill rotWithShape="0">
                <a:blip r:embed="rId7"/>
                <a:stretch>
                  <a:fillRect l="-1431" t="-2703" r="-1252" b="-63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649894" y="3059668"/>
            <a:ext cx="0" cy="59793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36776" y="3059668"/>
            <a:ext cx="0" cy="59793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8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670" y="393351"/>
            <a:ext cx="6607291" cy="840226"/>
          </a:xfrm>
        </p:spPr>
        <p:txBody>
          <a:bodyPr/>
          <a:lstStyle/>
          <a:p>
            <a:r>
              <a:rPr lang="en-AU" dirty="0" smtClean="0"/>
              <a:t> Phase: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</a:t>
            </a:r>
            <a:r>
              <a:rPr lang="en-US" dirty="0" err="1" smtClean="0"/>
              <a:t>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8" y="1958339"/>
            <a:ext cx="2648770" cy="364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76" y="3229106"/>
            <a:ext cx="2218419" cy="2077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724972" y="3229107"/>
            <a:ext cx="9053" cy="1687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9748" y="3229107"/>
            <a:ext cx="689409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6524" y="4844088"/>
            <a:ext cx="319595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4913" y="3229107"/>
            <a:ext cx="0" cy="161498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39976" y="3523213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18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76" y="3523213"/>
                <a:ext cx="50283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69062" y="2218977"/>
            <a:ext cx="40258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Origin of SKALA radiation moves up relative to that of the MWA with increasing frequency. </a:t>
            </a:r>
            <a:endParaRPr lang="en-AU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009748" y="2959251"/>
            <a:ext cx="1045029" cy="4665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83053" y="2634476"/>
                <a:ext cx="61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AU" sz="1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AU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053" y="2634476"/>
                <a:ext cx="61504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7391703" y="1858064"/>
            <a:ext cx="0" cy="298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1703" y="1671450"/>
            <a:ext cx="1165281" cy="155765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91703" y="3511262"/>
            <a:ext cx="1053465" cy="133282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29699" y="423752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699" y="4237522"/>
                <a:ext cx="40697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7391703" y="3229107"/>
            <a:ext cx="940761" cy="7356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467600" y="3892545"/>
            <a:ext cx="734592" cy="95154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782610" y="4237272"/>
                <a:ext cx="1272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AU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1800" i="1">
                          <a:latin typeface="Cambria Math"/>
                          <a:ea typeface="Cambria Math"/>
                        </a:rPr>
                        <m:t>𝑧</m:t>
                      </m:r>
                      <m:func>
                        <m:funcPr>
                          <m:ctrlPr>
                            <a:rPr lang="en-AU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AU" sz="18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10" y="4237272"/>
                <a:ext cx="12725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9459" y="5306601"/>
                <a:ext cx="23590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latin typeface="+mn-lt"/>
                  </a:rPr>
                  <a:t>Δ</a:t>
                </a:r>
                <a:r>
                  <a:rPr lang="en-AU" sz="1600" dirty="0" smtClean="0">
                    <a:latin typeface="+mn-lt"/>
                  </a:rPr>
                  <a:t>z may be estimated from </a:t>
                </a:r>
                <a14:m>
                  <m:oMath xmlns:m="http://schemas.openxmlformats.org/officeDocument/2006/math">
                    <m:r>
                      <a:rPr lang="en-AU" sz="1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AU" sz="1600" dirty="0" smtClean="0">
                    <a:latin typeface="+mn-lt"/>
                  </a:rPr>
                  <a:t> </a:t>
                </a:r>
                <a:endParaRPr lang="en-AU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59" y="5306601"/>
                <a:ext cx="2359042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554" t="-3158" b="-136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Triangle 45"/>
          <p:cNvSpPr/>
          <p:nvPr/>
        </p:nvSpPr>
        <p:spPr>
          <a:xfrm rot="13407144">
            <a:off x="4294402" y="5477643"/>
            <a:ext cx="604529" cy="609436"/>
          </a:xfrm>
          <a:prstGeom prst="rt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ight Triangle 48"/>
          <p:cNvSpPr/>
          <p:nvPr/>
        </p:nvSpPr>
        <p:spPr>
          <a:xfrm rot="13515606" flipH="1" flipV="1">
            <a:off x="5268241" y="5469447"/>
            <a:ext cx="588009" cy="625830"/>
          </a:xfrm>
          <a:prstGeom prst="rt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/>
          <p:cNvSpPr txBox="1"/>
          <p:nvPr/>
        </p:nvSpPr>
        <p:spPr>
          <a:xfrm>
            <a:off x="4331404" y="5029602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Perfect conductor</a:t>
            </a:r>
            <a:endParaRPr lang="en-A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519564" y="6284355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Bow-tie image</a:t>
            </a:r>
            <a:endParaRPr lang="en-A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1544670" y="521477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Soil</a:t>
            </a:r>
            <a:endParaRPr lang="en-AU" sz="1200" dirty="0"/>
          </a:p>
        </p:txBody>
      </p:sp>
      <p:sp>
        <p:nvSpPr>
          <p:cNvPr id="53" name="Right Triangle 52"/>
          <p:cNvSpPr/>
          <p:nvPr/>
        </p:nvSpPr>
        <p:spPr>
          <a:xfrm rot="13407144">
            <a:off x="4432321" y="5498383"/>
            <a:ext cx="550252" cy="607031"/>
          </a:xfrm>
          <a:prstGeom prst="rt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ight Triangle 53"/>
          <p:cNvSpPr/>
          <p:nvPr/>
        </p:nvSpPr>
        <p:spPr>
          <a:xfrm rot="13515606" flipH="1" flipV="1">
            <a:off x="5223794" y="5422778"/>
            <a:ext cx="588009" cy="625830"/>
          </a:xfrm>
          <a:prstGeom prst="rt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5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69" y="1062919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AAVS0.5 characterization: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A</a:t>
            </a:r>
            <a:r>
              <a:rPr lang="en-US" sz="1800" dirty="0"/>
              <a:t>. Sutinjo, T. Colegate, R. Wayth, P. Hall, E. de </a:t>
            </a:r>
            <a:r>
              <a:rPr lang="en-US" sz="1800" dirty="0" err="1"/>
              <a:t>Lera</a:t>
            </a:r>
            <a:r>
              <a:rPr lang="en-US" sz="1800" dirty="0"/>
              <a:t> </a:t>
            </a:r>
            <a:r>
              <a:rPr lang="en-US" sz="1800" dirty="0" err="1"/>
              <a:t>Acedo</a:t>
            </a:r>
            <a:r>
              <a:rPr lang="en-US" sz="1800" dirty="0"/>
              <a:t>, T. Booler, A. Faulkner, L. Feng, N. Hurley-Walker, B. Juswardy, S. </a:t>
            </a:r>
            <a:r>
              <a:rPr lang="en-US" sz="1800" dirty="0" err="1"/>
              <a:t>Padhi</a:t>
            </a:r>
            <a:r>
              <a:rPr lang="en-US" sz="1800" dirty="0"/>
              <a:t>, N. </a:t>
            </a:r>
            <a:r>
              <a:rPr lang="en-US" sz="1800" dirty="0" err="1"/>
              <a:t>Razavi-Ghods</a:t>
            </a:r>
            <a:r>
              <a:rPr lang="en-US" sz="1800" dirty="0"/>
              <a:t>, M. Sokolowski, S. Tingay, and J. G. </a:t>
            </a:r>
            <a:r>
              <a:rPr lang="en-US" sz="1800" dirty="0" err="1"/>
              <a:t>bij</a:t>
            </a:r>
            <a:r>
              <a:rPr lang="en-US" sz="1800" dirty="0"/>
              <a:t> de </a:t>
            </a:r>
            <a:r>
              <a:rPr lang="en-US" sz="1800" dirty="0" err="1"/>
              <a:t>Vaate</a:t>
            </a:r>
            <a:r>
              <a:rPr lang="en-US" sz="1800" dirty="0"/>
              <a:t>, “Characterization of a low-frequency radio astronomy prototype array in Western Australia,” </a:t>
            </a:r>
            <a:r>
              <a:rPr lang="en-US" sz="1800" i="1" dirty="0"/>
              <a:t>IEEE Trans. Antennas </a:t>
            </a:r>
            <a:r>
              <a:rPr lang="en-US" sz="1800" i="1" dirty="0" err="1"/>
              <a:t>Propagat</a:t>
            </a:r>
            <a:r>
              <a:rPr lang="en-US" sz="1800" i="1" dirty="0"/>
              <a:t>.</a:t>
            </a:r>
            <a:r>
              <a:rPr lang="en-US" sz="1800" dirty="0"/>
              <a:t>, vol. 63, no. 12, pp. 5433-5442, Dec. 2015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Hybrid AAVS0.5/SKALA-MWA interferometry: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A. Sutinjo, D. Ung, T. Colegate, R. Wayth, P.  Hall, E. de </a:t>
            </a:r>
            <a:r>
              <a:rPr lang="en-US" sz="1800" dirty="0" err="1"/>
              <a:t>Lera</a:t>
            </a:r>
            <a:r>
              <a:rPr lang="en-US" sz="1800" dirty="0"/>
              <a:t> </a:t>
            </a:r>
            <a:r>
              <a:rPr lang="en-US" sz="1800" dirty="0" err="1"/>
              <a:t>Acedo</a:t>
            </a:r>
            <a:r>
              <a:rPr lang="en-US" sz="1800" dirty="0"/>
              <a:t>, “Interferometry with hybrid low-frequency radio astronomy arrays,” submitted to </a:t>
            </a:r>
            <a:r>
              <a:rPr lang="en-US" sz="1800" i="1" dirty="0"/>
              <a:t>IEEE Trans. Antennas </a:t>
            </a:r>
            <a:r>
              <a:rPr lang="en-US" sz="1800" i="1" dirty="0" err="1"/>
              <a:t>Propagat</a:t>
            </a:r>
            <a:r>
              <a:rPr lang="en-US" sz="1800" i="1" dirty="0"/>
              <a:t>.</a:t>
            </a:r>
            <a:r>
              <a:rPr lang="en-US" sz="1800" dirty="0"/>
              <a:t>, Mar. 2016.</a:t>
            </a:r>
            <a:endParaRPr lang="en-AU" sz="1800" dirty="0"/>
          </a:p>
          <a:p>
            <a:pPr lvl="0"/>
            <a:endParaRPr lang="en-AU" sz="18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46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528" y="413251"/>
            <a:ext cx="4814875" cy="1008143"/>
          </a:xfrm>
        </p:spPr>
        <p:txBody>
          <a:bodyPr/>
          <a:lstStyle/>
          <a:p>
            <a:r>
              <a:rPr lang="en-AU" dirty="0" smtClean="0"/>
              <a:t>Estimating </a:t>
            </a:r>
            <a:r>
              <a:rPr lang="el-GR" dirty="0" smtClean="0">
                <a:latin typeface="Calibri"/>
              </a:rPr>
              <a:t>Δ</a:t>
            </a:r>
            <a:r>
              <a:rPr lang="en-AU" dirty="0" smtClean="0">
                <a:latin typeface="Calibri"/>
              </a:rPr>
              <a:t>z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Sutinjo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371398"/>
                  </p:ext>
                </p:extLst>
              </p:nvPr>
            </p:nvGraphicFramePr>
            <p:xfrm>
              <a:off x="1168925" y="1149956"/>
              <a:ext cx="5917674" cy="3534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2558"/>
                    <a:gridCol w="1972558"/>
                    <a:gridCol w="1972558"/>
                  </a:tblGrid>
                  <a:tr h="1235112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MHz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1600" dirty="0" smtClean="0"/>
                            <a:t>Physical measurement of height from base to ~</a:t>
                          </a:r>
                          <a:r>
                            <a:rPr lang="el-GR" sz="1600" dirty="0" smtClean="0"/>
                            <a:t>λ</a:t>
                          </a:r>
                          <a:r>
                            <a:rPr lang="en-AU" sz="1600" dirty="0" smtClean="0"/>
                            <a:t>/2 element (cm)</a:t>
                          </a:r>
                          <a:endParaRPr lang="en-A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1800" dirty="0" smtClean="0">
                              <a:latin typeface="Calibri"/>
                            </a:rPr>
                            <a:t>Mathematical</a:t>
                          </a:r>
                          <a:r>
                            <a:rPr lang="en-AU" sz="1800" baseline="0" dirty="0" smtClean="0">
                              <a:latin typeface="Calibri"/>
                            </a:rPr>
                            <a:t> estimation of </a:t>
                          </a:r>
                          <a:r>
                            <a:rPr lang="el-GR" sz="1800" dirty="0" smtClean="0">
                              <a:latin typeface="Calibri"/>
                            </a:rPr>
                            <a:t>Δ</a:t>
                          </a:r>
                          <a:r>
                            <a:rPr lang="en-AU" sz="1800" dirty="0" smtClean="0">
                              <a:latin typeface="Calibri"/>
                            </a:rPr>
                            <a:t>z (cm) from </a:t>
                          </a:r>
                          <a14:m>
                            <m:oMath xmlns:m="http://schemas.openxmlformats.org/officeDocument/2006/math">
                              <m:r>
                                <a:rPr lang="en-AU" sz="1800" i="1" smtClean="0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oMath>
                          </a14:m>
                          <a:endParaRPr lang="en-AU" sz="1800" dirty="0"/>
                        </a:p>
                      </a:txBody>
                      <a:tcPr/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160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~85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85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220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~110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295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~135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120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371398"/>
                  </p:ext>
                </p:extLst>
              </p:nvPr>
            </p:nvGraphicFramePr>
            <p:xfrm>
              <a:off x="1168925" y="1149956"/>
              <a:ext cx="5917674" cy="3534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2558"/>
                    <a:gridCol w="1972558"/>
                    <a:gridCol w="1972558"/>
                  </a:tblGrid>
                  <a:tr h="13106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MHz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1600" dirty="0" smtClean="0"/>
                            <a:t>Physical measurement of height from base to ~</a:t>
                          </a:r>
                          <a:r>
                            <a:rPr lang="el-GR" sz="1600" dirty="0" smtClean="0"/>
                            <a:t>λ</a:t>
                          </a:r>
                          <a:r>
                            <a:rPr lang="en-AU" sz="1600" dirty="0" smtClean="0"/>
                            <a:t>/2 element (cm)</a:t>
                          </a:r>
                          <a:endParaRPr lang="en-A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309" t="-2326" r="-1235" b="-171163"/>
                          </a:stretch>
                        </a:blipFill>
                      </a:tcPr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160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~85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85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220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~110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741174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295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~135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120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4" name="Group 13"/>
          <p:cNvGrpSpPr/>
          <p:nvPr/>
        </p:nvGrpSpPr>
        <p:grpSpPr>
          <a:xfrm>
            <a:off x="3330743" y="4516857"/>
            <a:ext cx="1567669" cy="2049959"/>
            <a:chOff x="524758" y="1958339"/>
            <a:chExt cx="2648770" cy="36406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58" y="1958339"/>
              <a:ext cx="2648770" cy="3640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724972" y="3229107"/>
              <a:ext cx="9053" cy="168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09748" y="2959251"/>
              <a:ext cx="1045029" cy="4665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42294" y="2449810"/>
                  <a:ext cx="1039186" cy="655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/2</m:t>
                        </m:r>
                      </m:oMath>
                    </m:oMathPara>
                  </a14:m>
                  <a:endParaRPr lang="en-AU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294" y="2449810"/>
                  <a:ext cx="1039186" cy="6559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43850" y="4899740"/>
                <a:ext cx="1851533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18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AU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18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50" y="4899740"/>
                <a:ext cx="1851533" cy="6653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98" y="455159"/>
            <a:ext cx="7807800" cy="1080000"/>
          </a:xfrm>
        </p:spPr>
        <p:txBody>
          <a:bodyPr/>
          <a:lstStyle/>
          <a:p>
            <a:r>
              <a:rPr lang="en-AU" dirty="0" smtClean="0"/>
              <a:t>Useful for Calibration of a SKALA with MWA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01" y="1605727"/>
            <a:ext cx="3214540" cy="2421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30" y="2503967"/>
            <a:ext cx="2460397" cy="11977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5555" y="4185501"/>
            <a:ext cx="860793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In AAVS1, each SKALA is connected to </a:t>
            </a:r>
            <a:r>
              <a:rPr lang="en-AU" sz="1800" dirty="0" err="1" smtClean="0"/>
              <a:t>RFoF</a:t>
            </a:r>
            <a:r>
              <a:rPr lang="en-AU" sz="1800" dirty="0" smtClean="0"/>
              <a:t> and </a:t>
            </a:r>
            <a:r>
              <a:rPr lang="en-AU" sz="1800" dirty="0" err="1" smtClean="0"/>
              <a:t>fiber</a:t>
            </a:r>
            <a:r>
              <a:rPr lang="en-AU" sz="1800" dirty="0" smtClean="0"/>
              <a:t> optic cables. </a:t>
            </a:r>
            <a:r>
              <a:rPr lang="en-AU" sz="1800" dirty="0" err="1" smtClean="0"/>
              <a:t>Fiber</a:t>
            </a:r>
            <a:r>
              <a:rPr lang="en-AU" sz="1800" dirty="0" smtClean="0"/>
              <a:t> optic cables cannot practicably be phased-matched.</a:t>
            </a:r>
            <a:endParaRPr lang="en-AU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Prior to beamforming, we need to equalize these paths (“instrumental calibration”)</a:t>
            </a:r>
            <a:endParaRPr lang="en-AU" sz="1800" i="1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6919274" y="1414021"/>
            <a:ext cx="216817" cy="1621411"/>
          </a:xfrm>
          <a:prstGeom prst="ellipse">
            <a:avLst/>
          </a:prstGeom>
          <a:solidFill>
            <a:srgbClr val="CC3300">
              <a:alpha val="6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41" y="861009"/>
            <a:ext cx="3214540" cy="2421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799" y="3978112"/>
            <a:ext cx="85796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AU" sz="1800" dirty="0" smtClean="0"/>
              <a:t>Calibrating an embedded SKALA using an MWA tile tracking </a:t>
            </a:r>
            <a:r>
              <a:rPr lang="en-AU" sz="1800" dirty="0" err="1" smtClean="0"/>
              <a:t>HydA</a:t>
            </a:r>
            <a:r>
              <a:rPr lang="en-AU" sz="1800" dirty="0" smtClean="0"/>
              <a:t>:</a:t>
            </a:r>
            <a:endParaRPr lang="en-AU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Steps are due to MWA </a:t>
            </a:r>
            <a:r>
              <a:rPr lang="en-AU" sz="1800" dirty="0" err="1" smtClean="0"/>
              <a:t>analog</a:t>
            </a:r>
            <a:r>
              <a:rPr lang="en-AU" sz="1800" dirty="0" smtClean="0"/>
              <a:t> </a:t>
            </a:r>
            <a:r>
              <a:rPr lang="en-AU" sz="1800" dirty="0" err="1" smtClean="0"/>
              <a:t>beamformer</a:t>
            </a:r>
            <a:r>
              <a:rPr lang="en-AU" sz="1800" dirty="0" smtClean="0"/>
              <a:t> (B/F)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2" y="849050"/>
            <a:ext cx="4433398" cy="2917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361" y="509047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Calibration Solution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706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82" y="729034"/>
            <a:ext cx="3214540" cy="2421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9251" y="5213024"/>
            <a:ext cx="860793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A “simple” calibration involves correcting for the embedded SKALA’s position relative to the nominal </a:t>
            </a:r>
            <a:r>
              <a:rPr lang="en-AU" sz="1800" dirty="0" err="1" smtClean="0"/>
              <a:t>center</a:t>
            </a:r>
            <a:r>
              <a:rPr lang="en-AU" sz="1800" dirty="0" smtClean="0"/>
              <a:t> of the array </a:t>
            </a:r>
            <a:endParaRPr lang="en-AU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051249" y="1998482"/>
            <a:ext cx="499621" cy="169683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9" y="941960"/>
            <a:ext cx="4214326" cy="273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835" y="2343500"/>
            <a:ext cx="1075602" cy="751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338" y="3487918"/>
            <a:ext cx="4815152" cy="15177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702458" y="3978111"/>
            <a:ext cx="999241" cy="9803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82" y="729034"/>
            <a:ext cx="3214540" cy="2421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957" y="4449451"/>
            <a:ext cx="82308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Phase correction is obtained by EM simulation of MWA tile and embedded SKALA over the trajectory of </a:t>
            </a:r>
            <a:r>
              <a:rPr lang="en-AU" sz="1800" dirty="0" err="1" smtClean="0"/>
              <a:t>HydA</a:t>
            </a:r>
            <a:endParaRPr lang="en-AU" sz="1800" i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It corrects for phase </a:t>
            </a:r>
            <a:r>
              <a:rPr lang="en-AU" sz="1800" dirty="0" err="1" smtClean="0"/>
              <a:t>center</a:t>
            </a:r>
            <a:r>
              <a:rPr lang="en-AU" sz="1800" dirty="0" smtClean="0"/>
              <a:t> of SKALA relative to MWA and mutual coupling effects in the MWA tile (esp. at 220 MHz)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041823" y="1970202"/>
            <a:ext cx="499620" cy="245097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7513163" y="1970202"/>
            <a:ext cx="18853" cy="282804"/>
          </a:xfrm>
          <a:prstGeom prst="straightConnector1">
            <a:avLst/>
          </a:prstGeom>
          <a:solidFill>
            <a:srgbClr val="FFFF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49" y="3298128"/>
            <a:ext cx="2851781" cy="947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6" y="914400"/>
            <a:ext cx="4529455" cy="30176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7560297" y="3516199"/>
            <a:ext cx="659876" cy="6975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82" y="729034"/>
            <a:ext cx="3214540" cy="2421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359" y="4449451"/>
            <a:ext cx="8230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Note the improvement in the residual phase (std. dev.)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 smtClean="0"/>
              <a:t>Not as much improvement at 160 MHz </a:t>
            </a:r>
            <a:endParaRPr lang="en-AU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041823" y="1970202"/>
            <a:ext cx="499620" cy="245097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7513163" y="1970202"/>
            <a:ext cx="18853" cy="282804"/>
          </a:xfrm>
          <a:prstGeom prst="straightConnector1">
            <a:avLst/>
          </a:prstGeom>
          <a:solidFill>
            <a:srgbClr val="FFFF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49" y="3298128"/>
            <a:ext cx="2851781" cy="947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6" y="914400"/>
            <a:ext cx="4529455" cy="30176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7560297" y="3516199"/>
            <a:ext cx="659876" cy="6975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5555" y="4185501"/>
                <a:ext cx="860793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We tried perturbing the SKALA pattern by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3°</m:t>
                    </m:r>
                  </m:oMath>
                </a14:m>
                <a:r>
                  <a:rPr lang="en-AU" sz="1800" dirty="0" smtClean="0"/>
                  <a:t> rotation and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1.5°</m:t>
                    </m:r>
                  </m:oMath>
                </a14:m>
                <a:r>
                  <a:rPr lang="en-AU" sz="1800" dirty="0" smtClean="0"/>
                  <a:t> vertical tilt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sz="1800" dirty="0" smtClean="0"/>
                  <a:t>The perturbed phase solution (simulated) is most sensitive at 160 MHz</a:t>
                </a:r>
                <a:endParaRPr lang="en-AU" sz="1800" i="1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55" y="4185501"/>
                <a:ext cx="8607934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425" b="-3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4" y="367644"/>
            <a:ext cx="4440453" cy="3202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165" y="737297"/>
            <a:ext cx="4356139" cy="26752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639505" y="1225485"/>
            <a:ext cx="9427" cy="1630837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66788" y="847835"/>
                <a:ext cx="724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A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A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88" y="847835"/>
                <a:ext cx="7248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59971" y="802272"/>
                <a:ext cx="944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A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A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400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71" y="802272"/>
                <a:ext cx="94448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6034726" y="1142215"/>
            <a:ext cx="7855" cy="138416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81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69" y="1062919"/>
            <a:ext cx="8207375" cy="489585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We have a fall back calibration method using the MWA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Expect to expand this work to calibrate the disparate SKALA embedded element patterns in AAVS1 in intra-station calibration (with Randall)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Continue to add understanding of </a:t>
            </a:r>
            <a:r>
              <a:rPr lang="en-US" sz="2000" dirty="0" err="1" smtClean="0"/>
              <a:t>RFoF</a:t>
            </a:r>
            <a:r>
              <a:rPr lang="en-US" sz="2000" dirty="0" smtClean="0"/>
              <a:t> and fiber optics for AAVS1</a:t>
            </a:r>
          </a:p>
          <a:p>
            <a:pPr lvl="0">
              <a:lnSpc>
                <a:spcPct val="150000"/>
              </a:lnSpc>
            </a:pPr>
            <a:endParaRPr lang="en-US" sz="2000" dirty="0" smtClean="0"/>
          </a:p>
          <a:p>
            <a:pPr lvl="0">
              <a:lnSpc>
                <a:spcPct val="15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466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Highlights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59" y="1139498"/>
            <a:ext cx="8207375" cy="489585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Low-frequency radio astronomy antenna polarization:</a:t>
            </a:r>
            <a:endParaRPr lang="en-GB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R</a:t>
            </a:r>
            <a:r>
              <a:rPr lang="en-US" sz="1800" dirty="0"/>
              <a:t>. A. C. Baelemans, A. Sutinjo, P. J. Hall, A. B. Smolders, M. Arts, and E. de </a:t>
            </a:r>
            <a:r>
              <a:rPr lang="en-US" sz="1800" dirty="0" err="1"/>
              <a:t>Lera</a:t>
            </a:r>
            <a:r>
              <a:rPr lang="en-US" sz="1800" dirty="0"/>
              <a:t> </a:t>
            </a:r>
            <a:r>
              <a:rPr lang="en-US" sz="1800" dirty="0" err="1"/>
              <a:t>Acedo</a:t>
            </a:r>
            <a:r>
              <a:rPr lang="en-US" sz="1800" dirty="0"/>
              <a:t>, “Analysis of the polarization properties of dual polarized inverted </a:t>
            </a:r>
            <a:r>
              <a:rPr lang="en-US" sz="1800" dirty="0" err="1"/>
              <a:t>vee</a:t>
            </a:r>
            <a:r>
              <a:rPr lang="en-US" sz="1800" dirty="0"/>
              <a:t> dipole antennas over a ground plane,” submitted to </a:t>
            </a:r>
            <a:r>
              <a:rPr lang="en-US" sz="1800" i="1" dirty="0"/>
              <a:t>IEEE Trans. Antennas </a:t>
            </a:r>
            <a:r>
              <a:rPr lang="en-US" sz="1800" i="1" dirty="0" err="1"/>
              <a:t>Propagat</a:t>
            </a:r>
            <a:r>
              <a:rPr lang="en-US" sz="1800" i="1" dirty="0"/>
              <a:t>.</a:t>
            </a:r>
            <a:r>
              <a:rPr lang="en-US" sz="1800" dirty="0"/>
              <a:t>, in revision, Mar. 2016.</a:t>
            </a:r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9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69" y="1062919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AAVS0.5 characterization: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. Sutinjo, T. Colegate, R. Wayth, P. Hall, E. de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Lera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Acedo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T. Booler, A. Faulkner, L. Feng, N. Hurley-Walker, B. Juswardy, S.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Padhi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N.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Razavi-Ghods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M. Sokolowski, S. Tingay, and J. G.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bij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Vaate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“Characterization of a low-frequency radio astronomy prototype array in Western Australia,” </a:t>
            </a:r>
            <a:r>
              <a:rPr lang="en-US" sz="1800" i="1" dirty="0">
                <a:solidFill>
                  <a:schemeClr val="bg1">
                    <a:lumMod val="95000"/>
                  </a:schemeClr>
                </a:solidFill>
              </a:rPr>
              <a:t>IEEE Trans. Antennas </a:t>
            </a:r>
            <a:r>
              <a:rPr lang="en-US" sz="1800" i="1" dirty="0" err="1">
                <a:solidFill>
                  <a:schemeClr val="bg1">
                    <a:lumMod val="95000"/>
                  </a:schemeClr>
                </a:solidFill>
              </a:rPr>
              <a:t>Propagat</a:t>
            </a:r>
            <a:r>
              <a:rPr lang="en-US" sz="18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vol. 63, no. 12, pp. 5433-5442, Dec.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2015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Hybrid AAVS0.5/SKALA-MWA interferometry: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A. Sutinjo, D. Ung, T. Colegate, R. Wayth, P.  Hall, E. de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Lera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Acedo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“Interferometry with hybrid low-frequency radio astronomy arrays,” submitted to </a:t>
            </a:r>
            <a:r>
              <a:rPr lang="en-US" sz="1800" i="1" dirty="0">
                <a:solidFill>
                  <a:schemeClr val="bg1">
                    <a:lumMod val="95000"/>
                  </a:schemeClr>
                </a:solidFill>
              </a:rPr>
              <a:t>IEEE Trans. Antennas </a:t>
            </a:r>
            <a:r>
              <a:rPr lang="en-US" sz="1800" i="1" dirty="0" err="1">
                <a:solidFill>
                  <a:schemeClr val="bg1">
                    <a:lumMod val="95000"/>
                  </a:schemeClr>
                </a:solidFill>
              </a:rPr>
              <a:t>Propagat</a:t>
            </a:r>
            <a:r>
              <a:rPr lang="en-US" sz="18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, Mar. 2016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AU" sz="1800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endParaRPr lang="en-AU" sz="18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97205" y="2092752"/>
            <a:ext cx="6777871" cy="872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 smtClean="0"/>
              <a:t>We have significant experience measuring and characterizing low-frequency aperture arrays in the field</a:t>
            </a:r>
            <a:endParaRPr lang="en-A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51642" y="4790388"/>
            <a:ext cx="67778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 smtClean="0"/>
              <a:t>We understand the how to work with antennas of different designs and its implications on astronomical calibration 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91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63" y="950961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RFoF</a:t>
            </a:r>
            <a:r>
              <a:rPr lang="en-GB" dirty="0" smtClean="0"/>
              <a:t> &amp; </a:t>
            </a:r>
            <a:r>
              <a:rPr lang="en-GB" dirty="0" err="1" smtClean="0"/>
              <a:t>Fiber</a:t>
            </a:r>
            <a:r>
              <a:rPr lang="en-GB" dirty="0" smtClean="0"/>
              <a:t> (Fib</a:t>
            </a:r>
            <a:r>
              <a:rPr lang="en-GB" b="1" dirty="0" smtClean="0"/>
              <a:t>re</a:t>
            </a:r>
            <a:r>
              <a:rPr lang="en-GB" dirty="0" smtClean="0"/>
              <a:t>, for those so inclined among</a:t>
            </a:r>
            <a:r>
              <a:rPr lang="en-GB" b="1" dirty="0" smtClean="0"/>
              <a:t>st</a:t>
            </a:r>
            <a:r>
              <a:rPr lang="en-GB" dirty="0" smtClean="0"/>
              <a:t> us) Optics: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Stability of 2 km surface-laid </a:t>
            </a:r>
            <a:r>
              <a:rPr lang="en-AU" dirty="0" err="1" smtClean="0"/>
              <a:t>fiber</a:t>
            </a:r>
            <a:r>
              <a:rPr lang="en-AU" dirty="0" smtClean="0"/>
              <a:t>:  </a:t>
            </a:r>
          </a:p>
          <a:p>
            <a:pPr>
              <a:lnSpc>
                <a:spcPct val="150000"/>
              </a:lnSpc>
            </a:pPr>
            <a:r>
              <a:rPr lang="en-AU" sz="1800" dirty="0" smtClean="0"/>
              <a:t>B. Juswardy, “Field test result </a:t>
            </a:r>
            <a:r>
              <a:rPr lang="en-AU" sz="1800" dirty="0"/>
              <a:t>at the MRO to a</a:t>
            </a:r>
            <a:r>
              <a:rPr lang="en-AU" sz="1800" dirty="0" smtClean="0"/>
              <a:t>ssess gain </a:t>
            </a:r>
            <a:r>
              <a:rPr lang="en-AU" sz="1800" dirty="0"/>
              <a:t>&amp; </a:t>
            </a:r>
            <a:r>
              <a:rPr lang="en-AU" sz="1800" dirty="0" smtClean="0"/>
              <a:t>phase variation </a:t>
            </a:r>
            <a:r>
              <a:rPr lang="en-AU" sz="1800" dirty="0"/>
              <a:t>of </a:t>
            </a:r>
            <a:r>
              <a:rPr lang="en-AU" sz="1800" dirty="0" smtClean="0"/>
              <a:t>fibre-optic </a:t>
            </a:r>
            <a:r>
              <a:rPr lang="en-AU" sz="1800" dirty="0"/>
              <a:t>c</a:t>
            </a:r>
            <a:r>
              <a:rPr lang="en-AU" sz="1800" dirty="0" smtClean="0"/>
              <a:t>able</a:t>
            </a:r>
            <a:r>
              <a:rPr lang="en-AU" sz="1800" dirty="0"/>
              <a:t>, </a:t>
            </a:r>
            <a:r>
              <a:rPr lang="en-AU" sz="1800" dirty="0" smtClean="0"/>
              <a:t>“SKA-TEL.LFAA.RE.AST-AADC-R-001</a:t>
            </a:r>
            <a:r>
              <a:rPr lang="en-AU" sz="1800" dirty="0"/>
              <a:t>, </a:t>
            </a:r>
            <a:r>
              <a:rPr lang="en-AU" sz="1800" dirty="0" smtClean="0"/>
              <a:t>2015-2-15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11 km buried </a:t>
            </a:r>
            <a:r>
              <a:rPr lang="en-AU" dirty="0" err="1" smtClean="0"/>
              <a:t>fiber</a:t>
            </a:r>
            <a:r>
              <a:rPr lang="en-AU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B. Juswardy, </a:t>
            </a:r>
            <a:r>
              <a:rPr lang="en-AU" sz="1800" dirty="0" smtClean="0"/>
              <a:t>“Field test result </a:t>
            </a:r>
            <a:r>
              <a:rPr lang="en-AU" sz="1800" dirty="0"/>
              <a:t>of the 11-km </a:t>
            </a:r>
            <a:r>
              <a:rPr lang="en-AU" sz="1800" dirty="0" smtClean="0"/>
              <a:t>buried fibre-optic cable </a:t>
            </a:r>
            <a:r>
              <a:rPr lang="en-AU" sz="1800" dirty="0"/>
              <a:t>at the MRO</a:t>
            </a:r>
            <a:r>
              <a:rPr lang="en-AU" sz="1800" dirty="0" smtClean="0"/>
              <a:t>,” </a:t>
            </a:r>
            <a:r>
              <a:rPr lang="en-AU" sz="1800" dirty="0"/>
              <a:t>SKA-TEL-LFAA-0800005, 2015-9-17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63" y="950961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RFoF</a:t>
            </a:r>
            <a:r>
              <a:rPr lang="en-GB" dirty="0" smtClean="0"/>
              <a:t> &amp; </a:t>
            </a:r>
            <a:r>
              <a:rPr lang="en-GB" dirty="0" err="1" smtClean="0"/>
              <a:t>Fiber</a:t>
            </a:r>
            <a:r>
              <a:rPr lang="en-GB" dirty="0" smtClean="0"/>
              <a:t> (Fib</a:t>
            </a:r>
            <a:r>
              <a:rPr lang="en-GB" b="1" dirty="0" smtClean="0"/>
              <a:t>re</a:t>
            </a:r>
            <a:r>
              <a:rPr lang="en-GB" dirty="0" smtClean="0"/>
              <a:t>, for those so inclined among</a:t>
            </a:r>
            <a:r>
              <a:rPr lang="en-GB" b="1" dirty="0" smtClean="0"/>
              <a:t>st</a:t>
            </a:r>
            <a:r>
              <a:rPr lang="en-GB" dirty="0" smtClean="0"/>
              <a:t> us) Optics: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Stability of 2 km surface-laid </a:t>
            </a:r>
            <a:r>
              <a:rPr lang="en-AU" dirty="0" err="1" smtClean="0"/>
              <a:t>fiber</a:t>
            </a:r>
            <a:r>
              <a:rPr lang="en-AU" dirty="0" smtClean="0"/>
              <a:t>:  </a:t>
            </a:r>
          </a:p>
          <a:p>
            <a:pPr>
              <a:lnSpc>
                <a:spcPct val="150000"/>
              </a:lnSpc>
            </a:pP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B. Juswardy, “Field test result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at the MRO to a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ssess gain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&amp;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phase variation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fibre-optic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able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“SKA-TEL.LFAA.RE.AST-AADC-R-001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2015-2-15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11 km buried </a:t>
            </a:r>
            <a:r>
              <a:rPr lang="en-AU" dirty="0" err="1" smtClean="0"/>
              <a:t>fiber</a:t>
            </a:r>
            <a:r>
              <a:rPr lang="en-AU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B. Juswardy,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“Field test result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of the 11-km 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buried fibre-optic cable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at the MRO</a:t>
            </a:r>
            <a:r>
              <a:rPr lang="en-AU" sz="1800" dirty="0" smtClean="0">
                <a:solidFill>
                  <a:schemeClr val="bg1">
                    <a:lumMod val="95000"/>
                  </a:schemeClr>
                </a:solidFill>
              </a:rPr>
              <a:t>,” </a:t>
            </a:r>
            <a:r>
              <a:rPr lang="en-AU" sz="1800" dirty="0">
                <a:solidFill>
                  <a:schemeClr val="bg1">
                    <a:lumMod val="95000"/>
                  </a:schemeClr>
                </a:solidFill>
              </a:rPr>
              <a:t>SKA-TEL-LFAA-0800005, 2015-9-17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7522" y="4807672"/>
            <a:ext cx="67778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 smtClean="0"/>
              <a:t>We understand factors that influence </a:t>
            </a:r>
            <a:r>
              <a:rPr lang="en-AU" sz="1800" dirty="0" err="1" smtClean="0"/>
              <a:t>fiber</a:t>
            </a:r>
            <a:r>
              <a:rPr lang="en-AU" sz="1800" dirty="0" smtClean="0"/>
              <a:t> stability and their impacts on array calibration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410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664" y="1026376"/>
                <a:ext cx="8207375" cy="489585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/>
                  <a:t>MRO temperature effects on </a:t>
                </a:r>
                <a:r>
                  <a:rPr lang="en-GB" dirty="0" err="1" smtClean="0"/>
                  <a:t>RFoF</a:t>
                </a:r>
                <a:r>
                  <a:rPr lang="en-GB" dirty="0" smtClean="0"/>
                  <a:t> transmitter: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1800" dirty="0" smtClean="0"/>
                  <a:t>B. Juswardy, “Analyses of ambient temperature measurements at the MRO and their implications on RF front-end specifications,” </a:t>
                </a:r>
                <a:r>
                  <a:rPr lang="en-AU" sz="1800" dirty="0"/>
                  <a:t>SKA-TEL-LFAA-08000XX, </a:t>
                </a:r>
                <a:r>
                  <a:rPr lang="en-AU" sz="1800" dirty="0" smtClean="0"/>
                  <a:t>2015-11-23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AU" dirty="0" smtClean="0">
                    <a:solidFill>
                      <a:srgbClr val="000000"/>
                    </a:solidFill>
                  </a:rPr>
                  <a:t>Operating a standard </a:t>
                </a:r>
                <a:r>
                  <a:rPr lang="en-AU" dirty="0" err="1" smtClean="0">
                    <a:solidFill>
                      <a:srgbClr val="000000"/>
                    </a:solidFill>
                  </a:rPr>
                  <a:t>fiber</a:t>
                </a:r>
                <a:r>
                  <a:rPr lang="en-AU" dirty="0" smtClean="0">
                    <a:solidFill>
                      <a:srgbClr val="000000"/>
                    </a:solidFill>
                  </a:rPr>
                  <a:t> at mismatched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AU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AU" sz="1800" dirty="0" smtClean="0"/>
                  <a:t>B. Juswardy, “Memo on the phase </a:t>
                </a:r>
                <a:r>
                  <a:rPr lang="en-AU" sz="1800" dirty="0"/>
                  <a:t>s</a:t>
                </a:r>
                <a:r>
                  <a:rPr lang="en-AU" sz="1800" dirty="0" smtClean="0"/>
                  <a:t>tability consideration for operating standard fibre at non-standard wavelength: 1550 nm case </a:t>
                </a:r>
                <a:r>
                  <a:rPr lang="en-AU" sz="1800" dirty="0"/>
                  <a:t>s</a:t>
                </a:r>
                <a:r>
                  <a:rPr lang="en-AU" sz="1800" dirty="0" smtClean="0"/>
                  <a:t>tudy, </a:t>
                </a:r>
                <a:r>
                  <a:rPr lang="en-GB" sz="1800" dirty="0" smtClean="0"/>
                  <a:t>SKA-TEL-LFAA-0400001, </a:t>
                </a:r>
                <a:r>
                  <a:rPr lang="en-AU" sz="1800" dirty="0"/>
                  <a:t>Rev. 1A, </a:t>
                </a:r>
                <a:r>
                  <a:rPr lang="en-GB" sz="1800" dirty="0"/>
                  <a:t>17 September </a:t>
                </a:r>
                <a:r>
                  <a:rPr lang="en-GB" sz="1800" dirty="0" smtClean="0"/>
                  <a:t>2015</a:t>
                </a:r>
              </a:p>
              <a:p>
                <a:pPr>
                  <a:lnSpc>
                    <a:spcPct val="150000"/>
                  </a:lnSpc>
                </a:pPr>
                <a:endParaRPr lang="en-GB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/>
                  <a:t>More from Budi after this talk. Stay tuned.</a:t>
                </a:r>
                <a:endParaRPr lang="en-AU" dirty="0"/>
              </a:p>
              <a:p>
                <a:endParaRPr lang="en-AU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664" y="1026376"/>
                <a:ext cx="8207375" cy="4895850"/>
              </a:xfrm>
              <a:blipFill rotWithShape="0">
                <a:blip r:embed="rId2"/>
                <a:stretch>
                  <a:fillRect l="-1114" r="-520" b="-2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6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664" y="1026376"/>
                <a:ext cx="8207375" cy="489585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/>
                  <a:t>MRO temperature effects on </a:t>
                </a:r>
                <a:r>
                  <a:rPr lang="en-GB" dirty="0" err="1" smtClean="0"/>
                  <a:t>RFoF</a:t>
                </a:r>
                <a:r>
                  <a:rPr lang="en-GB" dirty="0" smtClean="0"/>
                  <a:t> transmitter: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B. Juswardy, “Analyses of ambient temperature measurements at the MRO and their implications on RF front-end specifications,” </a:t>
                </a:r>
                <a:r>
                  <a:rPr lang="en-AU" sz="1800" dirty="0">
                    <a:solidFill>
                      <a:schemeClr val="bg1">
                        <a:lumMod val="95000"/>
                      </a:schemeClr>
                    </a:solidFill>
                  </a:rPr>
                  <a:t>SKA-TEL-LFAA-08000XX, </a:t>
                </a:r>
                <a:r>
                  <a:rPr lang="en-AU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2015-11-23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AU" dirty="0" smtClean="0">
                    <a:solidFill>
                      <a:srgbClr val="000000"/>
                    </a:solidFill>
                  </a:rPr>
                  <a:t>Operating a standard </a:t>
                </a:r>
                <a:r>
                  <a:rPr lang="en-AU" dirty="0" err="1" smtClean="0">
                    <a:solidFill>
                      <a:srgbClr val="000000"/>
                    </a:solidFill>
                  </a:rPr>
                  <a:t>fiber</a:t>
                </a:r>
                <a:r>
                  <a:rPr lang="en-AU" dirty="0" smtClean="0">
                    <a:solidFill>
                      <a:srgbClr val="000000"/>
                    </a:solidFill>
                  </a:rPr>
                  <a:t> at mismatched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AU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AU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B. Juswardy, “Memo on the phase </a:t>
                </a:r>
                <a:r>
                  <a:rPr lang="en-AU" sz="1800" dirty="0">
                    <a:solidFill>
                      <a:schemeClr val="bg1">
                        <a:lumMod val="95000"/>
                      </a:schemeClr>
                    </a:solidFill>
                  </a:rPr>
                  <a:t>s</a:t>
                </a:r>
                <a:r>
                  <a:rPr lang="en-AU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tability consideration for operating standard fibre at non-standard wavelength: 1550 nm case </a:t>
                </a:r>
                <a:r>
                  <a:rPr lang="en-AU" sz="1800" dirty="0">
                    <a:solidFill>
                      <a:schemeClr val="bg1">
                        <a:lumMod val="95000"/>
                      </a:schemeClr>
                    </a:solidFill>
                  </a:rPr>
                  <a:t>s</a:t>
                </a:r>
                <a:r>
                  <a:rPr lang="en-AU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tudy, </a:t>
                </a:r>
                <a:r>
                  <a:rPr lang="en-GB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SKA-TEL-LFAA-0400001, </a:t>
                </a:r>
                <a:r>
                  <a:rPr lang="en-AU" sz="1800" dirty="0">
                    <a:solidFill>
                      <a:schemeClr val="bg1">
                        <a:lumMod val="95000"/>
                      </a:schemeClr>
                    </a:solidFill>
                  </a:rPr>
                  <a:t>Rev. 1A, </a:t>
                </a:r>
                <a:r>
                  <a:rPr lang="en-GB" sz="1800" dirty="0">
                    <a:solidFill>
                      <a:schemeClr val="bg1">
                        <a:lumMod val="95000"/>
                      </a:schemeClr>
                    </a:solidFill>
                  </a:rPr>
                  <a:t>17 September </a:t>
                </a:r>
                <a:r>
                  <a:rPr lang="en-GB" sz="1800" dirty="0" smtClean="0">
                    <a:solidFill>
                      <a:schemeClr val="bg1">
                        <a:lumMod val="95000"/>
                      </a:schemeClr>
                    </a:solidFill>
                  </a:rPr>
                  <a:t>2015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>
                    <a:solidFill>
                      <a:schemeClr val="bg1">
                        <a:lumMod val="95000"/>
                      </a:schemeClr>
                    </a:solidFill>
                  </a:rPr>
                  <a:t>More from Budi after this talk. Stay tuned.</a:t>
                </a:r>
                <a:endParaRPr lang="en-AU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n-AU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664" y="1026376"/>
                <a:ext cx="8207375" cy="4895850"/>
              </a:xfrm>
              <a:blipFill rotWithShape="0">
                <a:blip r:embed="rId2"/>
                <a:stretch>
                  <a:fillRect l="-1114" r="-520" b="-2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4656" y="4298625"/>
            <a:ext cx="6777871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 smtClean="0"/>
              <a:t>We have developed expertise in practical considerations for operating an </a:t>
            </a:r>
            <a:r>
              <a:rPr lang="en-AU" sz="1800" dirty="0" err="1" smtClean="0"/>
              <a:t>RFoF</a:t>
            </a:r>
            <a:r>
              <a:rPr lang="en-AU" sz="1800" dirty="0" smtClean="0"/>
              <a:t> system at the MRO for low-frequency aperture arrays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755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69" y="1062919"/>
            <a:ext cx="8207375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AAVS0.5 characterization: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A</a:t>
            </a:r>
            <a:r>
              <a:rPr lang="en-US" sz="1800" dirty="0"/>
              <a:t>. Sutinjo, T. Colegate, R. Wayth, P. Hall, E. de </a:t>
            </a:r>
            <a:r>
              <a:rPr lang="en-US" sz="1800" dirty="0" err="1"/>
              <a:t>Lera</a:t>
            </a:r>
            <a:r>
              <a:rPr lang="en-US" sz="1800" dirty="0"/>
              <a:t> </a:t>
            </a:r>
            <a:r>
              <a:rPr lang="en-US" sz="1800" dirty="0" err="1"/>
              <a:t>Acedo</a:t>
            </a:r>
            <a:r>
              <a:rPr lang="en-US" sz="1800" dirty="0"/>
              <a:t>, T. Booler, A. Faulkner, L. Feng, N. Hurley-Walker, B. Juswardy, S. </a:t>
            </a:r>
            <a:r>
              <a:rPr lang="en-US" sz="1800" dirty="0" err="1"/>
              <a:t>Padhi</a:t>
            </a:r>
            <a:r>
              <a:rPr lang="en-US" sz="1800" dirty="0"/>
              <a:t>, N. </a:t>
            </a:r>
            <a:r>
              <a:rPr lang="en-US" sz="1800" dirty="0" err="1"/>
              <a:t>Razavi-Ghods</a:t>
            </a:r>
            <a:r>
              <a:rPr lang="en-US" sz="1800" dirty="0"/>
              <a:t>, M. Sokolowski, S. Tingay, and J. G. </a:t>
            </a:r>
            <a:r>
              <a:rPr lang="en-US" sz="1800" dirty="0" err="1"/>
              <a:t>bij</a:t>
            </a:r>
            <a:r>
              <a:rPr lang="en-US" sz="1800" dirty="0"/>
              <a:t> de </a:t>
            </a:r>
            <a:r>
              <a:rPr lang="en-US" sz="1800" dirty="0" err="1"/>
              <a:t>Vaate</a:t>
            </a:r>
            <a:r>
              <a:rPr lang="en-US" sz="1800" dirty="0"/>
              <a:t>, “Characterization of a low-frequency radio astronomy prototype array in Western Australia,” </a:t>
            </a:r>
            <a:r>
              <a:rPr lang="en-US" sz="1800" i="1" dirty="0"/>
              <a:t>IEEE Trans. Antennas </a:t>
            </a:r>
            <a:r>
              <a:rPr lang="en-US" sz="1800" i="1" dirty="0" err="1"/>
              <a:t>Propagat</a:t>
            </a:r>
            <a:r>
              <a:rPr lang="en-US" sz="1800" i="1" dirty="0"/>
              <a:t>.</a:t>
            </a:r>
            <a:r>
              <a:rPr lang="en-US" sz="1800" dirty="0"/>
              <a:t>, vol. 63, no. 12, pp. 5433-5442, Dec. 2015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Hybrid AAVS0.5/SKALA-MWA interferometry: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A. Sutinjo, D. Ung, T. Colegate, R. Wayth, P.  Hall, E. de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Lera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Acedo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“Interferometry with hybrid low-frequency radio astronomy arrays,” submitted 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IEEE Trans. Antennas 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Propagat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, Mar. 2016.</a:t>
            </a:r>
            <a:endParaRPr lang="en-AU" sz="18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endParaRPr lang="en-AU" sz="18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6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AAVS0.5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9" y="881630"/>
            <a:ext cx="6416701" cy="292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26" y="3362960"/>
            <a:ext cx="3675974" cy="302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22" y="4071930"/>
            <a:ext cx="4808908" cy="19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8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1762</Words>
  <Application>Microsoft Office PowerPoint</Application>
  <PresentationFormat>On-screen Show (4:3)</PresentationFormat>
  <Paragraphs>180</Paragraphs>
  <Slides>28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Lucida Grande</vt:lpstr>
      <vt:lpstr>Times New Roman</vt:lpstr>
      <vt:lpstr>Wingdings</vt:lpstr>
      <vt:lpstr>Default Design</vt:lpstr>
      <vt:lpstr>PowerPoint Presentation</vt:lpstr>
      <vt:lpstr>Highlights</vt:lpstr>
      <vt:lpstr>Highlights</vt:lpstr>
      <vt:lpstr>Highlights</vt:lpstr>
      <vt:lpstr>Highlights</vt:lpstr>
      <vt:lpstr>Highlights</vt:lpstr>
      <vt:lpstr>Highlights</vt:lpstr>
      <vt:lpstr>Highlights</vt:lpstr>
      <vt:lpstr>AAVS0.5</vt:lpstr>
      <vt:lpstr>AAVS0.5: Sensitivity</vt:lpstr>
      <vt:lpstr>AAVS0.5: Beam Pattern </vt:lpstr>
      <vt:lpstr>Highlights</vt:lpstr>
      <vt:lpstr>Identical vs. Hybrid Arrays</vt:lpstr>
      <vt:lpstr>But……</vt:lpstr>
      <vt:lpstr>Summary of Findings</vt:lpstr>
      <vt:lpstr>Example : </vt:lpstr>
      <vt:lpstr>Amplitude:</vt:lpstr>
      <vt:lpstr>PowerPoint Presentation</vt:lpstr>
      <vt:lpstr> Phase: </vt:lpstr>
      <vt:lpstr>Estimating Δz</vt:lpstr>
      <vt:lpstr>Useful for Calibration of a SKALA with MWA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Highlights</vt:lpstr>
    </vt:vector>
  </TitlesOfParts>
  <Company>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Adrian Sutinjo</cp:lastModifiedBy>
  <cp:revision>1799</cp:revision>
  <dcterms:created xsi:type="dcterms:W3CDTF">2006-02-27T08:11:41Z</dcterms:created>
  <dcterms:modified xsi:type="dcterms:W3CDTF">2016-05-10T07:21:32Z</dcterms:modified>
</cp:coreProperties>
</file>