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50" r:id="rId1"/>
  </p:sldMasterIdLst>
  <p:notesMasterIdLst>
    <p:notesMasterId r:id="rId28"/>
  </p:notesMasterIdLst>
  <p:handoutMasterIdLst>
    <p:handoutMasterId r:id="rId29"/>
  </p:handoutMasterIdLst>
  <p:sldIdLst>
    <p:sldId id="853" r:id="rId2"/>
    <p:sldId id="896" r:id="rId3"/>
    <p:sldId id="893" r:id="rId4"/>
    <p:sldId id="892" r:id="rId5"/>
    <p:sldId id="901" r:id="rId6"/>
    <p:sldId id="880" r:id="rId7"/>
    <p:sldId id="914" r:id="rId8"/>
    <p:sldId id="916" r:id="rId9"/>
    <p:sldId id="900" r:id="rId10"/>
    <p:sldId id="904" r:id="rId11"/>
    <p:sldId id="905" r:id="rId12"/>
    <p:sldId id="925" r:id="rId13"/>
    <p:sldId id="906" r:id="rId14"/>
    <p:sldId id="907" r:id="rId15"/>
    <p:sldId id="917" r:id="rId16"/>
    <p:sldId id="926" r:id="rId17"/>
    <p:sldId id="918" r:id="rId18"/>
    <p:sldId id="923" r:id="rId19"/>
    <p:sldId id="924" r:id="rId20"/>
    <p:sldId id="922" r:id="rId21"/>
    <p:sldId id="919" r:id="rId22"/>
    <p:sldId id="920" r:id="rId23"/>
    <p:sldId id="921" r:id="rId24"/>
    <p:sldId id="897" r:id="rId25"/>
    <p:sldId id="898" r:id="rId26"/>
    <p:sldId id="888" r:id="rId27"/>
  </p:sldIdLst>
  <p:sldSz cx="9144000" cy="6858000" type="screen4x3"/>
  <p:notesSz cx="6794500" cy="9918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kern="1200">
        <a:solidFill>
          <a:srgbClr val="233787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rgbClr val="233787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rgbClr val="233787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rgbClr val="233787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rgbClr val="233787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4400" kern="1200">
        <a:solidFill>
          <a:srgbClr val="233787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4400" kern="1200">
        <a:solidFill>
          <a:srgbClr val="233787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4400" kern="1200">
        <a:solidFill>
          <a:srgbClr val="233787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4400" kern="1200">
        <a:solidFill>
          <a:srgbClr val="233787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F0101"/>
    <a:srgbClr val="800080"/>
    <a:srgbClr val="FBE4C8"/>
    <a:srgbClr val="FFFFCC"/>
    <a:srgbClr val="FFCCCC"/>
    <a:srgbClr val="FFFF66"/>
    <a:srgbClr val="FFCCFF"/>
    <a:srgbClr val="FFFFFF"/>
    <a:srgbClr val="000066"/>
    <a:srgbClr val="4A3A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76" autoAdjust="0"/>
    <p:restoredTop sz="97455" autoAdjust="0"/>
  </p:normalViewPr>
  <p:slideViewPr>
    <p:cSldViewPr snapToGrid="0" showGuides="1">
      <p:cViewPr>
        <p:scale>
          <a:sx n="80" d="100"/>
          <a:sy n="80" d="100"/>
        </p:scale>
        <p:origin x="-1136" y="-360"/>
      </p:cViewPr>
      <p:guideLst>
        <p:guide orient="horz" pos="4319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78" d="100"/>
          <a:sy n="78" d="100"/>
        </p:scale>
        <p:origin x="-2142" y="-84"/>
      </p:cViewPr>
      <p:guideLst>
        <p:guide orient="horz" pos="3124"/>
        <p:guide pos="21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4" tIns="46462" rIns="92924" bIns="46462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4" tIns="46462" rIns="92924" bIns="4646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0225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4" tIns="46462" rIns="92924" bIns="46462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0225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4" tIns="46462" rIns="92924" bIns="4646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0EA60C8-E5D3-44E2-8653-1268756F2F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0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4" tIns="46462" rIns="92924" bIns="46462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4" tIns="46462" rIns="92924" bIns="4646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56175" cy="3717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1700"/>
            <a:ext cx="5435600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4" tIns="46462" rIns="92924" bIns="464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0225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4" tIns="46462" rIns="92924" bIns="46462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0225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4" tIns="46462" rIns="92924" bIns="4646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D0E53B4-C8D5-450C-876A-37CB03657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11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0538" y="260350"/>
            <a:ext cx="2051050" cy="6048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260350"/>
            <a:ext cx="6003925" cy="6048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913" y="260350"/>
            <a:ext cx="6408737" cy="803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4213" y="1412875"/>
            <a:ext cx="8207375" cy="4895850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132080"/>
            <a:ext cx="7670800" cy="650240"/>
          </a:xfrm>
        </p:spPr>
        <p:txBody>
          <a:bodyPr/>
          <a:lstStyle/>
          <a:p>
            <a:r>
              <a:rPr lang="en-AU" dirty="0" smtClean="0"/>
              <a:t>Click to edit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332480" y="6573521"/>
            <a:ext cx="5135880" cy="2698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MWA overview (EWASS)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707120" y="6583681"/>
            <a:ext cx="44704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chemeClr val="bg1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>
          <a:xfrm>
            <a:off x="8686800" y="6573521"/>
            <a:ext cx="447040" cy="269875"/>
          </a:xfrm>
          <a:prstGeom prst="rect">
            <a:avLst/>
          </a:prstGeom>
        </p:spPr>
        <p:txBody>
          <a:bodyPr/>
          <a:lstStyle/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33375" y="1158876"/>
            <a:ext cx="8586788" cy="5211763"/>
          </a:xfrm>
        </p:spPr>
        <p:txBody>
          <a:bodyPr/>
          <a:lstStyle/>
          <a:p>
            <a:pPr lvl="0"/>
            <a:r>
              <a:rPr lang="en-AU" dirty="0" smtClean="0"/>
              <a:t>Click to edit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214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412875"/>
            <a:ext cx="4027487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4100" y="1412875"/>
            <a:ext cx="4027488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0" y="6453188"/>
            <a:ext cx="9144000" cy="404812"/>
          </a:xfrm>
          <a:prstGeom prst="rect">
            <a:avLst/>
          </a:prstGeom>
          <a:solidFill>
            <a:srgbClr val="00007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Arial" charset="0"/>
              <a:cs typeface="+mn-cs"/>
            </a:endParaRP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362547" y="203200"/>
            <a:ext cx="7537613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412875"/>
            <a:ext cx="820737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65545" name="Line 9"/>
          <p:cNvSpPr>
            <a:spLocks noChangeShapeType="1"/>
          </p:cNvSpPr>
          <p:nvPr/>
        </p:nvSpPr>
        <p:spPr bwMode="auto">
          <a:xfrm>
            <a:off x="149382" y="796705"/>
            <a:ext cx="3018" cy="551202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>
            <a:outerShdw dist="45791" dir="2021404" algn="ctr" rotWithShape="0">
              <a:srgbClr val="3366FF"/>
            </a:outerShdw>
          </a:effectLst>
        </p:spPr>
        <p:txBody>
          <a:bodyPr/>
          <a:lstStyle/>
          <a:p>
            <a:pPr>
              <a:defRPr/>
            </a:pPr>
            <a:endParaRPr lang="en-GB">
              <a:latin typeface="Arial" charset="0"/>
              <a:cs typeface="+mn-cs"/>
            </a:endParaRPr>
          </a:p>
        </p:txBody>
      </p:sp>
      <p:sp>
        <p:nvSpPr>
          <p:cNvPr id="65546" name="Line 10"/>
          <p:cNvSpPr>
            <a:spLocks noChangeShapeType="1"/>
          </p:cNvSpPr>
          <p:nvPr/>
        </p:nvSpPr>
        <p:spPr bwMode="auto">
          <a:xfrm rot="5400000">
            <a:off x="5184766" y="-3678875"/>
            <a:ext cx="6039" cy="7668587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>
            <a:outerShdw dist="35921" dir="2700000" algn="ctr" rotWithShape="0">
              <a:srgbClr val="1819FF"/>
            </a:outerShdw>
          </a:effectLst>
        </p:spPr>
        <p:txBody>
          <a:bodyPr/>
          <a:lstStyle/>
          <a:p>
            <a:pPr>
              <a:defRPr/>
            </a:pPr>
            <a:endParaRPr lang="en-GB">
              <a:latin typeface="Arial" charset="0"/>
              <a:cs typeface="+mn-cs"/>
            </a:endParaRPr>
          </a:p>
        </p:txBody>
      </p:sp>
      <p:sp>
        <p:nvSpPr>
          <p:cNvPr id="65548" name="Rectangle 12"/>
          <p:cNvSpPr>
            <a:spLocks noChangeArrowheads="1"/>
          </p:cNvSpPr>
          <p:nvPr/>
        </p:nvSpPr>
        <p:spPr bwMode="auto">
          <a:xfrm>
            <a:off x="5760720" y="6502400"/>
            <a:ext cx="313245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r>
              <a:rPr lang="en-GB" sz="1400" dirty="0" smtClean="0">
                <a:solidFill>
                  <a:srgbClr val="FF9933"/>
                </a:solidFill>
                <a:latin typeface="Arial" charset="0"/>
                <a:cs typeface="+mn-cs"/>
              </a:rPr>
              <a:t>Pieter Benthem</a:t>
            </a:r>
            <a:endParaRPr lang="en-GB" sz="1400" dirty="0">
              <a:solidFill>
                <a:srgbClr val="FF9933"/>
              </a:solidFill>
              <a:latin typeface="Arial" charset="0"/>
              <a:cs typeface="+mn-cs"/>
            </a:endParaRPr>
          </a:p>
        </p:txBody>
      </p:sp>
      <p:sp>
        <p:nvSpPr>
          <p:cNvPr id="65549" name="Rectangle 13"/>
          <p:cNvSpPr>
            <a:spLocks noChangeArrowheads="1"/>
          </p:cNvSpPr>
          <p:nvPr/>
        </p:nvSpPr>
        <p:spPr bwMode="auto">
          <a:xfrm>
            <a:off x="111125" y="6513513"/>
            <a:ext cx="2782888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 sz="1400">
              <a:solidFill>
                <a:srgbClr val="FF9933"/>
              </a:solidFill>
              <a:latin typeface="Arial" charset="0"/>
              <a:cs typeface="+mn-cs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77788" y="6489700"/>
            <a:ext cx="27828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GB" sz="1400" baseline="0" dirty="0" smtClean="0">
                <a:solidFill>
                  <a:srgbClr val="FF9933"/>
                </a:solidFill>
                <a:latin typeface="Arial" charset="0"/>
                <a:cs typeface="+mn-cs"/>
              </a:rPr>
              <a:t>May </a:t>
            </a:r>
            <a:r>
              <a:rPr lang="en-GB" sz="1400" dirty="0" smtClean="0">
                <a:solidFill>
                  <a:srgbClr val="FF9933"/>
                </a:solidFill>
                <a:latin typeface="Arial" charset="0"/>
                <a:cs typeface="+mn-cs"/>
              </a:rPr>
              <a:t>2016</a:t>
            </a:r>
            <a:endParaRPr lang="en-GB" sz="1400" dirty="0">
              <a:solidFill>
                <a:srgbClr val="FF9933"/>
              </a:solidFill>
              <a:latin typeface="Arial" charset="0"/>
              <a:cs typeface="+mn-cs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78319" y="6502400"/>
            <a:ext cx="35972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dirty="0" smtClean="0">
                <a:solidFill>
                  <a:srgbClr val="FF9933"/>
                </a:solidFill>
                <a:latin typeface="Arial" charset="0"/>
                <a:ea typeface="+mn-ea"/>
                <a:cs typeface="Arial" pitchFamily="34" charset="0"/>
              </a:rPr>
              <a:t>AADC all hands – AAVS1</a:t>
            </a:r>
          </a:p>
          <a:p>
            <a:pPr algn="ctr">
              <a:defRPr/>
            </a:pPr>
            <a:endParaRPr lang="en-GB" sz="1400" dirty="0">
              <a:solidFill>
                <a:srgbClr val="FF9933"/>
              </a:solidFill>
              <a:latin typeface="Arial" charset="0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3611" y="125275"/>
            <a:ext cx="1197357" cy="62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1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1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1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1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3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eg"/><Relationship Id="rId5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Sheet1.xlsx"/><Relationship Id="rId4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Sheet2.xlsx"/><Relationship Id="rId4" Type="http://schemas.openxmlformats.org/officeDocument/2006/relationships/image" Target="../media/image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proposed</a:t>
            </a:r>
            <a:endParaRPr lang="en-US" dirty="0"/>
          </a:p>
        </p:txBody>
      </p:sp>
      <p:pic>
        <p:nvPicPr>
          <p:cNvPr id="7" name="Picture 6" descr="IMG_329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142" y="38215"/>
            <a:ext cx="84967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SKA-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low and the Aperture Array Verification 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System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72486" y="5508645"/>
            <a:ext cx="43962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P. Benthem</a:t>
            </a:r>
          </a:p>
          <a:p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AAVS1 </a:t>
            </a:r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workpackage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lead</a:t>
            </a:r>
          </a:p>
          <a:p>
            <a:r>
              <a:rPr lang="en-US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On behalf of the Aperture Array Design &amp; </a:t>
            </a:r>
            <a:r>
              <a:rPr lang="en-US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Construction Consortium </a:t>
            </a:r>
            <a:endParaRPr lang="en-US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7285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AAVS1 – Overall schedule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sz="2000" dirty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pPr lvl="1"/>
            <a:endParaRPr lang="en-GB" sz="1200" dirty="0" smtClean="0"/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420650" y="839152"/>
            <a:ext cx="8586788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Pre-AAVS1 Europe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Q2/</a:t>
            </a:r>
            <a:r>
              <a:rPr lang="en-US" sz="16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3</a:t>
            </a:r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 2016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AAVS1 Compliance testing and MRO Deployment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Q4 2016/ Q1 2017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AAVS1 MRO Initial commissioning 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Q1/2 2017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AAVS1 Verification 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Q3/4 2017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AAVS1 Operations 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Q1 2018 and beyond</a:t>
            </a:r>
            <a:endParaRPr lang="en-US" sz="1600" dirty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</p:txBody>
      </p:sp>
      <p:pic>
        <p:nvPicPr>
          <p:cNvPr id="6" name="Picture 1" descr="IMG_20140319_145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6" y="3270250"/>
            <a:ext cx="4791074" cy="308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415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147955"/>
            <a:ext cx="7670800" cy="650240"/>
          </a:xfrm>
        </p:spPr>
        <p:txBody>
          <a:bodyPr/>
          <a:lstStyle/>
          <a:p>
            <a:r>
              <a:rPr lang="en-US" dirty="0" smtClean="0"/>
              <a:t>AAVS1 – Schedule - WPs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sz="2000" dirty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pPr lvl="1"/>
            <a:endParaRPr lang="en-GB" sz="1200" dirty="0" smtClean="0"/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485775" y="1311276"/>
            <a:ext cx="8586788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SE</a:t>
            </a:r>
            <a:endParaRPr lang="en-US" sz="200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endParaRPr lang="en-US" sz="2000" dirty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Requirements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PBS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ICDs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Architecture</a:t>
            </a:r>
            <a:endParaRPr lang="en-US" sz="200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endParaRPr lang="en-GB" sz="12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486807" y="569804"/>
            <a:ext cx="184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Screen Shot 2016-05-09 at 16.52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96" y="3714750"/>
            <a:ext cx="3938004" cy="2520949"/>
          </a:xfrm>
          <a:prstGeom prst="rect">
            <a:avLst/>
          </a:prstGeom>
        </p:spPr>
      </p:pic>
      <p:pic>
        <p:nvPicPr>
          <p:cNvPr id="5" name="Picture 4" descr="Screen Shot 2016-05-09 at 16.54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6" y="929073"/>
            <a:ext cx="4333874" cy="2423726"/>
          </a:xfrm>
          <a:prstGeom prst="rect">
            <a:avLst/>
          </a:prstGeom>
        </p:spPr>
      </p:pic>
      <p:pic>
        <p:nvPicPr>
          <p:cNvPr id="7" name="Picture 6" descr="Screen Shot 2016-05-09 at 16.55.5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5" y="3882866"/>
            <a:ext cx="3908424" cy="232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25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147955"/>
            <a:ext cx="7670800" cy="650240"/>
          </a:xfrm>
        </p:spPr>
        <p:txBody>
          <a:bodyPr/>
          <a:lstStyle/>
          <a:p>
            <a:r>
              <a:rPr lang="en-US" dirty="0" smtClean="0"/>
              <a:t>AAVS1 – Schedule - WPs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sz="2000" dirty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pPr lvl="1"/>
            <a:endParaRPr lang="en-GB" sz="1200" dirty="0" smtClean="0"/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485775" y="1311276"/>
            <a:ext cx="8586788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AL</a:t>
            </a:r>
          </a:p>
          <a:p>
            <a:endParaRPr lang="en-US" sz="2000" dirty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r>
              <a:rPr lang="en-US" sz="20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I</a:t>
            </a:r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tems ordered: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Concrete </a:t>
            </a:r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bases</a:t>
            </a:r>
            <a:endParaRPr lang="en-US" sz="1600" dirty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Antenna arms </a:t>
            </a:r>
            <a:endParaRPr lang="en-US" sz="1600" dirty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Plastic parts </a:t>
            </a:r>
          </a:p>
          <a:p>
            <a:pPr lvl="1"/>
            <a:endParaRPr lang="en-US" sz="160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LNA order to be finalized</a:t>
            </a:r>
          </a:p>
          <a:p>
            <a:endParaRPr lang="en-US" sz="200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LNA testing (Q2)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Trumpet integration (Q3)</a:t>
            </a:r>
          </a:p>
          <a:p>
            <a:endParaRPr lang="en-GB" sz="12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486807" y="569804"/>
            <a:ext cx="184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mail.astron.n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250" y="3455371"/>
            <a:ext cx="5111750" cy="289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60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AAVS1 – Schedule - WPs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sz="2000" dirty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pPr lvl="1"/>
            <a:endParaRPr lang="en-GB" sz="1200" dirty="0" smtClean="0"/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485775" y="1311276"/>
            <a:ext cx="8586788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RX</a:t>
            </a:r>
          </a:p>
          <a:p>
            <a:endParaRPr lang="en-US" sz="2000" dirty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Tender all WP items towards AAVS1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FE module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Pre-ADU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Hybrid Cable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FE module testing (Q2)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Trumpet integration (Q3)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Pre-ADU testing (Q2/3)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TPM integration (Q4)</a:t>
            </a:r>
          </a:p>
          <a:p>
            <a:pPr lvl="1"/>
            <a:endParaRPr lang="en-US" sz="400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endParaRPr lang="en-GB" sz="1200" dirty="0" smtClean="0"/>
          </a:p>
        </p:txBody>
      </p:sp>
      <p:pic>
        <p:nvPicPr>
          <p:cNvPr id="4" name="Picture 3" descr="IMG_80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434" y="1952625"/>
            <a:ext cx="331986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10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AAVS1 – Schedule - WPs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sz="2000" dirty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pPr lvl="1"/>
            <a:endParaRPr lang="en-GB" sz="1200" dirty="0" smtClean="0"/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485775" y="1311276"/>
            <a:ext cx="8586788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SP</a:t>
            </a:r>
          </a:p>
          <a:p>
            <a:endParaRPr lang="en-US" sz="2000" dirty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Tender ADU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Italy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The Netherlands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ADU testing (Q3)</a:t>
            </a:r>
            <a:endParaRPr lang="en-US" sz="2000" dirty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r>
              <a:rPr lang="en-US" sz="20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TPM testing (Q4</a:t>
            </a:r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)</a:t>
            </a:r>
          </a:p>
          <a:p>
            <a:r>
              <a:rPr lang="en-US" sz="20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Software development </a:t>
            </a:r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(</a:t>
            </a:r>
            <a:r>
              <a:rPr lang="en-US" sz="20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Q2/3)</a:t>
            </a:r>
            <a:endParaRPr lang="en-US" sz="200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LMC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Data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Firmware TPM</a:t>
            </a:r>
            <a:endParaRPr lang="en-GB" sz="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047211" y="520964"/>
            <a:ext cx="184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IMG_82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0" y="1476374"/>
            <a:ext cx="371475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31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P192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50" y="2809875"/>
            <a:ext cx="4794250" cy="3595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AAVS1 – Schedule - WPs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sz="2000" dirty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pPr lvl="1"/>
            <a:endParaRPr lang="en-GB" sz="1200" dirty="0" smtClean="0"/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485775" y="1311276"/>
            <a:ext cx="8586788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LINFRA</a:t>
            </a:r>
          </a:p>
          <a:p>
            <a:endParaRPr lang="en-US" sz="2000" dirty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Station sites prepared</a:t>
            </a:r>
          </a:p>
          <a:p>
            <a:r>
              <a:rPr lang="en-US" sz="2000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Fibre</a:t>
            </a:r>
            <a:r>
              <a:rPr lang="en-US" sz="20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deployed </a:t>
            </a:r>
            <a:r>
              <a:rPr lang="en-US" sz="20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and </a:t>
            </a:r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spliced </a:t>
            </a:r>
            <a:endParaRPr lang="en-US" sz="2000" dirty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Power distribution 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Ground plane deployed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Deploy concrete bases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Ready to deploy antennas! </a:t>
            </a:r>
            <a:endParaRPr lang="en-GB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047211" y="520964"/>
            <a:ext cx="184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044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AAVS1 – Schedule - WPs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sz="2000" dirty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pPr lvl="1"/>
            <a:endParaRPr lang="en-GB" sz="1200" dirty="0" smtClean="0"/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485775" y="1311276"/>
            <a:ext cx="8586788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PROT</a:t>
            </a:r>
            <a:endParaRPr lang="en-US" sz="200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endParaRPr lang="en-US" sz="2000" dirty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Frontend stability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Temperature fluctuation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FO cable evaluation</a:t>
            </a:r>
          </a:p>
          <a:p>
            <a:r>
              <a:rPr lang="en-US" sz="2000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RFoF</a:t>
            </a:r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 testing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Requirements - feedback</a:t>
            </a:r>
            <a:endParaRPr lang="en-GB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047211" y="520964"/>
            <a:ext cx="184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3"/>
          <a:stretch/>
        </p:blipFill>
        <p:spPr bwMode="auto">
          <a:xfrm>
            <a:off x="5059362" y="2306320"/>
            <a:ext cx="4084638" cy="39484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5381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AAVS1 – LNA measurements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50" y="2682874"/>
            <a:ext cx="4984750" cy="379793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0" y="864552"/>
            <a:ext cx="4691380" cy="297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4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AAVS1 – </a:t>
            </a:r>
            <a:r>
              <a:rPr lang="en-US" dirty="0" err="1" smtClean="0"/>
              <a:t>RFoF</a:t>
            </a:r>
            <a:r>
              <a:rPr lang="en-US" dirty="0" smtClean="0"/>
              <a:t> and pre-ADU</a:t>
            </a:r>
            <a:endParaRPr lang="en-US" dirty="0"/>
          </a:p>
        </p:txBody>
      </p:sp>
      <p:pic>
        <p:nvPicPr>
          <p:cNvPr id="4" name="Picture 3" descr="download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904875"/>
            <a:ext cx="4492625" cy="3369469"/>
          </a:xfrm>
          <a:prstGeom prst="rect">
            <a:avLst/>
          </a:prstGeom>
        </p:spPr>
      </p:pic>
      <p:pic>
        <p:nvPicPr>
          <p:cNvPr id="3" name="Picture 2" descr="download (1)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66" y="2381250"/>
            <a:ext cx="5249334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56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AAVS1 – ADU test and evaluation</a:t>
            </a:r>
            <a:endParaRPr lang="en-US" dirty="0"/>
          </a:p>
        </p:txBody>
      </p:sp>
      <p:pic>
        <p:nvPicPr>
          <p:cNvPr id="5" name="Picture 4" descr="IMAG085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99" y="4082841"/>
            <a:ext cx="4079875" cy="2307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" y="857250"/>
            <a:ext cx="3732475" cy="2365376"/>
          </a:xfrm>
          <a:prstGeom prst="rect">
            <a:avLst/>
          </a:prstGeom>
        </p:spPr>
      </p:pic>
      <p:pic>
        <p:nvPicPr>
          <p:cNvPr id="7" name="Picture 6" descr="IMG_820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3365500"/>
            <a:ext cx="3915832" cy="2936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1875" y="904875"/>
            <a:ext cx="3848790" cy="211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24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– AAVS1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>
                <a:cs typeface="Arial"/>
              </a:rPr>
              <a:t>What will it look like</a:t>
            </a:r>
            <a:r>
              <a:rPr lang="en-US" sz="2000" dirty="0" smtClean="0">
                <a:cs typeface="Arial"/>
              </a:rPr>
              <a:t>?</a:t>
            </a:r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Why are we realizing this verification system? </a:t>
            </a:r>
          </a:p>
          <a:p>
            <a:r>
              <a:rPr lang="en-US" sz="2000" dirty="0" smtClean="0">
                <a:latin typeface="Arial"/>
                <a:cs typeface="Arial"/>
              </a:rPr>
              <a:t>What investment is needed? </a:t>
            </a:r>
          </a:p>
          <a:p>
            <a:r>
              <a:rPr lang="en-US" sz="2000" dirty="0" smtClean="0">
                <a:latin typeface="Arial"/>
                <a:cs typeface="Arial"/>
              </a:rPr>
              <a:t>How much power will be consumed?</a:t>
            </a:r>
          </a:p>
          <a:p>
            <a:r>
              <a:rPr lang="en-US" sz="2000" dirty="0" smtClean="0">
                <a:latin typeface="Arial"/>
                <a:cs typeface="Arial"/>
              </a:rPr>
              <a:t>How do we transfer from R&amp;D towards deployment?</a:t>
            </a:r>
          </a:p>
          <a:p>
            <a:r>
              <a:rPr lang="en-US" sz="2000" dirty="0">
                <a:cs typeface="Arial"/>
              </a:rPr>
              <a:t>When will it be ready?</a:t>
            </a:r>
          </a:p>
          <a:p>
            <a:r>
              <a:rPr lang="en-US" sz="2000" dirty="0" smtClean="0">
                <a:latin typeface="Arial"/>
                <a:cs typeface="Arial"/>
              </a:rPr>
              <a:t>Pretty pictures</a:t>
            </a:r>
          </a:p>
        </p:txBody>
      </p:sp>
    </p:spTree>
    <p:extLst>
      <p:ext uri="{BB962C8B-B14F-4D97-AF65-F5344CB8AC3E}">
        <p14:creationId xmlns:p14="http://schemas.microsoft.com/office/powerpoint/2010/main" val="1912799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AAVS1 – Pre-AAVS1 Europe</a:t>
            </a:r>
            <a:endParaRPr lang="en-US" dirty="0"/>
          </a:p>
        </p:txBody>
      </p:sp>
      <p:pic>
        <p:nvPicPr>
          <p:cNvPr id="3" name="Picture 2" descr="20160408_13444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0658" y="1694375"/>
            <a:ext cx="5299980" cy="39749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750" y="3476625"/>
            <a:ext cx="2041084" cy="2957738"/>
          </a:xfrm>
          <a:prstGeom prst="rect">
            <a:avLst/>
          </a:prstGeom>
        </p:spPr>
      </p:pic>
      <p:pic>
        <p:nvPicPr>
          <p:cNvPr id="6" name="Picture 5" descr="LFAA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4" y="841375"/>
            <a:ext cx="4057061" cy="269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55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AAVS1 – </a:t>
            </a:r>
            <a:r>
              <a:rPr lang="en-US" dirty="0" err="1" smtClean="0"/>
              <a:t>Fibre</a:t>
            </a:r>
            <a:r>
              <a:rPr lang="en-US" dirty="0" smtClean="0"/>
              <a:t> splicing</a:t>
            </a:r>
            <a:endParaRPr lang="en-US" dirty="0"/>
          </a:p>
        </p:txBody>
      </p:sp>
      <p:pic>
        <p:nvPicPr>
          <p:cNvPr id="5" name="Picture 4" descr="IMG_14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15" y="707571"/>
            <a:ext cx="4788785" cy="3592286"/>
          </a:xfrm>
          <a:prstGeom prst="rect">
            <a:avLst/>
          </a:prstGeom>
        </p:spPr>
      </p:pic>
      <p:pic>
        <p:nvPicPr>
          <p:cNvPr id="7" name="Picture 6" descr="IMG_02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2866571"/>
            <a:ext cx="4644571" cy="3483428"/>
          </a:xfrm>
          <a:prstGeom prst="rect">
            <a:avLst/>
          </a:prstGeom>
        </p:spPr>
      </p:pic>
      <p:pic>
        <p:nvPicPr>
          <p:cNvPr id="8" name="Picture 7" descr="IMG_02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2" y="846668"/>
            <a:ext cx="2356556" cy="176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81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AAVS1 – </a:t>
            </a:r>
            <a:r>
              <a:rPr lang="en-US" dirty="0" err="1" smtClean="0"/>
              <a:t>Fibre</a:t>
            </a:r>
            <a:r>
              <a:rPr lang="en-US" dirty="0" smtClean="0"/>
              <a:t> splicing</a:t>
            </a:r>
            <a:endParaRPr lang="en-US" dirty="0"/>
          </a:p>
        </p:txBody>
      </p:sp>
      <p:pic>
        <p:nvPicPr>
          <p:cNvPr id="4" name="Picture 3" descr="IMG_02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7" y="834572"/>
            <a:ext cx="4426856" cy="3320142"/>
          </a:xfrm>
          <a:prstGeom prst="rect">
            <a:avLst/>
          </a:prstGeom>
        </p:spPr>
      </p:pic>
      <p:pic>
        <p:nvPicPr>
          <p:cNvPr id="7" name="Picture 6" descr="IMG_02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643" y="879322"/>
            <a:ext cx="4007757" cy="5343677"/>
          </a:xfrm>
          <a:prstGeom prst="rect">
            <a:avLst/>
          </a:prstGeom>
        </p:spPr>
      </p:pic>
      <p:pic>
        <p:nvPicPr>
          <p:cNvPr id="3" name="Picture 2" descr="IMG_023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84" y="3160889"/>
            <a:ext cx="295275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93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AAVS1 – Contractors </a:t>
            </a:r>
            <a:endParaRPr lang="en-US" dirty="0"/>
          </a:p>
        </p:txBody>
      </p:sp>
      <p:pic>
        <p:nvPicPr>
          <p:cNvPr id="3" name="Picture 2" descr="IMG_14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45" y="779990"/>
            <a:ext cx="7493000" cy="562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14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547" y="0"/>
            <a:ext cx="7537613" cy="803275"/>
          </a:xfrm>
        </p:spPr>
        <p:txBody>
          <a:bodyPr/>
          <a:lstStyle/>
          <a:p>
            <a:r>
              <a:rPr lang="en-US" dirty="0" smtClean="0"/>
              <a:t>Human error</a:t>
            </a:r>
            <a:endParaRPr lang="en-US" dirty="0"/>
          </a:p>
        </p:txBody>
      </p:sp>
      <p:pic>
        <p:nvPicPr>
          <p:cNvPr id="7" name="Picture 6" descr="IMG_35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54" y="859194"/>
            <a:ext cx="4041488" cy="5388651"/>
          </a:xfrm>
          <a:prstGeom prst="rect">
            <a:avLst/>
          </a:prstGeom>
        </p:spPr>
      </p:pic>
      <p:pic>
        <p:nvPicPr>
          <p:cNvPr id="8" name="Picture 7" descr="IMG_354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720" y="2739464"/>
            <a:ext cx="4910280" cy="3682710"/>
          </a:xfrm>
          <a:prstGeom prst="rect">
            <a:avLst/>
          </a:prstGeom>
        </p:spPr>
      </p:pic>
      <p:pic>
        <p:nvPicPr>
          <p:cNvPr id="3" name="Picture 2" descr="IMG_353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828" y="-662669"/>
            <a:ext cx="2822145" cy="376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43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221" y="0"/>
            <a:ext cx="7537613" cy="803275"/>
          </a:xfrm>
        </p:spPr>
        <p:txBody>
          <a:bodyPr/>
          <a:lstStyle/>
          <a:p>
            <a:r>
              <a:rPr lang="en-US" dirty="0" smtClean="0"/>
              <a:t>Remotenes</a:t>
            </a:r>
            <a:r>
              <a:rPr lang="en-US" dirty="0"/>
              <a:t>s</a:t>
            </a:r>
          </a:p>
        </p:txBody>
      </p:sp>
      <p:pic>
        <p:nvPicPr>
          <p:cNvPr id="4" name="Picture 3" descr="IMG_358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3044345"/>
            <a:ext cx="4536980" cy="3402735"/>
          </a:xfrm>
          <a:prstGeom prst="rect">
            <a:avLst/>
          </a:prstGeom>
        </p:spPr>
      </p:pic>
      <p:pic>
        <p:nvPicPr>
          <p:cNvPr id="3" name="Picture 2" descr="IMG_351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58" y="809386"/>
            <a:ext cx="3718540" cy="2788905"/>
          </a:xfrm>
          <a:prstGeom prst="rect">
            <a:avLst/>
          </a:prstGeom>
        </p:spPr>
      </p:pic>
      <p:pic>
        <p:nvPicPr>
          <p:cNvPr id="5" name="Picture 4" descr="IMG_348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153" y="697317"/>
            <a:ext cx="4069505" cy="5426007"/>
          </a:xfrm>
          <a:prstGeom prst="rect">
            <a:avLst/>
          </a:prstGeom>
        </p:spPr>
      </p:pic>
      <p:pic>
        <p:nvPicPr>
          <p:cNvPr id="6" name="Picture 5" descr="IMG_326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004" y="1793103"/>
            <a:ext cx="3320566" cy="249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51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Towards SKA1_LOW</a:t>
            </a:r>
            <a:endParaRPr lang="en-US" dirty="0"/>
          </a:p>
        </p:txBody>
      </p:sp>
      <p:pic>
        <p:nvPicPr>
          <p:cNvPr id="4" name="Picture 3" descr="IMG_66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44" y="888999"/>
            <a:ext cx="3964782" cy="5286376"/>
          </a:xfrm>
          <a:prstGeom prst="rect">
            <a:avLst/>
          </a:prstGeom>
        </p:spPr>
      </p:pic>
      <p:pic>
        <p:nvPicPr>
          <p:cNvPr id="5" name="Picture 4" descr="IMG_660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19" y="875242"/>
            <a:ext cx="3987006" cy="5316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3375" y="5429250"/>
            <a:ext cx="4200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131071 to go</a:t>
            </a:r>
            <a:r>
              <a:rPr lang="is-I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….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297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6825" y="137577"/>
            <a:ext cx="7670800" cy="650240"/>
          </a:xfrm>
        </p:spPr>
        <p:txBody>
          <a:bodyPr>
            <a:noAutofit/>
          </a:bodyPr>
          <a:lstStyle/>
          <a:p>
            <a:r>
              <a:rPr lang="en-US" dirty="0" smtClean="0"/>
              <a:t>AAVS1 – Setup</a:t>
            </a:r>
            <a:endParaRPr lang="en-AU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 smtClean="0"/>
              <a:t>Goal: Full-sized SKA station to properly test against requirements</a:t>
            </a:r>
          </a:p>
          <a:p>
            <a:pPr lvl="1"/>
            <a:r>
              <a:rPr lang="en-AU" dirty="0" smtClean="0"/>
              <a:t>Will use all proposed LFAA technology from antennas through to digital </a:t>
            </a:r>
            <a:r>
              <a:rPr lang="en-AU" dirty="0" err="1" smtClean="0"/>
              <a:t>beamformer</a:t>
            </a:r>
            <a:r>
              <a:rPr lang="en-AU" dirty="0" smtClean="0"/>
              <a:t>, including RF over fibre</a:t>
            </a:r>
          </a:p>
          <a:p>
            <a:pPr lvl="1"/>
            <a:r>
              <a:rPr lang="en-AU" dirty="0" smtClean="0"/>
              <a:t>Essential prototyping &amp; development, but maximal re-use of MWA infrastructure &amp; systems</a:t>
            </a:r>
          </a:p>
          <a:p>
            <a:pPr lvl="1"/>
            <a:r>
              <a:rPr lang="en-AU" dirty="0" smtClean="0"/>
              <a:t>Successful test will mitigate large amount of risks</a:t>
            </a:r>
          </a:p>
          <a:p>
            <a:pPr lvl="1"/>
            <a:endParaRPr lang="en-AU" dirty="0" smtClean="0"/>
          </a:p>
          <a:p>
            <a:r>
              <a:rPr lang="en-AU" dirty="0" smtClean="0"/>
              <a:t>Instrument setup:</a:t>
            </a:r>
          </a:p>
          <a:p>
            <a:pPr lvl="1"/>
            <a:r>
              <a:rPr lang="en-AU" dirty="0" smtClean="0"/>
              <a:t>1 x 256 antenna station; 3 x 48 antenna secondary arrays </a:t>
            </a:r>
          </a:p>
          <a:p>
            <a:pPr lvl="1"/>
            <a:r>
              <a:rPr lang="en-AU" dirty="0" smtClean="0"/>
              <a:t>35 m diameter station </a:t>
            </a:r>
            <a:endParaRPr lang="en-AU" dirty="0"/>
          </a:p>
          <a:p>
            <a:pPr lvl="1"/>
            <a:r>
              <a:rPr lang="en-AU" dirty="0" smtClean="0"/>
              <a:t>Baseline lengths ∼85–240 m</a:t>
            </a:r>
          </a:p>
          <a:p>
            <a:endParaRPr lang="en-AU" dirty="0" smtClean="0"/>
          </a:p>
          <a:p>
            <a:r>
              <a:rPr lang="en-AU" dirty="0" smtClean="0"/>
              <a:t>Much of the testing of array performance can be done via cross-correlation with the MWA (75–300 MHz)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71056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5555" y="147955"/>
            <a:ext cx="7670800" cy="650240"/>
          </a:xfrm>
        </p:spPr>
        <p:txBody>
          <a:bodyPr/>
          <a:lstStyle/>
          <a:p>
            <a:r>
              <a:rPr lang="en-US" dirty="0" smtClean="0"/>
              <a:t>AAVS1</a:t>
            </a:r>
            <a:r>
              <a:rPr lang="en-US" dirty="0"/>
              <a:t> </a:t>
            </a:r>
            <a:r>
              <a:rPr lang="en-US" dirty="0" smtClean="0"/>
              <a:t>– Setup 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1016000"/>
            <a:ext cx="7556500" cy="52387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352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AAVS1 – Why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Panel </a:t>
            </a:r>
            <a:r>
              <a:rPr lang="en-GB" sz="1600" dirty="0" smtClean="0"/>
              <a:t>(chair: </a:t>
            </a:r>
            <a:r>
              <a:rPr lang="en-GB" sz="1600" dirty="0" err="1" smtClean="0"/>
              <a:t>Perley</a:t>
            </a:r>
            <a:r>
              <a:rPr lang="en-GB" sz="1600" dirty="0" smtClean="0"/>
              <a:t>)</a:t>
            </a:r>
            <a:r>
              <a:rPr lang="en-GB" dirty="0" smtClean="0"/>
              <a:t> regards </a:t>
            </a:r>
            <a:r>
              <a:rPr lang="en-GB" dirty="0"/>
              <a:t>the construction, deployment and verification of AAVS1 to be an essential developmental stage necessary for moving to CDR, including:</a:t>
            </a:r>
          </a:p>
          <a:p>
            <a:pPr lvl="1"/>
            <a:r>
              <a:rPr lang="en-GB" dirty="0"/>
              <a:t>informing the plan for full deployment of LFAA;</a:t>
            </a:r>
          </a:p>
          <a:p>
            <a:pPr lvl="1"/>
            <a:r>
              <a:rPr lang="en-GB" dirty="0"/>
              <a:t>validation of antenna and LNA performance;</a:t>
            </a:r>
          </a:p>
          <a:p>
            <a:pPr lvl="1"/>
            <a:r>
              <a:rPr lang="en-GB" dirty="0"/>
              <a:t>signal chain performance;</a:t>
            </a:r>
          </a:p>
          <a:p>
            <a:pPr lvl="1"/>
            <a:r>
              <a:rPr lang="en-GB" dirty="0"/>
              <a:t>station </a:t>
            </a:r>
            <a:r>
              <a:rPr lang="en-GB" dirty="0" err="1"/>
              <a:t>beamforming</a:t>
            </a:r>
            <a:r>
              <a:rPr lang="en-GB" dirty="0"/>
              <a:t>;</a:t>
            </a:r>
          </a:p>
          <a:p>
            <a:pPr lvl="1"/>
            <a:r>
              <a:rPr lang="en-GB" dirty="0"/>
              <a:t>station response characteristics compared to modelling;</a:t>
            </a:r>
          </a:p>
          <a:p>
            <a:pPr lvl="1"/>
            <a:r>
              <a:rPr lang="en-GB" dirty="0"/>
              <a:t>calibration strategy;</a:t>
            </a:r>
          </a:p>
          <a:p>
            <a:pPr lvl="1"/>
            <a:r>
              <a:rPr lang="en-GB" dirty="0"/>
              <a:t>demonstration of compliance with L1 requirements.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442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172" y="111125"/>
            <a:ext cx="7537613" cy="803275"/>
          </a:xfrm>
        </p:spPr>
        <p:txBody>
          <a:bodyPr/>
          <a:lstStyle/>
          <a:p>
            <a:r>
              <a:rPr lang="en-US" dirty="0" smtClean="0"/>
              <a:t>AAVS1 – Why 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the proposed AAVS1 System Design able to adequately inform the LFAA CDR ?</a:t>
            </a:r>
          </a:p>
          <a:p>
            <a:endParaRPr lang="en-US" dirty="0" smtClean="0"/>
          </a:p>
          <a:p>
            <a:r>
              <a:rPr lang="en-US" dirty="0" smtClean="0"/>
              <a:t>In general, yes </a:t>
            </a:r>
          </a:p>
          <a:p>
            <a:pPr lvl="1"/>
            <a:r>
              <a:rPr lang="en-US" dirty="0" smtClean="0"/>
              <a:t>AAVS1 is a good platform to test maturity for CDR</a:t>
            </a:r>
          </a:p>
          <a:p>
            <a:pPr lvl="1"/>
            <a:r>
              <a:rPr lang="en-US" dirty="0"/>
              <a:t>The Aperture Array Verification System 1 (AAVS1) proposed by the LFAA consortium is at an appropriate level of maturity for the stage of the project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Although the panel </a:t>
            </a:r>
            <a:r>
              <a:rPr lang="en-US" sz="1600" dirty="0" smtClean="0"/>
              <a:t>(chair: </a:t>
            </a:r>
            <a:r>
              <a:rPr lang="en-US" sz="1600" dirty="0" err="1" smtClean="0"/>
              <a:t>Schinckel</a:t>
            </a:r>
            <a:r>
              <a:rPr lang="en-US" sz="1600" dirty="0" smtClean="0"/>
              <a:t>)</a:t>
            </a:r>
            <a:r>
              <a:rPr lang="en-US" dirty="0" smtClean="0"/>
              <a:t> is acutely aware that the artificial schedule imposed by the SKA LFAA CDR is placing significant constraints on what AAVS1 can achieve, and impacts the decisions made.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724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AAVS1 – Costing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0" y="5318125"/>
            <a:ext cx="2757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Total: ~1.8 million euro </a:t>
            </a:r>
          </a:p>
          <a:p>
            <a:r>
              <a:rPr lang="en-US" sz="1000" dirty="0"/>
              <a:t>I</a:t>
            </a:r>
            <a:r>
              <a:rPr lang="en-US" sz="1000" dirty="0" smtClean="0"/>
              <a:t>ncluding 20% contingency</a:t>
            </a:r>
          </a:p>
          <a:p>
            <a:r>
              <a:rPr lang="en-US" sz="1000" dirty="0" smtClean="0"/>
              <a:t>Excluding VAT</a:t>
            </a:r>
            <a:endParaRPr lang="en-US" sz="1000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2294005"/>
              </p:ext>
            </p:extLst>
          </p:nvPr>
        </p:nvGraphicFramePr>
        <p:xfrm>
          <a:off x="1520825" y="1041400"/>
          <a:ext cx="6261100" cy="394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Worksheet" r:id="rId3" imgW="6261100" imgH="3949700" progId="Excel.Sheet.12">
                  <p:embed/>
                </p:oleObj>
              </mc:Choice>
              <mc:Fallback>
                <p:oleObj name="Worksheet" r:id="rId3" imgW="6261100" imgH="3949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0825" y="1041400"/>
                        <a:ext cx="6261100" cy="394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8837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AAVS1 – Power consumption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23999" y="5318125"/>
            <a:ext cx="57626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Total: ~9 kW			</a:t>
            </a:r>
            <a:r>
              <a:rPr lang="en-US" sz="1400" dirty="0" smtClean="0"/>
              <a:t>Field </a:t>
            </a:r>
            <a:r>
              <a:rPr lang="en-US" sz="1400" dirty="0" err="1" smtClean="0"/>
              <a:t>vs</a:t>
            </a:r>
            <a:r>
              <a:rPr lang="en-US" sz="1400" dirty="0" smtClean="0"/>
              <a:t> CPF: 10 – 90%</a:t>
            </a:r>
          </a:p>
          <a:p>
            <a:r>
              <a:rPr lang="en-US" sz="1000" dirty="0" smtClean="0"/>
              <a:t>Including 86% power supply efficiency		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0476913"/>
              </p:ext>
            </p:extLst>
          </p:nvPr>
        </p:nvGraphicFramePr>
        <p:xfrm>
          <a:off x="1524000" y="1050925"/>
          <a:ext cx="5969000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Worksheet" r:id="rId3" imgW="5969000" imgH="3962400" progId="Excel.Sheet.12">
                  <p:embed/>
                </p:oleObj>
              </mc:Choice>
              <mc:Fallback>
                <p:oleObj name="Worksheet" r:id="rId3" imgW="5969000" imgH="39624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1050925"/>
                        <a:ext cx="5969000" cy="396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395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547" y="0"/>
            <a:ext cx="7537613" cy="803275"/>
          </a:xfrm>
        </p:spPr>
        <p:txBody>
          <a:bodyPr/>
          <a:lstStyle/>
          <a:p>
            <a:r>
              <a:rPr lang="en-US" dirty="0" smtClean="0"/>
              <a:t>AAVS1 – Pre-AAVS1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838" y="1301750"/>
            <a:ext cx="8207375" cy="4895850"/>
          </a:xfrm>
        </p:spPr>
        <p:txBody>
          <a:bodyPr/>
          <a:lstStyle/>
          <a:p>
            <a:r>
              <a:rPr lang="en-US" sz="1800" dirty="0" smtClean="0"/>
              <a:t>Main goal:</a:t>
            </a:r>
          </a:p>
          <a:p>
            <a:pPr lvl="1"/>
            <a:r>
              <a:rPr lang="en-US" sz="1600" dirty="0"/>
              <a:t>Prepare for </a:t>
            </a:r>
            <a:r>
              <a:rPr lang="en-US" sz="1600" dirty="0" smtClean="0"/>
              <a:t>AAVS1 installation</a:t>
            </a:r>
          </a:p>
          <a:p>
            <a:pPr lvl="1"/>
            <a:r>
              <a:rPr lang="en-US" sz="1600" dirty="0" smtClean="0"/>
              <a:t>Act as gateway</a:t>
            </a:r>
            <a:r>
              <a:rPr lang="en-US" sz="1600" dirty="0"/>
              <a:t/>
            </a:r>
            <a:br>
              <a:rPr lang="en-US" sz="1600" dirty="0"/>
            </a:br>
            <a:endParaRPr lang="en-US" sz="1600" dirty="0" smtClean="0"/>
          </a:p>
          <a:p>
            <a:r>
              <a:rPr lang="en-US" sz="1600" dirty="0" smtClean="0"/>
              <a:t>European:</a:t>
            </a:r>
          </a:p>
          <a:p>
            <a:pPr lvl="1"/>
            <a:r>
              <a:rPr lang="en-US" sz="1200" dirty="0" smtClean="0"/>
              <a:t>Test subsystems</a:t>
            </a:r>
          </a:p>
          <a:p>
            <a:pPr lvl="1"/>
            <a:r>
              <a:rPr lang="en-US" sz="1200" dirty="0" smtClean="0"/>
              <a:t>Integration </a:t>
            </a:r>
          </a:p>
          <a:p>
            <a:pPr lvl="1"/>
            <a:r>
              <a:rPr lang="en-US" sz="1200" dirty="0" smtClean="0"/>
              <a:t>Debugging</a:t>
            </a:r>
          </a:p>
          <a:p>
            <a:pPr lvl="1"/>
            <a:r>
              <a:rPr lang="en-US" sz="1200" dirty="0" smtClean="0"/>
              <a:t>Staff training</a:t>
            </a:r>
          </a:p>
          <a:p>
            <a:pPr lvl="1"/>
            <a:r>
              <a:rPr lang="en-US" sz="1200" dirty="0" smtClean="0"/>
              <a:t>Compliance test</a:t>
            </a:r>
          </a:p>
          <a:p>
            <a:pPr lvl="1"/>
            <a:r>
              <a:rPr lang="en-US" sz="1200" dirty="0"/>
              <a:t>Support during </a:t>
            </a:r>
            <a:r>
              <a:rPr lang="en-US" sz="1200" dirty="0" smtClean="0"/>
              <a:t>AAVS1 installation </a:t>
            </a:r>
            <a:endParaRPr lang="en-US" sz="1200" dirty="0"/>
          </a:p>
          <a:p>
            <a:pPr lvl="2"/>
            <a:r>
              <a:rPr lang="en-US" sz="1400" dirty="0"/>
              <a:t>Parallel site and staff</a:t>
            </a:r>
          </a:p>
          <a:p>
            <a:endParaRPr lang="en-US" sz="1600" dirty="0" smtClean="0"/>
          </a:p>
          <a:p>
            <a:r>
              <a:rPr lang="en-US" sz="1600" dirty="0" smtClean="0"/>
              <a:t>Australian</a:t>
            </a:r>
            <a:r>
              <a:rPr lang="en-US" sz="1600" dirty="0"/>
              <a:t>:</a:t>
            </a:r>
          </a:p>
          <a:p>
            <a:pPr lvl="1"/>
            <a:r>
              <a:rPr lang="nl-NL" sz="1200" dirty="0" err="1"/>
              <a:t>Duplicate</a:t>
            </a:r>
            <a:r>
              <a:rPr lang="nl-NL" sz="1200" dirty="0"/>
              <a:t> system </a:t>
            </a:r>
            <a:r>
              <a:rPr lang="nl-NL" sz="1200" dirty="0" err="1"/>
              <a:t>from</a:t>
            </a:r>
            <a:r>
              <a:rPr lang="nl-NL" sz="1200" dirty="0"/>
              <a:t> European site</a:t>
            </a:r>
          </a:p>
          <a:p>
            <a:pPr lvl="1"/>
            <a:r>
              <a:rPr lang="nl-NL" sz="1200" dirty="0"/>
              <a:t>Start </a:t>
            </a:r>
            <a:r>
              <a:rPr lang="nl-NL" sz="1200" dirty="0" err="1"/>
              <a:t>ticking</a:t>
            </a:r>
            <a:r>
              <a:rPr lang="nl-NL" sz="1200" dirty="0"/>
              <a:t> off </a:t>
            </a:r>
            <a:r>
              <a:rPr lang="nl-NL" sz="1200" dirty="0" err="1" smtClean="0"/>
              <a:t>requirements</a:t>
            </a:r>
            <a:r>
              <a:rPr lang="nl-NL" sz="1200" dirty="0" smtClean="0"/>
              <a:t> </a:t>
            </a:r>
            <a:r>
              <a:rPr lang="nl-NL" sz="1200" dirty="0" err="1" smtClean="0"/>
              <a:t>through</a:t>
            </a:r>
            <a:r>
              <a:rPr lang="nl-NL" sz="1200" dirty="0" smtClean="0"/>
              <a:t> first </a:t>
            </a:r>
            <a:r>
              <a:rPr lang="nl-NL" sz="1200" dirty="0" err="1" smtClean="0"/>
              <a:t>measurements</a:t>
            </a:r>
            <a:r>
              <a:rPr lang="nl-NL" sz="1200" dirty="0" smtClean="0"/>
              <a:t> as </a:t>
            </a:r>
            <a:r>
              <a:rPr lang="nl-NL" sz="1200" dirty="0" err="1" smtClean="0"/>
              <a:t>soon</a:t>
            </a:r>
            <a:r>
              <a:rPr lang="nl-NL" sz="1200" dirty="0" smtClean="0"/>
              <a:t> as </a:t>
            </a:r>
            <a:r>
              <a:rPr lang="nl-NL" sz="1200" dirty="0" err="1" smtClean="0"/>
              <a:t>possible</a:t>
            </a:r>
            <a:r>
              <a:rPr lang="nl-NL" sz="1200" dirty="0" smtClean="0"/>
              <a:t>….</a:t>
            </a:r>
            <a:endParaRPr lang="nl-NL" sz="1200" dirty="0"/>
          </a:p>
          <a:p>
            <a:endParaRPr lang="en-US" sz="1600" dirty="0"/>
          </a:p>
          <a:p>
            <a:pPr lvl="2"/>
            <a:endParaRPr lang="en-US" sz="1400" dirty="0"/>
          </a:p>
        </p:txBody>
      </p:sp>
      <p:pic>
        <p:nvPicPr>
          <p:cNvPr id="6" name="Picture 5" descr="13124588_10156793707855290_4529231062385633026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91" y="666751"/>
            <a:ext cx="4868333" cy="36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0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rgbClr val="233787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rgbClr val="233787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158856</TotalTime>
  <Words>637</Words>
  <Application>Microsoft Macintosh PowerPoint</Application>
  <PresentationFormat>On-screen Show (4:3)</PresentationFormat>
  <Paragraphs>147</Paragraphs>
  <Slides>26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Default Design</vt:lpstr>
      <vt:lpstr>Worksheet</vt:lpstr>
      <vt:lpstr>Location proposed</vt:lpstr>
      <vt:lpstr>Outline – AAVS1 </vt:lpstr>
      <vt:lpstr>AAVS1 – Setup</vt:lpstr>
      <vt:lpstr>AAVS1 – Setup </vt:lpstr>
      <vt:lpstr>AAVS1 – Why</vt:lpstr>
      <vt:lpstr>AAVS1 – Why  </vt:lpstr>
      <vt:lpstr>AAVS1 – Costing </vt:lpstr>
      <vt:lpstr>AAVS1 – Power consumption </vt:lpstr>
      <vt:lpstr>AAVS1 – Pre-AAVS1</vt:lpstr>
      <vt:lpstr>AAVS1 – Overall schedule</vt:lpstr>
      <vt:lpstr>AAVS1 – Schedule - WPs</vt:lpstr>
      <vt:lpstr>AAVS1 – Schedule - WPs</vt:lpstr>
      <vt:lpstr>AAVS1 – Schedule - WPs</vt:lpstr>
      <vt:lpstr>AAVS1 – Schedule - WPs</vt:lpstr>
      <vt:lpstr>AAVS1 – Schedule - WPs</vt:lpstr>
      <vt:lpstr>AAVS1 – Schedule - WPs</vt:lpstr>
      <vt:lpstr>AAVS1 – LNA measurements</vt:lpstr>
      <vt:lpstr>AAVS1 – RFoF and pre-ADU</vt:lpstr>
      <vt:lpstr>AAVS1 – ADU test and evaluation</vt:lpstr>
      <vt:lpstr>AAVS1 – Pre-AAVS1 Europe</vt:lpstr>
      <vt:lpstr>AAVS1 – Fibre splicing</vt:lpstr>
      <vt:lpstr>AAVS1 – Fibre splicing</vt:lpstr>
      <vt:lpstr>AAVS1 – Contractors </vt:lpstr>
      <vt:lpstr>Human error</vt:lpstr>
      <vt:lpstr>Remoteness</vt:lpstr>
      <vt:lpstr>Towards SKA1_LOW</vt:lpstr>
    </vt:vector>
  </TitlesOfParts>
  <Company>ASTRON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SKADS-LOGO</dc:title>
  <dc:creator>Andre van Es</dc:creator>
  <cp:lastModifiedBy>Pieter Benthem</cp:lastModifiedBy>
  <cp:revision>1646</cp:revision>
  <dcterms:created xsi:type="dcterms:W3CDTF">2006-02-27T08:11:41Z</dcterms:created>
  <dcterms:modified xsi:type="dcterms:W3CDTF">2016-05-09T15:43:48Z</dcterms:modified>
</cp:coreProperties>
</file>