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621" r:id="rId2"/>
    <p:sldId id="644" r:id="rId3"/>
    <p:sldId id="628" r:id="rId4"/>
    <p:sldId id="629" r:id="rId5"/>
    <p:sldId id="630" r:id="rId6"/>
    <p:sldId id="632" r:id="rId7"/>
    <p:sldId id="631" r:id="rId8"/>
    <p:sldId id="633" r:id="rId9"/>
    <p:sldId id="634" r:id="rId10"/>
    <p:sldId id="635" r:id="rId11"/>
    <p:sldId id="645" r:id="rId12"/>
    <p:sldId id="636" r:id="rId13"/>
    <p:sldId id="637" r:id="rId14"/>
    <p:sldId id="638" r:id="rId15"/>
    <p:sldId id="639" r:id="rId16"/>
    <p:sldId id="640" r:id="rId17"/>
    <p:sldId id="641" r:id="rId18"/>
    <p:sldId id="642" r:id="rId19"/>
    <p:sldId id="643" r:id="rId20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233787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4">
          <p15:clr>
            <a:srgbClr val="A4A3A4"/>
          </p15:clr>
        </p15:guide>
        <p15:guide id="2" pos="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FFFF66"/>
    <a:srgbClr val="CC3300"/>
    <a:srgbClr val="CC6600"/>
    <a:srgbClr val="FBE4C8"/>
    <a:srgbClr val="FFFFCC"/>
    <a:srgbClr val="FFCCCC"/>
    <a:srgbClr val="FFCCFF"/>
    <a:srgbClr val="4A3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89520" autoAdjust="0"/>
  </p:normalViewPr>
  <p:slideViewPr>
    <p:cSldViewPr snapToGrid="0" showGuides="1">
      <p:cViewPr varScale="1">
        <p:scale>
          <a:sx n="100" d="100"/>
          <a:sy n="100" d="100"/>
        </p:scale>
        <p:origin x="-2244" y="-102"/>
      </p:cViewPr>
      <p:guideLst>
        <p:guide orient="horz" pos="3234"/>
        <p:guide pos="2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286"/>
    </p:cViewPr>
  </p:sorterViewPr>
  <p:notesViewPr>
    <p:cSldViewPr snapToGrid="0" showGuides="1">
      <p:cViewPr>
        <p:scale>
          <a:sx n="100" d="100"/>
          <a:sy n="100" d="100"/>
        </p:scale>
        <p:origin x="-204" y="1560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A60C8-E5D3-44E2-8653-1268756F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4" tIns="46462" rIns="92924" bIns="464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0E53B4-C8D5-450C-876A-37CB03657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6EE6B-514D-4DB2-8CFD-1F5C152E56F6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260350"/>
            <a:ext cx="20510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60039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0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412875"/>
            <a:ext cx="8207375" cy="4895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0000" y="540000"/>
            <a:ext cx="7807800" cy="1080000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60000" y="1552575"/>
            <a:ext cx="7807800" cy="285750"/>
          </a:xfrm>
        </p:spPr>
        <p:txBody>
          <a:bodyPr/>
          <a:lstStyle>
            <a:lvl1pPr>
              <a:defRPr sz="1400" b="1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1260475" y="1838325"/>
            <a:ext cx="7807325" cy="4281488"/>
          </a:xfrm>
        </p:spPr>
        <p:txBody>
          <a:bodyPr/>
          <a:lstStyle>
            <a:lvl1pPr marL="228600" indent="-228600">
              <a:buFont typeface="Arial"/>
              <a:buChar char="•"/>
              <a:defRPr sz="1300">
                <a:solidFill>
                  <a:schemeClr val="tx1"/>
                </a:solidFill>
              </a:defRPr>
            </a:lvl1pPr>
            <a:lvl2pPr marL="622300" indent="-266700">
              <a:buFont typeface="Lucida Grande"/>
              <a:buChar char="–"/>
              <a:defRPr sz="1300">
                <a:solidFill>
                  <a:schemeClr val="tx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696200" y="6705600"/>
            <a:ext cx="1447800" cy="17462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Adrian </a:t>
            </a:r>
            <a:r>
              <a:rPr lang="en-US" dirty="0" err="1" smtClean="0"/>
              <a:t>Sutinjo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7086600" y="6705600"/>
            <a:ext cx="381000" cy="1524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E1A8DB96-8087-4E45-800D-DC2622FE47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274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412875"/>
            <a:ext cx="40274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7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2547" y="203200"/>
            <a:ext cx="75376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149382" y="796705"/>
            <a:ext cx="3018" cy="551202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45791" dir="2021404" algn="ctr" rotWithShape="0">
              <a:srgbClr val="3366FF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rot="5400000">
            <a:off x="5184766" y="-3678875"/>
            <a:ext cx="6039" cy="766858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5921" dir="2700000" algn="ctr" rotWithShape="0">
              <a:srgbClr val="1819FF"/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5760720" y="6502400"/>
            <a:ext cx="313245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1125" y="6513513"/>
            <a:ext cx="27828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788" y="6489700"/>
            <a:ext cx="2782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 dirty="0" smtClean="0">
                <a:solidFill>
                  <a:srgbClr val="FF9933"/>
                </a:solidFill>
                <a:latin typeface="Arial" charset="0"/>
                <a:cs typeface="+mn-cs"/>
              </a:rPr>
              <a:t>2016</a:t>
            </a: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78319" y="6502400"/>
            <a:ext cx="3597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rgbClr val="FF9933"/>
                </a:solidFill>
                <a:latin typeface="Arial" charset="0"/>
                <a:cs typeface="+mn-cs"/>
              </a:rPr>
              <a:t>AADC - LFAA</a:t>
            </a:r>
            <a:endParaRPr lang="en-GB" sz="1400" dirty="0">
              <a:solidFill>
                <a:srgbClr val="FF9933"/>
              </a:solidFill>
              <a:latin typeface="Arial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611" y="125275"/>
            <a:ext cx="1197357" cy="6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naf.it/it/sedi/sede-centrale-nuova/presidenza/ufficio-relazioni-con-il-pubblico-e-la-stampa/uso%20del%20logo/immagini/T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99" y="4424067"/>
            <a:ext cx="2131364" cy="14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1186523"/>
            <a:ext cx="91439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AADC: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Aperture Array Design &amp; Construction Consortium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LFAA: Low Frequency Aperture Array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Calibri"/>
                <a:cs typeface="Calibri"/>
              </a:rPr>
              <a:t>Fibre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 Evaluation for MRO </a:t>
            </a:r>
            <a:r>
              <a:rPr lang="en-US" sz="3200" b="1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cs typeface="Calibri"/>
              </a:rPr>
              <a:t>onditions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Bologna, 11 May 2016, 10:00 am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Budi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Juswardy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, ICRAR/Curtin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0" y="5568372"/>
            <a:ext cx="2175484" cy="775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3" y="4914551"/>
            <a:ext cx="1619419" cy="43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5" y="4733829"/>
            <a:ext cx="1310881" cy="66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63" y="5789311"/>
            <a:ext cx="1965318" cy="41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25" y="5708078"/>
            <a:ext cx="1619419" cy="495822"/>
          </a:xfrm>
          <a:prstGeom prst="rect">
            <a:avLst/>
          </a:prstGeom>
        </p:spPr>
      </p:pic>
      <p:pic>
        <p:nvPicPr>
          <p:cNvPr id="10" name="图片 6" descr="实验室LOGO副本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64" y="4914551"/>
            <a:ext cx="2207726" cy="53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825" y="203200"/>
            <a:ext cx="7800975" cy="803275"/>
          </a:xfrm>
        </p:spPr>
        <p:txBody>
          <a:bodyPr/>
          <a:lstStyle/>
          <a:p>
            <a:r>
              <a:rPr lang="en-US" dirty="0" smtClean="0"/>
              <a:t>Result from Temperature Measurements</a:t>
            </a:r>
            <a:endParaRPr lang="nl-NL" dirty="0"/>
          </a:p>
        </p:txBody>
      </p:sp>
      <p:sp>
        <p:nvSpPr>
          <p:cNvPr id="26" name="TextBox 25"/>
          <p:cNvSpPr txBox="1"/>
          <p:nvPr/>
        </p:nvSpPr>
        <p:spPr>
          <a:xfrm>
            <a:off x="218122" y="4190523"/>
            <a:ext cx="87077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</a:t>
            </a:r>
            <a:r>
              <a:rPr lang="en-GB" sz="1800" dirty="0" smtClean="0"/>
              <a:t>ax </a:t>
            </a:r>
            <a:r>
              <a:rPr lang="en-GB" sz="1800" dirty="0"/>
              <a:t>temperature difference </a:t>
            </a:r>
            <a:r>
              <a:rPr lang="en-GB" sz="1800" dirty="0" smtClean="0"/>
              <a:t>occurred mostly during the day,</a:t>
            </a:r>
            <a:r>
              <a:rPr lang="en-GB" sz="1800" b="1" dirty="0" smtClean="0"/>
              <a:t> 15% at night </a:t>
            </a:r>
            <a:r>
              <a:rPr lang="en-GB" sz="1800" b="1" i="1" dirty="0" smtClean="0"/>
              <a:t> </a:t>
            </a:r>
            <a:r>
              <a:rPr lang="en-GB" sz="1800" i="1" dirty="0" smtClean="0"/>
              <a:t>(dark </a:t>
            </a:r>
            <a:r>
              <a:rPr lang="en-GB" sz="1800" i="1" dirty="0"/>
              <a:t>hours</a:t>
            </a:r>
            <a:r>
              <a:rPr lang="en-GB" sz="1800" dirty="0"/>
              <a:t>). </a:t>
            </a:r>
            <a:endParaRPr lang="en-AU" sz="18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 smtClean="0"/>
              <a:t>1.1</a:t>
            </a:r>
            <a:r>
              <a:rPr lang="en-GB" sz="1800" b="1" dirty="0"/>
              <a:t>° C</a:t>
            </a:r>
            <a:r>
              <a:rPr lang="en-GB" sz="1800" dirty="0"/>
              <a:t> as </a:t>
            </a:r>
            <a:r>
              <a:rPr lang="en-GB" sz="1800" dirty="0" smtClean="0"/>
              <a:t>max.</a:t>
            </a:r>
            <a:r>
              <a:rPr lang="en-GB" sz="1800" i="1" dirty="0" smtClean="0"/>
              <a:t> </a:t>
            </a:r>
            <a:r>
              <a:rPr lang="en-GB" sz="1800" i="1" dirty="0"/>
              <a:t>relative temperature difference</a:t>
            </a:r>
            <a:r>
              <a:rPr lang="en-GB" sz="1800" dirty="0"/>
              <a:t> within 10-min window </a:t>
            </a:r>
            <a:r>
              <a:rPr lang="en-GB" sz="1800" dirty="0" smtClean="0"/>
              <a:t>at MRO.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Max </a:t>
            </a:r>
            <a:r>
              <a:rPr lang="en-GB" sz="1800" dirty="0"/>
              <a:t>rate of change </a:t>
            </a:r>
            <a:r>
              <a:rPr lang="en-GB" sz="1800" i="1" dirty="0"/>
              <a:t>(relative temperature gradient (transient)) </a:t>
            </a:r>
            <a:r>
              <a:rPr lang="en-GB" sz="1800" dirty="0"/>
              <a:t>in the field is </a:t>
            </a:r>
            <a:r>
              <a:rPr lang="en-GB" sz="1800" b="1" dirty="0"/>
              <a:t>0.2 °C/minute</a:t>
            </a:r>
            <a:r>
              <a:rPr lang="en-GB" sz="1800" dirty="0"/>
              <a:t>, with a 75</a:t>
            </a:r>
            <a:r>
              <a:rPr lang="en-GB" sz="1800" baseline="30000" dirty="0"/>
              <a:t>th</a:t>
            </a:r>
            <a:r>
              <a:rPr lang="en-GB" sz="1800" dirty="0"/>
              <a:t> percentile rate of change of </a:t>
            </a:r>
            <a:r>
              <a:rPr lang="en-GB" sz="1800" b="1" dirty="0"/>
              <a:t>0.1 °C/minute. </a:t>
            </a:r>
            <a:endParaRPr lang="en-GB" sz="1800" b="1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Refer to </a:t>
            </a: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SKA-TEL-LFAA-08000xx_RFoF_Tx_temp_analysis_rev1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(available in Alfresco)</a:t>
            </a:r>
            <a:endParaRPr lang="en-AU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b="1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66776"/>
            <a:ext cx="6981825" cy="3297872"/>
          </a:xfrm>
          <a:prstGeom prst="rect">
            <a:avLst/>
          </a:prstGeom>
          <a:noFill/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10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 smtClean="0"/>
              <a:t>What we get from relative temperature data?</a:t>
            </a:r>
            <a:endParaRPr lang="en-A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98" y="3675063"/>
            <a:ext cx="675881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74" y="976313"/>
            <a:ext cx="67478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11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825" y="203200"/>
            <a:ext cx="7800975" cy="803275"/>
          </a:xfrm>
        </p:spPr>
        <p:txBody>
          <a:bodyPr/>
          <a:lstStyle/>
          <a:p>
            <a:r>
              <a:rPr lang="en-US" dirty="0" smtClean="0"/>
              <a:t>Simulate MRO Condition in the Lab</a:t>
            </a:r>
            <a:endParaRPr lang="nl-NL" dirty="0"/>
          </a:p>
        </p:txBody>
      </p:sp>
      <p:sp>
        <p:nvSpPr>
          <p:cNvPr id="26" name="TextBox 25"/>
          <p:cNvSpPr txBox="1"/>
          <p:nvPr/>
        </p:nvSpPr>
        <p:spPr>
          <a:xfrm>
            <a:off x="255269" y="751998"/>
            <a:ext cx="870775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</a:rPr>
              <a:t>Subjecting front-end electronics (</a:t>
            </a:r>
            <a:r>
              <a:rPr lang="en-AU" sz="2000" dirty="0" smtClean="0">
                <a:solidFill>
                  <a:srgbClr val="FF0000"/>
                </a:solidFill>
              </a:rPr>
              <a:t>LNA and </a:t>
            </a:r>
            <a:r>
              <a:rPr lang="en-AU" sz="2000" dirty="0" err="1" smtClean="0">
                <a:solidFill>
                  <a:srgbClr val="FF0000"/>
                </a:solidFill>
              </a:rPr>
              <a:t>RFoF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dirty="0" err="1" smtClean="0">
                <a:solidFill>
                  <a:srgbClr val="FF0000"/>
                </a:solidFill>
              </a:rPr>
              <a:t>Tx</a:t>
            </a:r>
            <a:r>
              <a:rPr lang="en-AU" sz="2000" dirty="0" smtClean="0">
                <a:solidFill>
                  <a:srgbClr val="000066"/>
                </a:solidFill>
              </a:rPr>
              <a:t>) to thermal plate.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6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G_20150824_14221535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75" y="1286510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3905250"/>
            <a:ext cx="4320000" cy="2449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85" y="3909377"/>
            <a:ext cx="4320000" cy="24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9885" y="3894771"/>
            <a:ext cx="1481006" cy="7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Gain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1385" y="3905250"/>
            <a:ext cx="1481006" cy="7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Phase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269" y="3467515"/>
            <a:ext cx="8796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i="1" dirty="0" err="1" smtClean="0"/>
              <a:t>Max_var</a:t>
            </a:r>
            <a:r>
              <a:rPr lang="en-GB" sz="1600" b="1" i="1" dirty="0" smtClean="0"/>
              <a:t>(gain/phase)</a:t>
            </a:r>
            <a:r>
              <a:rPr lang="en-GB" sz="1600" b="1" i="1" baseline="-25000" dirty="0" smtClean="0"/>
              <a:t>peak-to-peak</a:t>
            </a:r>
            <a:r>
              <a:rPr lang="en-GB" sz="1600" b="1" i="1" dirty="0" smtClean="0"/>
              <a:t> </a:t>
            </a:r>
            <a:r>
              <a:rPr lang="en-GB" sz="1600" b="1" i="1" dirty="0"/>
              <a:t>= │max(gain/phase)</a:t>
            </a:r>
            <a:r>
              <a:rPr lang="en-GB" sz="1600" b="1" i="1" baseline="-25000" dirty="0"/>
              <a:t>win(τ)  </a:t>
            </a:r>
            <a:r>
              <a:rPr lang="en-GB" sz="1600" b="1" i="1" dirty="0"/>
              <a:t>− min(gain/phase)</a:t>
            </a:r>
            <a:r>
              <a:rPr lang="en-GB" sz="1600" b="1" i="1" baseline="-25000" dirty="0"/>
              <a:t>win(τ)</a:t>
            </a:r>
            <a:r>
              <a:rPr lang="en-GB" sz="1600" b="1" i="1" dirty="0"/>
              <a:t>│</a:t>
            </a:r>
            <a:endParaRPr lang="en-AU" sz="1600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12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825" y="203200"/>
            <a:ext cx="7800975" cy="803275"/>
          </a:xfrm>
        </p:spPr>
        <p:txBody>
          <a:bodyPr/>
          <a:lstStyle/>
          <a:p>
            <a:r>
              <a:rPr lang="en-US" dirty="0" smtClean="0"/>
              <a:t>Thermal Loading due to Solar on Cable</a:t>
            </a:r>
            <a:endParaRPr lang="nl-N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66" y="1334794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52" y="1334794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3081" y="858837"/>
            <a:ext cx="394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000066"/>
                </a:solidFill>
              </a:rPr>
              <a:t>2-km Fibre Cable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4775" y="858837"/>
            <a:ext cx="394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000066"/>
                </a:solidFill>
              </a:rPr>
              <a:t>5.5-km Fibre Cable (SWR)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19200" y="1590675"/>
            <a:ext cx="1633852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6764" y="1163344"/>
            <a:ext cx="122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Tube #</a:t>
            </a:r>
            <a:r>
              <a:rPr lang="en-AU" sz="1600" dirty="0">
                <a:solidFill>
                  <a:srgbClr val="FF0000"/>
                </a:solidFill>
              </a:rPr>
              <a:t>1</a:t>
            </a:r>
            <a:endParaRPr lang="en-AU" sz="1600" dirty="0" smtClean="0">
              <a:solidFill>
                <a:srgbClr val="FF0000"/>
              </a:solidFill>
            </a:endParaRPr>
          </a:p>
          <a:p>
            <a:r>
              <a:rPr lang="en-AU" sz="1600" dirty="0" smtClean="0">
                <a:solidFill>
                  <a:srgbClr val="FF0000"/>
                </a:solidFill>
              </a:rPr>
              <a:t>~50°C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6763" y="2844058"/>
            <a:ext cx="122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Tube #3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~40°C</a:t>
            </a:r>
            <a:endParaRPr lang="en-AU" sz="16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19200" y="2638425"/>
            <a:ext cx="1633852" cy="6858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20514" y="2786908"/>
            <a:ext cx="1466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Inner Core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~32°C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8008" y="1334794"/>
            <a:ext cx="155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Outer Core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~36°C</a:t>
            </a:r>
            <a:endParaRPr lang="en-AU" sz="16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924550" y="2501157"/>
            <a:ext cx="1543458" cy="6858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1"/>
          </p:cNvCxnSpPr>
          <p:nvPr/>
        </p:nvCxnSpPr>
        <p:spPr>
          <a:xfrm flipH="1">
            <a:off x="5924550" y="1627182"/>
            <a:ext cx="1543458" cy="6640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003" y="3922121"/>
            <a:ext cx="87077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</a:rPr>
              <a:t>Smaller temp. difference for concentrated structure (e.g. SWR) compared to loose tubes type.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</a:rPr>
              <a:t>However, as cable diameter increases (for 576 cores), temperature difference between fibre at cable at inner core and outer core becomes higher </a:t>
            </a:r>
            <a:r>
              <a:rPr lang="en-AU" sz="2000" dirty="0">
                <a:solidFill>
                  <a:srgbClr val="000066"/>
                </a:solidFill>
                <a:sym typeface="Wingdings" panose="05000000000000000000" pitchFamily="2" charset="2"/>
              </a:rPr>
              <a:t> </a:t>
            </a:r>
            <a:r>
              <a:rPr lang="en-AU" sz="2000" dirty="0" smtClean="0">
                <a:solidFill>
                  <a:srgbClr val="000066"/>
                </a:solidFill>
                <a:sym typeface="Wingdings" panose="05000000000000000000" pitchFamily="2" charset="2"/>
              </a:rPr>
              <a:t>higher phase variations</a:t>
            </a:r>
            <a:r>
              <a:rPr lang="en-AU" sz="2000" dirty="0">
                <a:solidFill>
                  <a:srgbClr val="000066"/>
                </a:solidFill>
                <a:sym typeface="Wingdings" panose="05000000000000000000" pitchFamily="2" charset="2"/>
              </a:rPr>
              <a:t>!</a:t>
            </a:r>
            <a:r>
              <a:rPr lang="en-AU" sz="2000" dirty="0">
                <a:solidFill>
                  <a:srgbClr val="000066"/>
                </a:solidFill>
              </a:rPr>
              <a:t> </a:t>
            </a:r>
            <a:endParaRPr lang="en-AU" sz="2000" dirty="0" smtClean="0">
              <a:solidFill>
                <a:srgbClr val="000066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</a:rPr>
              <a:t>Also, non loose-tube cable means potential cable strain </a:t>
            </a:r>
            <a:r>
              <a:rPr lang="en-AU" sz="2000" dirty="0" smtClean="0">
                <a:solidFill>
                  <a:srgbClr val="000066"/>
                </a:solidFill>
                <a:sym typeface="Wingdings" panose="05000000000000000000" pitchFamily="2" charset="2"/>
              </a:rPr>
              <a:t> refractive index change  phase and gain variations!</a:t>
            </a:r>
            <a:r>
              <a:rPr lang="en-AU" sz="2000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81225" y="3419476"/>
            <a:ext cx="212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rgbClr val="FF0000"/>
                </a:solidFill>
              </a:rPr>
              <a:t>Plate temp: ~55°C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67325" y="3418595"/>
            <a:ext cx="212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rgbClr val="FF0000"/>
                </a:solidFill>
              </a:rPr>
              <a:t>Plate temp: ~55°C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0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13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Loading due to Solar </a:t>
            </a:r>
            <a:r>
              <a:rPr lang="en-US" dirty="0" smtClean="0"/>
              <a:t>+ Self Heating on SKALA trumpet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95" y="1895985"/>
            <a:ext cx="4320000" cy="2728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03" y="1074146"/>
            <a:ext cx="87077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Measured up to </a:t>
            </a:r>
            <a:r>
              <a:rPr lang="en-AU" sz="1800" b="1" dirty="0" smtClean="0">
                <a:solidFill>
                  <a:srgbClr val="000066"/>
                </a:solidFill>
              </a:rPr>
              <a:t>11</a:t>
            </a:r>
            <a:r>
              <a:rPr lang="en-AU" sz="1800" b="1" dirty="0" smtClean="0">
                <a:solidFill>
                  <a:srgbClr val="000066"/>
                </a:solidFill>
                <a:latin typeface="Calibri"/>
              </a:rPr>
              <a:t>°C</a:t>
            </a:r>
            <a:r>
              <a:rPr lang="en-AU" sz="1800" dirty="0" smtClean="0">
                <a:solidFill>
                  <a:srgbClr val="000066"/>
                </a:solidFill>
                <a:latin typeface="Calibri"/>
              </a:rPr>
              <a:t> </a:t>
            </a:r>
            <a:r>
              <a:rPr lang="en-AU" sz="2000" dirty="0" smtClean="0">
                <a:solidFill>
                  <a:srgbClr val="000066"/>
                </a:solidFill>
                <a:latin typeface="Calibri"/>
              </a:rPr>
              <a:t>difference between ambient + internal trumpet temp. due to </a:t>
            </a:r>
            <a:r>
              <a:rPr lang="en-AU" sz="2000" b="1" dirty="0" smtClean="0">
                <a:solidFill>
                  <a:srgbClr val="000066"/>
                </a:solidFill>
                <a:latin typeface="Calibri"/>
              </a:rPr>
              <a:t>solar heating only</a:t>
            </a:r>
            <a:r>
              <a:rPr lang="en-AU" sz="2000" dirty="0" smtClean="0">
                <a:solidFill>
                  <a:srgbClr val="000066"/>
                </a:solidFill>
                <a:latin typeface="Calibri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  <a:latin typeface="Calibri"/>
              </a:rPr>
              <a:t>Up to </a:t>
            </a:r>
            <a:r>
              <a:rPr lang="en-AU" sz="2000" b="1" dirty="0" smtClean="0">
                <a:solidFill>
                  <a:srgbClr val="000066"/>
                </a:solidFill>
                <a:latin typeface="Calibri"/>
              </a:rPr>
              <a:t>21°C </a:t>
            </a:r>
            <a:r>
              <a:rPr lang="en-AU" sz="2000" dirty="0">
                <a:solidFill>
                  <a:srgbClr val="000066"/>
                </a:solidFill>
                <a:latin typeface="Calibri"/>
              </a:rPr>
              <a:t>difference </a:t>
            </a:r>
            <a:r>
              <a:rPr lang="en-AU" sz="2000" dirty="0" smtClean="0">
                <a:solidFill>
                  <a:srgbClr val="000066"/>
                </a:solidFill>
                <a:latin typeface="Calibri"/>
              </a:rPr>
              <a:t>between ambient (room) &amp; internal due to </a:t>
            </a:r>
            <a:r>
              <a:rPr lang="en-AU" sz="2000" b="1" dirty="0" smtClean="0">
                <a:solidFill>
                  <a:srgbClr val="000066"/>
                </a:solidFill>
                <a:latin typeface="Calibri"/>
              </a:rPr>
              <a:t>self heating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0066"/>
                </a:solidFill>
                <a:latin typeface="Calibri"/>
              </a:rPr>
              <a:t>1.5 hours </a:t>
            </a:r>
            <a:r>
              <a:rPr lang="en-AU" sz="2000" dirty="0" smtClean="0">
                <a:solidFill>
                  <a:srgbClr val="000066"/>
                </a:solidFill>
                <a:latin typeface="Calibri"/>
              </a:rPr>
              <a:t>required for trumpet </a:t>
            </a:r>
            <a:r>
              <a:rPr lang="en-AU" sz="2000" b="1" dirty="0" smtClean="0">
                <a:solidFill>
                  <a:srgbClr val="000066"/>
                </a:solidFill>
                <a:latin typeface="Calibri"/>
              </a:rPr>
              <a:t>internal temperature to reach equilibrium</a:t>
            </a:r>
            <a:r>
              <a:rPr lang="en-AU" sz="2000" dirty="0" smtClean="0">
                <a:solidFill>
                  <a:srgbClr val="000066"/>
                </a:solidFill>
                <a:latin typeface="Calibri"/>
              </a:rPr>
              <a:t> under room temperature.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Refer 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to </a:t>
            </a: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Memo_Temp_Spec_Electronic_MRO_Rev1_2016_03_21 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(Internal ICRAR document, distributed to AADCC)</a:t>
            </a:r>
            <a:endParaRPr lang="en-AU" sz="180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48360"/>
            <a:ext cx="4434300" cy="285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14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 Cable Measurement for AAVS1</a:t>
            </a:r>
            <a:endParaRPr lang="en-A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955392"/>
            <a:ext cx="5400000" cy="25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003" y="3579221"/>
            <a:ext cx="870775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</a:rPr>
              <a:t>FO Cables for AAVS1 is routed April 2016, scheduled completion in early June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</a:rPr>
              <a:t>Both cable surface laid, ~5 km in length.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66"/>
                </a:solidFill>
              </a:rPr>
              <a:t>Proposed to measure </a:t>
            </a:r>
            <a:r>
              <a:rPr lang="en-AU" sz="2000" i="1" dirty="0">
                <a:solidFill>
                  <a:srgbClr val="000066"/>
                </a:solidFill>
              </a:rPr>
              <a:t>r</a:t>
            </a:r>
            <a:r>
              <a:rPr lang="en-AU" sz="2000" i="1" dirty="0" smtClean="0">
                <a:solidFill>
                  <a:srgbClr val="000066"/>
                </a:solidFill>
              </a:rPr>
              <a:t>elative</a:t>
            </a:r>
            <a:r>
              <a:rPr lang="en-AU" sz="2000" dirty="0" smtClean="0">
                <a:solidFill>
                  <a:srgbClr val="000066"/>
                </a:solidFill>
              </a:rPr>
              <a:t> </a:t>
            </a:r>
            <a:r>
              <a:rPr lang="en-AU" sz="2000" dirty="0">
                <a:solidFill>
                  <a:srgbClr val="000066"/>
                </a:solidFill>
              </a:rPr>
              <a:t>p</a:t>
            </a:r>
            <a:r>
              <a:rPr lang="en-AU" sz="2000" dirty="0" smtClean="0">
                <a:solidFill>
                  <a:srgbClr val="000066"/>
                </a:solidFill>
              </a:rPr>
              <a:t>hase &amp; gain variation end-July to end-Sept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0066"/>
                </a:solidFill>
              </a:rPr>
              <a:t>Looped-back</a:t>
            </a:r>
            <a:r>
              <a:rPr lang="en-AU" sz="2000" dirty="0" smtClean="0">
                <a:solidFill>
                  <a:srgbClr val="000066"/>
                </a:solidFill>
              </a:rPr>
              <a:t> to form </a:t>
            </a:r>
            <a:r>
              <a:rPr lang="en-AU" sz="2000" b="1" dirty="0" smtClean="0">
                <a:solidFill>
                  <a:srgbClr val="000066"/>
                </a:solidFill>
              </a:rPr>
              <a:t>~10 km</a:t>
            </a:r>
            <a:r>
              <a:rPr lang="en-AU" sz="2000" dirty="0" smtClean="0">
                <a:solidFill>
                  <a:srgbClr val="000066"/>
                </a:solidFill>
              </a:rPr>
              <a:t> surface laid cable!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15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86203" cy="803275"/>
          </a:xfrm>
        </p:spPr>
        <p:txBody>
          <a:bodyPr/>
          <a:lstStyle/>
          <a:p>
            <a:r>
              <a:rPr lang="en-AU" dirty="0" smtClean="0"/>
              <a:t>Plan for AAVS1 FO Cable Measurement</a:t>
            </a:r>
            <a:endParaRPr lang="en-AU" dirty="0"/>
          </a:p>
        </p:txBody>
      </p:sp>
      <p:pic>
        <p:nvPicPr>
          <p:cNvPr id="5" name="image0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3562" y="1028700"/>
            <a:ext cx="1400175" cy="1638300"/>
          </a:xfrm>
          <a:prstGeom prst="rect">
            <a:avLst/>
          </a:prstGeom>
          <a:ln/>
        </p:spPr>
      </p:pic>
      <p:pic>
        <p:nvPicPr>
          <p:cNvPr id="6" name="image10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2825" y="845820"/>
            <a:ext cx="2133600" cy="2324100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179003" y="3769721"/>
            <a:ext cx="870775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Two Types of AAVS 1 FO cable: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66"/>
                </a:solidFill>
              </a:rPr>
              <a:t>Novel 576-core, </a:t>
            </a:r>
            <a:r>
              <a:rPr lang="el-GR" sz="1600" i="1" dirty="0">
                <a:solidFill>
                  <a:srgbClr val="000066"/>
                </a:solidFill>
                <a:latin typeface="Calibri"/>
              </a:rPr>
              <a:t>Ф</a:t>
            </a:r>
            <a:r>
              <a:rPr lang="en-AU" sz="1600" dirty="0" smtClean="0">
                <a:solidFill>
                  <a:srgbClr val="000066"/>
                </a:solidFill>
              </a:rPr>
              <a:t>14.5 mm SWR cable from Fujikura (AFL) </a:t>
            </a:r>
            <a:r>
              <a:rPr lang="en-AU" sz="1600" dirty="0" smtClean="0">
                <a:solidFill>
                  <a:srgbClr val="000066"/>
                </a:solidFill>
                <a:sym typeface="Wingdings" panose="05000000000000000000" pitchFamily="2" charset="2"/>
              </a:rPr>
              <a:t> </a:t>
            </a:r>
            <a:r>
              <a:rPr lang="en-AU" sz="1600" b="1" dirty="0" smtClean="0">
                <a:solidFill>
                  <a:srgbClr val="000066"/>
                </a:solidFill>
                <a:sym typeface="Wingdings" panose="05000000000000000000" pitchFamily="2" charset="2"/>
              </a:rPr>
              <a:t>CABLE 1</a:t>
            </a:r>
            <a:endParaRPr lang="en-AU" sz="1600" b="1" dirty="0" smtClean="0">
              <a:solidFill>
                <a:srgbClr val="000066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66"/>
                </a:solidFill>
              </a:rPr>
              <a:t>Standard 576-core,</a:t>
            </a:r>
            <a:r>
              <a:rPr lang="el-GR" sz="1600" i="1" dirty="0">
                <a:solidFill>
                  <a:srgbClr val="000066"/>
                </a:solidFill>
                <a:latin typeface="Calibri"/>
              </a:rPr>
              <a:t> </a:t>
            </a:r>
            <a:r>
              <a:rPr lang="el-GR" sz="1600" i="1" dirty="0" smtClean="0">
                <a:solidFill>
                  <a:srgbClr val="000066"/>
                </a:solidFill>
                <a:latin typeface="Calibri"/>
              </a:rPr>
              <a:t>Ф</a:t>
            </a:r>
            <a:r>
              <a:rPr lang="en-AU" sz="1600" dirty="0" smtClean="0">
                <a:solidFill>
                  <a:srgbClr val="000066"/>
                </a:solidFill>
              </a:rPr>
              <a:t>27 </a:t>
            </a:r>
            <a:r>
              <a:rPr lang="en-AU" sz="1600" dirty="0">
                <a:solidFill>
                  <a:srgbClr val="000066"/>
                </a:solidFill>
              </a:rPr>
              <a:t>mm </a:t>
            </a:r>
            <a:r>
              <a:rPr lang="en-AU" sz="1600" dirty="0" smtClean="0">
                <a:solidFill>
                  <a:srgbClr val="000066"/>
                </a:solidFill>
              </a:rPr>
              <a:t>loose-tube ribbon cable from SDGI </a:t>
            </a:r>
            <a:r>
              <a:rPr lang="en-AU" sz="1600" dirty="0">
                <a:solidFill>
                  <a:srgbClr val="000066"/>
                </a:solidFill>
                <a:sym typeface="Wingdings" panose="05000000000000000000" pitchFamily="2" charset="2"/>
              </a:rPr>
              <a:t> </a:t>
            </a:r>
            <a:r>
              <a:rPr lang="en-AU" sz="1600" b="1" dirty="0">
                <a:solidFill>
                  <a:srgbClr val="000066"/>
                </a:solidFill>
                <a:sym typeface="Wingdings" panose="05000000000000000000" pitchFamily="2" charset="2"/>
              </a:rPr>
              <a:t>CABLE </a:t>
            </a:r>
            <a:r>
              <a:rPr lang="en-AU" sz="1600" b="1" dirty="0" smtClean="0">
                <a:solidFill>
                  <a:srgbClr val="000066"/>
                </a:solidFill>
                <a:sym typeface="Wingdings" panose="05000000000000000000" pitchFamily="2" charset="2"/>
              </a:rPr>
              <a:t>2</a:t>
            </a:r>
            <a:endParaRPr lang="en-AU" sz="1600" dirty="0" smtClean="0">
              <a:solidFill>
                <a:srgbClr val="000066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Measure 2 different cables </a:t>
            </a:r>
            <a:r>
              <a:rPr lang="en-AU" sz="1800" i="1" dirty="0" smtClean="0">
                <a:solidFill>
                  <a:srgbClr val="000066"/>
                </a:solidFill>
              </a:rPr>
              <a:t>“simultaneously” </a:t>
            </a:r>
            <a:r>
              <a:rPr lang="en-AU" sz="1800" dirty="0" smtClean="0">
                <a:solidFill>
                  <a:srgbClr val="000066"/>
                </a:solidFill>
              </a:rPr>
              <a:t>at the same time: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66"/>
                </a:solidFill>
              </a:rPr>
              <a:t>Measure from a selected pair for each cable for one month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66"/>
                </a:solidFill>
              </a:rPr>
              <a:t>Repeat the measurement from a different pair for another month.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66"/>
                </a:solidFill>
              </a:rPr>
              <a:t>Measure a total of 4 </a:t>
            </a:r>
            <a:r>
              <a:rPr lang="en-AU" sz="1600" dirty="0" err="1" smtClean="0">
                <a:solidFill>
                  <a:srgbClr val="000066"/>
                </a:solidFill>
              </a:rPr>
              <a:t>RFoF</a:t>
            </a:r>
            <a:r>
              <a:rPr lang="en-AU" sz="1600" dirty="0" smtClean="0">
                <a:solidFill>
                  <a:srgbClr val="000066"/>
                </a:solidFill>
              </a:rPr>
              <a:t> chains from 2 cables relatively at the same time.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99719" y="3169919"/>
            <a:ext cx="2739456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SDGI Cable </a:t>
            </a:r>
          </a:p>
          <a:p>
            <a:pPr algn="ctr">
              <a:spcAft>
                <a:spcPts val="0"/>
              </a:spcAft>
            </a:pPr>
            <a:r>
              <a:rPr lang="en-GB" sz="1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Standard Loose-tube Fibre Ribbon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50271" y="2664615"/>
            <a:ext cx="1766756" cy="7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Fujikura Cable</a:t>
            </a:r>
          </a:p>
          <a:p>
            <a:pPr algn="ctr">
              <a:spcAft>
                <a:spcPts val="0"/>
              </a:spcAft>
            </a:pPr>
            <a:r>
              <a:rPr lang="en-GB" sz="14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Spider Web Ribbon (SWR)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16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86203" cy="803275"/>
          </a:xfrm>
        </p:spPr>
        <p:txBody>
          <a:bodyPr/>
          <a:lstStyle/>
          <a:p>
            <a:r>
              <a:rPr lang="en-AU" dirty="0" smtClean="0"/>
              <a:t>Plan for AAVS1 FO Cables Measurements</a:t>
            </a:r>
            <a:endParaRPr lang="en-AU" dirty="0"/>
          </a:p>
        </p:txBody>
      </p:sp>
      <p:pic>
        <p:nvPicPr>
          <p:cNvPr id="7" name="image0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83715" y="2110740"/>
            <a:ext cx="5576570" cy="4320000"/>
          </a:xfrm>
          <a:prstGeom prst="rect">
            <a:avLst/>
          </a:prstGeom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841375"/>
            <a:ext cx="8791575" cy="1787525"/>
          </a:xfrm>
        </p:spPr>
        <p:txBody>
          <a:bodyPr/>
          <a:lstStyle/>
          <a:p>
            <a:pPr marL="0" indent="0">
              <a:buNone/>
            </a:pPr>
            <a:r>
              <a:rPr lang="en-AU" b="1" dirty="0" err="1" smtClean="0"/>
              <a:t>RFoF</a:t>
            </a:r>
            <a:r>
              <a:rPr lang="en-AU" b="1" dirty="0" smtClean="0"/>
              <a:t> pair selection (scheduled July-August):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</a:tabLst>
            </a:pPr>
            <a:r>
              <a:rPr lang="en-AU" sz="2800" dirty="0"/>
              <a:t>	</a:t>
            </a:r>
            <a:r>
              <a:rPr lang="en-AU" sz="2000" dirty="0" smtClean="0"/>
              <a:t>Cable 1: selected </a:t>
            </a:r>
            <a:r>
              <a:rPr lang="en-AU" sz="2000" dirty="0"/>
              <a:t>from different ribbons but the same fibre </a:t>
            </a:r>
            <a:r>
              <a:rPr lang="en-AU" sz="2000" dirty="0" smtClean="0"/>
              <a:t>bunching,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</a:tabLst>
            </a:pPr>
            <a:r>
              <a:rPr lang="en-AU" sz="2000" dirty="0"/>
              <a:t>	</a:t>
            </a:r>
            <a:r>
              <a:rPr lang="en-AU" sz="2000" dirty="0" smtClean="0"/>
              <a:t>Cable 2: selected from different </a:t>
            </a:r>
            <a:r>
              <a:rPr lang="en-AU" sz="2000" dirty="0"/>
              <a:t>ribbons but from the same loose </a:t>
            </a:r>
            <a:r>
              <a:rPr lang="en-AU" sz="2000" dirty="0" smtClean="0"/>
              <a:t>tube</a:t>
            </a:r>
            <a:endParaRPr lang="en-A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525162"/>
            <a:ext cx="1616864" cy="288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85" y="4427562"/>
            <a:ext cx="1573756" cy="136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17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547" y="203200"/>
            <a:ext cx="7686203" cy="803275"/>
          </a:xfrm>
        </p:spPr>
        <p:txBody>
          <a:bodyPr/>
          <a:lstStyle/>
          <a:p>
            <a:r>
              <a:rPr lang="en-AU" dirty="0" smtClean="0"/>
              <a:t>Plan for AAVS1 </a:t>
            </a:r>
            <a:r>
              <a:rPr lang="en-AU" smtClean="0"/>
              <a:t>FO </a:t>
            </a:r>
            <a:r>
              <a:rPr lang="en-AU" smtClean="0"/>
              <a:t>Cables </a:t>
            </a:r>
            <a:r>
              <a:rPr lang="en-AU" dirty="0" smtClean="0"/>
              <a:t>Measurements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900"/>
            <a:ext cx="8820149" cy="1454150"/>
          </a:xfrm>
        </p:spPr>
        <p:txBody>
          <a:bodyPr/>
          <a:lstStyle/>
          <a:p>
            <a:pPr marL="0" indent="0">
              <a:buNone/>
            </a:pPr>
            <a:r>
              <a:rPr lang="en-AU" b="1" dirty="0" err="1"/>
              <a:t>RFoF</a:t>
            </a:r>
            <a:r>
              <a:rPr lang="en-AU" b="1" dirty="0"/>
              <a:t> </a:t>
            </a:r>
            <a:r>
              <a:rPr lang="en-AU" b="1" dirty="0" smtClean="0"/>
              <a:t>pair selection (scheduled August-September):</a:t>
            </a:r>
            <a:endParaRPr lang="en-AU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</a:tabLst>
            </a:pPr>
            <a:r>
              <a:rPr lang="en-AU" dirty="0"/>
              <a:t>	</a:t>
            </a:r>
            <a:r>
              <a:rPr lang="en-AU" sz="2000" dirty="0"/>
              <a:t>Cable 1: selected from different ribbons </a:t>
            </a:r>
            <a:r>
              <a:rPr lang="en-AU" sz="2000" dirty="0" smtClean="0"/>
              <a:t>and different </a:t>
            </a:r>
            <a:r>
              <a:rPr lang="en-AU" sz="2000" dirty="0"/>
              <a:t>fibre bunching,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</a:tabLst>
            </a:pPr>
            <a:r>
              <a:rPr lang="en-AU" sz="2000" dirty="0"/>
              <a:t>	Cable 2: selected from different ribbons </a:t>
            </a:r>
            <a:r>
              <a:rPr lang="en-AU" sz="2000" dirty="0" smtClean="0"/>
              <a:t>and different </a:t>
            </a:r>
            <a:r>
              <a:rPr lang="en-AU" sz="2000" dirty="0"/>
              <a:t>loose </a:t>
            </a:r>
            <a:r>
              <a:rPr lang="en-AU" sz="2000" dirty="0" smtClean="0"/>
              <a:t>tube</a:t>
            </a:r>
            <a:endParaRPr lang="en-AU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525162"/>
            <a:ext cx="1616864" cy="288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85" y="4427562"/>
            <a:ext cx="1573756" cy="136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age1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09738" y="2101850"/>
            <a:ext cx="5724525" cy="4320000"/>
          </a:xfrm>
          <a:prstGeom prst="rect">
            <a:avLst/>
          </a:prstGeom>
          <a:ln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18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09650"/>
            <a:ext cx="8207375" cy="5299075"/>
          </a:xfrm>
        </p:spPr>
        <p:txBody>
          <a:bodyPr/>
          <a:lstStyle/>
          <a:p>
            <a:r>
              <a:rPr lang="en-AU" dirty="0" smtClean="0"/>
              <a:t>Demonstrate the feasibility of using </a:t>
            </a:r>
            <a:r>
              <a:rPr lang="en-AU" dirty="0" err="1" smtClean="0"/>
              <a:t>RFoF</a:t>
            </a:r>
            <a:r>
              <a:rPr lang="en-AU" dirty="0" smtClean="0"/>
              <a:t> links at the MRO:</a:t>
            </a:r>
          </a:p>
          <a:p>
            <a:pPr lvl="1"/>
            <a:r>
              <a:rPr lang="en-AU" sz="1800" dirty="0" smtClean="0"/>
              <a:t>Gain/phase contribution from the FO cable has been, measured.</a:t>
            </a:r>
          </a:p>
          <a:p>
            <a:pPr lvl="1"/>
            <a:r>
              <a:rPr lang="en-AU" sz="1800" dirty="0" smtClean="0"/>
              <a:t>Based on the result, different cable length can be estimated</a:t>
            </a:r>
          </a:p>
          <a:p>
            <a:pPr lvl="1"/>
            <a:r>
              <a:rPr lang="en-AU" sz="1800" dirty="0" smtClean="0"/>
              <a:t>Need to characterise the RF front-end electronics (LNA and </a:t>
            </a:r>
            <a:r>
              <a:rPr lang="en-AU" sz="1800" dirty="0" err="1" smtClean="0"/>
              <a:t>RFoF</a:t>
            </a:r>
            <a:r>
              <a:rPr lang="en-AU" sz="1800" dirty="0" smtClean="0"/>
              <a:t> </a:t>
            </a:r>
            <a:r>
              <a:rPr lang="en-AU" sz="1800" dirty="0" err="1" smtClean="0"/>
              <a:t>Tx</a:t>
            </a:r>
            <a:r>
              <a:rPr lang="en-AU" sz="1800" dirty="0" smtClean="0"/>
              <a:t>).</a:t>
            </a:r>
          </a:p>
          <a:p>
            <a:pPr marL="400050"/>
            <a:r>
              <a:rPr lang="en-AU" dirty="0" smtClean="0"/>
              <a:t>Relative temperature information at the MRO available</a:t>
            </a:r>
          </a:p>
          <a:p>
            <a:pPr marL="800100" lvl="1"/>
            <a:r>
              <a:rPr lang="en-AU" dirty="0" smtClean="0"/>
              <a:t>Simultaneous measurement at 8m and 35 m</a:t>
            </a:r>
          </a:p>
          <a:p>
            <a:pPr marL="800100" lvl="1"/>
            <a:r>
              <a:rPr lang="en-AU" dirty="0" smtClean="0"/>
              <a:t>Use data to simulate the condition in the lab</a:t>
            </a:r>
          </a:p>
          <a:p>
            <a:pPr marL="400050"/>
            <a:r>
              <a:rPr lang="en-AU" dirty="0" smtClean="0"/>
              <a:t>Importance of proper design &amp; screening prior to deployment to </a:t>
            </a:r>
            <a:r>
              <a:rPr lang="en-AU" dirty="0" smtClean="0"/>
              <a:t>MRO</a:t>
            </a:r>
            <a:endParaRPr lang="en-AU" dirty="0" smtClean="0"/>
          </a:p>
          <a:p>
            <a:pPr marL="400050"/>
            <a:r>
              <a:rPr lang="en-AU" dirty="0" smtClean="0"/>
              <a:t>Future measurements:</a:t>
            </a:r>
          </a:p>
          <a:p>
            <a:pPr marL="800100" lvl="1"/>
            <a:r>
              <a:rPr lang="en-AU" dirty="0" smtClean="0"/>
              <a:t>FO cables for AAVS 1</a:t>
            </a:r>
          </a:p>
          <a:p>
            <a:pPr marL="800100" lvl="1"/>
            <a:r>
              <a:rPr lang="en-AU" dirty="0"/>
              <a:t>2</a:t>
            </a:r>
            <a:r>
              <a:rPr lang="en-AU" dirty="0" smtClean="0"/>
              <a:t> months with different pair combinations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19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7540352" y="6553200"/>
            <a:ext cx="1447800" cy="174625"/>
          </a:xfrm>
        </p:spPr>
        <p:txBody>
          <a:bodyPr/>
          <a:lstStyle/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2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1A8DB96-8087-4E45-800D-DC2622FE47E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0"/>
          <a:stretch/>
        </p:blipFill>
        <p:spPr bwMode="auto">
          <a:xfrm rot="1112459">
            <a:off x="4664682" y="2273937"/>
            <a:ext cx="3599091" cy="36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031"/>
            <a:ext cx="2399928" cy="16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797">
            <a:off x="766334" y="1093653"/>
            <a:ext cx="418025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1484784"/>
            <a:ext cx="82809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400" i="1" dirty="0" smtClean="0"/>
              <a:t>LFAA L3 requirements on the Relative Gain and Phase Stability of  any two RF Signal </a:t>
            </a:r>
            <a:r>
              <a:rPr lang="en-AU" sz="1400" i="1" dirty="0"/>
              <a:t>C</a:t>
            </a:r>
            <a:r>
              <a:rPr lang="en-AU" sz="1400" i="1" dirty="0" smtClean="0"/>
              <a:t>hains</a:t>
            </a:r>
            <a:endParaRPr lang="en-AU" sz="1400" i="1" dirty="0"/>
          </a:p>
        </p:txBody>
      </p:sp>
      <p:sp>
        <p:nvSpPr>
          <p:cNvPr id="13" name="Rectangle 12"/>
          <p:cNvSpPr/>
          <p:nvPr/>
        </p:nvSpPr>
        <p:spPr>
          <a:xfrm>
            <a:off x="250748" y="5664557"/>
            <a:ext cx="8737404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1400" i="1" dirty="0" smtClean="0"/>
              <a:t>Deploy in the field and fix the problem later ‘if we have problem’,  </a:t>
            </a:r>
          </a:p>
          <a:p>
            <a:pPr algn="ctr"/>
            <a:r>
              <a:rPr lang="en-AU" sz="1400" i="1" dirty="0" smtClean="0"/>
              <a:t>OR</a:t>
            </a:r>
          </a:p>
          <a:p>
            <a:r>
              <a:rPr lang="en-AU" sz="1400" i="1" dirty="0"/>
              <a:t>A</a:t>
            </a:r>
            <a:r>
              <a:rPr lang="en-AU" sz="1400" i="1" dirty="0" smtClean="0"/>
              <a:t>nticipate as much as possible real conditio</a:t>
            </a:r>
            <a:r>
              <a:rPr lang="en-AU" sz="1400" i="1" dirty="0" smtClean="0"/>
              <a:t>n in the field, as we design and characterise, prior to deployment.</a:t>
            </a:r>
            <a:endParaRPr lang="en-AU" sz="14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2547" y="203200"/>
            <a:ext cx="75376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2400" kern="0" dirty="0" smtClean="0"/>
              <a:t>Context: LFAA System Req. Spec.  </a:t>
            </a:r>
            <a:endParaRPr lang="nl-NL" sz="2400" kern="0" dirty="0"/>
          </a:p>
        </p:txBody>
      </p:sp>
    </p:spTree>
    <p:extLst>
      <p:ext uri="{BB962C8B-B14F-4D97-AF65-F5344CB8AC3E}">
        <p14:creationId xmlns:p14="http://schemas.microsoft.com/office/powerpoint/2010/main" val="4521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Future Works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923925"/>
            <a:ext cx="8207375" cy="5384800"/>
          </a:xfrm>
        </p:spPr>
        <p:txBody>
          <a:bodyPr/>
          <a:lstStyle/>
          <a:p>
            <a:pPr marL="57150" indent="0">
              <a:lnSpc>
                <a:spcPct val="150000"/>
              </a:lnSpc>
              <a:buNone/>
            </a:pPr>
            <a:r>
              <a:rPr lang="en-AU" b="1" u="sng" dirty="0"/>
              <a:t>Progress to date:</a:t>
            </a:r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/>
              <a:t>2-km (surface) &amp; 11-km (buried) FO cable S</a:t>
            </a:r>
            <a:r>
              <a:rPr lang="en-AU" baseline="-25000" dirty="0" smtClean="0"/>
              <a:t>21</a:t>
            </a:r>
            <a:r>
              <a:rPr lang="en-AU" dirty="0" smtClean="0"/>
              <a:t>(mag/phase) stability at MRO</a:t>
            </a:r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/>
              <a:t>Relative </a:t>
            </a:r>
            <a:r>
              <a:rPr lang="en-AU" b="1" dirty="0" smtClean="0"/>
              <a:t>temperature</a:t>
            </a:r>
            <a:r>
              <a:rPr lang="en-AU" dirty="0" smtClean="0"/>
              <a:t> measurement (8 </a:t>
            </a:r>
            <a:r>
              <a:rPr lang="en-AU" dirty="0"/>
              <a:t>m &amp; 35 m </a:t>
            </a:r>
            <a:r>
              <a:rPr lang="en-AU" dirty="0" smtClean="0"/>
              <a:t>separations)</a:t>
            </a:r>
            <a:endParaRPr lang="en-AU" dirty="0"/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/>
              <a:t>A</a:t>
            </a:r>
            <a:r>
              <a:rPr lang="en-AU" dirty="0" smtClean="0"/>
              <a:t>nalysis </a:t>
            </a:r>
            <a:r>
              <a:rPr lang="en-AU" dirty="0"/>
              <a:t>on the impact of thermal </a:t>
            </a:r>
            <a:r>
              <a:rPr lang="en-AU" dirty="0" smtClean="0"/>
              <a:t>variations (RF front-end components)</a:t>
            </a:r>
            <a:endParaRPr lang="en-AU" dirty="0"/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/>
              <a:t>Developed model to estimate the variations</a:t>
            </a:r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/>
              <a:t>Lab evaluation to verify field measurements and understand </a:t>
            </a:r>
            <a:r>
              <a:rPr lang="en-AU" dirty="0" smtClean="0"/>
              <a:t>underlying </a:t>
            </a:r>
            <a:r>
              <a:rPr lang="en-AU" dirty="0"/>
              <a:t>physical principle</a:t>
            </a:r>
          </a:p>
          <a:p>
            <a:pPr marL="447675" indent="-228600">
              <a:lnSpc>
                <a:spcPct val="150000"/>
              </a:lnSpc>
              <a:buNone/>
            </a:pPr>
            <a:r>
              <a:rPr lang="en-AU" sz="2200" b="1" u="sng" dirty="0"/>
              <a:t>Future activities:</a:t>
            </a:r>
            <a:r>
              <a:rPr lang="en-AU" sz="2200" b="1" dirty="0"/>
              <a:t>	</a:t>
            </a:r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/>
              <a:t>11-km (surface) FO cable at MRO for </a:t>
            </a:r>
            <a:r>
              <a:rPr lang="en-AU" b="1" dirty="0" smtClean="0"/>
              <a:t>AAVS1</a:t>
            </a:r>
            <a:r>
              <a:rPr lang="en-AU" dirty="0" smtClean="0"/>
              <a:t>!</a:t>
            </a:r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/>
              <a:t>Verify LNA and </a:t>
            </a:r>
            <a:r>
              <a:rPr lang="en-AU" dirty="0" err="1" smtClean="0"/>
              <a:t>RFoF</a:t>
            </a:r>
            <a:r>
              <a:rPr lang="en-AU" dirty="0" smtClean="0"/>
              <a:t> links temperature evaluation.</a:t>
            </a:r>
            <a:endParaRPr lang="en-AU" dirty="0"/>
          </a:p>
          <a:p>
            <a:pPr marL="447675" lvl="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dirty="0" smtClean="0"/>
              <a:t>Documenting findings </a:t>
            </a:r>
            <a:r>
              <a:rPr lang="en-AU" dirty="0"/>
              <a:t>and </a:t>
            </a:r>
            <a:r>
              <a:rPr lang="en-AU" dirty="0" smtClean="0"/>
              <a:t>communicating results </a:t>
            </a:r>
            <a:r>
              <a:rPr lang="en-AU" dirty="0"/>
              <a:t>to </a:t>
            </a:r>
            <a:r>
              <a:rPr lang="en-AU" dirty="0" smtClean="0"/>
              <a:t>AADC Consortium</a:t>
            </a:r>
            <a:endParaRPr lang="en-AU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3</a:t>
            </a:fld>
            <a:r>
              <a:rPr lang="en-US" sz="120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 Cable Evaluations at the MRO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09" y="3829962"/>
            <a:ext cx="5724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954087"/>
            <a:ext cx="3031621" cy="540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6" idx="3"/>
          </p:cNvCxnSpPr>
          <p:nvPr/>
        </p:nvCxnSpPr>
        <p:spPr bwMode="auto">
          <a:xfrm>
            <a:off x="3287209" y="3654087"/>
            <a:ext cx="856166" cy="536913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cxnSpLocks noChangeShapeType="1"/>
            <a:stCxn id="18" idx="0"/>
          </p:cNvCxnSpPr>
          <p:nvPr/>
        </p:nvCxnSpPr>
        <p:spPr bwMode="auto">
          <a:xfrm flipH="1" flipV="1">
            <a:off x="8048625" y="4953317"/>
            <a:ext cx="441139" cy="40559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71091" y="5503543"/>
            <a:ext cx="119634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Buried FO Cable 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(~</a:t>
            </a: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5.5 km)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Straight Arrow Connector 14"/>
          <p:cNvCxnSpPr>
            <a:cxnSpLocks noChangeShapeType="1"/>
            <a:stCxn id="14" idx="0"/>
          </p:cNvCxnSpPr>
          <p:nvPr/>
        </p:nvCxnSpPr>
        <p:spPr bwMode="auto">
          <a:xfrm flipV="1">
            <a:off x="4469261" y="4953317"/>
            <a:ext cx="1264789" cy="55022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891594" y="5358911"/>
            <a:ext cx="119634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Surface laid</a:t>
            </a: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FO Cable 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(~</a:t>
            </a:r>
            <a:r>
              <a:rPr lang="en-GB" sz="1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km)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48895" y="4038123"/>
            <a:ext cx="1196340" cy="4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AAVS 0.5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6362700" y="4238624"/>
            <a:ext cx="614752" cy="28575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59" y="1182012"/>
            <a:ext cx="2695575" cy="2343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 flipH="1">
            <a:off x="7562850" y="3525162"/>
            <a:ext cx="177296" cy="1237338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4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Cable Structures</a:t>
            </a:r>
            <a:endParaRPr lang="nl-NL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13919" y="3169920"/>
            <a:ext cx="1196340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Buried FO Cable 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(~</a:t>
            </a: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5.5 km)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10019" y="3056571"/>
            <a:ext cx="1481006" cy="7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Surface laid</a:t>
            </a: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FO Cable 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(~</a:t>
            </a:r>
            <a:r>
              <a:rPr lang="en-GB" sz="1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2</a:t>
            </a: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km)</a:t>
            </a: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" y="1354197"/>
            <a:ext cx="2390140" cy="1619885"/>
          </a:xfrm>
          <a:prstGeom prst="rect">
            <a:avLst/>
          </a:prstGeom>
          <a:noFill/>
        </p:spPr>
      </p:pic>
      <p:pic>
        <p:nvPicPr>
          <p:cNvPr id="35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60" y="1390650"/>
            <a:ext cx="5932170" cy="171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 flipV="1">
            <a:off x="1447800" y="2647950"/>
            <a:ext cx="1302319" cy="79962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5981700" y="2762250"/>
            <a:ext cx="1800225" cy="74199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95275" y="954087"/>
            <a:ext cx="394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000066"/>
                </a:solidFill>
              </a:rPr>
              <a:t>2-km Fibre Cable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72025" y="954087"/>
            <a:ext cx="394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000066"/>
                </a:solidFill>
              </a:rPr>
              <a:t>5.5-km Fibre Cable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270" y="3790473"/>
            <a:ext cx="56472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Measure stability of RF signal over FO cable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Testing surface laid (2-km) &amp; buried (5.5-km looped back to form 11-km loop)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Measuring a pair of fibre optic links “simultaneously”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Select the pair “near” and “far” to each other in the bundle.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5</a:t>
            </a:fld>
            <a:r>
              <a:rPr lang="en-US" sz="120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Surface-laid FO Cable</a:t>
            </a:r>
            <a:endParaRPr lang="nl-NL" dirty="0"/>
          </a:p>
        </p:txBody>
      </p:sp>
      <p:pic>
        <p:nvPicPr>
          <p:cNvPr id="34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" y="1354197"/>
            <a:ext cx="2390140" cy="161988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5275" y="954087"/>
            <a:ext cx="394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000066"/>
                </a:solidFill>
              </a:rPr>
              <a:t>2-km Fibre Cable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85" y="1065211"/>
            <a:ext cx="5040000" cy="259496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35" y="3798886"/>
            <a:ext cx="5040000" cy="25949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5271" y="3307457"/>
            <a:ext cx="29832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  <a:latin typeface="+mj-lt"/>
              </a:rPr>
              <a:t>Analyse statistics on 10-min Window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u="sng" dirty="0" smtClean="0">
                <a:solidFill>
                  <a:srgbClr val="000066"/>
                </a:solidFill>
                <a:latin typeface="+mj-lt"/>
              </a:rPr>
              <a:t>No significant relative gain variation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  <a:latin typeface="+mj-lt"/>
              </a:rPr>
              <a:t>Mostly </a:t>
            </a:r>
            <a:r>
              <a:rPr lang="en-AU" sz="1800" u="sng" dirty="0" smtClean="0">
                <a:solidFill>
                  <a:srgbClr val="000066"/>
                </a:solidFill>
                <a:latin typeface="+mj-lt"/>
              </a:rPr>
              <a:t>affect relative phase variations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66"/>
                </a:solidFill>
                <a:latin typeface="+mj-lt"/>
              </a:rPr>
              <a:t>24-hr max: </a:t>
            </a:r>
            <a:r>
              <a:rPr lang="en-AU" sz="1600" b="1" dirty="0" smtClean="0">
                <a:solidFill>
                  <a:srgbClr val="000066"/>
                </a:solidFill>
                <a:latin typeface="+mj-lt"/>
              </a:rPr>
              <a:t>0.7°</a:t>
            </a:r>
            <a:r>
              <a:rPr lang="en-AU" sz="1600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AU" sz="1600" dirty="0" smtClean="0">
                <a:solidFill>
                  <a:srgbClr val="000066"/>
                </a:solidFill>
                <a:latin typeface="+mj-lt"/>
              </a:rPr>
              <a:t>(phase)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0066"/>
                </a:solidFill>
                <a:latin typeface="+mj-lt"/>
              </a:rPr>
              <a:t>Dark-hr max: </a:t>
            </a:r>
            <a:r>
              <a:rPr lang="en-AU" sz="1600" b="1" dirty="0" smtClean="0">
                <a:solidFill>
                  <a:srgbClr val="000066"/>
                </a:solidFill>
                <a:latin typeface="+mj-lt"/>
              </a:rPr>
              <a:t>0.32</a:t>
            </a:r>
            <a:r>
              <a:rPr lang="en-AU" sz="1600" b="1" dirty="0" smtClean="0">
                <a:solidFill>
                  <a:srgbClr val="000066"/>
                </a:solidFill>
              </a:rPr>
              <a:t>°</a:t>
            </a:r>
            <a:r>
              <a:rPr lang="en-AU" sz="1600" dirty="0" smtClean="0">
                <a:solidFill>
                  <a:srgbClr val="000066"/>
                </a:solidFill>
                <a:latin typeface="+mj-lt"/>
              </a:rPr>
              <a:t> 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87977" y="1019869"/>
            <a:ext cx="1701034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24-hour</a:t>
            </a:r>
          </a:p>
          <a:p>
            <a:pPr algn="l">
              <a:spcAft>
                <a:spcPts val="0"/>
              </a:spcAft>
            </a:pP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04235" y="3790055"/>
            <a:ext cx="1701034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Dark</a:t>
            </a: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-hour</a:t>
            </a:r>
          </a:p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only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6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</a:p>
        </p:txBody>
      </p:sp>
    </p:spTree>
    <p:extLst>
      <p:ext uri="{BB962C8B-B14F-4D97-AF65-F5344CB8AC3E}">
        <p14:creationId xmlns:p14="http://schemas.microsoft.com/office/powerpoint/2010/main" val="6148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Buried FO Cable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295275" y="954087"/>
            <a:ext cx="394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000066"/>
                </a:solidFill>
              </a:rPr>
              <a:t>5.5-km Fibre Cable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71" y="3307457"/>
            <a:ext cx="298323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  <a:latin typeface="+mj-lt"/>
              </a:rPr>
              <a:t>Analyse statistics on 10-min Window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u="sng" dirty="0" smtClean="0">
                <a:solidFill>
                  <a:srgbClr val="000066"/>
                </a:solidFill>
                <a:latin typeface="+mj-lt"/>
              </a:rPr>
              <a:t>No significant relative gain and phase variation</a:t>
            </a:r>
            <a:r>
              <a:rPr lang="en-AU" sz="1800" dirty="0" smtClean="0">
                <a:solidFill>
                  <a:srgbClr val="000066"/>
                </a:solidFill>
                <a:latin typeface="+mj-lt"/>
              </a:rPr>
              <a:t>, with respect to LFAA L3 (old) requirements.</a:t>
            </a:r>
          </a:p>
        </p:txBody>
      </p:sp>
      <p:pic>
        <p:nvPicPr>
          <p:cNvPr id="24" name="Picture 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9"/>
          <a:stretch/>
        </p:blipFill>
        <p:spPr bwMode="auto">
          <a:xfrm>
            <a:off x="321945" y="1430714"/>
            <a:ext cx="279590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954087"/>
            <a:ext cx="5731510" cy="273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283327" y="1154836"/>
            <a:ext cx="1701034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Relative Gain Variations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3574156"/>
            <a:ext cx="5731510" cy="273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283327" y="3878986"/>
            <a:ext cx="1701034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Relative Phase Variations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en-A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7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bury, or not to bury….?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5269" y="780573"/>
                <a:ext cx="8707756" cy="6062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AU" sz="1800" dirty="0" smtClean="0">
                    <a:solidFill>
                      <a:srgbClr val="000066"/>
                    </a:solidFill>
                  </a:rPr>
                  <a:t>Can we afford not to bury the cable underground at the MRO?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AU" sz="2000" dirty="0">
                  <a:solidFill>
                    <a:srgbClr val="000066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AU" sz="2000" dirty="0" smtClean="0">
                  <a:solidFill>
                    <a:srgbClr val="000066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AU" sz="2000" dirty="0">
                  <a:solidFill>
                    <a:srgbClr val="000066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AU" sz="2000" dirty="0" smtClean="0">
                  <a:solidFill>
                    <a:srgbClr val="000066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AU" sz="20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n-AU" sz="2000" dirty="0">
                  <a:solidFill>
                    <a:srgbClr val="000066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 smtClean="0">
                  <a:solidFill>
                    <a:srgbClr val="000066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800" dirty="0" smtClean="0">
                    <a:solidFill>
                      <a:srgbClr val="000066"/>
                    </a:solidFill>
                  </a:rPr>
                  <a:t>Developed simplified model to estimate relative </a:t>
                </a:r>
                <a:r>
                  <a:rPr lang="en-GB" sz="1800" dirty="0">
                    <a:solidFill>
                      <a:srgbClr val="000066"/>
                    </a:solidFill>
                  </a:rPr>
                  <a:t>phase variation due to temperature </a:t>
                </a:r>
                <a:r>
                  <a:rPr lang="en-GB" sz="1800" dirty="0" smtClean="0">
                    <a:solidFill>
                      <a:srgbClr val="000066"/>
                    </a:solidFill>
                  </a:rPr>
                  <a:t>difference between two </a:t>
                </a:r>
                <a:r>
                  <a:rPr lang="en-GB" sz="1800" dirty="0" err="1" smtClean="0">
                    <a:solidFill>
                      <a:srgbClr val="000066"/>
                    </a:solidFill>
                  </a:rPr>
                  <a:t>RFoF</a:t>
                </a:r>
                <a:r>
                  <a:rPr lang="en-GB" sz="1800" dirty="0" smtClean="0">
                    <a:solidFill>
                      <a:srgbClr val="000066"/>
                    </a:solidFill>
                  </a:rPr>
                  <a:t> chains:</a:t>
                </a:r>
                <a:endParaRPr lang="en-AU" sz="1800" dirty="0">
                  <a:solidFill>
                    <a:srgbClr val="000066"/>
                  </a:solidFill>
                </a:endParaRPr>
              </a:p>
              <a:p>
                <a:pPr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1600" dirty="0"/>
                  <a:t>	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000066"/>
                        </a:solidFill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AU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𝐹𝑂</m:t>
                        </m:r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𝐹𝑂</m:t>
                        </m:r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600" i="1">
                        <a:solidFill>
                          <a:srgbClr val="000066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AU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360</m:t>
                        </m:r>
                      </m:e>
                      <m:sup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GB" sz="1600" i="1">
                        <a:solidFill>
                          <a:srgbClr val="000066"/>
                        </a:solidFill>
                        <a:latin typeface="Cambria Math"/>
                      </a:rPr>
                      <m:t>∙</m:t>
                    </m:r>
                    <m:r>
                      <a:rPr lang="en-GB" sz="1600" i="1">
                        <a:solidFill>
                          <a:srgbClr val="000066"/>
                        </a:solidFill>
                        <a:latin typeface="Cambria Math"/>
                      </a:rPr>
                      <m:t>𝑓</m:t>
                    </m:r>
                    <m:r>
                      <a:rPr lang="en-GB" sz="1600" i="1">
                        <a:solidFill>
                          <a:srgbClr val="000066"/>
                        </a:solidFill>
                        <a:latin typeface="Cambria Math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AU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1600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AU" sz="1600" i="1">
                                    <a:solidFill>
                                      <a:srgbClr val="0000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600" i="1">
                                    <a:solidFill>
                                      <a:srgbClr val="000066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GB" sz="1600" i="1">
                                    <a:solidFill>
                                      <a:srgbClr val="000066"/>
                                    </a:solidFill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GB" sz="1600" i="1">
                                    <a:solidFill>
                                      <a:srgbClr val="000066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GB" sz="1600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GB" sz="1600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d>
                        <m:r>
                          <a:rPr lang="en-GB" sz="1600" i="1">
                            <a:solidFill>
                              <a:srgbClr val="000066"/>
                            </a:solidFill>
                            <a:latin typeface="Cambria Math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AU" sz="1600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AU" sz="1600" i="1">
                                    <a:solidFill>
                                      <a:srgbClr val="0000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AU" sz="1600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AU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𝐹𝑂</m:t>
                                        </m:r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600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</a:rPr>
                                      <m:t>∙∆</m:t>
                                    </m:r>
                                    <m:sSub>
                                      <m:sSubPr>
                                        <m:ctrlPr>
                                          <a:rPr lang="en-AU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𝐹𝑂</m:t>
                                        </m:r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1600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GB" sz="1600" i="1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AU" sz="1600" i="1">
                                    <a:solidFill>
                                      <a:srgbClr val="0000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AU" sz="1600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AU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0,</m:t>
                                        </m:r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𝐹𝑂</m:t>
                                        </m:r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1600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</a:rPr>
                                      <m:t>∙∆</m:t>
                                    </m:r>
                                    <m:sSub>
                                      <m:sSubPr>
                                        <m:ctrlPr>
                                          <a:rPr lang="en-AU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𝐹𝑂</m:t>
                                        </m:r>
                                        <m:r>
                                          <a:rPr lang="en-GB" sz="1600" i="1">
                                            <a:solidFill>
                                              <a:srgbClr val="000066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1600" i="1">
                                        <a:solidFill>
                                          <a:srgbClr val="000066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sz="1800" dirty="0"/>
                  <a:t>	</a:t>
                </a:r>
                <a:endParaRPr lang="en-GB" sz="1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800" dirty="0" smtClean="0">
                    <a:solidFill>
                      <a:srgbClr val="000066"/>
                    </a:solidFill>
                  </a:rPr>
                  <a:t>Refer to </a:t>
                </a:r>
                <a:r>
                  <a:rPr lang="en-GB" sz="1800" b="1" dirty="0" smtClean="0">
                    <a:solidFill>
                      <a:srgbClr val="FF0000"/>
                    </a:solidFill>
                  </a:rPr>
                  <a:t>SKA-TEL-LFAA-0800005 </a:t>
                </a:r>
                <a:r>
                  <a:rPr lang="en-GB" sz="18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buried cable </a:t>
                </a:r>
                <a:r>
                  <a:rPr lang="en-GB" sz="1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(available in Alfresco</a:t>
                </a:r>
                <a:r>
                  <a:rPr lang="en-GB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  <a:endParaRPr lang="en-GB" sz="1800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361950"/>
                <a:r>
                  <a:rPr lang="en-GB" sz="1800" dirty="0" smtClean="0">
                    <a:solidFill>
                      <a:srgbClr val="000066"/>
                    </a:solidFill>
                    <a:sym typeface="Wingdings" panose="05000000000000000000" pitchFamily="2" charset="2"/>
                  </a:rPr>
                  <a:t>and to </a:t>
                </a:r>
                <a:r>
                  <a:rPr lang="en-GB" sz="18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SKA-TEL-LFAA-0400017  surface laid cable </a:t>
                </a:r>
                <a:r>
                  <a:rPr lang="en-GB" sz="18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(available in Alfresco)</a:t>
                </a:r>
                <a:endParaRPr lang="en-AU" sz="18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AU" sz="2000" dirty="0" smtClean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9" y="780573"/>
                <a:ext cx="8707756" cy="6062365"/>
              </a:xfrm>
              <a:prstGeom prst="rect">
                <a:avLst/>
              </a:prstGeom>
              <a:blipFill rotWithShape="1">
                <a:blip r:embed="rId2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7" y="1248092"/>
            <a:ext cx="4756785" cy="3599815"/>
          </a:xfrm>
          <a:prstGeom prst="rect">
            <a:avLst/>
          </a:prstGeom>
          <a:noFill/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8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715000" y="2924175"/>
            <a:ext cx="0" cy="1285875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95130" y="1931670"/>
            <a:ext cx="1429769" cy="5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~ 0.68° (phase)</a:t>
            </a:r>
          </a:p>
          <a:p>
            <a:pPr algn="l">
              <a:spcAft>
                <a:spcPts val="0"/>
              </a:spcAft>
            </a:pPr>
            <a:r>
              <a:rPr lang="en-GB" sz="1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Difference!</a:t>
            </a:r>
            <a:endParaRPr lang="en-GB" sz="1400" b="1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5867400" y="2505075"/>
            <a:ext cx="1933575" cy="10620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432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825" y="203200"/>
            <a:ext cx="7800975" cy="803275"/>
          </a:xfrm>
        </p:spPr>
        <p:txBody>
          <a:bodyPr/>
          <a:lstStyle/>
          <a:p>
            <a:r>
              <a:rPr lang="en-US" dirty="0" smtClean="0"/>
              <a:t>Contributions from RF Front-end Electronics</a:t>
            </a:r>
            <a:endParaRPr lang="nl-NL" dirty="0"/>
          </a:p>
        </p:txBody>
      </p:sp>
      <p:sp>
        <p:nvSpPr>
          <p:cNvPr id="26" name="TextBox 25"/>
          <p:cNvSpPr txBox="1"/>
          <p:nvPr/>
        </p:nvSpPr>
        <p:spPr>
          <a:xfrm>
            <a:off x="255269" y="751998"/>
            <a:ext cx="8707756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So far we just consider the gain/phase variation from the cable (FO).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Front-end electronics modules affected by temperature variation.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Motivate us to measure temp. simultaneously at 2 locations (MRO)</a:t>
            </a:r>
            <a:endParaRPr lang="en-AU" sz="1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rgbClr val="000066"/>
                </a:solidFill>
              </a:rPr>
              <a:t>Used to extract statistics, and for simulating MRO condition in lab.</a:t>
            </a:r>
            <a:endParaRPr lang="en-AU" sz="1800" dirty="0">
              <a:solidFill>
                <a:srgbClr val="000066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1" y="2677786"/>
            <a:ext cx="3901120" cy="373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540352" y="6553200"/>
            <a:ext cx="1447800" cy="174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233787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fld id="{E46102F0-ACAA-48B1-9789-1F63EAC855F7}" type="slidenum">
              <a:rPr lang="en-US" sz="1200" smtClean="0">
                <a:solidFill>
                  <a:srgbClr val="FFC000"/>
                </a:solidFill>
              </a:rPr>
              <a:pPr algn="r">
                <a:defRPr/>
              </a:pPr>
              <a:t>9</a:t>
            </a:fld>
            <a:r>
              <a:rPr lang="en-US" sz="1200" dirty="0" smtClean="0">
                <a:solidFill>
                  <a:srgbClr val="FFC000"/>
                </a:solidFill>
              </a:rPr>
              <a:t> /19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2337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6791</TotalTime>
  <Words>1065</Words>
  <Application>Microsoft Office PowerPoint</Application>
  <PresentationFormat>On-screen Show (4:3)</PresentationFormat>
  <Paragraphs>177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Results and Future Works</vt:lpstr>
      <vt:lpstr>FO Cable Evaluations at the MRO</vt:lpstr>
      <vt:lpstr>Different Cable Structures</vt:lpstr>
      <vt:lpstr>Results from Surface-laid FO Cable</vt:lpstr>
      <vt:lpstr>Results from Buried FO Cable</vt:lpstr>
      <vt:lpstr>To bury, or not to bury….?</vt:lpstr>
      <vt:lpstr>Contributions from RF Front-end Electronics</vt:lpstr>
      <vt:lpstr>Result from Temperature Measurements</vt:lpstr>
      <vt:lpstr>What we get from relative temperature data?</vt:lpstr>
      <vt:lpstr>Simulate MRO Condition in the Lab</vt:lpstr>
      <vt:lpstr>Thermal Loading due to Solar on Cable</vt:lpstr>
      <vt:lpstr>Thermal Loading due to Solar + Self Heating on SKALA trumpet</vt:lpstr>
      <vt:lpstr>FO Cable Measurement for AAVS1</vt:lpstr>
      <vt:lpstr>Plan for AAVS1 FO Cable Measurement</vt:lpstr>
      <vt:lpstr>Plan for AAVS1 FO Cables Measurements</vt:lpstr>
      <vt:lpstr>Plan for AAVS1 FO Cables Measurements</vt:lpstr>
      <vt:lpstr>Closing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SKADS-LOGO</dc:title>
  <dc:creator>Andre van Es</dc:creator>
  <cp:lastModifiedBy>Budi Juswardy</cp:lastModifiedBy>
  <cp:revision>1827</cp:revision>
  <dcterms:created xsi:type="dcterms:W3CDTF">2006-02-27T08:11:41Z</dcterms:created>
  <dcterms:modified xsi:type="dcterms:W3CDTF">2016-05-11T03:21:54Z</dcterms:modified>
</cp:coreProperties>
</file>