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5"/>
  </p:notesMasterIdLst>
  <p:handoutMasterIdLst>
    <p:handoutMasterId r:id="rId26"/>
  </p:handoutMasterIdLst>
  <p:sldIdLst>
    <p:sldId id="259" r:id="rId2"/>
    <p:sldId id="269" r:id="rId3"/>
    <p:sldId id="287" r:id="rId4"/>
    <p:sldId id="288" r:id="rId5"/>
    <p:sldId id="270" r:id="rId6"/>
    <p:sldId id="271" r:id="rId7"/>
    <p:sldId id="273" r:id="rId8"/>
    <p:sldId id="272" r:id="rId9"/>
    <p:sldId id="286" r:id="rId10"/>
    <p:sldId id="274" r:id="rId11"/>
    <p:sldId id="275" r:id="rId12"/>
    <p:sldId id="276" r:id="rId13"/>
    <p:sldId id="277" r:id="rId14"/>
    <p:sldId id="289" r:id="rId15"/>
    <p:sldId id="278" r:id="rId16"/>
    <p:sldId id="279" r:id="rId17"/>
    <p:sldId id="280" r:id="rId18"/>
    <p:sldId id="281" r:id="rId19"/>
    <p:sldId id="282" r:id="rId20"/>
    <p:sldId id="283" r:id="rId21"/>
    <p:sldId id="284" r:id="rId22"/>
    <p:sldId id="285" r:id="rId23"/>
    <p:sldId id="29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832F5-EA01-48E5-B403-87E193F50680}">
          <p14:sldIdLst>
            <p14:sldId id="259"/>
            <p14:sldId id="269"/>
            <p14:sldId id="287"/>
            <p14:sldId id="288"/>
            <p14:sldId id="270"/>
            <p14:sldId id="271"/>
            <p14:sldId id="273"/>
            <p14:sldId id="272"/>
            <p14:sldId id="286"/>
            <p14:sldId id="274"/>
            <p14:sldId id="275"/>
            <p14:sldId id="276"/>
            <p14:sldId id="277"/>
            <p14:sldId id="289"/>
            <p14:sldId id="278"/>
            <p14:sldId id="279"/>
            <p14:sldId id="280"/>
            <p14:sldId id="281"/>
            <p14:sldId id="282"/>
            <p14:sldId id="283"/>
            <p14:sldId id="284"/>
            <p14:sldId id="285"/>
            <p14:sldId id="290"/>
          </p14:sldIdLst>
        </p14:section>
      </p14:sectionLst>
    </p:ext>
    <p:ext uri="{EFAFB233-063F-42B5-8137-9DF3F51BA10A}">
      <p15:sldGuideLst xmlns:p15="http://schemas.microsoft.com/office/powerpoint/2012/main">
        <p15:guide id="1" orient="horz" pos="2160">
          <p15:clr>
            <a:srgbClr val="A4A3A4"/>
          </p15:clr>
        </p15:guide>
        <p15:guide id="2" orient="horz" pos="576">
          <p15:clr>
            <a:srgbClr val="A4A3A4"/>
          </p15:clr>
        </p15:guide>
        <p15:guide id="3" pos="2880">
          <p15:clr>
            <a:srgbClr val="A4A3A4"/>
          </p15:clr>
        </p15:guide>
        <p15:guide id="4" pos="2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35" autoAdjust="0"/>
    <p:restoredTop sz="86402" autoAdjust="0"/>
  </p:normalViewPr>
  <p:slideViewPr>
    <p:cSldViewPr>
      <p:cViewPr varScale="1">
        <p:scale>
          <a:sx n="110" d="100"/>
          <a:sy n="110" d="100"/>
        </p:scale>
        <p:origin x="1900" y="72"/>
      </p:cViewPr>
      <p:guideLst>
        <p:guide orient="horz" pos="2160"/>
        <p:guide orient="horz" pos="576"/>
        <p:guide pos="2880"/>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4" d="100"/>
          <a:sy n="64" d="100"/>
        </p:scale>
        <p:origin x="-2630"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520722-9347-4084-BF1D-9951036078D6}" type="datetimeFigureOut">
              <a:rPr lang="en-GB" smtClean="0"/>
              <a:t>10/05/2016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FEE502-AE47-4D87-869E-8D0EE4D82FF8}" type="slidenum">
              <a:rPr lang="en-GB" smtClean="0"/>
              <a:t>‹#›</a:t>
            </a:fld>
            <a:endParaRPr lang="en-GB"/>
          </a:p>
        </p:txBody>
      </p:sp>
    </p:spTree>
    <p:extLst>
      <p:ext uri="{BB962C8B-B14F-4D97-AF65-F5344CB8AC3E}">
        <p14:creationId xmlns:p14="http://schemas.microsoft.com/office/powerpoint/2010/main" val="3826437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506C0-3FFE-45A5-803D-9F4FC5464A70}" type="datetimeFigureOut">
              <a:rPr lang="en-US" smtClean="0"/>
              <a:t>5/10/2016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646707-6BBD-41A9-B4DF-0C76A73A2D2A}" type="slidenum">
              <a:rPr lang="en-US" smtClean="0"/>
              <a:t>‹#›</a:t>
            </a:fld>
            <a:endParaRPr lang="en-US"/>
          </a:p>
        </p:txBody>
      </p:sp>
    </p:spTree>
    <p:extLst>
      <p:ext uri="{BB962C8B-B14F-4D97-AF65-F5344CB8AC3E}">
        <p14:creationId xmlns:p14="http://schemas.microsoft.com/office/powerpoint/2010/main" val="1187438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a:t>
            </a:fld>
            <a:endParaRPr lang="en-US"/>
          </a:p>
        </p:txBody>
      </p:sp>
    </p:spTree>
    <p:extLst>
      <p:ext uri="{BB962C8B-B14F-4D97-AF65-F5344CB8AC3E}">
        <p14:creationId xmlns:p14="http://schemas.microsoft.com/office/powerpoint/2010/main" val="299322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t>6</a:t>
            </a:fld>
            <a:endParaRPr lang="en-US"/>
          </a:p>
        </p:txBody>
      </p:sp>
    </p:spTree>
    <p:extLst>
      <p:ext uri="{BB962C8B-B14F-4D97-AF65-F5344CB8AC3E}">
        <p14:creationId xmlns:p14="http://schemas.microsoft.com/office/powerpoint/2010/main" val="2171641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1"/>
            <a:ext cx="7772400" cy="761999"/>
          </a:xfrm>
        </p:spPr>
        <p:txBody>
          <a:bodyPr anchor="t"/>
          <a:lstStyle>
            <a:lvl1pPr algn="l">
              <a:defRPr>
                <a:latin typeface="Georgia" pitchFamily="18" charset="0"/>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a:buNone/>
              <a:defRPr sz="1600"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a:t>
            </a:r>
            <a:endParaRPr lang="en-US" dirty="0"/>
          </a:p>
        </p:txBody>
      </p:sp>
      <p:sp>
        <p:nvSpPr>
          <p:cNvPr id="4" name="Date Placeholder 3"/>
          <p:cNvSpPr>
            <a:spLocks noGrp="1"/>
          </p:cNvSpPr>
          <p:nvPr>
            <p:ph type="dt" sz="half" idx="10"/>
          </p:nvPr>
        </p:nvSpPr>
        <p:spPr/>
        <p:txBody>
          <a:bodyPr/>
          <a:lstStyle>
            <a:lvl1pPr>
              <a:defRPr/>
            </a:lvl1pPr>
          </a:lstStyle>
          <a:p>
            <a:r>
              <a:rPr lang="en-US" dirty="0" smtClean="0"/>
              <a:t>10/05/2016</a:t>
            </a:r>
            <a:endParaRPr lang="en-US" dirty="0"/>
          </a:p>
        </p:txBody>
      </p:sp>
      <p:sp>
        <p:nvSpPr>
          <p:cNvPr id="5" name="Footer Placeholder 4"/>
          <p:cNvSpPr>
            <a:spLocks noGrp="1"/>
          </p:cNvSpPr>
          <p:nvPr>
            <p:ph type="ftr" sz="quarter" idx="11"/>
          </p:nvPr>
        </p:nvSpPr>
        <p:spPr>
          <a:xfrm>
            <a:off x="2699792" y="6356350"/>
            <a:ext cx="3744416" cy="365125"/>
          </a:xfrm>
        </p:spPr>
        <p:txBody>
          <a:bodyPr/>
          <a:lstStyle>
            <a:lvl1pPr>
              <a:defRPr/>
            </a:lvl1pPr>
          </a:lstStyle>
          <a:p>
            <a:r>
              <a:rPr lang="en-GB" dirty="0" smtClean="0"/>
              <a:t>AADC all-hands, Bologna</a:t>
            </a:r>
            <a:endParaRPr lang="en-US" dirty="0"/>
          </a:p>
        </p:txBody>
      </p:sp>
      <p:sp>
        <p:nvSpPr>
          <p:cNvPr id="6" name="Slide Number Placeholder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en-US" dirty="0" smtClean="0"/>
              <a:t>NRG</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9000"/>
            <a:ext cx="9144000" cy="2008623"/>
          </a:xfrm>
          <a:prstGeom prst="rect">
            <a:avLst/>
          </a:prstGeom>
        </p:spPr>
      </p:pic>
      <p:pic>
        <p:nvPicPr>
          <p:cNvPr id="1027" name="Picture 3"/>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516216" y="2708920"/>
            <a:ext cx="238442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a:defRPr sz="2800">
                <a:latin typeface="Georgia"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lvl1pPr>
          </a:lstStyle>
          <a:p>
            <a:r>
              <a:rPr lang="en-US" dirty="0" smtClean="0"/>
              <a:t>10/05/2016</a:t>
            </a:r>
            <a:endParaRPr lang="en-US" dirty="0"/>
          </a:p>
        </p:txBody>
      </p:sp>
      <p:sp>
        <p:nvSpPr>
          <p:cNvPr id="5" name="Footer Placeholder 4"/>
          <p:cNvSpPr>
            <a:spLocks noGrp="1"/>
          </p:cNvSpPr>
          <p:nvPr>
            <p:ph type="ftr" sz="quarter" idx="11"/>
          </p:nvPr>
        </p:nvSpPr>
        <p:spPr/>
        <p:txBody>
          <a:bodyPr/>
          <a:lstStyle/>
          <a:p>
            <a:r>
              <a:rPr lang="en-GB" dirty="0"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t>10/05/2016</a:t>
            </a:r>
          </a:p>
        </p:txBody>
      </p:sp>
      <p:sp>
        <p:nvSpPr>
          <p:cNvPr id="5" name="Footer Placeholder 4"/>
          <p:cNvSpPr>
            <a:spLocks noGrp="1"/>
          </p:cNvSpPr>
          <p:nvPr>
            <p:ph type="ftr" sz="quarter" idx="3"/>
          </p:nvPr>
        </p:nvSpPr>
        <p:spPr>
          <a:xfrm>
            <a:off x="2699792" y="6356350"/>
            <a:ext cx="3744416" cy="365125"/>
          </a:xfrm>
          <a:prstGeom prst="rect">
            <a:avLst/>
          </a:prstGeom>
        </p:spPr>
        <p:txBody>
          <a:bodyPr vert="horz" lIns="91440" tIns="45720" rIns="91440" bIns="45720" rtlCol="0" anchor="ctr"/>
          <a:lstStyle>
            <a:lvl1pPr algn="ctr">
              <a:defRPr sz="1200">
                <a:solidFill>
                  <a:schemeClr val="tx1"/>
                </a:solidFill>
              </a:defRPr>
            </a:lvl1pPr>
          </a:lstStyle>
          <a:p>
            <a:r>
              <a:rPr lang="en-GB" dirty="0" smtClean="0"/>
              <a:t>AADC all-hands, Bologna</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NRG</a:t>
            </a:r>
            <a:endParaRPr lang="en-US" dirty="0"/>
          </a:p>
        </p:txBody>
      </p:sp>
      <p:pic>
        <p:nvPicPr>
          <p:cNvPr id="8" name="Picture 7"/>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27384"/>
            <a:ext cx="9144000" cy="73165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fade/>
  </p:transition>
  <p:timing>
    <p:tnLst>
      <p:par>
        <p:cTn id="1" dur="indefinite" restart="never" nodeType="tmRoot"/>
      </p:par>
    </p:tnLst>
  </p:timing>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525016" y="980728"/>
            <a:ext cx="6711280" cy="689991"/>
          </a:xfrm>
        </p:spPr>
        <p:txBody>
          <a:bodyPr>
            <a:noAutofit/>
          </a:bodyPr>
          <a:lstStyle/>
          <a:p>
            <a:r>
              <a:rPr lang="en-GB" sz="3200" dirty="0" smtClean="0"/>
              <a:t>European Pre-AAVS1 </a:t>
            </a:r>
            <a:r>
              <a:rPr lang="en-GB" sz="3200" dirty="0"/>
              <a:t>U</a:t>
            </a:r>
            <a:r>
              <a:rPr lang="en-GB" sz="3200" dirty="0" smtClean="0"/>
              <a:t>pdate</a:t>
            </a:r>
            <a:endParaRPr lang="en-US" sz="3200" dirty="0"/>
          </a:p>
        </p:txBody>
      </p:sp>
      <p:sp>
        <p:nvSpPr>
          <p:cNvPr id="4" name="Footer Placeholder 3"/>
          <p:cNvSpPr>
            <a:spLocks noGrp="1"/>
          </p:cNvSpPr>
          <p:nvPr>
            <p:ph type="ftr" sz="quarter" idx="11"/>
          </p:nvPr>
        </p:nvSpPr>
        <p:spPr>
          <a:xfrm>
            <a:off x="107504" y="6356350"/>
            <a:ext cx="8928992" cy="365125"/>
          </a:xfrm>
        </p:spPr>
        <p:txBody>
          <a:bodyPr/>
          <a:lstStyle/>
          <a:p>
            <a:r>
              <a:rPr lang="en-GB" dirty="0" smtClean="0"/>
              <a:t>AADC all-hands, Bologna, 9-13 May 2016</a:t>
            </a:r>
            <a:endParaRPr lang="en-US" dirty="0"/>
          </a:p>
        </p:txBody>
      </p:sp>
      <p:sp>
        <p:nvSpPr>
          <p:cNvPr id="5" name="Title 1"/>
          <p:cNvSpPr txBox="1">
            <a:spLocks/>
          </p:cNvSpPr>
          <p:nvPr>
            <p:custDataLst>
              <p:tags r:id="rId3"/>
            </p:custDataLst>
          </p:nvPr>
        </p:nvSpPr>
        <p:spPr>
          <a:xfrm>
            <a:off x="539552" y="1556792"/>
            <a:ext cx="2462808" cy="401959"/>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kern="1200">
                <a:solidFill>
                  <a:schemeClr val="tx1"/>
                </a:solidFill>
                <a:latin typeface="Georgia" pitchFamily="18" charset="0"/>
                <a:ea typeface="+mj-ea"/>
                <a:cs typeface="+mj-cs"/>
              </a:defRPr>
            </a:lvl1pPr>
          </a:lstStyle>
          <a:p>
            <a:r>
              <a:rPr lang="en-GB" sz="1800" dirty="0" smtClean="0"/>
              <a:t>Nima Razavi-</a:t>
            </a:r>
            <a:r>
              <a:rPr lang="en-GB" sz="1800" dirty="0" err="1" smtClean="0"/>
              <a:t>Ghods</a:t>
            </a:r>
            <a:endParaRPr lang="en-US" sz="18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Pre-AAVS1 at Lord’s Bridge</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556792"/>
            <a:ext cx="7956376" cy="4499141"/>
          </a:xfrm>
          <a:prstGeom prst="rect">
            <a:avLst/>
          </a:prstGeom>
        </p:spPr>
      </p:pic>
    </p:spTree>
    <p:extLst>
      <p:ext uri="{BB962C8B-B14F-4D97-AF65-F5344CB8AC3E}">
        <p14:creationId xmlns:p14="http://schemas.microsoft.com/office/powerpoint/2010/main" val="219604164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Pre-AAVs1 array</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11</a:t>
            </a:fld>
            <a:endParaRPr lang="en-US"/>
          </a:p>
        </p:txBody>
      </p:sp>
      <p:pic>
        <p:nvPicPr>
          <p:cNvPr id="7" name="Picture 6"/>
          <p:cNvPicPr>
            <a:picLocks noChangeAspect="1"/>
          </p:cNvPicPr>
          <p:nvPr/>
        </p:nvPicPr>
        <p:blipFill>
          <a:blip r:embed="rId2"/>
          <a:stretch>
            <a:fillRect/>
          </a:stretch>
        </p:blipFill>
        <p:spPr>
          <a:xfrm>
            <a:off x="-73729" y="1628800"/>
            <a:ext cx="5293801" cy="4357241"/>
          </a:xfrm>
          <a:prstGeom prst="rect">
            <a:avLst/>
          </a:prstGeom>
        </p:spPr>
      </p:pic>
      <p:sp>
        <p:nvSpPr>
          <p:cNvPr id="9" name="TextBox 8"/>
          <p:cNvSpPr txBox="1"/>
          <p:nvPr/>
        </p:nvSpPr>
        <p:spPr>
          <a:xfrm>
            <a:off x="7596336" y="1999873"/>
            <a:ext cx="833883" cy="276999"/>
          </a:xfrm>
          <a:prstGeom prst="rect">
            <a:avLst/>
          </a:prstGeom>
          <a:noFill/>
        </p:spPr>
        <p:txBody>
          <a:bodyPr wrap="none" rtlCol="0">
            <a:spAutoFit/>
          </a:bodyPr>
          <a:lstStyle/>
          <a:p>
            <a:r>
              <a:rPr lang="en-GB" sz="1200" dirty="0" smtClean="0">
                <a:solidFill>
                  <a:schemeClr val="bg1"/>
                </a:solidFill>
              </a:rPr>
              <a:t>200 MHz</a:t>
            </a:r>
            <a:endParaRPr lang="en-GB" sz="1200" dirty="0">
              <a:solidFill>
                <a:schemeClr val="bg1"/>
              </a:solidFill>
            </a:endParaRPr>
          </a:p>
        </p:txBody>
      </p:sp>
      <p:pic>
        <p:nvPicPr>
          <p:cNvPr id="11" name="Picture 10"/>
          <p:cNvPicPr>
            <a:picLocks noChangeAspect="1"/>
          </p:cNvPicPr>
          <p:nvPr/>
        </p:nvPicPr>
        <p:blipFill>
          <a:blip r:embed="rId3"/>
          <a:stretch>
            <a:fillRect/>
          </a:stretch>
        </p:blipFill>
        <p:spPr>
          <a:xfrm>
            <a:off x="4716016" y="908720"/>
            <a:ext cx="4176464" cy="13987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510012"/>
            <a:ext cx="3790423" cy="3655292"/>
          </a:xfrm>
          <a:prstGeom prst="rect">
            <a:avLst/>
          </a:prstGeom>
        </p:spPr>
      </p:pic>
      <p:sp>
        <p:nvSpPr>
          <p:cNvPr id="8" name="TextBox 7"/>
          <p:cNvSpPr txBox="1"/>
          <p:nvPr/>
        </p:nvSpPr>
        <p:spPr>
          <a:xfrm>
            <a:off x="7429635" y="2636912"/>
            <a:ext cx="886781" cy="292388"/>
          </a:xfrm>
          <a:prstGeom prst="rect">
            <a:avLst/>
          </a:prstGeom>
          <a:noFill/>
        </p:spPr>
        <p:txBody>
          <a:bodyPr wrap="none" rtlCol="0">
            <a:spAutoFit/>
          </a:bodyPr>
          <a:lstStyle/>
          <a:p>
            <a:r>
              <a:rPr lang="en-GB" sz="1300" dirty="0" smtClean="0">
                <a:solidFill>
                  <a:schemeClr val="bg1"/>
                </a:solidFill>
              </a:rPr>
              <a:t>200 MHz</a:t>
            </a:r>
            <a:endParaRPr lang="en-GB" sz="1300" dirty="0">
              <a:solidFill>
                <a:schemeClr val="bg1"/>
              </a:solidFill>
            </a:endParaRPr>
          </a:p>
        </p:txBody>
      </p:sp>
    </p:spTree>
    <p:extLst>
      <p:ext uri="{BB962C8B-B14F-4D97-AF65-F5344CB8AC3E}">
        <p14:creationId xmlns:p14="http://schemas.microsoft.com/office/powerpoint/2010/main" val="342976766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System Setup</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12</a:t>
            </a:fld>
            <a:endParaRPr lang="en-US"/>
          </a:p>
        </p:txBody>
      </p:sp>
      <p:pic>
        <p:nvPicPr>
          <p:cNvPr id="7" name="Picture 6"/>
          <p:cNvPicPr>
            <a:picLocks noChangeAspect="1"/>
          </p:cNvPicPr>
          <p:nvPr/>
        </p:nvPicPr>
        <p:blipFill>
          <a:blip r:embed="rId2"/>
          <a:stretch>
            <a:fillRect/>
          </a:stretch>
        </p:blipFill>
        <p:spPr>
          <a:xfrm>
            <a:off x="179512" y="1844824"/>
            <a:ext cx="6336991" cy="416712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752" y="1916832"/>
            <a:ext cx="2517744" cy="3356992"/>
          </a:xfrm>
          <a:prstGeom prst="rect">
            <a:avLst/>
          </a:prstGeom>
        </p:spPr>
      </p:pic>
    </p:spTree>
    <p:extLst>
      <p:ext uri="{BB962C8B-B14F-4D97-AF65-F5344CB8AC3E}">
        <p14:creationId xmlns:p14="http://schemas.microsoft.com/office/powerpoint/2010/main" val="195062593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RFI and analogue filtering</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13</a:t>
            </a:fld>
            <a:endParaRPr lang="en-US"/>
          </a:p>
        </p:txBody>
      </p:sp>
      <p:sp>
        <p:nvSpPr>
          <p:cNvPr id="10" name="TextBox 9"/>
          <p:cNvSpPr txBox="1"/>
          <p:nvPr/>
        </p:nvSpPr>
        <p:spPr>
          <a:xfrm>
            <a:off x="5708884" y="1916832"/>
            <a:ext cx="3327612" cy="369332"/>
          </a:xfrm>
          <a:prstGeom prst="rect">
            <a:avLst/>
          </a:prstGeom>
          <a:noFill/>
        </p:spPr>
        <p:txBody>
          <a:bodyPr wrap="square" rtlCol="0">
            <a:spAutoFit/>
          </a:bodyPr>
          <a:lstStyle/>
          <a:p>
            <a:r>
              <a:rPr lang="en-GB" dirty="0" smtClean="0"/>
              <a:t>FM </a:t>
            </a:r>
            <a:r>
              <a:rPr lang="en-GB" dirty="0"/>
              <a:t>n</a:t>
            </a:r>
            <a:r>
              <a:rPr lang="en-GB" dirty="0" smtClean="0"/>
              <a:t>otch 88-108 MHz</a:t>
            </a:r>
            <a:endParaRPr lang="en-GB" dirty="0"/>
          </a:p>
        </p:txBody>
      </p:sp>
      <p:sp>
        <p:nvSpPr>
          <p:cNvPr id="11" name="TextBox 10"/>
          <p:cNvSpPr txBox="1"/>
          <p:nvPr/>
        </p:nvSpPr>
        <p:spPr>
          <a:xfrm>
            <a:off x="5724128" y="3755357"/>
            <a:ext cx="3744416" cy="369332"/>
          </a:xfrm>
          <a:prstGeom prst="rect">
            <a:avLst/>
          </a:prstGeom>
          <a:noFill/>
        </p:spPr>
        <p:txBody>
          <a:bodyPr wrap="square" rtlCol="0">
            <a:spAutoFit/>
          </a:bodyPr>
          <a:lstStyle/>
          <a:p>
            <a:r>
              <a:rPr lang="en-GB" dirty="0" smtClean="0"/>
              <a:t>BPF @176MHz +/- 5 MHz</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2267280"/>
            <a:ext cx="3131840" cy="1305736"/>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762" y="4143921"/>
            <a:ext cx="3121206" cy="130130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8" y="1735010"/>
            <a:ext cx="5626057" cy="4142262"/>
          </a:xfrm>
          <a:prstGeom prst="rect">
            <a:avLst/>
          </a:prstGeom>
        </p:spPr>
      </p:pic>
    </p:spTree>
    <p:extLst>
      <p:ext uri="{BB962C8B-B14F-4D97-AF65-F5344CB8AC3E}">
        <p14:creationId xmlns:p14="http://schemas.microsoft.com/office/powerpoint/2010/main" val="374598684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Single baseline platform</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14</a:t>
            </a:fld>
            <a:endParaRPr lang="en-US"/>
          </a:p>
        </p:txBody>
      </p:sp>
      <p:pic>
        <p:nvPicPr>
          <p:cNvPr id="7" name="Picture 6"/>
          <p:cNvPicPr>
            <a:picLocks noChangeAspect="1"/>
          </p:cNvPicPr>
          <p:nvPr/>
        </p:nvPicPr>
        <p:blipFill>
          <a:blip r:embed="rId2"/>
          <a:stretch>
            <a:fillRect/>
          </a:stretch>
        </p:blipFill>
        <p:spPr>
          <a:xfrm>
            <a:off x="4842446" y="3717032"/>
            <a:ext cx="3421508" cy="195552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392112" y="1665734"/>
            <a:ext cx="3531816" cy="4464496"/>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10" name="Picture 9" descr="C:\Users\nimarazavi\Dropbox\Desktop Files\AltAz Mount and Testing\151_image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5322510"/>
            <a:ext cx="2972435" cy="807720"/>
          </a:xfrm>
          <a:prstGeom prst="rect">
            <a:avLst/>
          </a:prstGeom>
          <a:noFill/>
          <a:ln>
            <a:noFill/>
          </a:ln>
        </p:spPr>
      </p:pic>
      <p:pic>
        <p:nvPicPr>
          <p:cNvPr id="11" name="Picture 10"/>
          <p:cNvPicPr/>
          <p:nvPr/>
        </p:nvPicPr>
        <p:blipFill rotWithShape="1">
          <a:blip r:embed="rId5" cstate="print">
            <a:extLst>
              <a:ext uri="{28A0092B-C50C-407E-A947-70E740481C1C}">
                <a14:useLocalDpi xmlns:a14="http://schemas.microsoft.com/office/drawing/2010/main" val="0"/>
              </a:ext>
            </a:extLst>
          </a:blip>
          <a:srcRect l="25265" t="3807" r="22692" b="10564"/>
          <a:stretch/>
        </p:blipFill>
        <p:spPr bwMode="auto">
          <a:xfrm>
            <a:off x="4788024" y="881949"/>
            <a:ext cx="2880320" cy="2979099"/>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3558898835"/>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Pre-AAVS1 (&amp;AAVS1) TPM </a:t>
            </a:r>
            <a:r>
              <a:rPr lang="en-GB" dirty="0"/>
              <a:t>t</a:t>
            </a:r>
            <a:r>
              <a:rPr lang="en-GB" dirty="0" smtClean="0"/>
              <a:t>est software </a:t>
            </a:r>
            <a:r>
              <a:rPr lang="en-GB" dirty="0"/>
              <a:t>m</a:t>
            </a:r>
            <a:r>
              <a:rPr lang="en-GB" dirty="0" smtClean="0"/>
              <a:t>odes</a:t>
            </a:r>
            <a:endParaRPr lang="en-GB" dirty="0"/>
          </a:p>
        </p:txBody>
      </p:sp>
      <p:sp>
        <p:nvSpPr>
          <p:cNvPr id="3" name="Content Placeholder 2"/>
          <p:cNvSpPr>
            <a:spLocks noGrp="1"/>
          </p:cNvSpPr>
          <p:nvPr>
            <p:ph idx="1"/>
          </p:nvPr>
        </p:nvSpPr>
        <p:spPr>
          <a:xfrm>
            <a:off x="457200" y="1628800"/>
            <a:ext cx="4546848" cy="1960239"/>
          </a:xfrm>
        </p:spPr>
        <p:txBody>
          <a:bodyPr>
            <a:normAutofit fontScale="85000" lnSpcReduction="20000"/>
          </a:bodyPr>
          <a:lstStyle/>
          <a:p>
            <a:r>
              <a:rPr lang="en-GB" dirty="0" err="1" smtClean="0"/>
              <a:t>Channelised</a:t>
            </a:r>
            <a:r>
              <a:rPr lang="en-GB" dirty="0" smtClean="0"/>
              <a:t> data</a:t>
            </a:r>
          </a:p>
          <a:p>
            <a:pPr lvl="1"/>
            <a:r>
              <a:rPr lang="en-GB" dirty="0" smtClean="0"/>
              <a:t>burst mode (subset of samples (max 2048) for all polarisations (32) and </a:t>
            </a:r>
            <a:r>
              <a:rPr lang="en-GB" dirty="0" err="1" smtClean="0"/>
              <a:t>subbands</a:t>
            </a:r>
            <a:r>
              <a:rPr lang="en-GB" dirty="0" smtClean="0"/>
              <a:t> (512) - min period 1 second </a:t>
            </a:r>
          </a:p>
          <a:p>
            <a:pPr lvl="1"/>
            <a:r>
              <a:rPr lang="en-GB" dirty="0" smtClean="0"/>
              <a:t>Integrated spectra of all antennas and all </a:t>
            </a:r>
            <a:r>
              <a:rPr lang="en-GB" dirty="0" err="1" smtClean="0"/>
              <a:t>subbands</a:t>
            </a:r>
            <a:r>
              <a:rPr lang="en-GB" dirty="0" smtClean="0"/>
              <a:t> – min period of 0.05 seconds</a:t>
            </a:r>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15</a:t>
            </a:fld>
            <a:endParaRPr lang="en-US" dirty="0"/>
          </a:p>
        </p:txBody>
      </p:sp>
      <p:pic>
        <p:nvPicPr>
          <p:cNvPr id="7" name="Picture 6"/>
          <p:cNvPicPr>
            <a:picLocks noChangeAspect="1"/>
          </p:cNvPicPr>
          <p:nvPr/>
        </p:nvPicPr>
        <p:blipFill>
          <a:blip r:embed="rId2"/>
          <a:stretch>
            <a:fillRect/>
          </a:stretch>
        </p:blipFill>
        <p:spPr>
          <a:xfrm>
            <a:off x="4891868" y="1556792"/>
            <a:ext cx="3856596" cy="2255105"/>
          </a:xfrm>
          <a:prstGeom prst="rect">
            <a:avLst/>
          </a:prstGeom>
        </p:spPr>
      </p:pic>
      <p:sp>
        <p:nvSpPr>
          <p:cNvPr id="8" name="Content Placeholder 2"/>
          <p:cNvSpPr txBox="1">
            <a:spLocks/>
          </p:cNvSpPr>
          <p:nvPr/>
        </p:nvSpPr>
        <p:spPr>
          <a:xfrm>
            <a:off x="457200" y="3484985"/>
            <a:ext cx="7787208" cy="2896343"/>
          </a:xfrm>
          <a:prstGeom prst="rect">
            <a:avLst/>
          </a:prstGeom>
        </p:spPr>
        <p:txBody>
          <a:bodyPr vert="horz" lIns="91440" tIns="45720" rIns="91440" bIns="45720" rtlCol="0">
            <a:noAutofit/>
          </a:bodyPr>
          <a:lstStyle>
            <a:lvl1pPr marL="342900" indent="-342900" algn="l" defTabSz="914400" rtl="0" eaLnBrk="1" latinLnBrk="0" hangingPunct="1">
              <a:lnSpc>
                <a:spcPct val="150000"/>
              </a:lnSpc>
              <a:spcBef>
                <a:spcPts val="0"/>
              </a:spcBef>
              <a:buSzPct val="130000"/>
              <a:buFont typeface="Arial" pitchFamily="34" charset="0"/>
              <a:buChar char="•"/>
              <a:defRPr sz="2000" kern="1200">
                <a:solidFill>
                  <a:schemeClr val="tx1"/>
                </a:solidFill>
                <a:latin typeface="Georgia" pitchFamily="18" charset="0"/>
                <a:ea typeface="+mn-ea"/>
                <a:cs typeface="+mn-cs"/>
              </a:defRPr>
            </a:lvl1pPr>
            <a:lvl2pPr marL="571500" indent="-228600" algn="l" defTabSz="914400" rtl="0" eaLnBrk="1" latinLnBrk="0" hangingPunct="1">
              <a:lnSpc>
                <a:spcPct val="150000"/>
              </a:lnSpc>
              <a:spcBef>
                <a:spcPts val="0"/>
              </a:spcBef>
              <a:buSzPct val="60000"/>
              <a:buFont typeface="Courier New" pitchFamily="49" charset="0"/>
              <a:buChar char="o"/>
              <a:defRPr sz="1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700" dirty="0" err="1" smtClean="0"/>
              <a:t>Beamformed</a:t>
            </a:r>
            <a:r>
              <a:rPr lang="en-GB" sz="1700" dirty="0" smtClean="0"/>
              <a:t> data (burst mode or integrated)</a:t>
            </a:r>
          </a:p>
          <a:p>
            <a:r>
              <a:rPr lang="en-GB" sz="1700" dirty="0" smtClean="0"/>
              <a:t>Raw </a:t>
            </a:r>
            <a:r>
              <a:rPr lang="en-GB" sz="1700" dirty="0" err="1" smtClean="0"/>
              <a:t>channelised</a:t>
            </a:r>
            <a:r>
              <a:rPr lang="en-GB" sz="1700" dirty="0" smtClean="0"/>
              <a:t> data: Capture single channel raw data for testing and calibration (~2.8GB/minute)</a:t>
            </a:r>
          </a:p>
          <a:p>
            <a:r>
              <a:rPr lang="en-GB" sz="1700" dirty="0" smtClean="0"/>
              <a:t>ADC raw data (max 2^16 samples for all antennas)</a:t>
            </a:r>
          </a:p>
          <a:p>
            <a:r>
              <a:rPr lang="en-GB" sz="1700" dirty="0" smtClean="0"/>
              <a:t>Higher level observation script (coordinates in Spherical or Equatorial)</a:t>
            </a:r>
          </a:p>
          <a:p>
            <a:r>
              <a:rPr lang="en-GB" sz="1700" dirty="0" smtClean="0"/>
              <a:t>40 </a:t>
            </a:r>
            <a:r>
              <a:rPr lang="en-GB" sz="1700" dirty="0" err="1" smtClean="0"/>
              <a:t>GbE</a:t>
            </a:r>
            <a:r>
              <a:rPr lang="en-GB" sz="1700" dirty="0" smtClean="0"/>
              <a:t> data stream: Full data handling</a:t>
            </a:r>
          </a:p>
          <a:p>
            <a:endParaRPr lang="en-GB" sz="1700" dirty="0"/>
          </a:p>
        </p:txBody>
      </p:sp>
    </p:spTree>
    <p:extLst>
      <p:ext uri="{BB962C8B-B14F-4D97-AF65-F5344CB8AC3E}">
        <p14:creationId xmlns:p14="http://schemas.microsoft.com/office/powerpoint/2010/main" val="382177633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Tests so far</a:t>
            </a:r>
            <a:endParaRPr lang="en-GB" dirty="0"/>
          </a:p>
        </p:txBody>
      </p:sp>
      <p:sp>
        <p:nvSpPr>
          <p:cNvPr id="3" name="Content Placeholder 2"/>
          <p:cNvSpPr>
            <a:spLocks noGrp="1"/>
          </p:cNvSpPr>
          <p:nvPr>
            <p:ph idx="1"/>
          </p:nvPr>
        </p:nvSpPr>
        <p:spPr/>
        <p:txBody>
          <a:bodyPr/>
          <a:lstStyle/>
          <a:p>
            <a:r>
              <a:rPr lang="en-GB" dirty="0" smtClean="0"/>
              <a:t>Using CW or noise sources to carry out calibration of ADC offsets.  Looking at “XF” or “FX” correlation of the signals.  We can determine the ADC channels are aligned.  Noise source method does not yield good results when looking at the channelized data (too little signal to noise)</a:t>
            </a:r>
          </a:p>
          <a:p>
            <a:r>
              <a:rPr lang="en-GB" dirty="0" smtClean="0"/>
              <a:t>Evaluating </a:t>
            </a:r>
            <a:r>
              <a:rPr lang="en-GB" dirty="0" err="1" smtClean="0"/>
              <a:t>channelised</a:t>
            </a:r>
            <a:r>
              <a:rPr lang="en-GB" dirty="0" smtClean="0"/>
              <a:t> data: raw single channel and burst mode (ongoing) </a:t>
            </a:r>
          </a:p>
          <a:p>
            <a:r>
              <a:rPr lang="en-GB" dirty="0" smtClean="0"/>
              <a:t>Testing </a:t>
            </a:r>
            <a:r>
              <a:rPr lang="en-GB" dirty="0" err="1" smtClean="0"/>
              <a:t>beamformer</a:t>
            </a:r>
            <a:r>
              <a:rPr lang="en-GB" dirty="0" smtClean="0"/>
              <a:t> weights and pointing (ongoing)</a:t>
            </a:r>
          </a:p>
          <a:p>
            <a:endParaRPr lang="en-GB" dirty="0" smtClean="0"/>
          </a:p>
          <a:p>
            <a:endParaRPr lang="en-GB" dirty="0" smtClean="0"/>
          </a:p>
          <a:p>
            <a:endParaRPr lang="en-GB" dirty="0" smtClean="0"/>
          </a:p>
          <a:p>
            <a:endParaRPr lang="en-GB" dirty="0" smtClean="0"/>
          </a:p>
          <a:p>
            <a:endParaRPr lang="en-GB" dirty="0" smtClean="0"/>
          </a:p>
          <a:p>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16</a:t>
            </a:fld>
            <a:endParaRPr lang="en-US"/>
          </a:p>
        </p:txBody>
      </p:sp>
    </p:spTree>
    <p:extLst>
      <p:ext uri="{BB962C8B-B14F-4D97-AF65-F5344CB8AC3E}">
        <p14:creationId xmlns:p14="http://schemas.microsoft.com/office/powerpoint/2010/main" val="72752554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Antenna Spectra</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17</a:t>
            </a:fld>
            <a:endParaRPr lang="en-US"/>
          </a:p>
        </p:txBody>
      </p:sp>
      <p:pic>
        <p:nvPicPr>
          <p:cNvPr id="9" name="Picture 8"/>
          <p:cNvPicPr>
            <a:picLocks noChangeAspect="1"/>
          </p:cNvPicPr>
          <p:nvPr/>
        </p:nvPicPr>
        <p:blipFill>
          <a:blip r:embed="rId2"/>
          <a:stretch>
            <a:fillRect/>
          </a:stretch>
        </p:blipFill>
        <p:spPr>
          <a:xfrm>
            <a:off x="-324544" y="1377352"/>
            <a:ext cx="5297764" cy="5220000"/>
          </a:xfrm>
          <a:prstGeom prst="rect">
            <a:avLst/>
          </a:prstGeom>
        </p:spPr>
      </p:pic>
      <p:pic>
        <p:nvPicPr>
          <p:cNvPr id="10" name="Picture 9"/>
          <p:cNvPicPr>
            <a:picLocks noChangeAspect="1"/>
          </p:cNvPicPr>
          <p:nvPr/>
        </p:nvPicPr>
        <p:blipFill>
          <a:blip r:embed="rId3"/>
          <a:stretch>
            <a:fillRect/>
          </a:stretch>
        </p:blipFill>
        <p:spPr>
          <a:xfrm>
            <a:off x="4108195" y="1377352"/>
            <a:ext cx="5288341" cy="5220000"/>
          </a:xfrm>
          <a:prstGeom prst="rect">
            <a:avLst/>
          </a:prstGeom>
        </p:spPr>
      </p:pic>
    </p:spTree>
    <p:extLst>
      <p:ext uri="{BB962C8B-B14F-4D97-AF65-F5344CB8AC3E}">
        <p14:creationId xmlns:p14="http://schemas.microsoft.com/office/powerpoint/2010/main" val="123257789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Beamformer</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18</a:t>
            </a:fld>
            <a:endParaRPr lang="en-US"/>
          </a:p>
        </p:txBody>
      </p:sp>
      <p:sp>
        <p:nvSpPr>
          <p:cNvPr id="7" name="Content Placeholder 2"/>
          <p:cNvSpPr>
            <a:spLocks noGrp="1"/>
          </p:cNvSpPr>
          <p:nvPr>
            <p:ph idx="1"/>
          </p:nvPr>
        </p:nvSpPr>
        <p:spPr>
          <a:xfrm>
            <a:off x="457200" y="1828800"/>
            <a:ext cx="2386608" cy="4297363"/>
          </a:xfrm>
        </p:spPr>
        <p:txBody>
          <a:bodyPr/>
          <a:lstStyle/>
          <a:p>
            <a:r>
              <a:rPr lang="en-GB" dirty="0" smtClean="0"/>
              <a:t>Testing data integrity</a:t>
            </a:r>
          </a:p>
          <a:p>
            <a:r>
              <a:rPr lang="en-GB" dirty="0" smtClean="0"/>
              <a:t>Testing pointing on CW source then RFI</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688" y="908720"/>
            <a:ext cx="6374816" cy="5546496"/>
          </a:xfrm>
          <a:prstGeom prst="rect">
            <a:avLst/>
          </a:prstGeom>
        </p:spPr>
      </p:pic>
    </p:spTree>
    <p:extLst>
      <p:ext uri="{BB962C8B-B14F-4D97-AF65-F5344CB8AC3E}">
        <p14:creationId xmlns:p14="http://schemas.microsoft.com/office/powerpoint/2010/main" val="427260352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 Table (1)</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19</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7425557"/>
              </p:ext>
            </p:extLst>
          </p:nvPr>
        </p:nvGraphicFramePr>
        <p:xfrm>
          <a:off x="539552" y="1700808"/>
          <a:ext cx="7992886" cy="4447434"/>
        </p:xfrm>
        <a:graphic>
          <a:graphicData uri="http://schemas.openxmlformats.org/drawingml/2006/table">
            <a:tbl>
              <a:tblPr firstRow="1" firstCol="1" bandRow="1">
                <a:tableStyleId>{5C22544A-7EE6-4342-B048-85BDC9FD1C3A}</a:tableStyleId>
              </a:tblPr>
              <a:tblGrid>
                <a:gridCol w="632187"/>
                <a:gridCol w="579219"/>
                <a:gridCol w="847471"/>
                <a:gridCol w="1090094"/>
                <a:gridCol w="1838466"/>
                <a:gridCol w="2157978"/>
                <a:gridCol w="847471"/>
              </a:tblGrid>
              <a:tr h="232290">
                <a:tc>
                  <a:txBody>
                    <a:bodyPr/>
                    <a:lstStyle/>
                    <a:p>
                      <a:pPr>
                        <a:lnSpc>
                          <a:spcPct val="107000"/>
                        </a:lnSpc>
                        <a:spcAft>
                          <a:spcPts val="0"/>
                        </a:spcAft>
                      </a:pPr>
                      <a:r>
                        <a:rPr lang="en-GB" sz="1000" dirty="0">
                          <a:effectLst/>
                        </a:rPr>
                        <a:t>Test ID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Test Type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Priority Level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Complexity Level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Required HW/SW</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Description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Period of Test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r>
              <a:tr h="1277595">
                <a:tc>
                  <a:txBody>
                    <a:bodyPr/>
                    <a:lstStyle/>
                    <a:p>
                      <a:pPr>
                        <a:lnSpc>
                          <a:spcPct val="107000"/>
                        </a:lnSpc>
                        <a:spcAft>
                          <a:spcPts val="0"/>
                        </a:spcAft>
                      </a:pPr>
                      <a:r>
                        <a:rPr lang="en-GB" sz="1000">
                          <a:effectLst/>
                        </a:rPr>
                        <a:t>PA1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C</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High</a:t>
                      </a:r>
                    </a:p>
                    <a:p>
                      <a:pPr>
                        <a:lnSpc>
                          <a:spcPct val="107000"/>
                        </a:lnSpc>
                        <a:spcAft>
                          <a:spcPts val="0"/>
                        </a:spcAft>
                      </a:pPr>
                      <a:r>
                        <a:rPr lang="en-GB" sz="1000" dirty="0">
                          <a:effectLst/>
                        </a:rPr>
                        <a:t>(strong links with L2/L3)</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Medium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HW: one full chain in the laboratory</a:t>
                      </a:r>
                    </a:p>
                    <a:p>
                      <a:pPr>
                        <a:lnSpc>
                          <a:spcPct val="107000"/>
                        </a:lnSpc>
                        <a:spcAft>
                          <a:spcPts val="0"/>
                        </a:spcAft>
                      </a:pPr>
                      <a:r>
                        <a:rPr lang="en-GB" sz="1000" dirty="0">
                          <a:effectLst/>
                        </a:rPr>
                        <a:t>SW: quick spectra and integrated spectra</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b="1" dirty="0">
                          <a:effectLst/>
                        </a:rPr>
                        <a:t>Integration of all hardware </a:t>
                      </a:r>
                      <a:r>
                        <a:rPr lang="en-GB" sz="1000" dirty="0">
                          <a:effectLst/>
                        </a:rPr>
                        <a:t>(not including the antenna) in the laboratory requiring testing of the chain (LNA, FE, 10km-Fibre, PREADU, ADU).  Test for gain, NF (via noise injection), IMD, stability and thermal drift. Compare with simulations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ongoing</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r>
              <a:tr h="2090609">
                <a:tc>
                  <a:txBody>
                    <a:bodyPr/>
                    <a:lstStyle/>
                    <a:p>
                      <a:pPr>
                        <a:lnSpc>
                          <a:spcPct val="107000"/>
                        </a:lnSpc>
                        <a:spcAft>
                          <a:spcPts val="0"/>
                        </a:spcAft>
                      </a:pPr>
                      <a:r>
                        <a:rPr lang="en-GB" sz="1000">
                          <a:effectLst/>
                        </a:rPr>
                        <a:t>PA2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C</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High</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High</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HW: TPM (PREADU &amp; ADU)</a:t>
                      </a:r>
                    </a:p>
                    <a:p>
                      <a:pPr>
                        <a:lnSpc>
                          <a:spcPct val="107000"/>
                        </a:lnSpc>
                        <a:spcAft>
                          <a:spcPts val="0"/>
                        </a:spcAft>
                      </a:pPr>
                      <a:r>
                        <a:rPr lang="en-GB" sz="1000" dirty="0">
                          <a:effectLst/>
                        </a:rPr>
                        <a:t>SW: quick spectra, integrated and </a:t>
                      </a:r>
                      <a:r>
                        <a:rPr lang="en-GB" sz="1000" dirty="0" err="1">
                          <a:effectLst/>
                        </a:rPr>
                        <a:t>beamformed</a:t>
                      </a:r>
                      <a:r>
                        <a:rPr lang="en-GB" sz="1000" dirty="0">
                          <a:effectLst/>
                        </a:rPr>
                        <a:t> data, single channel raw data in continuous (append mode)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b="1" dirty="0">
                          <a:effectLst/>
                        </a:rPr>
                        <a:t>Fully test the performance of the ADU board </a:t>
                      </a:r>
                      <a:r>
                        <a:rPr lang="en-GB" sz="1000" dirty="0">
                          <a:effectLst/>
                        </a:rPr>
                        <a:t>to real world signals (CW tones and broadband noise).  Measure and compare signal levels, especially for the </a:t>
                      </a:r>
                      <a:r>
                        <a:rPr lang="en-GB" sz="1000" dirty="0" err="1" smtClean="0">
                          <a:effectLst/>
                        </a:rPr>
                        <a:t>channelised</a:t>
                      </a:r>
                      <a:r>
                        <a:rPr lang="en-GB" sz="1000" dirty="0" smtClean="0">
                          <a:effectLst/>
                        </a:rPr>
                        <a:t> </a:t>
                      </a:r>
                      <a:r>
                        <a:rPr lang="en-GB" sz="1000" dirty="0">
                          <a:effectLst/>
                        </a:rPr>
                        <a:t>data stream.  Test integrated spectra and raw channel output and write testing scripts.</a:t>
                      </a:r>
                    </a:p>
                    <a:p>
                      <a:pPr>
                        <a:lnSpc>
                          <a:spcPct val="107000"/>
                        </a:lnSpc>
                        <a:spcAft>
                          <a:spcPts val="0"/>
                        </a:spcAft>
                      </a:pPr>
                      <a:r>
                        <a:rPr lang="en-GB" sz="1000" dirty="0">
                          <a:effectLst/>
                        </a:rPr>
                        <a:t>Calibrate ADC phase offsets and perform noise calibration.</a:t>
                      </a:r>
                    </a:p>
                    <a:p>
                      <a:pPr>
                        <a:lnSpc>
                          <a:spcPct val="107000"/>
                        </a:lnSpc>
                        <a:spcAft>
                          <a:spcPts val="0"/>
                        </a:spcAft>
                      </a:pPr>
                      <a:r>
                        <a:rPr lang="en-GB" sz="1000" dirty="0">
                          <a:effectLst/>
                        </a:rPr>
                        <a:t>Test the general PREADU functionality using SPI generated on the ADU</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ongoing</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r>
              <a:tr h="696870">
                <a:tc>
                  <a:txBody>
                    <a:bodyPr/>
                    <a:lstStyle/>
                    <a:p>
                      <a:pPr>
                        <a:lnSpc>
                          <a:spcPct val="107000"/>
                        </a:lnSpc>
                        <a:spcAft>
                          <a:spcPts val="0"/>
                        </a:spcAft>
                      </a:pPr>
                      <a:r>
                        <a:rPr lang="en-GB" sz="1000">
                          <a:effectLst/>
                        </a:rPr>
                        <a:t>PA2A</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C</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High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Medium -High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a:effectLst/>
                        </a:rPr>
                        <a:t>HW: TPM (PREADU &amp; ADU)</a:t>
                      </a:r>
                    </a:p>
                    <a:p>
                      <a:pPr>
                        <a:lnSpc>
                          <a:spcPct val="107000"/>
                        </a:lnSpc>
                        <a:spcAft>
                          <a:spcPts val="0"/>
                        </a:spcAft>
                      </a:pPr>
                      <a:r>
                        <a:rPr lang="en-GB" sz="1000">
                          <a:effectLst/>
                        </a:rPr>
                        <a:t>SW: 10GbE data steam using existing server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Perform subsets of the PA2 test to evaluate reliability of 10/</a:t>
                      </a:r>
                      <a:r>
                        <a:rPr lang="en-GB" sz="1000" b="1" dirty="0">
                          <a:effectLst/>
                        </a:rPr>
                        <a:t>40GbE data </a:t>
                      </a:r>
                      <a:r>
                        <a:rPr lang="en-GB" sz="1000" dirty="0">
                          <a:effectLst/>
                        </a:rPr>
                        <a:t>stream.  Evaluate </a:t>
                      </a:r>
                      <a:r>
                        <a:rPr lang="en-GB" sz="1000" dirty="0" err="1">
                          <a:effectLst/>
                        </a:rPr>
                        <a:t>channelised</a:t>
                      </a:r>
                      <a:r>
                        <a:rPr lang="en-GB" sz="1000" dirty="0">
                          <a:effectLst/>
                        </a:rPr>
                        <a:t> and </a:t>
                      </a:r>
                      <a:r>
                        <a:rPr lang="en-GB" sz="1000" dirty="0" err="1">
                          <a:effectLst/>
                        </a:rPr>
                        <a:t>beamformed</a:t>
                      </a:r>
                      <a:r>
                        <a:rPr lang="en-GB" sz="1000" dirty="0">
                          <a:effectLst/>
                        </a:rPr>
                        <a:t> data.</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c>
                  <a:txBody>
                    <a:bodyPr/>
                    <a:lstStyle/>
                    <a:p>
                      <a:pPr>
                        <a:lnSpc>
                          <a:spcPct val="107000"/>
                        </a:lnSpc>
                        <a:spcAft>
                          <a:spcPts val="0"/>
                        </a:spcAft>
                      </a:pPr>
                      <a:r>
                        <a:rPr lang="en-GB" sz="1000" dirty="0">
                          <a:effectLst/>
                        </a:rPr>
                        <a:t>ongoing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02" marR="44402" marT="0" marB="0"/>
                </a:tc>
              </a:tr>
            </a:tbl>
          </a:graphicData>
        </a:graphic>
      </p:graphicFrame>
    </p:spTree>
    <p:extLst>
      <p:ext uri="{BB962C8B-B14F-4D97-AF65-F5344CB8AC3E}">
        <p14:creationId xmlns:p14="http://schemas.microsoft.com/office/powerpoint/2010/main" val="179874652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p:txBody>
          <a:bodyPr/>
          <a:lstStyle/>
          <a:p>
            <a:r>
              <a:rPr lang="en-GB" dirty="0" smtClean="0"/>
              <a:t>Primary goals of Pre-AAVS1</a:t>
            </a:r>
          </a:p>
          <a:p>
            <a:r>
              <a:rPr lang="en-GB" dirty="0" smtClean="0"/>
              <a:t>Hardware integration and functional testing</a:t>
            </a:r>
          </a:p>
          <a:p>
            <a:r>
              <a:rPr lang="en-GB" dirty="0" smtClean="0"/>
              <a:t>Current system at Lord’s Bridge </a:t>
            </a:r>
          </a:p>
          <a:p>
            <a:r>
              <a:rPr lang="en-GB" dirty="0" smtClean="0"/>
              <a:t>TPM software modes and testing</a:t>
            </a:r>
          </a:p>
          <a:p>
            <a:r>
              <a:rPr lang="en-GB" dirty="0" smtClean="0"/>
              <a:t>Test plan and ongoing work</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2</a:t>
            </a:fld>
            <a:endParaRPr lang="en-US"/>
          </a:p>
        </p:txBody>
      </p:sp>
    </p:spTree>
    <p:extLst>
      <p:ext uri="{BB962C8B-B14F-4D97-AF65-F5344CB8AC3E}">
        <p14:creationId xmlns:p14="http://schemas.microsoft.com/office/powerpoint/2010/main" val="360090968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 Table (2)</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20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745959582"/>
              </p:ext>
            </p:extLst>
          </p:nvPr>
        </p:nvGraphicFramePr>
        <p:xfrm>
          <a:off x="539552" y="1828800"/>
          <a:ext cx="7992886" cy="4316545"/>
        </p:xfrm>
        <a:graphic>
          <a:graphicData uri="http://schemas.openxmlformats.org/drawingml/2006/table">
            <a:tbl>
              <a:tblPr firstRow="1" firstCol="1" bandRow="1">
                <a:tableStyleId>{5C22544A-7EE6-4342-B048-85BDC9FD1C3A}</a:tableStyleId>
              </a:tblPr>
              <a:tblGrid>
                <a:gridCol w="632187"/>
                <a:gridCol w="579220"/>
                <a:gridCol w="847471"/>
                <a:gridCol w="1090093"/>
                <a:gridCol w="1838466"/>
                <a:gridCol w="2157978"/>
                <a:gridCol w="847471"/>
              </a:tblGrid>
              <a:tr h="306954">
                <a:tc>
                  <a:txBody>
                    <a:bodyPr/>
                    <a:lstStyle/>
                    <a:p>
                      <a:pPr>
                        <a:lnSpc>
                          <a:spcPct val="107000"/>
                        </a:lnSpc>
                        <a:spcAft>
                          <a:spcPts val="0"/>
                        </a:spcAft>
                      </a:pPr>
                      <a:r>
                        <a:rPr lang="en-GB" sz="1000" dirty="0">
                          <a:effectLst/>
                        </a:rPr>
                        <a:t>Test ID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Test Type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Priority Level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Complexity Level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Required HW/SW</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Description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Period of Test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r>
              <a:tr h="1074341">
                <a:tc>
                  <a:txBody>
                    <a:bodyPr/>
                    <a:lstStyle/>
                    <a:p>
                      <a:pPr>
                        <a:lnSpc>
                          <a:spcPct val="107000"/>
                        </a:lnSpc>
                        <a:spcAft>
                          <a:spcPts val="0"/>
                        </a:spcAft>
                      </a:pPr>
                      <a:r>
                        <a:rPr lang="en-GB" sz="1000">
                          <a:effectLst/>
                        </a:rPr>
                        <a:t>PA3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C</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dirty="0">
                          <a:effectLst/>
                        </a:rPr>
                        <a:t>High</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dirty="0">
                          <a:effectLst/>
                        </a:rPr>
                        <a:t>Medium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dirty="0">
                          <a:effectLst/>
                        </a:rPr>
                        <a:t>HW: Pre-AAVS1 system chain fully </a:t>
                      </a:r>
                      <a:r>
                        <a:rPr lang="en-GB" sz="1000" dirty="0" smtClean="0">
                          <a:effectLst/>
                        </a:rPr>
                        <a:t>installed, outrigger</a:t>
                      </a:r>
                      <a:endParaRPr lang="en-GB" sz="1000" dirty="0">
                        <a:effectLst/>
                      </a:endParaRPr>
                    </a:p>
                    <a:p>
                      <a:pPr>
                        <a:lnSpc>
                          <a:spcPct val="107000"/>
                        </a:lnSpc>
                        <a:spcAft>
                          <a:spcPts val="0"/>
                        </a:spcAft>
                      </a:pPr>
                      <a:r>
                        <a:rPr lang="en-GB" sz="1000" dirty="0">
                          <a:effectLst/>
                        </a:rPr>
                        <a:t>SW: </a:t>
                      </a:r>
                      <a:r>
                        <a:rPr lang="en-GB" sz="1000" dirty="0" err="1">
                          <a:effectLst/>
                        </a:rPr>
                        <a:t>beamformer</a:t>
                      </a:r>
                      <a:r>
                        <a:rPr lang="en-GB" sz="1000" dirty="0">
                          <a:effectLst/>
                        </a:rPr>
                        <a:t> (integrated output – continuous), single channel raw data</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b="1" dirty="0">
                          <a:effectLst/>
                        </a:rPr>
                        <a:t>Test </a:t>
                      </a:r>
                      <a:r>
                        <a:rPr lang="en-GB" sz="1000" b="1" dirty="0" err="1">
                          <a:effectLst/>
                        </a:rPr>
                        <a:t>beamformer</a:t>
                      </a:r>
                      <a:r>
                        <a:rPr lang="en-GB" sz="1000" b="1" dirty="0">
                          <a:effectLst/>
                        </a:rPr>
                        <a:t> </a:t>
                      </a:r>
                      <a:r>
                        <a:rPr lang="en-GB" sz="1000" dirty="0">
                          <a:effectLst/>
                        </a:rPr>
                        <a:t>by pointing to bright calibrators such as </a:t>
                      </a:r>
                      <a:r>
                        <a:rPr lang="en-GB" sz="1000" dirty="0" err="1">
                          <a:effectLst/>
                        </a:rPr>
                        <a:t>Cyg</a:t>
                      </a:r>
                      <a:r>
                        <a:rPr lang="en-GB" sz="1000" dirty="0">
                          <a:effectLst/>
                        </a:rPr>
                        <a:t>-A and </a:t>
                      </a:r>
                      <a:r>
                        <a:rPr lang="en-GB" sz="1000" dirty="0" err="1">
                          <a:effectLst/>
                        </a:rPr>
                        <a:t>Cas</a:t>
                      </a:r>
                      <a:r>
                        <a:rPr lang="en-GB" sz="1000" dirty="0">
                          <a:effectLst/>
                        </a:rPr>
                        <a:t>-A.  Check discernible signal change in drift mode.  Compare levels of </a:t>
                      </a:r>
                      <a:r>
                        <a:rPr lang="en-GB" sz="1000" dirty="0" err="1">
                          <a:effectLst/>
                        </a:rPr>
                        <a:t>Cas</a:t>
                      </a:r>
                      <a:r>
                        <a:rPr lang="en-GB" sz="1000" dirty="0">
                          <a:effectLst/>
                        </a:rPr>
                        <a:t>/</a:t>
                      </a:r>
                      <a:r>
                        <a:rPr lang="en-GB" sz="1000" dirty="0" err="1">
                          <a:effectLst/>
                        </a:rPr>
                        <a:t>Cyg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dirty="0">
                          <a:effectLst/>
                        </a:rPr>
                        <a:t>1-2 weeks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r>
              <a:tr h="1074341">
                <a:tc>
                  <a:txBody>
                    <a:bodyPr/>
                    <a:lstStyle/>
                    <a:p>
                      <a:pPr>
                        <a:lnSpc>
                          <a:spcPct val="107000"/>
                        </a:lnSpc>
                        <a:spcAft>
                          <a:spcPts val="0"/>
                        </a:spcAft>
                      </a:pPr>
                      <a:r>
                        <a:rPr lang="en-GB" sz="1000">
                          <a:effectLst/>
                        </a:rPr>
                        <a:t>PA4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C</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Medium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Low</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dirty="0">
                          <a:effectLst/>
                        </a:rPr>
                        <a:t>HW: Pre-AAVS1 system chain fully installed</a:t>
                      </a:r>
                    </a:p>
                    <a:p>
                      <a:pPr>
                        <a:lnSpc>
                          <a:spcPct val="107000"/>
                        </a:lnSpc>
                        <a:spcAft>
                          <a:spcPts val="0"/>
                        </a:spcAft>
                      </a:pPr>
                      <a:r>
                        <a:rPr lang="en-GB" sz="1000" dirty="0">
                          <a:effectLst/>
                        </a:rPr>
                        <a:t>SW: quick spectra and integrated spectra (continuous)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b="1" dirty="0">
                          <a:effectLst/>
                        </a:rPr>
                        <a:t>Monitor antenna spectral response </a:t>
                      </a:r>
                      <a:r>
                        <a:rPr lang="en-GB" sz="1000" dirty="0">
                          <a:effectLst/>
                        </a:rPr>
                        <a:t>over a period of one week.  Analyse passband data and determine consistent levels of signal, test for oscillation/instability</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2-3 weeks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r>
              <a:tr h="1841727">
                <a:tc>
                  <a:txBody>
                    <a:bodyPr/>
                    <a:lstStyle/>
                    <a:p>
                      <a:pPr>
                        <a:lnSpc>
                          <a:spcPct val="107000"/>
                        </a:lnSpc>
                        <a:spcAft>
                          <a:spcPts val="0"/>
                        </a:spcAft>
                      </a:pPr>
                      <a:r>
                        <a:rPr lang="en-GB" sz="1000">
                          <a:effectLst/>
                        </a:rPr>
                        <a:t>PA5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V</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Medium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a:effectLst/>
                        </a:rPr>
                        <a:t>Medium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dirty="0">
                          <a:effectLst/>
                        </a:rPr>
                        <a:t>HW: Pre-AAVS1 system chain fully </a:t>
                      </a:r>
                      <a:r>
                        <a:rPr lang="en-GB" sz="1000" dirty="0" smtClean="0">
                          <a:effectLst/>
                        </a:rPr>
                        <a:t>installed, outrigger</a:t>
                      </a:r>
                      <a:endParaRPr lang="en-GB" sz="1000" dirty="0">
                        <a:effectLst/>
                      </a:endParaRPr>
                    </a:p>
                    <a:p>
                      <a:pPr>
                        <a:lnSpc>
                          <a:spcPct val="107000"/>
                        </a:lnSpc>
                        <a:spcAft>
                          <a:spcPts val="0"/>
                        </a:spcAft>
                      </a:pPr>
                      <a:r>
                        <a:rPr lang="en-GB" sz="1000" dirty="0">
                          <a:effectLst/>
                        </a:rPr>
                        <a:t>SW: single channel raw data (continuous)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b="1" dirty="0">
                          <a:effectLst/>
                        </a:rPr>
                        <a:t>Perform instrumental calibration</a:t>
                      </a:r>
                      <a:r>
                        <a:rPr lang="en-GB" sz="1000" dirty="0">
                          <a:effectLst/>
                        </a:rPr>
                        <a:t>.  In the first instance using the fringes observing </a:t>
                      </a:r>
                      <a:r>
                        <a:rPr lang="en-GB" sz="1000" dirty="0" err="1">
                          <a:effectLst/>
                        </a:rPr>
                        <a:t>Cas</a:t>
                      </a:r>
                      <a:r>
                        <a:rPr lang="en-GB" sz="1000" dirty="0">
                          <a:effectLst/>
                        </a:rPr>
                        <a:t>-A or </a:t>
                      </a:r>
                      <a:r>
                        <a:rPr lang="en-GB" sz="1000" dirty="0" err="1">
                          <a:effectLst/>
                        </a:rPr>
                        <a:t>Cyg</a:t>
                      </a:r>
                      <a:r>
                        <a:rPr lang="en-GB" sz="1000" dirty="0">
                          <a:effectLst/>
                        </a:rPr>
                        <a:t>-A.  Look at correlations in software (single channel) and correct for phase and amplitude offsets.  Note there are brighter celestial calibration sources at LB compared to southern hemisphere.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c>
                  <a:txBody>
                    <a:bodyPr/>
                    <a:lstStyle/>
                    <a:p>
                      <a:pPr>
                        <a:lnSpc>
                          <a:spcPct val="107000"/>
                        </a:lnSpc>
                        <a:spcAft>
                          <a:spcPts val="0"/>
                        </a:spcAft>
                      </a:pPr>
                      <a:r>
                        <a:rPr lang="en-GB" sz="1000" dirty="0">
                          <a:effectLst/>
                        </a:rPr>
                        <a:t>3-4 weeks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674" marR="58674" marT="0" marB="0"/>
                </a:tc>
              </a:tr>
            </a:tbl>
          </a:graphicData>
        </a:graphic>
      </p:graphicFrame>
    </p:spTree>
    <p:extLst>
      <p:ext uri="{BB962C8B-B14F-4D97-AF65-F5344CB8AC3E}">
        <p14:creationId xmlns:p14="http://schemas.microsoft.com/office/powerpoint/2010/main" val="1083579908"/>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 Table (3)</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21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953765533"/>
              </p:ext>
            </p:extLst>
          </p:nvPr>
        </p:nvGraphicFramePr>
        <p:xfrm>
          <a:off x="539552" y="1556792"/>
          <a:ext cx="7992887" cy="4728972"/>
        </p:xfrm>
        <a:graphic>
          <a:graphicData uri="http://schemas.openxmlformats.org/drawingml/2006/table">
            <a:tbl>
              <a:tblPr firstRow="1" firstCol="1" bandRow="1">
                <a:tableStyleId>{5C22544A-7EE6-4342-B048-85BDC9FD1C3A}</a:tableStyleId>
              </a:tblPr>
              <a:tblGrid>
                <a:gridCol w="632187"/>
                <a:gridCol w="579218"/>
                <a:gridCol w="847472"/>
                <a:gridCol w="1090093"/>
                <a:gridCol w="1838468"/>
                <a:gridCol w="2157977"/>
                <a:gridCol w="847472"/>
              </a:tblGrid>
              <a:tr h="209627">
                <a:tc>
                  <a:txBody>
                    <a:bodyPr/>
                    <a:lstStyle/>
                    <a:p>
                      <a:pPr>
                        <a:lnSpc>
                          <a:spcPct val="107000"/>
                        </a:lnSpc>
                        <a:spcAft>
                          <a:spcPts val="0"/>
                        </a:spcAft>
                      </a:pPr>
                      <a:r>
                        <a:rPr lang="en-GB" sz="1000" dirty="0">
                          <a:effectLst/>
                        </a:rPr>
                        <a:t>Test ID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Test Type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Priority Level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Complexity Level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Required HW/SW</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Description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Period of Test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r>
              <a:tr h="1781833">
                <a:tc>
                  <a:txBody>
                    <a:bodyPr/>
                    <a:lstStyle/>
                    <a:p>
                      <a:pPr>
                        <a:lnSpc>
                          <a:spcPct val="107000"/>
                        </a:lnSpc>
                        <a:spcAft>
                          <a:spcPts val="0"/>
                        </a:spcAft>
                      </a:pPr>
                      <a:r>
                        <a:rPr lang="en-GB" sz="1000">
                          <a:effectLst/>
                        </a:rPr>
                        <a:t>PA6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dirty="0">
                          <a:effectLst/>
                        </a:rPr>
                        <a:t>V</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dirty="0">
                          <a:effectLst/>
                        </a:rPr>
                        <a:t>Medium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dirty="0">
                          <a:effectLst/>
                        </a:rPr>
                        <a:t>High</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dirty="0">
                          <a:effectLst/>
                        </a:rPr>
                        <a:t>HW: Pre-AAVS1 system chain fully </a:t>
                      </a:r>
                      <a:r>
                        <a:rPr lang="en-GB" sz="1000" dirty="0" smtClean="0">
                          <a:effectLst/>
                        </a:rPr>
                        <a:t>installed, outrigger</a:t>
                      </a:r>
                      <a:endParaRPr lang="en-GB" sz="1000" dirty="0">
                        <a:effectLst/>
                      </a:endParaRPr>
                    </a:p>
                    <a:p>
                      <a:pPr>
                        <a:lnSpc>
                          <a:spcPct val="107000"/>
                        </a:lnSpc>
                        <a:spcAft>
                          <a:spcPts val="0"/>
                        </a:spcAft>
                      </a:pPr>
                      <a:r>
                        <a:rPr lang="en-GB" sz="1000" dirty="0">
                          <a:effectLst/>
                        </a:rPr>
                        <a:t>SW: single channel raw data (continuous), </a:t>
                      </a:r>
                      <a:r>
                        <a:rPr lang="en-GB" sz="1000" dirty="0" err="1">
                          <a:effectLst/>
                        </a:rPr>
                        <a:t>beamformer</a:t>
                      </a:r>
                      <a:r>
                        <a:rPr lang="en-GB" sz="1000" dirty="0">
                          <a:effectLst/>
                        </a:rPr>
                        <a:t> (integrated output – continuous)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b="1" dirty="0">
                          <a:effectLst/>
                        </a:rPr>
                        <a:t>Dynamic range performance testing </a:t>
                      </a:r>
                      <a:r>
                        <a:rPr lang="en-GB" sz="1000" dirty="0">
                          <a:effectLst/>
                        </a:rPr>
                        <a:t>(assuming PA3 &amp; PA 5 completed): Perform on/off and drift scans of </a:t>
                      </a:r>
                      <a:r>
                        <a:rPr lang="en-GB" sz="1000" dirty="0" err="1">
                          <a:effectLst/>
                        </a:rPr>
                        <a:t>Cas</a:t>
                      </a:r>
                      <a:r>
                        <a:rPr lang="en-GB" sz="1000" dirty="0">
                          <a:effectLst/>
                        </a:rPr>
                        <a:t>-A and </a:t>
                      </a:r>
                      <a:r>
                        <a:rPr lang="en-GB" sz="1000" dirty="0" err="1">
                          <a:effectLst/>
                        </a:rPr>
                        <a:t>Cyg</a:t>
                      </a:r>
                      <a:r>
                        <a:rPr lang="en-GB" sz="1000" dirty="0">
                          <a:effectLst/>
                        </a:rPr>
                        <a:t>-A.  Two </a:t>
                      </a:r>
                      <a:r>
                        <a:rPr lang="en-GB" sz="1000" dirty="0" smtClean="0">
                          <a:effectLst/>
                        </a:rPr>
                        <a:t>identical modes</a:t>
                      </a:r>
                      <a:r>
                        <a:rPr lang="en-GB" sz="1000" dirty="0">
                          <a:effectLst/>
                        </a:rPr>
                        <a:t>: 1) </a:t>
                      </a:r>
                      <a:r>
                        <a:rPr lang="en-GB" sz="1000" dirty="0" err="1">
                          <a:effectLst/>
                        </a:rPr>
                        <a:t>beamform</a:t>
                      </a:r>
                      <a:r>
                        <a:rPr lang="en-GB" sz="1000" dirty="0">
                          <a:effectLst/>
                        </a:rPr>
                        <a:t> 15 antennas and correlate with outrigger, 2) correlate outrigger with each antenna in the array.  Measure ratio of </a:t>
                      </a:r>
                      <a:r>
                        <a:rPr lang="en-GB" sz="1000" dirty="0" err="1">
                          <a:effectLst/>
                        </a:rPr>
                        <a:t>Cas</a:t>
                      </a:r>
                      <a:r>
                        <a:rPr lang="en-GB" sz="1000" dirty="0">
                          <a:effectLst/>
                        </a:rPr>
                        <a:t>/</a:t>
                      </a:r>
                      <a:r>
                        <a:rPr lang="en-GB" sz="1000" dirty="0" err="1">
                          <a:effectLst/>
                        </a:rPr>
                        <a:t>Cyg</a:t>
                      </a:r>
                      <a:r>
                        <a:rPr lang="en-GB" sz="1000" dirty="0">
                          <a:effectLst/>
                        </a:rPr>
                        <a:t> in both or either case.  The former should yield more accurate results of system sensitivity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4-5 weeks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r>
              <a:tr h="733696">
                <a:tc>
                  <a:txBody>
                    <a:bodyPr/>
                    <a:lstStyle/>
                    <a:p>
                      <a:pPr>
                        <a:lnSpc>
                          <a:spcPct val="107000"/>
                        </a:lnSpc>
                        <a:spcAft>
                          <a:spcPts val="0"/>
                        </a:spcAft>
                      </a:pPr>
                      <a:r>
                        <a:rPr lang="en-GB" sz="1000">
                          <a:effectLst/>
                        </a:rPr>
                        <a:t>PA7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V</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Low</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High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HW: Pre-AAVS1 system chain fully installed</a:t>
                      </a:r>
                    </a:p>
                    <a:p>
                      <a:pPr>
                        <a:lnSpc>
                          <a:spcPct val="107000"/>
                        </a:lnSpc>
                        <a:spcAft>
                          <a:spcPts val="0"/>
                        </a:spcAft>
                      </a:pPr>
                      <a:r>
                        <a:rPr lang="en-GB" sz="1000">
                          <a:effectLst/>
                        </a:rPr>
                        <a:t>SW: single channel raw data (continuous)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dirty="0">
                          <a:effectLst/>
                        </a:rPr>
                        <a:t>Dynamic range testing using broadband noise injection on sight into the terminals of the antenna.  This testing has been done for LOFAR (refer to S. </a:t>
                      </a:r>
                      <a:r>
                        <a:rPr lang="en-GB" sz="1000" dirty="0" err="1">
                          <a:effectLst/>
                        </a:rPr>
                        <a:t>Wijnholds</a:t>
                      </a:r>
                      <a:r>
                        <a:rPr lang="en-GB" sz="1000" dirty="0">
                          <a:effectLst/>
                        </a:rPr>
                        <a: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r>
              <a:tr h="1572206">
                <a:tc>
                  <a:txBody>
                    <a:bodyPr/>
                    <a:lstStyle/>
                    <a:p>
                      <a:pPr>
                        <a:lnSpc>
                          <a:spcPct val="107000"/>
                        </a:lnSpc>
                        <a:spcAft>
                          <a:spcPts val="0"/>
                        </a:spcAft>
                      </a:pPr>
                      <a:r>
                        <a:rPr lang="en-GB" sz="1000">
                          <a:effectLst/>
                        </a:rPr>
                        <a:t>PA8</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V</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Medium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a:effectLst/>
                        </a:rPr>
                        <a:t>Medium - High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dirty="0">
                          <a:effectLst/>
                        </a:rPr>
                        <a:t>HW: Pre-AAVS1 system chain fully </a:t>
                      </a:r>
                      <a:r>
                        <a:rPr lang="en-GB" sz="1000" dirty="0" smtClean="0">
                          <a:effectLst/>
                        </a:rPr>
                        <a:t>installed, outrigger</a:t>
                      </a:r>
                      <a:endParaRPr lang="en-GB" sz="1000" dirty="0">
                        <a:effectLst/>
                      </a:endParaRPr>
                    </a:p>
                    <a:p>
                      <a:pPr>
                        <a:lnSpc>
                          <a:spcPct val="107000"/>
                        </a:lnSpc>
                        <a:spcAft>
                          <a:spcPts val="0"/>
                        </a:spcAft>
                      </a:pPr>
                      <a:r>
                        <a:rPr lang="en-GB" sz="1000" dirty="0">
                          <a:effectLst/>
                        </a:rPr>
                        <a:t>SW: single channel raw data (continuous)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b="1" dirty="0">
                          <a:effectLst/>
                        </a:rPr>
                        <a:t>Antenna/Array beam mapping or holography </a:t>
                      </a:r>
                      <a:r>
                        <a:rPr lang="en-GB" sz="1000" dirty="0">
                          <a:effectLst/>
                        </a:rPr>
                        <a:t>using strong celestial sources.  The use of the existing alt-</a:t>
                      </a:r>
                      <a:r>
                        <a:rPr lang="en-GB" sz="1000" dirty="0" err="1">
                          <a:effectLst/>
                        </a:rPr>
                        <a:t>az</a:t>
                      </a:r>
                      <a:r>
                        <a:rPr lang="en-GB" sz="1000" dirty="0">
                          <a:effectLst/>
                        </a:rPr>
                        <a:t> mount (the outrigger) would be useful since for measuring cuts of the beam using astronomical sources, it is necessary to correlate the antenna/array beam with the outrigger (~200m EW baseline).  Requires much of the same setup as PA6</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c>
                  <a:txBody>
                    <a:bodyPr/>
                    <a:lstStyle/>
                    <a:p>
                      <a:pPr>
                        <a:lnSpc>
                          <a:spcPct val="107000"/>
                        </a:lnSpc>
                        <a:spcAft>
                          <a:spcPts val="0"/>
                        </a:spcAft>
                      </a:pPr>
                      <a:r>
                        <a:rPr lang="en-GB" sz="1000" dirty="0">
                          <a:effectLst/>
                        </a:rPr>
                        <a:t>4-5 weeks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70" marR="40070" marT="0" marB="0"/>
                </a:tc>
              </a:tr>
            </a:tbl>
          </a:graphicData>
        </a:graphic>
      </p:graphicFrame>
    </p:spTree>
    <p:extLst>
      <p:ext uri="{BB962C8B-B14F-4D97-AF65-F5344CB8AC3E}">
        <p14:creationId xmlns:p14="http://schemas.microsoft.com/office/powerpoint/2010/main" val="146640264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 Table (4)</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22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037995987"/>
              </p:ext>
            </p:extLst>
          </p:nvPr>
        </p:nvGraphicFramePr>
        <p:xfrm>
          <a:off x="539550" y="2362994"/>
          <a:ext cx="7992889" cy="1956816"/>
        </p:xfrm>
        <a:graphic>
          <a:graphicData uri="http://schemas.openxmlformats.org/drawingml/2006/table">
            <a:tbl>
              <a:tblPr firstRow="1" firstCol="1" bandRow="1">
                <a:tableStyleId>{5C22544A-7EE6-4342-B048-85BDC9FD1C3A}</a:tableStyleId>
              </a:tblPr>
              <a:tblGrid>
                <a:gridCol w="632187"/>
                <a:gridCol w="579220"/>
                <a:gridCol w="847472"/>
                <a:gridCol w="1090094"/>
                <a:gridCol w="1838467"/>
                <a:gridCol w="2157977"/>
                <a:gridCol w="847472"/>
              </a:tblGrid>
              <a:tr h="0">
                <a:tc>
                  <a:txBody>
                    <a:bodyPr/>
                    <a:lstStyle/>
                    <a:p>
                      <a:pPr>
                        <a:lnSpc>
                          <a:spcPct val="107000"/>
                        </a:lnSpc>
                        <a:spcAft>
                          <a:spcPts val="0"/>
                        </a:spcAft>
                      </a:pPr>
                      <a:r>
                        <a:rPr lang="en-GB" sz="1000" dirty="0">
                          <a:effectLst/>
                        </a:rPr>
                        <a:t>Test ID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Test Type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Priority Level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Complexity Level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Required HW/SW</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Description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Period of Test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GB" sz="1000">
                          <a:effectLst/>
                        </a:rPr>
                        <a:t>PA9</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V</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Medium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Low -Medium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HW: Pre-AAVS1 system chain fully installed, Filtering and attenuation required post LNA</a:t>
                      </a:r>
                    </a:p>
                    <a:p>
                      <a:pPr>
                        <a:lnSpc>
                          <a:spcPct val="107000"/>
                        </a:lnSpc>
                        <a:spcAft>
                          <a:spcPts val="0"/>
                        </a:spcAft>
                      </a:pPr>
                      <a:r>
                        <a:rPr lang="en-GB" sz="1000">
                          <a:effectLst/>
                        </a:rPr>
                        <a:t>SW: single channel raw data (continuous)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Carry out antenna and array beam measurements similar to PA8 using </a:t>
                      </a:r>
                      <a:r>
                        <a:rPr lang="en-GB" sz="1000" b="1" dirty="0" err="1">
                          <a:effectLst/>
                        </a:rPr>
                        <a:t>hexicopter</a:t>
                      </a:r>
                      <a:r>
                        <a:rPr lang="en-GB" sz="1000" b="1" dirty="0">
                          <a:effectLst/>
                        </a:rPr>
                        <a:t> system</a:t>
                      </a:r>
                      <a:r>
                        <a:rPr lang="en-GB" sz="1000" dirty="0">
                          <a:effectLst/>
                        </a:rPr>
                        <a:t>.  This type of measurement was carried out in 2014. Compare with simulations (AL to deliver)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1-2 weeks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r>
                        <a:rPr lang="en-GB" sz="1000">
                          <a:effectLst/>
                        </a:rPr>
                        <a:t>PA10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V</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Low</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Medium -High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HW: Pre-AAVS1 system chain fully installed</a:t>
                      </a:r>
                    </a:p>
                    <a:p>
                      <a:pPr>
                        <a:lnSpc>
                          <a:spcPct val="107000"/>
                        </a:lnSpc>
                        <a:spcAft>
                          <a:spcPts val="0"/>
                        </a:spcAft>
                      </a:pPr>
                      <a:r>
                        <a:rPr lang="en-GB" sz="1000">
                          <a:effectLst/>
                        </a:rPr>
                        <a:t>SW: single channel raw data (continuous)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Carry out antenna and array beam measurements at select frequencies similar to PA8/9 using </a:t>
                      </a:r>
                      <a:r>
                        <a:rPr lang="en-GB" sz="1000" b="1" dirty="0">
                          <a:effectLst/>
                        </a:rPr>
                        <a:t>satellites</a:t>
                      </a:r>
                      <a:r>
                        <a:rPr lang="en-GB" sz="1000" dirty="0">
                          <a:effectLst/>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3-4 weeks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64326512"/>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Pre-AAVS1 proposed schedule back in January</a:t>
            </a:r>
          </a:p>
        </p:txBody>
      </p:sp>
      <p:sp>
        <p:nvSpPr>
          <p:cNvPr id="3" name="Content Placeholder 2"/>
          <p:cNvSpPr>
            <a:spLocks noGrp="1"/>
          </p:cNvSpPr>
          <p:nvPr>
            <p:ph idx="1"/>
          </p:nvPr>
        </p:nvSpPr>
        <p:spPr/>
        <p:txBody>
          <a:bodyPr>
            <a:normAutofit fontScale="85000" lnSpcReduction="10000"/>
          </a:bodyPr>
          <a:lstStyle/>
          <a:p>
            <a:r>
              <a:rPr lang="en-GB" dirty="0"/>
              <a:t>15/02 – 02/05: New FE and PREADU will be used for integration and for high priority laboratory tests of the entire RF chain (</a:t>
            </a:r>
            <a:r>
              <a:rPr lang="en-GB" dirty="0" err="1"/>
              <a:t>e.g</a:t>
            </a:r>
            <a:r>
              <a:rPr lang="en-GB" dirty="0"/>
              <a:t> link budget).  </a:t>
            </a:r>
          </a:p>
          <a:p>
            <a:r>
              <a:rPr lang="en-GB" dirty="0"/>
              <a:t>02/05 – 06/05: At the end of this period the RX should be installed at LB along with FM filters and hybrid cables/fibres</a:t>
            </a:r>
          </a:p>
          <a:p>
            <a:r>
              <a:rPr lang="en-GB" dirty="0"/>
              <a:t>15/02 – 02/05: Development of software scripts and test modes of operation and well as the verification of the full data output.</a:t>
            </a:r>
          </a:p>
          <a:p>
            <a:r>
              <a:rPr lang="en-GB" dirty="0"/>
              <a:t>16/05 – 08/08: Carry out a subset of the medium level tests including RFI monitoring, instrumental calibration and the best achievable dynamic range </a:t>
            </a:r>
            <a:r>
              <a:rPr lang="en-GB" dirty="0" smtClean="0"/>
              <a:t>measurements</a:t>
            </a:r>
          </a:p>
          <a:p>
            <a:r>
              <a:rPr lang="en-GB" dirty="0" smtClean="0"/>
              <a:t>27/06 – 01/07: Array beam measurements using </a:t>
            </a:r>
            <a:r>
              <a:rPr lang="en-GB" dirty="0" err="1" smtClean="0"/>
              <a:t>hexacopter</a:t>
            </a:r>
            <a:endParaRPr lang="en-GB" dirty="0"/>
          </a:p>
          <a:p>
            <a:r>
              <a:rPr lang="en-GB" dirty="0"/>
              <a:t>08/08 onwards: Carry out beam measurements using a variety of sources  </a:t>
            </a:r>
          </a:p>
          <a:p>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23</a:t>
            </a:fld>
            <a:endParaRPr lang="en-US"/>
          </a:p>
        </p:txBody>
      </p:sp>
    </p:spTree>
    <p:extLst>
      <p:ext uri="{BB962C8B-B14F-4D97-AF65-F5344CB8AC3E}">
        <p14:creationId xmlns:p14="http://schemas.microsoft.com/office/powerpoint/2010/main" val="329207893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Primary goals of Pre-AAVS1</a:t>
            </a:r>
            <a:endParaRPr lang="en-GB" dirty="0"/>
          </a:p>
        </p:txBody>
      </p:sp>
      <p:sp>
        <p:nvSpPr>
          <p:cNvPr id="3" name="Content Placeholder 2"/>
          <p:cNvSpPr>
            <a:spLocks noGrp="1"/>
          </p:cNvSpPr>
          <p:nvPr>
            <p:ph idx="1"/>
          </p:nvPr>
        </p:nvSpPr>
        <p:spPr/>
        <p:txBody>
          <a:bodyPr/>
          <a:lstStyle/>
          <a:p>
            <a:r>
              <a:rPr lang="en-GB" dirty="0" smtClean="0"/>
              <a:t>Develop a “modular” 16-element SKA-LOW prototype system at Lord’s Bridge, Cambridge</a:t>
            </a:r>
          </a:p>
          <a:p>
            <a:r>
              <a:rPr lang="en-GB" dirty="0" smtClean="0"/>
              <a:t>Integrate and tests system chain: </a:t>
            </a:r>
            <a:r>
              <a:rPr lang="en-GB" dirty="0"/>
              <a:t>m</a:t>
            </a:r>
            <a:r>
              <a:rPr lang="en-GB" dirty="0" smtClean="0"/>
              <a:t>echanical assembly, RF performance, power and environmental testing</a:t>
            </a:r>
          </a:p>
          <a:p>
            <a:r>
              <a:rPr lang="en-GB" dirty="0" smtClean="0"/>
              <a:t>Evaluate and develop commissioning software </a:t>
            </a:r>
          </a:p>
          <a:p>
            <a:r>
              <a:rPr lang="en-GB" dirty="0" smtClean="0"/>
              <a:t>Develop understanding of the calibration process and carry out useful test such as beam-pattern and SEFD measurements</a:t>
            </a:r>
          </a:p>
          <a:p>
            <a:r>
              <a:rPr lang="en-GB" dirty="0" smtClean="0"/>
              <a:t>Sign off on initial hardware and software to be used at the MRO</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3</a:t>
            </a:fld>
            <a:endParaRPr lang="en-US"/>
          </a:p>
        </p:txBody>
      </p:sp>
    </p:spTree>
    <p:extLst>
      <p:ext uri="{BB962C8B-B14F-4D97-AF65-F5344CB8AC3E}">
        <p14:creationId xmlns:p14="http://schemas.microsoft.com/office/powerpoint/2010/main" val="155576910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block diagram of our system</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4</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496" y="1815244"/>
            <a:ext cx="9073008" cy="4206044"/>
          </a:xfrm>
          <a:prstGeom prst="rect">
            <a:avLst/>
          </a:prstGeom>
        </p:spPr>
      </p:pic>
    </p:spTree>
    <p:extLst>
      <p:ext uri="{BB962C8B-B14F-4D97-AF65-F5344CB8AC3E}">
        <p14:creationId xmlns:p14="http://schemas.microsoft.com/office/powerpoint/2010/main" val="91911852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Hardware integration and testing (Laboratory)</a:t>
            </a:r>
            <a:endParaRPr lang="en-GB" dirty="0"/>
          </a:p>
        </p:txBody>
      </p:sp>
      <p:sp>
        <p:nvSpPr>
          <p:cNvPr id="3" name="Content Placeholder 2"/>
          <p:cNvSpPr>
            <a:spLocks noGrp="1"/>
          </p:cNvSpPr>
          <p:nvPr>
            <p:ph idx="1"/>
          </p:nvPr>
        </p:nvSpPr>
        <p:spPr>
          <a:xfrm>
            <a:off x="457200" y="1723925"/>
            <a:ext cx="8229600" cy="4297363"/>
          </a:xfrm>
        </p:spPr>
        <p:txBody>
          <a:bodyPr/>
          <a:lstStyle/>
          <a:p>
            <a:r>
              <a:rPr lang="en-GB" dirty="0" smtClean="0"/>
              <a:t>A system has been setup to measure the end-to-end RF chain including the LNA, FE and PREADU and compare with simulations</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5</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852936"/>
            <a:ext cx="4320480" cy="324036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52936"/>
            <a:ext cx="4320480" cy="3240360"/>
          </a:xfrm>
          <a:prstGeom prst="rect">
            <a:avLst/>
          </a:prstGeom>
        </p:spPr>
      </p:pic>
    </p:spTree>
    <p:extLst>
      <p:ext uri="{BB962C8B-B14F-4D97-AF65-F5344CB8AC3E}">
        <p14:creationId xmlns:p14="http://schemas.microsoft.com/office/powerpoint/2010/main" val="69734576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Bench setup and simulations</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6</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3091" y="2996952"/>
            <a:ext cx="7521317" cy="3082760"/>
          </a:xfrm>
          <a:prstGeom prst="rect">
            <a:avLst/>
          </a:prstGeom>
        </p:spPr>
      </p:pic>
      <p:pic>
        <p:nvPicPr>
          <p:cNvPr id="8" name="Picture 7"/>
          <p:cNvPicPr>
            <a:picLocks noChangeAspect="1"/>
          </p:cNvPicPr>
          <p:nvPr/>
        </p:nvPicPr>
        <p:blipFill>
          <a:blip r:embed="rId4"/>
          <a:stretch>
            <a:fillRect/>
          </a:stretch>
        </p:blipFill>
        <p:spPr>
          <a:xfrm>
            <a:off x="1189563" y="1772816"/>
            <a:ext cx="6694805" cy="1101558"/>
          </a:xfrm>
          <a:prstGeom prst="rect">
            <a:avLst/>
          </a:prstGeom>
        </p:spPr>
      </p:pic>
    </p:spTree>
    <p:extLst>
      <p:ext uri="{BB962C8B-B14F-4D97-AF65-F5344CB8AC3E}">
        <p14:creationId xmlns:p14="http://schemas.microsoft.com/office/powerpoint/2010/main" val="275300271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so far…</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7</a:t>
            </a:fld>
            <a:endParaRPr lang="en-US"/>
          </a:p>
        </p:txBody>
      </p:sp>
      <p:pic>
        <p:nvPicPr>
          <p:cNvPr id="9" name="Picture 8"/>
          <p:cNvPicPr>
            <a:picLocks noChangeAspect="1"/>
          </p:cNvPicPr>
          <p:nvPr/>
        </p:nvPicPr>
        <p:blipFill>
          <a:blip r:embed="rId2"/>
          <a:stretch>
            <a:fillRect/>
          </a:stretch>
        </p:blipFill>
        <p:spPr>
          <a:xfrm>
            <a:off x="4788024" y="980728"/>
            <a:ext cx="3563445" cy="2664000"/>
          </a:xfrm>
          <a:prstGeom prst="rect">
            <a:avLst/>
          </a:prstGeom>
        </p:spPr>
      </p:pic>
      <p:pic>
        <p:nvPicPr>
          <p:cNvPr id="10" name="Picture 9"/>
          <p:cNvPicPr>
            <a:picLocks noChangeAspect="1"/>
          </p:cNvPicPr>
          <p:nvPr/>
        </p:nvPicPr>
        <p:blipFill>
          <a:blip r:embed="rId3"/>
          <a:stretch>
            <a:fillRect/>
          </a:stretch>
        </p:blipFill>
        <p:spPr>
          <a:xfrm>
            <a:off x="4788024" y="3695029"/>
            <a:ext cx="3563445" cy="2664000"/>
          </a:xfrm>
          <a:prstGeom prst="rect">
            <a:avLst/>
          </a:prstGeom>
        </p:spPr>
      </p:pic>
      <p:pic>
        <p:nvPicPr>
          <p:cNvPr id="12" name="Picture 11"/>
          <p:cNvPicPr>
            <a:picLocks noChangeAspect="1"/>
          </p:cNvPicPr>
          <p:nvPr/>
        </p:nvPicPr>
        <p:blipFill>
          <a:blip r:embed="rId4"/>
          <a:stretch>
            <a:fillRect/>
          </a:stretch>
        </p:blipFill>
        <p:spPr>
          <a:xfrm>
            <a:off x="408375" y="1951109"/>
            <a:ext cx="4451657" cy="3710139"/>
          </a:xfrm>
          <a:prstGeom prst="rect">
            <a:avLst/>
          </a:prstGeom>
        </p:spPr>
      </p:pic>
    </p:spTree>
    <p:extLst>
      <p:ext uri="{BB962C8B-B14F-4D97-AF65-F5344CB8AC3E}">
        <p14:creationId xmlns:p14="http://schemas.microsoft.com/office/powerpoint/2010/main" val="410663931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Laboratory measurements still to do…</a:t>
            </a:r>
            <a:endParaRPr lang="en-GB" dirty="0"/>
          </a:p>
        </p:txBody>
      </p:sp>
      <p:sp>
        <p:nvSpPr>
          <p:cNvPr id="3" name="Content Placeholder 2"/>
          <p:cNvSpPr>
            <a:spLocks noGrp="1"/>
          </p:cNvSpPr>
          <p:nvPr>
            <p:ph idx="1"/>
          </p:nvPr>
        </p:nvSpPr>
        <p:spPr/>
        <p:txBody>
          <a:bodyPr/>
          <a:lstStyle/>
          <a:p>
            <a:r>
              <a:rPr lang="en-GB" dirty="0"/>
              <a:t>M</a:t>
            </a:r>
            <a:r>
              <a:rPr lang="en-GB" dirty="0" smtClean="0"/>
              <a:t>easurements of the trumpet including the LNA and FE inside an environmental chamber (stability and thermal drift)</a:t>
            </a:r>
          </a:p>
          <a:p>
            <a:r>
              <a:rPr lang="en-GB" dirty="0" smtClean="0"/>
              <a:t>Integration of a single antenna including the hybrid cable</a:t>
            </a:r>
          </a:p>
          <a:p>
            <a:r>
              <a:rPr lang="en-GB" dirty="0" smtClean="0"/>
              <a:t>Sending control signals via the ADU board</a:t>
            </a:r>
          </a:p>
          <a:p>
            <a:r>
              <a:rPr lang="en-GB" dirty="0" smtClean="0"/>
              <a:t>Installation of RX (FE &amp; PREADU) at Lord’s Bridge</a:t>
            </a:r>
          </a:p>
          <a:p>
            <a:endParaRPr lang="en-GB" dirty="0" smtClean="0"/>
          </a:p>
          <a:p>
            <a:endParaRPr lang="en-GB" dirty="0" smtClean="0"/>
          </a:p>
          <a:p>
            <a:endParaRPr lang="en-GB" dirty="0" smtClean="0"/>
          </a:p>
          <a:p>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8</a:t>
            </a:fld>
            <a:endParaRPr lang="en-US"/>
          </a:p>
        </p:txBody>
      </p:sp>
    </p:spTree>
    <p:extLst>
      <p:ext uri="{BB962C8B-B14F-4D97-AF65-F5344CB8AC3E}">
        <p14:creationId xmlns:p14="http://schemas.microsoft.com/office/powerpoint/2010/main" val="3437340365"/>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Pre-AAVS1 at Lord’s Bridge</a:t>
            </a:r>
            <a:endParaRPr lang="en-GB" dirty="0"/>
          </a:p>
        </p:txBody>
      </p:sp>
      <p:sp>
        <p:nvSpPr>
          <p:cNvPr id="4" name="Date Placeholder 3"/>
          <p:cNvSpPr>
            <a:spLocks noGrp="1"/>
          </p:cNvSpPr>
          <p:nvPr>
            <p:ph type="dt" sz="half" idx="10"/>
          </p:nvPr>
        </p:nvSpPr>
        <p:spPr/>
        <p:txBody>
          <a:bodyPr/>
          <a:lstStyle/>
          <a:p>
            <a:r>
              <a:rPr lang="en-US" smtClean="0"/>
              <a:t>10/05/2016</a:t>
            </a:r>
            <a:endParaRPr lang="en-US" dirty="0"/>
          </a:p>
        </p:txBody>
      </p:sp>
      <p:sp>
        <p:nvSpPr>
          <p:cNvPr id="5" name="Footer Placeholder 4"/>
          <p:cNvSpPr>
            <a:spLocks noGrp="1"/>
          </p:cNvSpPr>
          <p:nvPr>
            <p:ph type="ftr" sz="quarter" idx="11"/>
          </p:nvPr>
        </p:nvSpPr>
        <p:spPr/>
        <p:txBody>
          <a:bodyPr/>
          <a:lstStyle/>
          <a:p>
            <a:r>
              <a:rPr lang="en-GB" smtClean="0"/>
              <a:t>AADC all-hands, Bologna</a:t>
            </a:r>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t>9</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4" y="1772816"/>
            <a:ext cx="8921352" cy="4264557"/>
          </a:xfrm>
          <a:prstGeom prst="rect">
            <a:avLst/>
          </a:prstGeom>
        </p:spPr>
      </p:pic>
      <p:sp>
        <p:nvSpPr>
          <p:cNvPr id="8" name="TextBox 7"/>
          <p:cNvSpPr txBox="1"/>
          <p:nvPr/>
        </p:nvSpPr>
        <p:spPr>
          <a:xfrm>
            <a:off x="8028384" y="5281463"/>
            <a:ext cx="1059906" cy="307777"/>
          </a:xfrm>
          <a:prstGeom prst="rect">
            <a:avLst/>
          </a:prstGeom>
          <a:noFill/>
        </p:spPr>
        <p:txBody>
          <a:bodyPr wrap="none" rtlCol="0">
            <a:spAutoFit/>
          </a:bodyPr>
          <a:lstStyle/>
          <a:p>
            <a:r>
              <a:rPr lang="en-GB" sz="1400" dirty="0" smtClean="0">
                <a:solidFill>
                  <a:schemeClr val="bg1"/>
                </a:solidFill>
              </a:rPr>
              <a:t>Pre-AAVS1</a:t>
            </a:r>
            <a:endParaRPr lang="en-GB" sz="1400" dirty="0">
              <a:solidFill>
                <a:schemeClr val="bg1"/>
              </a:solidFill>
            </a:endParaRPr>
          </a:p>
        </p:txBody>
      </p:sp>
      <p:sp>
        <p:nvSpPr>
          <p:cNvPr id="9" name="TextBox 8"/>
          <p:cNvSpPr txBox="1"/>
          <p:nvPr/>
        </p:nvSpPr>
        <p:spPr>
          <a:xfrm>
            <a:off x="6320406" y="4633391"/>
            <a:ext cx="1526380" cy="307777"/>
          </a:xfrm>
          <a:prstGeom prst="rect">
            <a:avLst/>
          </a:prstGeom>
          <a:noFill/>
        </p:spPr>
        <p:txBody>
          <a:bodyPr wrap="none" rtlCol="0">
            <a:spAutoFit/>
          </a:bodyPr>
          <a:lstStyle/>
          <a:p>
            <a:r>
              <a:rPr lang="en-GB" sz="1400" dirty="0" smtClean="0">
                <a:solidFill>
                  <a:schemeClr val="bg1"/>
                </a:solidFill>
              </a:rPr>
              <a:t>AMI Small Array</a:t>
            </a:r>
            <a:endParaRPr lang="en-GB" sz="1400" dirty="0">
              <a:solidFill>
                <a:schemeClr val="bg1"/>
              </a:solidFill>
            </a:endParaRPr>
          </a:p>
        </p:txBody>
      </p:sp>
      <p:cxnSp>
        <p:nvCxnSpPr>
          <p:cNvPr id="11" name="Straight Arrow Connector 10"/>
          <p:cNvCxnSpPr/>
          <p:nvPr/>
        </p:nvCxnSpPr>
        <p:spPr>
          <a:xfrm flipV="1">
            <a:off x="8172400" y="4077072"/>
            <a:ext cx="648072" cy="21602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56376" y="3553852"/>
            <a:ext cx="1059906" cy="523220"/>
          </a:xfrm>
          <a:prstGeom prst="rect">
            <a:avLst/>
          </a:prstGeom>
          <a:noFill/>
        </p:spPr>
        <p:txBody>
          <a:bodyPr wrap="square" rtlCol="0">
            <a:spAutoFit/>
          </a:bodyPr>
          <a:lstStyle/>
          <a:p>
            <a:r>
              <a:rPr lang="en-GB" sz="1400" dirty="0" smtClean="0">
                <a:solidFill>
                  <a:schemeClr val="bg1"/>
                </a:solidFill>
              </a:rPr>
              <a:t>AMI Large Array</a:t>
            </a:r>
            <a:endParaRPr lang="en-GB" sz="1400" dirty="0">
              <a:solidFill>
                <a:schemeClr val="bg1"/>
              </a:solidFill>
            </a:endParaRPr>
          </a:p>
        </p:txBody>
      </p:sp>
      <p:sp>
        <p:nvSpPr>
          <p:cNvPr id="14" name="TextBox 13"/>
          <p:cNvSpPr txBox="1"/>
          <p:nvPr/>
        </p:nvSpPr>
        <p:spPr>
          <a:xfrm>
            <a:off x="5652120" y="2204864"/>
            <a:ext cx="912429" cy="307777"/>
          </a:xfrm>
          <a:prstGeom prst="rect">
            <a:avLst/>
          </a:prstGeom>
          <a:noFill/>
        </p:spPr>
        <p:txBody>
          <a:bodyPr wrap="none" rtlCol="0">
            <a:spAutoFit/>
          </a:bodyPr>
          <a:lstStyle/>
          <a:p>
            <a:r>
              <a:rPr lang="en-GB" sz="1400" dirty="0" smtClean="0">
                <a:solidFill>
                  <a:schemeClr val="bg1"/>
                </a:solidFill>
              </a:rPr>
              <a:t>MERLIN</a:t>
            </a:r>
            <a:endParaRPr lang="en-GB" sz="1400" dirty="0">
              <a:solidFill>
                <a:schemeClr val="bg1"/>
              </a:solidFill>
            </a:endParaRPr>
          </a:p>
        </p:txBody>
      </p:sp>
      <p:sp>
        <p:nvSpPr>
          <p:cNvPr id="15" name="TextBox 14"/>
          <p:cNvSpPr txBox="1"/>
          <p:nvPr/>
        </p:nvSpPr>
        <p:spPr>
          <a:xfrm>
            <a:off x="2771800" y="4973686"/>
            <a:ext cx="889987" cy="307777"/>
          </a:xfrm>
          <a:prstGeom prst="rect">
            <a:avLst/>
          </a:prstGeom>
          <a:noFill/>
        </p:spPr>
        <p:txBody>
          <a:bodyPr wrap="none" rtlCol="0">
            <a:spAutoFit/>
          </a:bodyPr>
          <a:lstStyle/>
          <a:p>
            <a:r>
              <a:rPr lang="en-GB" sz="1400" dirty="0" smtClean="0">
                <a:solidFill>
                  <a:schemeClr val="bg1"/>
                </a:solidFill>
              </a:rPr>
              <a:t>4C Array</a:t>
            </a:r>
            <a:endParaRPr lang="en-GB" sz="1400" dirty="0">
              <a:solidFill>
                <a:schemeClr val="bg1"/>
              </a:solidFill>
            </a:endParaRPr>
          </a:p>
        </p:txBody>
      </p:sp>
      <p:sp>
        <p:nvSpPr>
          <p:cNvPr id="16" name="TextBox 15"/>
          <p:cNvSpPr txBox="1"/>
          <p:nvPr/>
        </p:nvSpPr>
        <p:spPr>
          <a:xfrm>
            <a:off x="4211960" y="5301208"/>
            <a:ext cx="1919115" cy="307777"/>
          </a:xfrm>
          <a:prstGeom prst="rect">
            <a:avLst/>
          </a:prstGeom>
          <a:noFill/>
        </p:spPr>
        <p:txBody>
          <a:bodyPr wrap="none" rtlCol="0">
            <a:spAutoFit/>
          </a:bodyPr>
          <a:lstStyle/>
          <a:p>
            <a:r>
              <a:rPr lang="en-GB" sz="1400" dirty="0" smtClean="0">
                <a:solidFill>
                  <a:schemeClr val="bg1"/>
                </a:solidFill>
              </a:rPr>
              <a:t>Half-Mile &amp; One-Mile</a:t>
            </a:r>
            <a:endParaRPr lang="en-GB" sz="1400" dirty="0">
              <a:solidFill>
                <a:schemeClr val="bg1"/>
              </a:solidFill>
            </a:endParaRPr>
          </a:p>
        </p:txBody>
      </p:sp>
      <p:sp>
        <p:nvSpPr>
          <p:cNvPr id="17" name="TextBox 16"/>
          <p:cNvSpPr txBox="1"/>
          <p:nvPr/>
        </p:nvSpPr>
        <p:spPr>
          <a:xfrm>
            <a:off x="1524000" y="4509120"/>
            <a:ext cx="530915" cy="307777"/>
          </a:xfrm>
          <a:prstGeom prst="rect">
            <a:avLst/>
          </a:prstGeom>
          <a:noFill/>
        </p:spPr>
        <p:txBody>
          <a:bodyPr wrap="none" rtlCol="0">
            <a:spAutoFit/>
          </a:bodyPr>
          <a:lstStyle/>
          <a:p>
            <a:r>
              <a:rPr lang="en-GB" sz="1400" dirty="0" smtClean="0">
                <a:solidFill>
                  <a:schemeClr val="bg1"/>
                </a:solidFill>
              </a:rPr>
              <a:t>CAT</a:t>
            </a:r>
            <a:endParaRPr lang="en-GB" sz="1400" dirty="0">
              <a:solidFill>
                <a:schemeClr val="bg1"/>
              </a:solidFill>
            </a:endParaRPr>
          </a:p>
        </p:txBody>
      </p:sp>
      <p:cxnSp>
        <p:nvCxnSpPr>
          <p:cNvPr id="18" name="Straight Arrow Connector 17"/>
          <p:cNvCxnSpPr/>
          <p:nvPr/>
        </p:nvCxnSpPr>
        <p:spPr>
          <a:xfrm>
            <a:off x="3707904" y="5599112"/>
            <a:ext cx="1" cy="2781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72520" y="5517232"/>
            <a:ext cx="1635384" cy="307777"/>
          </a:xfrm>
          <a:prstGeom prst="rect">
            <a:avLst/>
          </a:prstGeom>
          <a:noFill/>
        </p:spPr>
        <p:txBody>
          <a:bodyPr wrap="none" rtlCol="0">
            <a:spAutoFit/>
          </a:bodyPr>
          <a:lstStyle/>
          <a:p>
            <a:r>
              <a:rPr lang="en-GB" sz="1400" dirty="0" smtClean="0">
                <a:solidFill>
                  <a:schemeClr val="bg1"/>
                </a:solidFill>
              </a:rPr>
              <a:t>IPS (Pulsar Array)</a:t>
            </a:r>
            <a:endParaRPr lang="en-GB" sz="1400" dirty="0">
              <a:solidFill>
                <a:schemeClr val="bg1"/>
              </a:solidFill>
            </a:endParaRPr>
          </a:p>
        </p:txBody>
      </p:sp>
      <p:sp>
        <p:nvSpPr>
          <p:cNvPr id="24" name="TextBox 23"/>
          <p:cNvSpPr txBox="1"/>
          <p:nvPr/>
        </p:nvSpPr>
        <p:spPr>
          <a:xfrm>
            <a:off x="7164288" y="5569495"/>
            <a:ext cx="764953" cy="307777"/>
          </a:xfrm>
          <a:prstGeom prst="rect">
            <a:avLst/>
          </a:prstGeom>
          <a:noFill/>
        </p:spPr>
        <p:txBody>
          <a:bodyPr wrap="none" rtlCol="0">
            <a:spAutoFit/>
          </a:bodyPr>
          <a:lstStyle/>
          <a:p>
            <a:r>
              <a:rPr lang="en-GB" sz="1400" dirty="0" smtClean="0">
                <a:solidFill>
                  <a:schemeClr val="bg1"/>
                </a:solidFill>
              </a:rPr>
              <a:t>COAST</a:t>
            </a:r>
            <a:endParaRPr lang="en-GB" sz="1400" dirty="0">
              <a:solidFill>
                <a:schemeClr val="bg1"/>
              </a:solidFill>
            </a:endParaRPr>
          </a:p>
        </p:txBody>
      </p:sp>
      <p:sp>
        <p:nvSpPr>
          <p:cNvPr id="3" name="Rectangle 2"/>
          <p:cNvSpPr/>
          <p:nvPr/>
        </p:nvSpPr>
        <p:spPr>
          <a:xfrm>
            <a:off x="8028384" y="5223520"/>
            <a:ext cx="1008112" cy="79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4519236"/>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2.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3.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heme/theme1.xml><?xml version="1.0" encoding="utf-8"?>
<a:theme xmlns:a="http://schemas.openxmlformats.org/drawingml/2006/main" name="Project Status Repo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ProjectStatusReport</Template>
  <TotalTime>0</TotalTime>
  <Words>1516</Words>
  <Application>Microsoft Office PowerPoint</Application>
  <PresentationFormat>On-screen Show (4:3)</PresentationFormat>
  <Paragraphs>270</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Courier New</vt:lpstr>
      <vt:lpstr>Georgia</vt:lpstr>
      <vt:lpstr>Times New Roman</vt:lpstr>
      <vt:lpstr>Project Status Report</vt:lpstr>
      <vt:lpstr>European Pre-AAVS1 Update</vt:lpstr>
      <vt:lpstr>Overview</vt:lpstr>
      <vt:lpstr>Primary goals of Pre-AAVS1</vt:lpstr>
      <vt:lpstr>A block diagram of our system</vt:lpstr>
      <vt:lpstr>Hardware integration and testing (Laboratory)</vt:lpstr>
      <vt:lpstr>Bench setup and simulations</vt:lpstr>
      <vt:lpstr>Results so far…</vt:lpstr>
      <vt:lpstr>Laboratory measurements still to do…</vt:lpstr>
      <vt:lpstr>Pre-AAVS1 at Lord’s Bridge</vt:lpstr>
      <vt:lpstr>Pre-AAVS1 at Lord’s Bridge</vt:lpstr>
      <vt:lpstr>Pre-AAVs1 array</vt:lpstr>
      <vt:lpstr>System Setup</vt:lpstr>
      <vt:lpstr>RFI and analogue filtering</vt:lpstr>
      <vt:lpstr>Single baseline platform</vt:lpstr>
      <vt:lpstr>Pre-AAVS1 (&amp;AAVS1) TPM test software modes</vt:lpstr>
      <vt:lpstr>Tests so far</vt:lpstr>
      <vt:lpstr>Antenna Spectra</vt:lpstr>
      <vt:lpstr>Beamformer</vt:lpstr>
      <vt:lpstr>Test Table (1)</vt:lpstr>
      <vt:lpstr>Test Table (2)</vt:lpstr>
      <vt:lpstr>Test Table (3)</vt:lpstr>
      <vt:lpstr>Test Table (4)</vt:lpstr>
      <vt:lpstr>Pre-AAVS1 proposed schedule back in January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2013-08-09T09:07:42Z</dcterms:created>
  <dcterms:modified xsi:type="dcterms:W3CDTF">2016-05-10T06:42:02Z</dcterms:modified>
</cp:coreProperties>
</file>