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0" r:id="rId1"/>
  </p:sldMasterIdLst>
  <p:notesMasterIdLst>
    <p:notesMasterId r:id="rId40"/>
  </p:notesMasterIdLst>
  <p:handoutMasterIdLst>
    <p:handoutMasterId r:id="rId41"/>
  </p:handoutMasterIdLst>
  <p:sldIdLst>
    <p:sldId id="621" r:id="rId2"/>
    <p:sldId id="629" r:id="rId3"/>
    <p:sldId id="628" r:id="rId4"/>
    <p:sldId id="648" r:id="rId5"/>
    <p:sldId id="650" r:id="rId6"/>
    <p:sldId id="651" r:id="rId7"/>
    <p:sldId id="654" r:id="rId8"/>
    <p:sldId id="652" r:id="rId9"/>
    <p:sldId id="653" r:id="rId10"/>
    <p:sldId id="649" r:id="rId11"/>
    <p:sldId id="662" r:id="rId12"/>
    <p:sldId id="643" r:id="rId13"/>
    <p:sldId id="644" r:id="rId14"/>
    <p:sldId id="663" r:id="rId15"/>
    <p:sldId id="664" r:id="rId16"/>
    <p:sldId id="655" r:id="rId17"/>
    <p:sldId id="657" r:id="rId18"/>
    <p:sldId id="661" r:id="rId19"/>
    <p:sldId id="660" r:id="rId20"/>
    <p:sldId id="659" r:id="rId21"/>
    <p:sldId id="658" r:id="rId22"/>
    <p:sldId id="656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6" r:id="rId35"/>
    <p:sldId id="647" r:id="rId36"/>
    <p:sldId id="641" r:id="rId37"/>
    <p:sldId id="642" r:id="rId38"/>
    <p:sldId id="645" r:id="rId39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4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8000"/>
    <a:srgbClr val="0066FF"/>
    <a:srgbClr val="FBE4C8"/>
    <a:srgbClr val="CCECFF"/>
    <a:srgbClr val="FF9900"/>
    <a:srgbClr val="003399"/>
    <a:srgbClr val="000066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89520" autoAdjust="0"/>
  </p:normalViewPr>
  <p:slideViewPr>
    <p:cSldViewPr snapToGrid="0" showGuides="1">
      <p:cViewPr>
        <p:scale>
          <a:sx n="112" d="100"/>
          <a:sy n="112" d="100"/>
        </p:scale>
        <p:origin x="-72" y="210"/>
      </p:cViewPr>
      <p:guideLst>
        <p:guide orient="horz" pos="3234"/>
        <p:guide pos="2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86"/>
    </p:cViewPr>
  </p:sorterViewPr>
  <p:notesViewPr>
    <p:cSldViewPr snapToGrid="0" showGuides="1">
      <p:cViewPr>
        <p:scale>
          <a:sx n="100" d="100"/>
          <a:sy n="100" d="100"/>
        </p:scale>
        <p:origin x="-204" y="156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Sheet1!$A$1:$A$33</c:f>
              <c:numCache>
                <c:formatCode>General</c:formatCode>
                <c:ptCount val="33"/>
                <c:pt idx="0">
                  <c:v>-4</c:v>
                </c:pt>
                <c:pt idx="1">
                  <c:v>-3.75</c:v>
                </c:pt>
                <c:pt idx="2">
                  <c:v>-3.5</c:v>
                </c:pt>
                <c:pt idx="3">
                  <c:v>-3.25</c:v>
                </c:pt>
                <c:pt idx="4">
                  <c:v>-3</c:v>
                </c:pt>
                <c:pt idx="5">
                  <c:v>-2.75</c:v>
                </c:pt>
                <c:pt idx="6">
                  <c:v>-2.5</c:v>
                </c:pt>
                <c:pt idx="7">
                  <c:v>-2.25</c:v>
                </c:pt>
                <c:pt idx="8">
                  <c:v>-2</c:v>
                </c:pt>
                <c:pt idx="9">
                  <c:v>-1.75</c:v>
                </c:pt>
                <c:pt idx="10">
                  <c:v>-1.5</c:v>
                </c:pt>
                <c:pt idx="11">
                  <c:v>-1.25</c:v>
                </c:pt>
                <c:pt idx="12">
                  <c:v>-1</c:v>
                </c:pt>
                <c:pt idx="13">
                  <c:v>-0.75</c:v>
                </c:pt>
                <c:pt idx="14">
                  <c:v>-0.5</c:v>
                </c:pt>
                <c:pt idx="15">
                  <c:v>-0.25</c:v>
                </c:pt>
                <c:pt idx="16">
                  <c:v>0</c:v>
                </c:pt>
                <c:pt idx="17">
                  <c:v>0.25</c:v>
                </c:pt>
                <c:pt idx="18">
                  <c:v>0.5</c:v>
                </c:pt>
                <c:pt idx="19">
                  <c:v>0.75</c:v>
                </c:pt>
                <c:pt idx="20">
                  <c:v>1</c:v>
                </c:pt>
                <c:pt idx="21">
                  <c:v>1.25</c:v>
                </c:pt>
                <c:pt idx="22">
                  <c:v>1.5</c:v>
                </c:pt>
                <c:pt idx="23">
                  <c:v>1.75</c:v>
                </c:pt>
                <c:pt idx="24">
                  <c:v>2</c:v>
                </c:pt>
                <c:pt idx="25">
                  <c:v>2.25</c:v>
                </c:pt>
                <c:pt idx="26">
                  <c:v>2.5</c:v>
                </c:pt>
                <c:pt idx="27">
                  <c:v>2.75</c:v>
                </c:pt>
                <c:pt idx="28">
                  <c:v>3</c:v>
                </c:pt>
                <c:pt idx="29">
                  <c:v>3.25</c:v>
                </c:pt>
                <c:pt idx="30">
                  <c:v>3.5</c:v>
                </c:pt>
                <c:pt idx="31">
                  <c:v>3.75</c:v>
                </c:pt>
                <c:pt idx="32">
                  <c:v>4</c:v>
                </c:pt>
              </c:numCache>
            </c:numRef>
          </c:xVal>
          <c:yVal>
            <c:numRef>
              <c:f>Sheet1!$B$1:$B$33</c:f>
              <c:numCache>
                <c:formatCode>General</c:formatCode>
                <c:ptCount val="33"/>
                <c:pt idx="0">
                  <c:v>1.3383022576488537E-4</c:v>
                </c:pt>
                <c:pt idx="1">
                  <c:v>3.5259568236744541E-4</c:v>
                </c:pt>
                <c:pt idx="2">
                  <c:v>8.7268269504576015E-4</c:v>
                </c:pt>
                <c:pt idx="3">
                  <c:v>2.0290480572997681E-3</c:v>
                </c:pt>
                <c:pt idx="4">
                  <c:v>4.4318484119380075E-3</c:v>
                </c:pt>
                <c:pt idx="5">
                  <c:v>9.0935625015910529E-3</c:v>
                </c:pt>
                <c:pt idx="6">
                  <c:v>1.752830049356854E-2</c:v>
                </c:pt>
                <c:pt idx="7">
                  <c:v>3.1739651835667418E-2</c:v>
                </c:pt>
                <c:pt idx="8">
                  <c:v>5.3990966513188063E-2</c:v>
                </c:pt>
                <c:pt idx="9">
                  <c:v>8.6277318826511532E-2</c:v>
                </c:pt>
                <c:pt idx="10">
                  <c:v>0.12951759566589174</c:v>
                </c:pt>
                <c:pt idx="11">
                  <c:v>0.18264908538902191</c:v>
                </c:pt>
                <c:pt idx="12">
                  <c:v>0.24197072451914337</c:v>
                </c:pt>
                <c:pt idx="13">
                  <c:v>0.30113743215480443</c:v>
                </c:pt>
                <c:pt idx="14">
                  <c:v>0.35206532676429952</c:v>
                </c:pt>
                <c:pt idx="15">
                  <c:v>0.38666811680284924</c:v>
                </c:pt>
                <c:pt idx="16">
                  <c:v>0.3989422804014327</c:v>
                </c:pt>
                <c:pt idx="17">
                  <c:v>0.38666811680284924</c:v>
                </c:pt>
                <c:pt idx="18">
                  <c:v>0.35206532676429952</c:v>
                </c:pt>
                <c:pt idx="19">
                  <c:v>0.30113743215480443</c:v>
                </c:pt>
                <c:pt idx="20">
                  <c:v>0.24197072451914337</c:v>
                </c:pt>
                <c:pt idx="21">
                  <c:v>0.18264908538902191</c:v>
                </c:pt>
                <c:pt idx="22">
                  <c:v>0.12951759566589174</c:v>
                </c:pt>
                <c:pt idx="23">
                  <c:v>8.6277318826511532E-2</c:v>
                </c:pt>
                <c:pt idx="24">
                  <c:v>5.3990966513188063E-2</c:v>
                </c:pt>
                <c:pt idx="25">
                  <c:v>3.1739651835667418E-2</c:v>
                </c:pt>
                <c:pt idx="26">
                  <c:v>1.752830049356854E-2</c:v>
                </c:pt>
                <c:pt idx="27">
                  <c:v>9.0935625015910529E-3</c:v>
                </c:pt>
                <c:pt idx="28">
                  <c:v>4.4318484119380075E-3</c:v>
                </c:pt>
                <c:pt idx="29">
                  <c:v>2.0290480572997681E-3</c:v>
                </c:pt>
                <c:pt idx="30">
                  <c:v>8.7268269504576015E-4</c:v>
                </c:pt>
                <c:pt idx="31">
                  <c:v>3.5259568236744541E-4</c:v>
                </c:pt>
                <c:pt idx="32">
                  <c:v>1.3383022576488537E-4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287040"/>
        <c:axId val="145903616"/>
      </c:scatterChart>
      <c:valAx>
        <c:axId val="14528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03616"/>
        <c:crosses val="autoZero"/>
        <c:crossBetween val="midCat"/>
      </c:valAx>
      <c:valAx>
        <c:axId val="1459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87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385761" y="1143000"/>
            <a:ext cx="8656638" cy="51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270404" y="846666"/>
            <a:ext cx="2051050" cy="545359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489198" y="260348"/>
            <a:ext cx="6527801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718954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5763" y="1126067"/>
            <a:ext cx="8690504" cy="518265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slide w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229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20F85A-51B4-404D-A0E3-53113AEDA9BE}" type="slidenum">
              <a:rPr lang="en-US" sz="1200" i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200" i="0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832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34533"/>
            <a:ext cx="8682037" cy="5174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099596"/>
            <a:ext cx="4325937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099596"/>
            <a:ext cx="4203700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3" y="274638"/>
            <a:ext cx="768773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270000"/>
            <a:ext cx="4184121" cy="904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174875"/>
            <a:ext cx="4184121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1533"/>
            <a:ext cx="4414308" cy="913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14308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787400"/>
            <a:ext cx="310250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983" y="296333"/>
            <a:ext cx="5433484" cy="5985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1384300"/>
            <a:ext cx="3094037" cy="4914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3399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72218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00667"/>
            <a:ext cx="8698970" cy="52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45791" dir="2021404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AADC - LFAA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13611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GB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12-Apr-16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7433890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223B16D-E154-47BC-9F22-0C7893970D50}" type="slidenum">
              <a:rPr lang="en-GB" sz="1400" b="1" smtClean="0">
                <a:solidFill>
                  <a:srgbClr val="FF9900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76" Type="http://schemas.openxmlformats.org/officeDocument/2006/relationships/image" Target="../media/image101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9" Type="http://schemas.openxmlformats.org/officeDocument/2006/relationships/image" Target="../media/image54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66" Type="http://schemas.openxmlformats.org/officeDocument/2006/relationships/image" Target="../media/image91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5" Type="http://schemas.openxmlformats.org/officeDocument/2006/relationships/image" Target="../media/image30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77" Type="http://schemas.openxmlformats.org/officeDocument/2006/relationships/image" Target="../media/image102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80" Type="http://schemas.openxmlformats.org/officeDocument/2006/relationships/image" Target="../media/image105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Relationship Id="rId67" Type="http://schemas.openxmlformats.org/officeDocument/2006/relationships/image" Target="../media/image92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83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4424067"/>
            <a:ext cx="2131364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1439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Low Frequency Aperture Array (LFAA)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LFAA System Requirements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STFC (UK ATC)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Prepared by: Hermine Schnetler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0" y="5568372"/>
            <a:ext cx="217548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" y="4914551"/>
            <a:ext cx="1619419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5" y="4733829"/>
            <a:ext cx="131088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63" y="5789311"/>
            <a:ext cx="1965318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5" y="5708078"/>
            <a:ext cx="1619419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4" y="4914551"/>
            <a:ext cx="2207726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Specification Model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60351"/>
              </p:ext>
            </p:extLst>
          </p:nvPr>
        </p:nvGraphicFramePr>
        <p:xfrm>
          <a:off x="267226" y="1194332"/>
          <a:ext cx="6252104" cy="375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58754" y="5506523"/>
            <a:ext cx="8885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</a:rPr>
              <a:t>The purpose of the model is to separate the </a:t>
            </a:r>
            <a:r>
              <a:rPr lang="en-GB" sz="1800" dirty="0" smtClean="0">
                <a:solidFill>
                  <a:srgbClr val="0070C0"/>
                </a:solidFill>
              </a:rPr>
              <a:t>specification into quantifiable </a:t>
            </a:r>
            <a:r>
              <a:rPr lang="en-GB" sz="1800" dirty="0">
                <a:solidFill>
                  <a:srgbClr val="0070C0"/>
                </a:solidFill>
              </a:rPr>
              <a:t>elements, that taken together, link a </a:t>
            </a:r>
            <a:r>
              <a:rPr lang="en-GB" sz="1800" dirty="0" smtClean="0">
                <a:solidFill>
                  <a:srgbClr val="0070C0"/>
                </a:solidFill>
              </a:rPr>
              <a:t>science </a:t>
            </a:r>
            <a:r>
              <a:rPr lang="en-GB" sz="1800" dirty="0">
                <a:solidFill>
                  <a:srgbClr val="0070C0"/>
                </a:solidFill>
              </a:rPr>
              <a:t>specification </a:t>
            </a:r>
            <a:r>
              <a:rPr lang="en-GB" sz="1800" dirty="0" smtClean="0">
                <a:solidFill>
                  <a:srgbClr val="0070C0"/>
                </a:solidFill>
              </a:rPr>
              <a:t>to the production distribution </a:t>
            </a:r>
            <a:r>
              <a:rPr lang="en-GB" sz="1800" dirty="0">
                <a:solidFill>
                  <a:srgbClr val="0070C0"/>
                </a:solidFill>
              </a:rPr>
              <a:t>while maintaining metrology </a:t>
            </a:r>
            <a:r>
              <a:rPr lang="en-GB" sz="1800" dirty="0" smtClean="0">
                <a:solidFill>
                  <a:srgbClr val="0070C0"/>
                </a:solidFill>
              </a:rPr>
              <a:t>goals, competitiveness </a:t>
            </a:r>
            <a:r>
              <a:rPr lang="en-GB" sz="1800" dirty="0">
                <a:solidFill>
                  <a:srgbClr val="0070C0"/>
                </a:solidFill>
              </a:rPr>
              <a:t>of </a:t>
            </a:r>
            <a:r>
              <a:rPr lang="en-GB" sz="1800" dirty="0" smtClean="0">
                <a:solidFill>
                  <a:srgbClr val="0070C0"/>
                </a:solidFill>
              </a:rPr>
              <a:t>specifications, and </a:t>
            </a:r>
            <a:r>
              <a:rPr lang="en-GB" sz="1800" dirty="0">
                <a:solidFill>
                  <a:srgbClr val="0070C0"/>
                </a:solidFill>
              </a:rPr>
              <a:t>producibility.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11195" y="1507069"/>
            <a:ext cx="1591734" cy="872067"/>
          </a:xfrm>
          <a:prstGeom prst="wedgeRoundRectCallout">
            <a:avLst>
              <a:gd name="adj1" fmla="val 83009"/>
              <a:gd name="adj2" fmla="val 135404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Production Test Data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Distribution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505195" y="1329269"/>
            <a:ext cx="8467" cy="3344333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27585" y="1329269"/>
            <a:ext cx="8466" cy="3344333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366929" y="1507069"/>
            <a:ext cx="0" cy="3166533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755462" y="1507069"/>
            <a:ext cx="8467" cy="3166533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762996" y="1320802"/>
            <a:ext cx="8467" cy="3344333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85795" y="4673602"/>
            <a:ext cx="8094135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36051" y="1329269"/>
            <a:ext cx="3835412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936051" y="2083660"/>
            <a:ext cx="143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Measurement Uncertainty</a:t>
            </a:r>
            <a:endParaRPr lang="en-GB" sz="1400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513662" y="1329269"/>
            <a:ext cx="1413923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615245" y="797582"/>
            <a:ext cx="143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Production Margin</a:t>
            </a:r>
            <a:endParaRPr lang="en-GB" sz="1400" dirty="0"/>
          </a:p>
        </p:txBody>
      </p:sp>
      <p:sp>
        <p:nvSpPr>
          <p:cNvPr id="32" name="Rectangle 31"/>
          <p:cNvSpPr/>
          <p:nvPr/>
        </p:nvSpPr>
        <p:spPr>
          <a:xfrm>
            <a:off x="4030137" y="4968785"/>
            <a:ext cx="3733793" cy="523220"/>
          </a:xfrm>
          <a:prstGeom prst="rect">
            <a:avLst/>
          </a:prstGeom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Test Line Limit (</a:t>
            </a:r>
            <a:r>
              <a:rPr lang="en-GB" sz="1400" dirty="0" err="1" smtClean="0"/>
              <a:t>TLL</a:t>
            </a:r>
            <a:r>
              <a:rPr lang="en-GB" sz="1400" dirty="0"/>
              <a:t>) = Which will </a:t>
            </a:r>
            <a:r>
              <a:rPr lang="en-GB" sz="1400" dirty="0" smtClean="0"/>
              <a:t>provide and </a:t>
            </a:r>
            <a:r>
              <a:rPr lang="en-GB" sz="1400" dirty="0"/>
              <a:t>acceptable Turn-on Rate (TOR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6366929" y="2092987"/>
            <a:ext cx="1388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Delta Environmental Drift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3930" y="2102314"/>
            <a:ext cx="101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 smtClean="0">
                <a:solidFill>
                  <a:srgbClr val="0070C0"/>
                </a:solidFill>
              </a:rPr>
              <a:t>Δ</a:t>
            </a:r>
            <a:r>
              <a:rPr lang="en-GB" sz="1400" dirty="0" smtClean="0">
                <a:solidFill>
                  <a:srgbClr val="0070C0"/>
                </a:solidFill>
              </a:rPr>
              <a:t> Guard band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54588" y="989171"/>
            <a:ext cx="3843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Guard band</a:t>
            </a:r>
            <a:endParaRPr lang="en-GB" sz="1400" dirty="0"/>
          </a:p>
        </p:txBody>
      </p:sp>
      <p:sp>
        <p:nvSpPr>
          <p:cNvPr id="38" name="Rectangle 37"/>
          <p:cNvSpPr/>
          <p:nvPr/>
        </p:nvSpPr>
        <p:spPr>
          <a:xfrm>
            <a:off x="3158061" y="4968785"/>
            <a:ext cx="694267" cy="307777"/>
          </a:xfrm>
          <a:prstGeom prst="rect">
            <a:avLst/>
          </a:prstGeom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Mean</a:t>
            </a:r>
            <a:endParaRPr lang="en-GB" sz="1400" dirty="0"/>
          </a:p>
        </p:txBody>
      </p:sp>
      <p:sp>
        <p:nvSpPr>
          <p:cNvPr id="39" name="Rectangle 38"/>
          <p:cNvSpPr/>
          <p:nvPr/>
        </p:nvSpPr>
        <p:spPr>
          <a:xfrm>
            <a:off x="7941732" y="4968785"/>
            <a:ext cx="1202267" cy="523220"/>
          </a:xfrm>
          <a:prstGeom prst="rect">
            <a:avLst/>
          </a:prstGeom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Production Specification</a:t>
            </a:r>
            <a:endParaRPr lang="en-GB" sz="1400" dirty="0"/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8613466" y="4735606"/>
            <a:ext cx="299072" cy="152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6200000">
            <a:off x="4786515" y="4735606"/>
            <a:ext cx="299072" cy="152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355658" y="4735605"/>
            <a:ext cx="299072" cy="152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4153"/>
            <a:ext cx="5723407" cy="587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budgets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50" y="1228461"/>
            <a:ext cx="630879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LFAA Specification Tree</a:t>
            </a:r>
            <a:endParaRPr lang="en-GB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92" y="1041930"/>
            <a:ext cx="4631041" cy="53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878903" y="1665287"/>
            <a:ext cx="3097212" cy="3527425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63516" y="862012"/>
            <a:ext cx="3327987" cy="80327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9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0594" y="1665287"/>
            <a:ext cx="3097212" cy="3527425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1" y="1530593"/>
            <a:ext cx="5341406" cy="40060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421873" y="1041400"/>
            <a:ext cx="2438400" cy="14764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42055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Noise/Tsys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956713"/>
              </p:ext>
            </p:extLst>
          </p:nvPr>
        </p:nvGraphicFramePr>
        <p:xfrm>
          <a:off x="495830" y="1244547"/>
          <a:ext cx="8495769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SKA1-SYS_REQ-2824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Absolute flux scale : The absolute flux scale shall be accurate to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50MHz     . The SKA1_Low array shall have sensitivity per polarization at zenith greater than 72 m 2 K -1  at 50MHz when assuming a sky noise temperature following the law 60.lamda 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SKA1-SYS_REQ-2136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110MHz . The SKA1_Low array shall have a sensitivity per polarization at zenith greater than 380 m 2 K -1  at 100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SKA1-SYS_REQ-2137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160MHz . The SKA1_Low array shall have a sensitivity per polarization at zenith of greater than 535 m 2 K -1  at 160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SKA1-SYS_REQ-2138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220MHz . The SKA1_Low array shall have a sensitivity per polarization at zenith of greater than 530 m 2 K -1  at 220 MHz when assuming a sky noise temperature following the law 60.lambda^2.55.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280 MHz.  The SKA1_Low array shall have a sensitivity per polarization at zenith greater than 500 m^2/K at 280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340 MHz.  The SKA1_Low array shall have a sensitivity per polarization at zenith greater than 453 m^2/K at 340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3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93787"/>
              </p:ext>
            </p:extLst>
          </p:nvPr>
        </p:nvGraphicFramePr>
        <p:xfrm>
          <a:off x="495830" y="1244547"/>
          <a:ext cx="849576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SKA1-SYS_REQ-2653</a:t>
                      </a:r>
                      <a:endParaRPr lang="en-GB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Linearity.  At the finest frequency resolution in the processing chain, the level of spurious signals due to non-linearity shall be less than the noise level when no external input signal is present.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8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range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26026"/>
              </p:ext>
            </p:extLst>
          </p:nvPr>
        </p:nvGraphicFramePr>
        <p:xfrm>
          <a:off x="495830" y="1244547"/>
          <a:ext cx="8495769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SKA1-SYS_REQ-2676</a:t>
                      </a:r>
                      <a:endParaRPr lang="en-GB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Dynamic range.  The SKA1_Low beams shall have a dynamic range of better than 40 dB.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6563" y="2013033"/>
            <a:ext cx="84873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Spectral dynamic Range</a:t>
            </a:r>
          </a:p>
          <a:p>
            <a:endParaRPr lang="en-GB" sz="1800" dirty="0" smtClean="0"/>
          </a:p>
          <a:p>
            <a:r>
              <a:rPr lang="en-GB" sz="1800" dirty="0" smtClean="0"/>
              <a:t>For </a:t>
            </a:r>
            <a:r>
              <a:rPr lang="en-GB" sz="1800" dirty="0"/>
              <a:t>Spectrally-based science observations, the ability to resolve and detect individual weak spectral lines against the thermal continuum and in the presence of nearby strong lines is </a:t>
            </a:r>
            <a:r>
              <a:rPr lang="en-GB" sz="1800" dirty="0" smtClean="0"/>
              <a:t>analysed. </a:t>
            </a:r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436562" y="3862186"/>
            <a:ext cx="8487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Imaging </a:t>
            </a:r>
            <a:r>
              <a:rPr lang="en-GB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dynamic Range</a:t>
            </a:r>
          </a:p>
          <a:p>
            <a:r>
              <a:rPr lang="en-GB" sz="1800" dirty="0"/>
              <a:t>In imaging applications, the spatial behaviour of the station and array beams sets the noise limits of the observations. </a:t>
            </a:r>
            <a:endParaRPr lang="en-GB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6561" y="5157341"/>
            <a:ext cx="8487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Spectral performance</a:t>
            </a:r>
            <a:endParaRPr lang="en-GB" sz="2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GB" sz="1800" dirty="0"/>
              <a:t>Spectral performance includes frequency-domain parameters including digital and analogue filter performance and stability, as well as calibration effects.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751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Polarization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71409"/>
              </p:ext>
            </p:extLst>
          </p:nvPr>
        </p:nvGraphicFramePr>
        <p:xfrm>
          <a:off x="436563" y="3421278"/>
          <a:ext cx="8495769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SKA1-SYS_REQ-2964</a:t>
                      </a:r>
                      <a:endParaRPr lang="en-GB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Cross Polarisation Purity, Pulsar timing.  The SKA1_Low intrinsic cross polarisation ratio for Pulsar timing shall be at least 15 dB over the whole observing bandwidth within the half power beam width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SKA1-SYS_REQ-2966</a:t>
                      </a:r>
                      <a:endParaRPr lang="en-GB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Calibrated Polarisation Fidelity for Pulsars.  The SKA1_Low telescope shall produce phase-resolved averages of the polarised flux from Pulsars with calibrated polarisation fidelity of at least 40 dB.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6562" y="961929"/>
            <a:ext cx="8478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Polarization is limited by the basic/intrinsic cross-polarization performance of the antenna pair (</a:t>
            </a:r>
            <a:r>
              <a:rPr lang="en-GB" sz="1600" dirty="0" err="1"/>
              <a:t>IxR</a:t>
            </a:r>
            <a:r>
              <a:rPr lang="en-GB" sz="1600" dirty="0"/>
              <a:t>) as well as the fidelity of beam models which predict the behaviour of the beam pointing. As the beam is pointed off-zenith, projection effects make the polarization response of the antenna pair more elliptical, and while a cross-polarization response term (Jones Matrix) is included in the station signal processing, fitting and estimation errors as well as effect of discrete pointing angles cause errors between the predicted and </a:t>
            </a:r>
            <a:r>
              <a:rPr lang="en-GB" sz="1600" dirty="0" smtClean="0"/>
              <a:t>actual responses.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6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Information flow</a:t>
            </a:r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1" y="939800"/>
            <a:ext cx="7831836" cy="54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engineering budgets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 capacity</a:t>
            </a:r>
          </a:p>
          <a:p>
            <a:r>
              <a:rPr lang="en-GB" dirty="0" smtClean="0"/>
              <a:t>Control latency</a:t>
            </a:r>
          </a:p>
          <a:p>
            <a:r>
              <a:rPr lang="en-GB" dirty="0" smtClean="0"/>
              <a:t>Power budget</a:t>
            </a:r>
          </a:p>
          <a:p>
            <a:r>
              <a:rPr lang="en-GB" dirty="0" smtClean="0"/>
              <a:t>Rack space</a:t>
            </a:r>
          </a:p>
          <a:p>
            <a:r>
              <a:rPr lang="en-GB" dirty="0" smtClean="0"/>
              <a:t>Rack cooling requirements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4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Noise/Tsys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75458"/>
              </p:ext>
            </p:extLst>
          </p:nvPr>
        </p:nvGraphicFramePr>
        <p:xfrm>
          <a:off x="495830" y="1244547"/>
          <a:ext cx="8495769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SKA1-SYS_REQ-2824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Absolute flux scale : The absolute flux scale shall be accurate to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50MHz     . The SKA1_Low array shall have sensitivity per polarization at zenith greater than 72 m 2 K -1  at 50MHz when assuming a sky noise temperature following the law 60.lamda 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SKA1-SYS_REQ-2136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110MHz . The SKA1_Low array shall have a sensitivity per polarization at zenith greater than 380 m 2 K -1  at 100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SKA1-SYS_REQ-2137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160MHz . The SKA1_Low array shall have a sensitivity per polarization at zenith of greater than 535 m 2 K -1  at 160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SKA1-SYS_REQ-2138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220MHz . The SKA1_Low array shall have a sensitivity per polarization at zenith of greater than 530 m 2 K -1  at 220 MHz when assuming a sky noise temperature following the law 60.lambda^2.55.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280 MHz.  The SKA1_Low array shall have a sensitivity per polarization at zenith greater than 500 m^2/K at 280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340 MHz.  The SKA1_Low array shall have a sensitivity per polarization at zenith greater than 453 m^2/K at 340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4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Noise/Tsys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58008"/>
              </p:ext>
            </p:extLst>
          </p:nvPr>
        </p:nvGraphicFramePr>
        <p:xfrm>
          <a:off x="495830" y="1244547"/>
          <a:ext cx="8495769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999559"/>
                <a:gridCol w="649621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SKA1-SYS_REQ-2824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Absolute flux scale : The absolute flux scale shall be accurate to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50MHz     . The SKA1_Low array shall have sensitivity per polarization at zenith greater than 72 m 2 K -1  at 50MHz when assuming a sky noise temperature following the law 60.lamda 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SKA1-SYS_REQ-2136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110MHz . The SKA1_Low array shall have a sensitivity per polarization at zenith greater than 380 m 2 K -1  at 100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SKA1-SYS_REQ-2137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at 160MHz . The SKA1_Low array shall have a sensitivity per polarization at zenith of greater than 535 m 2 K -1  at 160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SKA1-SYS_REQ-2138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  array sensitivity at 220MHz . The SKA1_Low array shall have a sensitivity per polarization at zenith of greater than 530 m 2 K -1  at 220 MHz when assuming a sky noise temperature following the law 60.lambda^2.55.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SKA1-SYS_REQ-2814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280 MHz.  The SKA1_Low array shall have a sensitivity per polarization at zenith greater than 500 m^2/K at 280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SKA1-SYS_REQ-2815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SKA1_Low array sensitivity per polarization at 340 MHz.  The SKA1_Low array shall have a sensitivity per polarization at zenith greater than 453 m^2/K at 340 MHz when assuming a sky noise temperature following the law 60.lambda^2.55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Pre-construction Stage 2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Produce a fully qualified “system” </a:t>
            </a:r>
          </a:p>
          <a:p>
            <a:pPr lvl="1"/>
            <a:r>
              <a:rPr lang="en-GB" dirty="0" smtClean="0"/>
              <a:t>Engineering Design Data Pack or a</a:t>
            </a:r>
          </a:p>
          <a:p>
            <a:pPr lvl="1"/>
            <a:r>
              <a:rPr lang="en-GB" dirty="0" smtClean="0"/>
              <a:t>Fabrication Data Pack</a:t>
            </a:r>
          </a:p>
          <a:p>
            <a:r>
              <a:rPr lang="en-GB" dirty="0" smtClean="0"/>
              <a:t>Well define system ready to call for tenders we need a </a:t>
            </a:r>
            <a:r>
              <a:rPr lang="en-GB" dirty="0"/>
              <a:t>mix of various types of system and procurement </a:t>
            </a:r>
            <a:r>
              <a:rPr lang="en-GB" dirty="0" smtClean="0"/>
              <a:t>specifications and</a:t>
            </a:r>
          </a:p>
          <a:p>
            <a:r>
              <a:rPr lang="en-GB" dirty="0" smtClean="0"/>
              <a:t>Well defined and costed </a:t>
            </a:r>
            <a:r>
              <a:rPr lang="en-GB" dirty="0"/>
              <a:t>roll-out plan.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4" y="4563452"/>
            <a:ext cx="854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All of this should be based on a well developed System Architecture and Product Breakdown Structure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999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625475" indent="-625475">
              <a:buFont typeface="Wingdings" panose="05000000000000000000" pitchFamily="2" charset="2"/>
              <a:buChar char="Ø"/>
            </a:pPr>
            <a:r>
              <a:rPr lang="en-GB" sz="2000" dirty="0" smtClean="0"/>
              <a:t>Design and Analysis Document for each sub-system based on the actual planned implementation</a:t>
            </a:r>
          </a:p>
          <a:p>
            <a:pPr marL="625475" indent="-625475">
              <a:buFont typeface="Wingdings" panose="05000000000000000000" pitchFamily="2" charset="2"/>
              <a:buChar char="Ø"/>
            </a:pPr>
            <a:r>
              <a:rPr lang="en-GB" sz="2000" dirty="0" smtClean="0"/>
              <a:t>Procurement Specifications (including interface definitions)</a:t>
            </a:r>
          </a:p>
          <a:p>
            <a:pPr marL="625475" indent="-625475">
              <a:buFont typeface="Wingdings" panose="05000000000000000000" pitchFamily="2" charset="2"/>
              <a:buChar char="Ø"/>
            </a:pPr>
            <a:r>
              <a:rPr lang="en-GB" sz="2000" dirty="0" smtClean="0"/>
              <a:t>Agreed Product Breakdown Structure</a:t>
            </a:r>
          </a:p>
          <a:p>
            <a:pPr marL="625475" indent="-625475">
              <a:buFont typeface="Wingdings" panose="05000000000000000000" pitchFamily="2" charset="2"/>
              <a:buChar char="Ø"/>
            </a:pPr>
            <a:r>
              <a:rPr lang="en-GB" sz="2000" dirty="0" smtClean="0"/>
              <a:t>A PBS driven WBS – lean and essential engineering artifacts</a:t>
            </a:r>
          </a:p>
          <a:p>
            <a:pPr marL="625475" indent="-625475">
              <a:buFont typeface="Wingdings" panose="05000000000000000000" pitchFamily="2" charset="2"/>
              <a:buChar char="Ø"/>
            </a:pPr>
            <a:r>
              <a:rPr lang="en-GB" sz="2000" dirty="0" smtClean="0"/>
              <a:t>Construction cost will be driven by the quality of the CDR Data Pack – What will be in place?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22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6" y="1148865"/>
            <a:ext cx="8933407" cy="553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Telescope Block Definition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100-000000 – SKA1 Low Telescope PBS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3" y="945660"/>
            <a:ext cx="8636316" cy="5384801"/>
          </a:xfrm>
        </p:spPr>
        <p:txBody>
          <a:bodyPr/>
          <a:lstStyle/>
          <a:p>
            <a:pPr marL="0" indent="0">
              <a:buNone/>
              <a:tabLst>
                <a:tab pos="358775" algn="l"/>
              </a:tabLst>
            </a:pPr>
            <a:r>
              <a:rPr lang="en-GB" sz="1200" b="1" dirty="0" smtClean="0"/>
              <a:t>101-000000 </a:t>
            </a:r>
            <a:r>
              <a:rPr lang="en-GB" sz="1200" b="1" dirty="0"/>
              <a:t>– LFAA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160-000000 </a:t>
            </a:r>
            <a:r>
              <a:rPr lang="en-GB" sz="1200" dirty="0"/>
              <a:t>– Field Node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161-000000 </a:t>
            </a:r>
            <a:r>
              <a:rPr lang="en-GB" sz="1200" dirty="0"/>
              <a:t>– Tile Processing Module (TPM)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162-000000 </a:t>
            </a:r>
            <a:r>
              <a:rPr lang="en-GB" sz="1200" dirty="0"/>
              <a:t>– Monitor Control and Calibration System (MCCS)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163-000000 </a:t>
            </a:r>
            <a:r>
              <a:rPr lang="en-GB" sz="1200" dirty="0"/>
              <a:t>– Signal Processing System (SPS)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164-000000 </a:t>
            </a:r>
            <a:r>
              <a:rPr lang="en-GB" sz="1200" dirty="0"/>
              <a:t>– Low Frequency Aperture Array Data Network (LFAA_DN) LOW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b="1" dirty="0" smtClean="0"/>
              <a:t>102-000000 </a:t>
            </a:r>
            <a:r>
              <a:rPr lang="en-GB" sz="1200" b="1" dirty="0"/>
              <a:t>– Central Signal Processing (CSP)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111-000000 – CSP Correlator and Beamformer (CBF)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113-000000 – CSP Pulsar Search Engine (PSS)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114-000000 – CSP Pulsar Timing Engine (PST)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110-000000 – CSP Local Monitor and Control (LMC)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115-000000 – CSP Sub Element Integration Infrastructure LOW 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b="1" dirty="0" smtClean="0"/>
              <a:t>103-000000 </a:t>
            </a:r>
            <a:r>
              <a:rPr lang="en-GB" sz="1200" b="1" dirty="0"/>
              <a:t>– Telescope Manager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121-000000 – TM Telescope Management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122-000000 – TM Observation Management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123-000000 – TM Local Monitoring &amp; Control (LMC)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124-000000 – TM Local Infrastructure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125-000000 – TM Graphical User Interface LOW 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5763" y="875323"/>
            <a:ext cx="6046299" cy="168812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100-000000 - Low Telescope PBS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3" y="945660"/>
            <a:ext cx="8636316" cy="5384801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/>
              <a:t>104-000000 </a:t>
            </a:r>
            <a:r>
              <a:rPr lang="en-GB" sz="1200" b="1" dirty="0"/>
              <a:t>– Science Data Processing (SDP)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136-000000 – Data Processor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134-000000 – Delivery System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135-000000 – SDP Local Monitoring and Control (LMC)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137-000000 – Long Term Archive LOW </a:t>
            </a:r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1200" b="1" dirty="0" smtClean="0"/>
              <a:t>105-000000 </a:t>
            </a:r>
            <a:r>
              <a:rPr lang="en-GB" sz="1200" b="1" dirty="0"/>
              <a:t>– Signal and Data Transport (SaDT)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140-000000 – Trenching and Reticulation Network Infrastructure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141-000000 – Synchronisation and Timing (SAT) LOW (SAT-LOW)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142-000000 – Non-Science Data Network (NSDN)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143-000000 – Network Manager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145-000000 – Digital Data Back Haul (DDBH)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146-000000 – Central Signal Processor – Science Data Processor (CSP-SDP)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144-000000 – To External LOW </a:t>
            </a:r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1200" b="1" dirty="0" smtClean="0"/>
              <a:t>500-000000 </a:t>
            </a:r>
            <a:r>
              <a:rPr lang="en-GB" sz="1200" b="1" dirty="0"/>
              <a:t>– INAU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513-000000 – Access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514-000000 – Access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515-000000 – Prepared Ground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506-000000 – Communications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510-000000 – Camps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508-000000 – Buildings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516-000000 – Buildings AUSI LOW</a:t>
            </a:r>
          </a:p>
        </p:txBody>
      </p:sp>
    </p:spTree>
    <p:extLst>
      <p:ext uri="{BB962C8B-B14F-4D97-AF65-F5344CB8AC3E}">
        <p14:creationId xmlns:p14="http://schemas.microsoft.com/office/powerpoint/2010/main" val="3999949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100-000000 - Low Telescope PBS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1" y="898771"/>
            <a:ext cx="4756761" cy="5025291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/>
              <a:t>500-000000 – INAU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513-000000 – Access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514-000000 – Access AUSI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515-000000 – Prepared Ground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506-000000 – Communications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510-000000 – Camps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508-000000 – Buildings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516-000000 – Buildings AUSI LOW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517-000000 – Building Management System AUSI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518-000000 – Facility Power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519-000000 – Facility Cooling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510-000000 – Facility RFI Shielding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511-000000 – Facility Rack Space LOW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503-000000 – Power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512-000000 – Power AUSI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512-000001 – Onsite Backup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512-000002 – Power Monitoring &amp; Control System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512-000003 – Primary Distribution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513-000000 – Array Power Network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513-000001 – Array Power Network - Core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dirty="0">
                <a:ea typeface="+mn-ea"/>
                <a:cs typeface="Arial" pitchFamily="34" charset="0"/>
              </a:rPr>
              <a:t>513-000002 – Array Power Network - Remote LOW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361354" y="2153139"/>
            <a:ext cx="3782646" cy="19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 smtClean="0"/>
              <a:t>	505-000000 </a:t>
            </a:r>
            <a:r>
              <a:rPr lang="en-GB" sz="1200" dirty="0"/>
              <a:t>– Site Monitoring LOW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kern="0" dirty="0" smtClean="0"/>
              <a:t>514-000000 – Weather Stations AUSI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kern="0" dirty="0"/>
              <a:t>515-000000 – Tropospheric Monitor AUSI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kern="0" dirty="0"/>
              <a:t>516-000000 – Radio Frequency Interference Monitor AUSI </a:t>
            </a:r>
          </a:p>
          <a:p>
            <a:pPr lvl="1" indent="-384175">
              <a:buFont typeface="Wingdings" panose="05000000000000000000" pitchFamily="2" charset="2"/>
              <a:buChar char="q"/>
              <a:tabLst>
                <a:tab pos="1077913" algn="l"/>
              </a:tabLst>
            </a:pPr>
            <a:r>
              <a:rPr lang="en-GB" sz="1200" kern="0" dirty="0"/>
              <a:t>517-000000 – Visual Monitoring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509-000000 – Vehicles AUSI </a:t>
            </a:r>
          </a:p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200" dirty="0"/>
              <a:t>511-000000 – Water and Waste AUSI</a:t>
            </a:r>
          </a:p>
          <a:p>
            <a:pPr marL="0" indent="0">
              <a:buFontTx/>
              <a:buNone/>
            </a:pPr>
            <a:endParaRPr lang="en-GB" sz="1200" kern="0" dirty="0"/>
          </a:p>
        </p:txBody>
      </p:sp>
      <p:cxnSp>
        <p:nvCxnSpPr>
          <p:cNvPr id="6" name="Elbow Connector 5"/>
          <p:cNvCxnSpPr>
            <a:stCxn id="4" idx="2"/>
            <a:endCxn id="5" idx="0"/>
          </p:cNvCxnSpPr>
          <p:nvPr/>
        </p:nvCxnSpPr>
        <p:spPr bwMode="auto">
          <a:xfrm rot="5400000" flipH="1" flipV="1">
            <a:off x="3122947" y="1794333"/>
            <a:ext cx="3770923" cy="4488535"/>
          </a:xfrm>
          <a:prstGeom prst="bentConnector5">
            <a:avLst>
              <a:gd name="adj1" fmla="val -6062"/>
              <a:gd name="adj2" fmla="val 55426"/>
              <a:gd name="adj3" fmla="val 106062"/>
            </a:avLst>
          </a:prstGeom>
          <a:solidFill>
            <a:srgbClr val="FFFFFF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71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785"/>
          </a:xfrm>
        </p:spPr>
        <p:txBody>
          <a:bodyPr/>
          <a:lstStyle/>
          <a:p>
            <a:pPr algn="ctr"/>
            <a:r>
              <a:rPr lang="en-GB" dirty="0" smtClean="0"/>
              <a:t>LFAA Block Diagram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07627"/>
            <a:ext cx="8002710" cy="596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Engineering – the process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97" y="897995"/>
            <a:ext cx="7697670" cy="54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457200" y="3270643"/>
            <a:ext cx="1761067" cy="1264980"/>
          </a:xfrm>
          <a:prstGeom prst="cloudCallout">
            <a:avLst>
              <a:gd name="adj1" fmla="val 34022"/>
              <a:gd name="adj2" fmla="val -119794"/>
            </a:avLst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C00000"/>
                </a:solidFill>
                <a:latin typeface="Arial" charset="0"/>
              </a:rPr>
              <a:t>One day we might have an official version?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3509430" y="914400"/>
            <a:ext cx="2311401" cy="561310"/>
          </a:xfrm>
          <a:prstGeom prst="wedgeEllipseCallout">
            <a:avLst>
              <a:gd name="adj1" fmla="val -33251"/>
              <a:gd name="adj2" fmla="val 90706"/>
            </a:avLst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Version 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Arial" charset="0"/>
              </a:rPr>
              <a:t>13</a:t>
            </a:r>
            <a:r>
              <a:rPr lang="en-GB" sz="1600" baseline="30000" dirty="0" smtClean="0">
                <a:latin typeface="Arial" charset="0"/>
              </a:rPr>
              <a:t>th</a:t>
            </a:r>
            <a:r>
              <a:rPr lang="en-GB" sz="1600" dirty="0" smtClean="0">
                <a:latin typeface="Arial" charset="0"/>
              </a:rPr>
              <a:t> April 2016)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8" y="1115111"/>
            <a:ext cx="3323169" cy="7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 rot="16200000">
            <a:off x="6784691" y="2104742"/>
            <a:ext cx="980103" cy="24601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0601" y="2717800"/>
            <a:ext cx="361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Which Version will be the CDR baseline? We need to define a cut-off date?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34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4153"/>
            <a:ext cx="5723407" cy="587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SKA Product Breakdown Structure - LFAA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97229"/>
              </p:ext>
            </p:extLst>
          </p:nvPr>
        </p:nvGraphicFramePr>
        <p:xfrm>
          <a:off x="385757" y="906584"/>
          <a:ext cx="8672273" cy="3631228"/>
        </p:xfrm>
        <a:graphic>
          <a:graphicData uri="http://schemas.openxmlformats.org/drawingml/2006/table">
            <a:tbl>
              <a:tblPr/>
              <a:tblGrid>
                <a:gridCol w="967296"/>
                <a:gridCol w="788362"/>
                <a:gridCol w="4111130"/>
                <a:gridCol w="2805485"/>
              </a:tblGrid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Sub-System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9"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398">
                <a:tc vMerge="1"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Node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Antenna Assembly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Antenna Power Interface Unit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Mesh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Tile Processing Module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Monitor, Control and Calibration System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 Processing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Sub-System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50"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Low Frequency Aperture Array Data Network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46632"/>
              </p:ext>
            </p:extLst>
          </p:nvPr>
        </p:nvGraphicFramePr>
        <p:xfrm>
          <a:off x="1281724" y="4611076"/>
          <a:ext cx="3852984" cy="1784160"/>
        </p:xfrm>
        <a:graphic>
          <a:graphicData uri="http://schemas.openxmlformats.org/drawingml/2006/table">
            <a:tbl>
              <a:tblPr/>
              <a:tblGrid>
                <a:gridCol w="385298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Sub-System Level Deliverables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Sub-System Development Specification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Requirements Specification (if required)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and Analysis Document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Assembly, Integration and Verification Plan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Acceptance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 Report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Compliance Matrix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83364"/>
              </p:ext>
            </p:extLst>
          </p:nvPr>
        </p:nvGraphicFramePr>
        <p:xfrm>
          <a:off x="5291016" y="4611076"/>
          <a:ext cx="3759199" cy="1784160"/>
        </p:xfrm>
        <a:graphic>
          <a:graphicData uri="http://schemas.openxmlformats.org/drawingml/2006/table">
            <a:tbl>
              <a:tblPr/>
              <a:tblGrid>
                <a:gridCol w="375919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 Level Fabrication Data Pack consists of: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 Of Material Data Pack (see next slides)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Acceptance Test Specification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Acceptance Test Plan and Procedure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Acceptance Test Report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0526"/>
              </p:ext>
            </p:extLst>
          </p:nvPr>
        </p:nvGraphicFramePr>
        <p:xfrm>
          <a:off x="2355240" y="1250460"/>
          <a:ext cx="6655899" cy="1141440"/>
        </p:xfrm>
        <a:graphic>
          <a:graphicData uri="http://schemas.openxmlformats.org/drawingml/2006/table">
            <a:tbl>
              <a:tblPr/>
              <a:tblGrid>
                <a:gridCol w="2490298"/>
                <a:gridCol w="2485293"/>
                <a:gridCol w="1680308"/>
              </a:tblGrid>
              <a:tr h="2337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 Level Deliverables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Requirements Specification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Design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Analysis Report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ICD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Compliance Matrix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RAM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Analysis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Report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Construction Plan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Detailed Cost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Report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1899138" y="1609970"/>
            <a:ext cx="398584" cy="16412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8573472" y="4583724"/>
            <a:ext cx="484553" cy="16412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556369" y="4626708"/>
            <a:ext cx="484553" cy="16412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17383"/>
              </p:ext>
            </p:extLst>
          </p:nvPr>
        </p:nvGraphicFramePr>
        <p:xfrm>
          <a:off x="440471" y="1875689"/>
          <a:ext cx="1654052" cy="1850880"/>
        </p:xfrm>
        <a:graphic>
          <a:graphicData uri="http://schemas.openxmlformats.org/drawingml/2006/table">
            <a:tbl>
              <a:tblPr/>
              <a:tblGrid>
                <a:gridCol w="1654052"/>
              </a:tblGrid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Level Deliverables (SKAO)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Requirements</a:t>
                      </a:r>
                    </a:p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 to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Element ICDs</a:t>
                      </a:r>
                    </a:p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AIV Plan</a:t>
                      </a:r>
                    </a:p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Compliance Matrix</a:t>
                      </a:r>
                    </a:p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Construction Plan and </a:t>
                      </a:r>
                    </a:p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Cost Analysis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0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07294"/>
              </p:ext>
            </p:extLst>
          </p:nvPr>
        </p:nvGraphicFramePr>
        <p:xfrm>
          <a:off x="276348" y="364699"/>
          <a:ext cx="8742606" cy="6202680"/>
        </p:xfrm>
        <a:graphic>
          <a:graphicData uri="http://schemas.openxmlformats.org/drawingml/2006/table">
            <a:tbl>
              <a:tblPr/>
              <a:tblGrid>
                <a:gridCol w="2146421"/>
                <a:gridCol w="6596185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name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SKA-TEL-LFAA-01000XX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Detailed risk register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SKA-TEL-LFAA-01000XX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 strategy and costing for LFAA procurement at SKA1 construction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SKA-TEL-LFAA-01000XX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ILS input to SKAO ILS report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RAM Analysis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SKA-TEL-LFAA-01000XX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plan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SKA-TEL-LFAA-01000XX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Delivered Items and Documents List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Construction plan (can include verification plan, test plan, roll out, hand over, acceptance plan)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requirements specification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design and analysis report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ICD LFAA-CSP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ICD LFAA -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INFRA.AUS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ICD LFAA  - TM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ICD LFAA - SaDT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ICD document, including all internals ICDs + system definition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LFAA Compliance matrix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SKA-TEL-LFAA-02000XX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report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AAVS 1 Test and Verification Plans (subsumed by a &amp; b)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Top-level design and specification of AAVS 1 (subsumed by SKA-TEL-LFAA-0200001 SE-SRS REV 01 AAVS1 System Requirements Specification: HS)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and test of hardware and software modules for AAVS 1 (This is now split into the WPs with their L4 and tie back to 0200001)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and external procurement for AAVS 1 (procurement is not managed by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but AAVS1 management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AAVS1 test and evaluation report (subsumed by b)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AAVS1 Commissioning Test Plan (SKA-TEL-0800002, updated)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SKA-TEL-LFAA-0000006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AAVS1 Commissioning Test Report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911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Types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</a:t>
            </a:r>
          </a:p>
          <a:p>
            <a:r>
              <a:rPr lang="en-GB" dirty="0" smtClean="0"/>
              <a:t>Technical</a:t>
            </a:r>
          </a:p>
          <a:p>
            <a:r>
              <a:rPr lang="en-GB" dirty="0" smtClean="0"/>
              <a:t>Critical Item</a:t>
            </a:r>
          </a:p>
          <a:p>
            <a:r>
              <a:rPr lang="en-GB" dirty="0" smtClean="0"/>
              <a:t>Procurement</a:t>
            </a:r>
          </a:p>
          <a:p>
            <a:r>
              <a:rPr lang="en-GB" dirty="0" smtClean="0"/>
              <a:t>Software Requirements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5764" y="4024190"/>
            <a:ext cx="854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Which ones do we need – debatable and should be based on the final system architecture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3590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878903" y="1665287"/>
            <a:ext cx="3097212" cy="3527425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63516" y="862012"/>
            <a:ext cx="3327987" cy="80327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0594" y="1665287"/>
            <a:ext cx="3097212" cy="3527425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1" y="1530593"/>
            <a:ext cx="5341406" cy="40060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421873" y="1041400"/>
            <a:ext cx="2438400" cy="14764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6294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AIV Strategy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321553"/>
            <a:ext cx="8636000" cy="4768199"/>
          </a:xfrm>
        </p:spPr>
      </p:pic>
    </p:spTree>
    <p:extLst>
      <p:ext uri="{BB962C8B-B14F-4D97-AF65-F5344CB8AC3E}">
        <p14:creationId xmlns:p14="http://schemas.microsoft.com/office/powerpoint/2010/main" val="14523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Construction Schedule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9" y="898768"/>
            <a:ext cx="8084296" cy="52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1" descr="star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144670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2" descr="star_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4194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3" descr="star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49884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4" descr="star_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44194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5" descr="startu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47210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6" descr="start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47210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7" descr="startup-fol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47210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8" descr="trafficlight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4371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9" descr="trafficlight_o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143718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trafficlight_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143718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1" descr="trafficlight_r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6" y="144988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2" descr="trafficlight_red_yell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4371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3" descr="trafficlight_yell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43718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4" descr="app_large_ico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36599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5" descr="ball_g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144194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6" descr="ball_r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144670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7" descr="ball_yello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1" y="144194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8" descr="pin_gre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1642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9" descr="pin_r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642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0" descr="pin_yellow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1642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1" descr="pin_g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1642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3" descr="tupperware2_gree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1674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4" descr="tupperware2_re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6" descr="tupperware_gree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6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7" descr="tupperware_Red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1674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8" descr="user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9" descr="user-offli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0" descr="user-online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1" descr="alarm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164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2" descr="potion_green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208170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3" descr="potion_red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1" y="208805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4" descr="potion_yellow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208170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5" descr="protect green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28167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6" descr="protect red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6" y="28167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7" descr="protect yellow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6" y="28167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8" descr="shield_green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208170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9" descr="shield_red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208805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0" descr="shield_yellow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08170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1" descr="bug_green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5163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2" descr="bug_r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275163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3" descr="bug_yellow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275163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74" descr="flag_green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6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5" descr="flag_red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6" descr="flag_yellow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1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7" descr="go_1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55148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8" descr="go_24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1338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9" descr="go_32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4736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0" descr="misc2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857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1" descr="misc3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57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2" descr="misc4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857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83" descr="nav_down_green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1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84" descr="nav_down_red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5" descr="nav_up_green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6" descr="nav_up_red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81672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7" descr="pawn_glass_green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36123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88" descr="pawn_glass_red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6123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89" descr="pawn_glass_yellow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6" y="336123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90" descr="pill_green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335488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91" descr="pill_red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3361234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2" descr="pill_yellow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6123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3" descr="banner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36599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94" descr="book_green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803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5" descr="book_red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398035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96" descr="book_yellow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398035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97" descr="flag_16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499347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98" descr="flag_24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6124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99" descr="flag_32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6" y="34310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00" descr="cube_green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3370759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01" descr="cube_yellow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36599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02" descr="drink_green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1" y="3359647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03" descr="drink_red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36599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04" descr="drink_yellow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336599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05" descr="bullet_triangle_red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9803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06" descr="bullet_triangle_yellow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9803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07" descr="clock_run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3365997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08" descr="clock_stop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35488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09" descr="component_green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6924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0" descr="component_red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3980359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11" descr="component_yellow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3969247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12" descr="bullet_triangle_green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98035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14"/>
          <p:cNvSpPr>
            <a:spLocks noChangeArrowheads="1"/>
          </p:cNvSpPr>
          <p:nvPr/>
        </p:nvSpPr>
        <p:spPr bwMode="auto">
          <a:xfrm>
            <a:off x="5799138" y="4134347"/>
            <a:ext cx="76200" cy="76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3" name="Rectangle 215"/>
          <p:cNvSpPr>
            <a:spLocks noChangeArrowheads="1"/>
          </p:cNvSpPr>
          <p:nvPr/>
        </p:nvSpPr>
        <p:spPr bwMode="auto">
          <a:xfrm>
            <a:off x="5262563" y="4134347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4" name="Rectangle 216"/>
          <p:cNvSpPr>
            <a:spLocks noChangeArrowheads="1"/>
          </p:cNvSpPr>
          <p:nvPr/>
        </p:nvSpPr>
        <p:spPr bwMode="auto">
          <a:xfrm>
            <a:off x="5530851" y="4132759"/>
            <a:ext cx="76200" cy="76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85" name="Picture 217" descr="down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4132759"/>
            <a:ext cx="11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18" descr="up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132759"/>
            <a:ext cx="1143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7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Engineering Time-Line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2" y="1981184"/>
            <a:ext cx="8682037" cy="27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Engineering Time-Line (2)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701861"/>
            <a:ext cx="8682037" cy="40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budget process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13992"/>
            <a:ext cx="8682037" cy="421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8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to Engineering budgets map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02789"/>
              </p:ext>
            </p:extLst>
          </p:nvPr>
        </p:nvGraphicFramePr>
        <p:xfrm>
          <a:off x="368828" y="1080178"/>
          <a:ext cx="8740328" cy="5092026"/>
        </p:xfrm>
        <a:graphic>
          <a:graphicData uri="http://schemas.openxmlformats.org/drawingml/2006/table">
            <a:tbl>
              <a:tblPr firstRow="1" firstCol="1" bandRow="1"/>
              <a:tblGrid>
                <a:gridCol w="1929343"/>
                <a:gridCol w="943417"/>
                <a:gridCol w="943417"/>
                <a:gridCol w="943417"/>
                <a:gridCol w="781311"/>
                <a:gridCol w="948267"/>
                <a:gridCol w="1100673"/>
                <a:gridCol w="1150483"/>
              </a:tblGrid>
              <a:tr h="300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Case</a:t>
                      </a:r>
                      <a:r>
                        <a:rPr lang="en-GB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Performance Characteristic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Timing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Budget [1]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Time-domain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stability [2]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Noise/Tsys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[3]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Linearity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[4]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Dynamic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[5]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Spectral Performance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[6]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Polarization 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performance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[7]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0014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EoR/CD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Spatial/spectral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frequency domains 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Spectral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cube image domain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Brightness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temperature sensitivity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Pulsar Search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DM range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Search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Pulsar Timing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Timing Accuracy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clock and clock derivatives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3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 Imaging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Continuum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Spectral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 cubes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Transients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7506" marR="67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7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7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4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7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3033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0" y="3144708"/>
            <a:ext cx="1825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23" y="3144708"/>
            <a:ext cx="1825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44708"/>
            <a:ext cx="1825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7" y="2731964"/>
            <a:ext cx="1825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6" y="27351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6" y="27351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73" y="27351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39" y="27351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735139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7" y="3749944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07" y="3749944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47" y="4030668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5" y="4030668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80" y="450453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47" y="450453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7" y="450453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7" y="4878922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79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6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0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97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38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6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73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80" y="5961862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29" y="5443807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03" y="5697806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44" y="5697806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72" y="5697806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5" y="5697806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6" y="5961862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0" y="5961862"/>
            <a:ext cx="1762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of Quality (part </a:t>
            </a:r>
            <a:r>
              <a:rPr lang="en-GB" dirty="0"/>
              <a:t>of </a:t>
            </a:r>
            <a:r>
              <a:rPr lang="en-GB" dirty="0" smtClean="0"/>
              <a:t>QFD</a:t>
            </a:r>
            <a:r>
              <a:rPr lang="en-GB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1" y="796396"/>
            <a:ext cx="5821889" cy="55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898" y="914510"/>
            <a:ext cx="34852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dirty="0" smtClean="0"/>
              <a:t>QFD = Quality Function Deployment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5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Waterfall Relationship of QFD matrices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818766"/>
            <a:ext cx="8682037" cy="38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0066" y="5681139"/>
            <a:ext cx="163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AAVS1</a:t>
            </a:r>
            <a:endParaRPr lang="en-GB" sz="36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58079" y="5240867"/>
            <a:ext cx="647988" cy="763437"/>
            <a:chOff x="5558079" y="5376333"/>
            <a:chExt cx="647988" cy="484032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5558079" y="5851898"/>
              <a:ext cx="647988" cy="1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206067" y="5376333"/>
              <a:ext cx="0" cy="484032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206067" y="585542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Measured</a:t>
            </a:r>
            <a:endParaRPr lang="en-GB" sz="14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 bwMode="auto">
          <a:xfrm flipV="1">
            <a:off x="7185822" y="6009316"/>
            <a:ext cx="544245" cy="1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730067" y="587433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Calculated</a:t>
            </a:r>
            <a:endParaRPr lang="en-GB" sz="1400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36563" y="5133975"/>
            <a:ext cx="2061104" cy="999072"/>
          </a:xfrm>
          <a:prstGeom prst="wedgeRoundRectCallout">
            <a:avLst>
              <a:gd name="adj1" fmla="val 48618"/>
              <a:gd name="adj2" fmla="val -10927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latin typeface="Arial" charset="0"/>
              </a:rPr>
              <a:t>Low Telescope Domain Specialist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623853" y="1278465"/>
            <a:ext cx="1473080" cy="680513"/>
          </a:xfrm>
          <a:prstGeom prst="wedgeRoundRectCallout">
            <a:avLst>
              <a:gd name="adj1" fmla="val -56707"/>
              <a:gd name="adj2" fmla="val 125204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Arial" charset="0"/>
              </a:rPr>
              <a:t>AADC Task</a:t>
            </a:r>
            <a:endParaRPr lang="en-GB" sz="1800" dirty="0">
              <a:latin typeface="Arial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5901386" y="1278465"/>
            <a:ext cx="1473080" cy="680513"/>
          </a:xfrm>
          <a:prstGeom prst="wedgeRoundRectCallout">
            <a:avLst>
              <a:gd name="adj1" fmla="val -83146"/>
              <a:gd name="adj2" fmla="val 204831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Arial" charset="0"/>
              </a:rPr>
              <a:t>AADC Task</a:t>
            </a:r>
            <a:endParaRPr 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2183</Words>
  <Application>Microsoft Office PowerPoint</Application>
  <PresentationFormat>On-screen Show (4:3)</PresentationFormat>
  <Paragraphs>401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Documentation Information flow</vt:lpstr>
      <vt:lpstr>Requirements Engineering – the process</vt:lpstr>
      <vt:lpstr>Requirements Engineering Time-Line</vt:lpstr>
      <vt:lpstr>Requirements Engineering Time-Line (2)</vt:lpstr>
      <vt:lpstr>Engineering budget process</vt:lpstr>
      <vt:lpstr>Science to Engineering budgets map</vt:lpstr>
      <vt:lpstr>House of Quality (part of QFD)</vt:lpstr>
      <vt:lpstr>Waterfall Relationship of QFD matrices</vt:lpstr>
      <vt:lpstr>System Specification Model</vt:lpstr>
      <vt:lpstr>PowerPoint Presentation</vt:lpstr>
      <vt:lpstr>Engineering budgets</vt:lpstr>
      <vt:lpstr>LFAA Specification Tree</vt:lpstr>
      <vt:lpstr>THE END</vt:lpstr>
      <vt:lpstr>PowerPoint Presentation</vt:lpstr>
      <vt:lpstr>Noise/Tsys</vt:lpstr>
      <vt:lpstr>Linearity</vt:lpstr>
      <vt:lpstr>Dynamic range</vt:lpstr>
      <vt:lpstr>Polarization performance</vt:lpstr>
      <vt:lpstr>Other engineering budgets</vt:lpstr>
      <vt:lpstr>Noise/Tsys</vt:lpstr>
      <vt:lpstr>Noise/Tsys</vt:lpstr>
      <vt:lpstr>Pre-construction Stage 2 Objectives</vt:lpstr>
      <vt:lpstr>What do we need?</vt:lpstr>
      <vt:lpstr>Low Telescope Block Definition Diagram</vt:lpstr>
      <vt:lpstr>100-000000 – SKA1 Low Telescope PBS</vt:lpstr>
      <vt:lpstr>100-000000 - Low Telescope PBS</vt:lpstr>
      <vt:lpstr>100-000000 - Low Telescope PBS</vt:lpstr>
      <vt:lpstr>LFAA Block Diagram</vt:lpstr>
      <vt:lpstr>PowerPoint Presentation</vt:lpstr>
      <vt:lpstr>SKA Product Breakdown Structure - LFAA</vt:lpstr>
      <vt:lpstr>PowerPoint Presentation</vt:lpstr>
      <vt:lpstr>Specification Types</vt:lpstr>
      <vt:lpstr>THE END</vt:lpstr>
      <vt:lpstr>PowerPoint Presentation</vt:lpstr>
      <vt:lpstr>AIV Strategy</vt:lpstr>
      <vt:lpstr>Example Construction Schedule</vt:lpstr>
      <vt:lpstr>PowerPoint Presentation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Schnetler, Hermine (STFC,ROE,UKATC)</cp:lastModifiedBy>
  <cp:revision>1802</cp:revision>
  <dcterms:created xsi:type="dcterms:W3CDTF">2006-02-27T08:11:41Z</dcterms:created>
  <dcterms:modified xsi:type="dcterms:W3CDTF">2016-05-10T07:08:36Z</dcterms:modified>
</cp:coreProperties>
</file>