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5" r:id="rId6"/>
    <p:sldId id="261" r:id="rId7"/>
    <p:sldId id="260" r:id="rId8"/>
    <p:sldId id="263" r:id="rId9"/>
    <p:sldId id="262" r:id="rId10"/>
    <p:sldId id="266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4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6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1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7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D797-682E-3344-9AD7-4E258D916174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449-5CDD-0A4F-9C32-28ACE7B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2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pirehep.net/record/894139?ln=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pirehep.net/record/894139?ln=en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ur.pnnl.gov/testtrack.html" TargetMode="External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val.esss.lu.se/DocDB/0002/000274/014/TDR_online_ver_ch8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628" b="5078"/>
          <a:stretch/>
        </p:blipFill>
        <p:spPr>
          <a:xfrm>
            <a:off x="264550" y="1220484"/>
            <a:ext cx="3924157" cy="5381599"/>
          </a:xfrm>
        </p:spPr>
      </p:pic>
      <p:sp>
        <p:nvSpPr>
          <p:cNvPr id="5" name="TextBox 4"/>
          <p:cNvSpPr txBox="1"/>
          <p:nvPr/>
        </p:nvSpPr>
        <p:spPr>
          <a:xfrm>
            <a:off x="264550" y="20155"/>
            <a:ext cx="3924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12, 1906 – First Australian “overseas” wireless transmission, from Point Lonsdale to Devonport, Tasmania (~350 km).</a:t>
            </a: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02" y="817476"/>
            <a:ext cx="3989915" cy="578460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9" idx="1"/>
          </p:cNvCxnSpPr>
          <p:nvPr/>
        </p:nvCxnSpPr>
        <p:spPr>
          <a:xfrm flipH="1" flipV="1">
            <a:off x="5549150" y="1528033"/>
            <a:ext cx="725774" cy="214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4924" y="1558268"/>
            <a:ext cx="155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Lonsdale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59970" y="3765529"/>
            <a:ext cx="725774" cy="394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25264" y="3523641"/>
            <a:ext cx="118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Devonport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549150" y="1558268"/>
            <a:ext cx="1210820" cy="260155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84890" y="317478"/>
            <a:ext cx="4467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insidestory.org.au</a:t>
            </a:r>
            <a:r>
              <a:rPr lang="en-US" sz="1200" dirty="0" smtClean="0"/>
              <a:t>/when-</a:t>
            </a:r>
            <a:r>
              <a:rPr lang="en-US" sz="1200" dirty="0" err="1" smtClean="0"/>
              <a:t>marconis</a:t>
            </a:r>
            <a:r>
              <a:rPr lang="en-US" sz="1200" dirty="0" smtClean="0"/>
              <a:t>-magic-came-to-</a:t>
            </a:r>
            <a:r>
              <a:rPr lang="en-US" sz="1200" dirty="0" err="1" smtClean="0"/>
              <a:t>queenscliff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000"/>
            <a:ext cx="9144000" cy="65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1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417" y="0"/>
            <a:ext cx="7537613" cy="8032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AAVS1 – Pre-AAVS1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301750"/>
            <a:ext cx="8207375" cy="4895850"/>
          </a:xfrm>
        </p:spPr>
        <p:txBody>
          <a:bodyPr/>
          <a:lstStyle/>
          <a:p>
            <a:r>
              <a:rPr lang="en-US" sz="1800" dirty="0" smtClean="0"/>
              <a:t>Main goal:</a:t>
            </a:r>
          </a:p>
          <a:p>
            <a:pPr lvl="1"/>
            <a:r>
              <a:rPr lang="en-US" sz="1600" dirty="0"/>
              <a:t>Prepare for </a:t>
            </a:r>
            <a:r>
              <a:rPr lang="en-US" sz="1600" dirty="0" smtClean="0"/>
              <a:t>AAVS1 installation</a:t>
            </a:r>
          </a:p>
          <a:p>
            <a:pPr lvl="1"/>
            <a:r>
              <a:rPr lang="en-US" sz="1600" dirty="0" smtClean="0"/>
              <a:t>Act as gateway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r>
              <a:rPr lang="en-US" sz="1600" dirty="0" smtClean="0"/>
              <a:t>European:</a:t>
            </a:r>
          </a:p>
          <a:p>
            <a:pPr lvl="1"/>
            <a:r>
              <a:rPr lang="en-US" sz="1200" dirty="0" smtClean="0"/>
              <a:t>Test subsystems</a:t>
            </a:r>
          </a:p>
          <a:p>
            <a:pPr lvl="1"/>
            <a:r>
              <a:rPr lang="en-US" sz="1200" dirty="0" smtClean="0"/>
              <a:t>Integration </a:t>
            </a:r>
          </a:p>
          <a:p>
            <a:pPr lvl="1"/>
            <a:r>
              <a:rPr lang="en-US" sz="1200" dirty="0" smtClean="0"/>
              <a:t>Debugging</a:t>
            </a:r>
          </a:p>
          <a:p>
            <a:pPr lvl="1"/>
            <a:r>
              <a:rPr lang="en-US" sz="1200" dirty="0" smtClean="0"/>
              <a:t>Staff training</a:t>
            </a:r>
          </a:p>
          <a:p>
            <a:pPr lvl="1"/>
            <a:r>
              <a:rPr lang="en-US" sz="1200" dirty="0" smtClean="0"/>
              <a:t>Compliance test</a:t>
            </a:r>
          </a:p>
          <a:p>
            <a:pPr lvl="1"/>
            <a:r>
              <a:rPr lang="en-US" sz="1200" dirty="0"/>
              <a:t>Support during </a:t>
            </a:r>
            <a:r>
              <a:rPr lang="en-US" sz="1200" dirty="0" smtClean="0"/>
              <a:t>AAVS1 installation </a:t>
            </a:r>
            <a:endParaRPr lang="en-US" sz="1200" dirty="0"/>
          </a:p>
          <a:p>
            <a:pPr lvl="2"/>
            <a:r>
              <a:rPr lang="en-US" sz="1400" dirty="0"/>
              <a:t>Parallel site and staff</a:t>
            </a:r>
          </a:p>
          <a:p>
            <a:endParaRPr lang="en-US" sz="1600" dirty="0" smtClean="0"/>
          </a:p>
          <a:p>
            <a:r>
              <a:rPr lang="en-US" sz="1600" dirty="0" smtClean="0"/>
              <a:t>Australian</a:t>
            </a:r>
            <a:r>
              <a:rPr lang="en-US" sz="1600" dirty="0"/>
              <a:t>:</a:t>
            </a:r>
          </a:p>
          <a:p>
            <a:pPr lvl="1"/>
            <a:r>
              <a:rPr lang="nl-NL" sz="1200" dirty="0" err="1"/>
              <a:t>Duplicate</a:t>
            </a:r>
            <a:r>
              <a:rPr lang="nl-NL" sz="1200" dirty="0"/>
              <a:t> system </a:t>
            </a:r>
            <a:r>
              <a:rPr lang="nl-NL" sz="1200" dirty="0" err="1"/>
              <a:t>from</a:t>
            </a:r>
            <a:r>
              <a:rPr lang="nl-NL" sz="1200" dirty="0"/>
              <a:t> European site</a:t>
            </a:r>
          </a:p>
          <a:p>
            <a:pPr lvl="1"/>
            <a:r>
              <a:rPr lang="nl-NL" sz="1200" dirty="0"/>
              <a:t>Start </a:t>
            </a:r>
            <a:r>
              <a:rPr lang="nl-NL" sz="1200" dirty="0" err="1"/>
              <a:t>ticking</a:t>
            </a:r>
            <a:r>
              <a:rPr lang="nl-NL" sz="1200" dirty="0"/>
              <a:t> off </a:t>
            </a:r>
            <a:r>
              <a:rPr lang="nl-NL" sz="1200" dirty="0" err="1" smtClean="0"/>
              <a:t>requirements</a:t>
            </a:r>
            <a:r>
              <a:rPr lang="nl-NL" sz="1200" dirty="0" smtClean="0"/>
              <a:t> </a:t>
            </a:r>
            <a:r>
              <a:rPr lang="nl-NL" sz="1200" dirty="0" err="1" smtClean="0"/>
              <a:t>through</a:t>
            </a:r>
            <a:r>
              <a:rPr lang="nl-NL" sz="1200" dirty="0" smtClean="0"/>
              <a:t> first </a:t>
            </a:r>
            <a:r>
              <a:rPr lang="nl-NL" sz="1200" dirty="0" err="1" smtClean="0"/>
              <a:t>measurements</a:t>
            </a:r>
            <a:r>
              <a:rPr lang="nl-NL" sz="1200" dirty="0" smtClean="0"/>
              <a:t> as </a:t>
            </a:r>
            <a:r>
              <a:rPr lang="nl-NL" sz="1200" dirty="0" err="1" smtClean="0"/>
              <a:t>soon</a:t>
            </a:r>
            <a:r>
              <a:rPr lang="nl-NL" sz="1200" dirty="0" smtClean="0"/>
              <a:t> as </a:t>
            </a:r>
            <a:r>
              <a:rPr lang="nl-NL" sz="1200" dirty="0" err="1" smtClean="0"/>
              <a:t>possible</a:t>
            </a:r>
            <a:r>
              <a:rPr lang="nl-NL" sz="1200" dirty="0" smtClean="0"/>
              <a:t>….</a:t>
            </a:r>
            <a:endParaRPr lang="nl-NL" sz="1200" dirty="0"/>
          </a:p>
          <a:p>
            <a:endParaRPr lang="en-US" sz="1600" dirty="0"/>
          </a:p>
          <a:p>
            <a:pPr lvl="2"/>
            <a:endParaRPr lang="en-US" sz="1400" dirty="0"/>
          </a:p>
        </p:txBody>
      </p:sp>
      <p:pic>
        <p:nvPicPr>
          <p:cNvPr id="6" name="Picture 5" descr="13124588_10156793707855290_452923106238563302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91" y="912541"/>
            <a:ext cx="4868333" cy="365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7925" y="6197600"/>
            <a:ext cx="507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Pieter </a:t>
            </a:r>
            <a:r>
              <a:rPr lang="en-US" dirty="0" err="1" smtClean="0"/>
              <a:t>Benthem</a:t>
            </a:r>
            <a:r>
              <a:rPr lang="en-US" dirty="0" smtClean="0"/>
              <a:t> (and see </a:t>
            </a:r>
            <a:r>
              <a:rPr lang="en-US" dirty="0" err="1" smtClean="0"/>
              <a:t>Nima’s</a:t>
            </a:r>
            <a:r>
              <a:rPr lang="en-US" dirty="0" smtClean="0"/>
              <a:t> presentation)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2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Common characteristics of Integration and Test Facilities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504"/>
            <a:ext cx="8229600" cy="5617876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dirty="0" smtClean="0"/>
              <a:t>Gather and combine/mix expertise from: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omain experts; 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anagement; and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ndustry;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Can/should exist across the lifecycle of a project: </a:t>
            </a:r>
          </a:p>
          <a:p>
            <a:pPr lvl="2"/>
            <a:r>
              <a:rPr lang="en-US" dirty="0" smtClean="0"/>
              <a:t>Design -&gt; Construction -&gt; Operations;</a:t>
            </a:r>
          </a:p>
          <a:p>
            <a:pPr lvl="2"/>
            <a:r>
              <a:rPr lang="en-US" dirty="0" smtClean="0"/>
              <a:t>Often have role in early system design;</a:t>
            </a:r>
          </a:p>
          <a:p>
            <a:pPr lvl="2"/>
            <a:r>
              <a:rPr lang="en-US" dirty="0" smtClean="0"/>
              <a:t>Test and integrate as the project proceeds (blurred with prototyping);</a:t>
            </a:r>
          </a:p>
          <a:p>
            <a:pPr lvl="2"/>
            <a:r>
              <a:rPr lang="en-US" dirty="0" smtClean="0"/>
              <a:t>Used to progressively retire risks;</a:t>
            </a:r>
          </a:p>
          <a:p>
            <a:pPr lvl="2"/>
            <a:r>
              <a:rPr lang="en-US" dirty="0" smtClean="0"/>
              <a:t>Separation (geographical and logical) between development and test activities are ok/advantageous;</a:t>
            </a:r>
          </a:p>
          <a:p>
            <a:pPr lvl="2"/>
            <a:r>
              <a:rPr lang="en-US" dirty="0" smtClean="0"/>
              <a:t>Operational facilities often inherit from test and integration activities;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 generally hierarchical, both in time and across the system;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Follow partner contributions (intellectual and financial);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 budgeted for in the construction plan and planned for early;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Closely involve industry (early) – as prime in large/complicated/complex 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3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SKA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55"/>
            <a:ext cx="8229600" cy="48584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Will likely be funded with cash and in-kind contributions (a la European Spallation Source).  IGO negotiations will determine this;</a:t>
            </a:r>
          </a:p>
          <a:p>
            <a:endParaRPr lang="en-US" dirty="0" smtClean="0"/>
          </a:p>
          <a:p>
            <a:r>
              <a:rPr lang="en-US" dirty="0" smtClean="0"/>
              <a:t>Intellectual and financial contributions from around the world;</a:t>
            </a:r>
          </a:p>
          <a:p>
            <a:endParaRPr lang="en-US" dirty="0" smtClean="0"/>
          </a:p>
          <a:p>
            <a:r>
              <a:rPr lang="en-US" dirty="0" smtClean="0"/>
              <a:t>Consists of two complicated systems (telescopes), each consisting of complicated sub-systems.  One set of policies to rule them all;</a:t>
            </a:r>
          </a:p>
          <a:p>
            <a:endParaRPr lang="en-US" dirty="0" smtClean="0"/>
          </a:p>
          <a:p>
            <a:r>
              <a:rPr lang="en-US" dirty="0" smtClean="0"/>
              <a:t>Unique distributed nature (instrument and management), mix of infrastructure, technology, logistics -&gt; complex operational boundary conditions on instrument design;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67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73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the SKA on a path to delivery?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655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Approaching CDR with incomplete system, patchy consortium outputs, requirements, analysis at all levels of the project;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Approaching CDR without systematic industry guidance or input;</a:t>
            </a:r>
          </a:p>
          <a:p>
            <a:endParaRPr lang="en-US" dirty="0" smtClean="0"/>
          </a:p>
          <a:p>
            <a:r>
              <a:rPr lang="en-US" dirty="0" smtClean="0"/>
              <a:t>Cost-capped construction budget excises critical elements of the system (defined as the stuff needed to extract science from the SKA);</a:t>
            </a:r>
          </a:p>
          <a:p>
            <a:endParaRPr lang="en-US" dirty="0"/>
          </a:p>
          <a:p>
            <a:r>
              <a:rPr lang="en-US" dirty="0" smtClean="0"/>
              <a:t>Boundary conditions from integration and test, deployment, engineering/science commissioning, and operations require substantial work to understand;</a:t>
            </a:r>
          </a:p>
          <a:p>
            <a:endParaRPr lang="en-US" dirty="0" smtClean="0"/>
          </a:p>
          <a:p>
            <a:r>
              <a:rPr lang="en-US" dirty="0" smtClean="0"/>
              <a:t>Telescope Teams are a good but limited step in the right direction.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3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91176" y="1966230"/>
            <a:ext cx="3454817" cy="75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8230" y="2661953"/>
            <a:ext cx="91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Pre-con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45993" y="1256193"/>
            <a:ext cx="0" cy="969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887" y="85305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231983" y="1966230"/>
            <a:ext cx="3454817" cy="75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09311" y="1256193"/>
            <a:ext cx="0" cy="969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43253" y="853054"/>
            <a:ext cx="163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Contract award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9653" y="2102771"/>
            <a:ext cx="159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……………………..</a:t>
            </a:r>
            <a:endParaRPr lang="en-US" dirty="0"/>
          </a:p>
        </p:txBody>
      </p:sp>
      <p:pic>
        <p:nvPicPr>
          <p:cNvPr id="13" name="Picture 12" descr="construction-strategy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61" y="2675801"/>
            <a:ext cx="1884863" cy="3171736"/>
          </a:xfrm>
          <a:prstGeom prst="rect">
            <a:avLst/>
          </a:prstGeom>
        </p:spPr>
      </p:pic>
      <p:cxnSp>
        <p:nvCxnSpPr>
          <p:cNvPr id="15" name="Curved Connector 14"/>
          <p:cNvCxnSpPr>
            <a:stCxn id="12" idx="2"/>
          </p:cNvCxnSpPr>
          <p:nvPr/>
        </p:nvCxnSpPr>
        <p:spPr>
          <a:xfrm rot="16200000" flipH="1">
            <a:off x="5204963" y="1722612"/>
            <a:ext cx="682073" cy="218105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196398" y="5721232"/>
            <a:ext cx="5735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97242" y="555737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AIV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91176" y="3277093"/>
            <a:ext cx="46330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Expose to industry</a:t>
            </a:r>
          </a:p>
          <a:p>
            <a:r>
              <a:rPr lang="en-US" dirty="0" smtClean="0"/>
              <a:t>Review designs/plans</a:t>
            </a:r>
          </a:p>
          <a:p>
            <a:r>
              <a:rPr lang="en-US" dirty="0" smtClean="0"/>
              <a:t>Design qualification for contract preparation</a:t>
            </a:r>
          </a:p>
          <a:p>
            <a:r>
              <a:rPr lang="en-US" dirty="0" smtClean="0"/>
              <a:t>Full and standard document set (incl. drawings)</a:t>
            </a:r>
          </a:p>
          <a:p>
            <a:r>
              <a:rPr lang="en-US" dirty="0" smtClean="0"/>
              <a:t>Testing with prototypes/emulators/simulators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176" y="5041087"/>
            <a:ext cx="5429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Couples to: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Procurement strategy;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Construction plan/cost book (what is in, what is out);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IGO negotiations.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60276" y="669085"/>
            <a:ext cx="3495798" cy="1556581"/>
            <a:chOff x="860276" y="669085"/>
            <a:chExt cx="3495798" cy="1556581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248756" y="1106019"/>
              <a:ext cx="2107318" cy="11196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60276" y="669085"/>
              <a:ext cx="17261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Who does this?</a:t>
              </a:r>
            </a:p>
            <a:p>
              <a:r>
                <a:rPr lang="en-US" dirty="0" smtClean="0"/>
                <a:t>Where?</a:t>
              </a:r>
            </a:p>
            <a:p>
              <a:r>
                <a:rPr lang="en-US" dirty="0" smtClean="0"/>
                <a:t>Who pays for it?</a:t>
              </a:r>
              <a:endParaRPr lang="en-US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H="1">
            <a:off x="7196398" y="3113211"/>
            <a:ext cx="5735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97246" y="2949351"/>
            <a:ext cx="1075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ITF/NDC/RSEC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797246" y="3226350"/>
            <a:ext cx="0" cy="1661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056688" y="3923430"/>
            <a:ext cx="13655" cy="1661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2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Conclusions/suggestions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400"/>
            <a:ext cx="8229600" cy="547285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I&amp;T is a critical activity over the life of a project:</a:t>
            </a:r>
          </a:p>
          <a:p>
            <a:pPr lvl="1"/>
            <a:r>
              <a:rPr lang="en-US" dirty="0" smtClean="0"/>
              <a:t>Starts from early design stage and is important in designing a system;</a:t>
            </a:r>
          </a:p>
          <a:p>
            <a:pPr lvl="1"/>
            <a:r>
              <a:rPr lang="en-US" dirty="0" smtClean="0"/>
              <a:t>Should draw from domain experts, project management, and industry;</a:t>
            </a:r>
          </a:p>
          <a:p>
            <a:pPr lvl="1"/>
            <a:r>
              <a:rPr lang="en-US" dirty="0" smtClean="0"/>
              <a:t>Should be some logical separation between I&amp;T and development teams;</a:t>
            </a:r>
          </a:p>
          <a:p>
            <a:pPr lvl="1"/>
            <a:r>
              <a:rPr lang="en-US" dirty="0" smtClean="0"/>
              <a:t>Should be fully budgeted in the construction cost (establishment and operational costs).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I&amp;T should be undertaken as early and as often as possible and progressively encompassing the full system:</a:t>
            </a:r>
          </a:p>
          <a:p>
            <a:pPr lvl="1"/>
            <a:r>
              <a:rPr lang="en-US" dirty="0" smtClean="0"/>
              <a:t>One of the primary risk reduction activities available to projects.</a:t>
            </a:r>
          </a:p>
          <a:p>
            <a:endParaRPr lang="en-US" dirty="0" smtClean="0"/>
          </a:p>
          <a:p>
            <a:r>
              <a:rPr lang="en-US" dirty="0" smtClean="0"/>
              <a:t>I&amp;T should deeply involve industry (I think I&amp;T should be industry-led as a precursor to contract preparation):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816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02"/>
            <a:ext cx="8229600" cy="585152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For SKA, I&amp;T is likely to be hierarchical, sensibly aggregated, but distributed.  I&amp;T activities will likely follow financial and intellectual contributions to the technical program;</a:t>
            </a:r>
          </a:p>
          <a:p>
            <a:endParaRPr lang="en-US" dirty="0"/>
          </a:p>
          <a:p>
            <a:r>
              <a:rPr lang="en-US" dirty="0"/>
              <a:t>The conclusion of CDR is the perfect point at which to stand up a coordinated I&amp;T program:</a:t>
            </a:r>
          </a:p>
          <a:p>
            <a:pPr lvl="1"/>
            <a:r>
              <a:rPr lang="en-US" dirty="0"/>
              <a:t>Problematic, because construction budget will not be available for years(?);</a:t>
            </a:r>
          </a:p>
          <a:p>
            <a:pPr lvl="1"/>
            <a:r>
              <a:rPr lang="en-US" dirty="0"/>
              <a:t>Problematic, because establishment of I&amp;T is one of a number of costs excised from the cost cap</a:t>
            </a:r>
          </a:p>
          <a:p>
            <a:pPr lvl="1"/>
            <a:r>
              <a:rPr lang="en-US" dirty="0"/>
              <a:t>Who will spend money post-CDR but before construction start??</a:t>
            </a:r>
          </a:p>
          <a:p>
            <a:endParaRPr lang="en-US" dirty="0"/>
          </a:p>
          <a:p>
            <a:r>
              <a:rPr lang="en-US" dirty="0"/>
              <a:t>A project-wide I&amp;T strategy is required, involving industry, as soon as possible:</a:t>
            </a:r>
          </a:p>
          <a:p>
            <a:pPr lvl="1"/>
            <a:r>
              <a:rPr lang="en-US" dirty="0"/>
              <a:t>But this touches the IGO </a:t>
            </a:r>
            <a:r>
              <a:rPr lang="en-US" dirty="0" smtClean="0"/>
              <a:t>negotiations</a:t>
            </a:r>
            <a:r>
              <a:rPr lang="en-US" dirty="0"/>
              <a:t> </a:t>
            </a:r>
            <a:r>
              <a:rPr lang="en-US" dirty="0" smtClean="0"/>
              <a:t>(procurement, member contributions, in-kind </a:t>
            </a:r>
            <a:r>
              <a:rPr lang="en-US" dirty="0" err="1" smtClean="0"/>
              <a:t>vs</a:t>
            </a:r>
            <a:r>
              <a:rPr lang="en-US" dirty="0" smtClean="0"/>
              <a:t> cash, </a:t>
            </a:r>
            <a:r>
              <a:rPr lang="en-US" dirty="0" err="1" smtClean="0"/>
              <a:t>juste</a:t>
            </a:r>
            <a:r>
              <a:rPr lang="en-US" dirty="0" smtClean="0"/>
              <a:t> retour).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AADC leading the way in this respect – you have forced yourself into I&amp;T because you have chosen a strong prototyping path during your pre-construction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1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596"/>
            <a:ext cx="8229600" cy="59906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Contemplating future uses of the technology, the Victorian attorney-general </a:t>
            </a:r>
            <a:r>
              <a:rPr lang="en-US" dirty="0" err="1" smtClean="0"/>
              <a:t>favoured</a:t>
            </a:r>
            <a:r>
              <a:rPr lang="en-US" dirty="0" smtClean="0"/>
              <a:t> what he called pocket Marconi installations. These devices, he imagined, could be used to transmit photographs to the wives of politicians, letting them know where their husbands </a:t>
            </a:r>
            <a:r>
              <a:rPr lang="en-US" smtClean="0"/>
              <a:t>were.</a:t>
            </a:r>
          </a:p>
          <a:p>
            <a:endParaRPr lang="en-US" dirty="0" smtClean="0"/>
          </a:p>
          <a:p>
            <a:r>
              <a:rPr lang="en-US" dirty="0" smtClean="0"/>
              <a:t>Governor-General </a:t>
            </a:r>
            <a:r>
              <a:rPr lang="en-US" dirty="0" err="1" smtClean="0"/>
              <a:t>Northcote</a:t>
            </a:r>
            <a:r>
              <a:rPr lang="en-US" dirty="0" smtClean="0"/>
              <a:t> worried that wireless may make it harder for him to travel beyond the control of the prime minister.</a:t>
            </a:r>
          </a:p>
          <a:p>
            <a:endParaRPr lang="en-US" dirty="0"/>
          </a:p>
          <a:p>
            <a:r>
              <a:rPr lang="en-US" dirty="0" smtClean="0"/>
              <a:t>Jock Given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9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Integration and Test </a:t>
            </a:r>
            <a:r>
              <a:rPr lang="en-US" dirty="0" smtClean="0"/>
              <a:t>Facilities (</a:t>
            </a:r>
            <a:r>
              <a:rPr lang="en-US" i="1" dirty="0" smtClean="0"/>
              <a:t>or is it National Development </a:t>
            </a:r>
            <a:r>
              <a:rPr lang="en-US" i="1" dirty="0" err="1" smtClean="0"/>
              <a:t>Centres</a:t>
            </a:r>
            <a:r>
              <a:rPr lang="en-US" i="1" dirty="0" smtClean="0"/>
              <a:t>?, or is it Regional Science and Engineering </a:t>
            </a:r>
            <a:r>
              <a:rPr lang="en-US" i="1" dirty="0" err="1" smtClean="0"/>
              <a:t>Centres</a:t>
            </a:r>
            <a:r>
              <a:rPr lang="en-US" i="1" dirty="0" smtClean="0"/>
              <a:t>?</a:t>
            </a:r>
            <a:r>
              <a:rPr lang="en-US" dirty="0" smtClean="0"/>
              <a:t>): musings, philosophy, and suggestions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76140"/>
            <a:ext cx="6400800" cy="1752600"/>
          </a:xfrm>
        </p:spPr>
        <p:txBody>
          <a:bodyPr/>
          <a:lstStyle/>
          <a:p>
            <a:r>
              <a:rPr lang="en-US" dirty="0" smtClean="0"/>
              <a:t>Prof. Steven Tingay</a:t>
            </a:r>
          </a:p>
          <a:p>
            <a:r>
              <a:rPr lang="en-US" dirty="0" smtClean="0"/>
              <a:t>INAF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35" y="4395817"/>
            <a:ext cx="7594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hlinkClick r:id="rId2"/>
              </a:rPr>
              <a:t>Large Hadron Collider </a:t>
            </a:r>
            <a:r>
              <a:rPr lang="en-US" b="1" dirty="0" smtClean="0">
                <a:hlinkClick r:id="rId2"/>
              </a:rPr>
              <a:t>CMS trigger system (“low level” sub-system)</a:t>
            </a:r>
          </a:p>
          <a:p>
            <a:endParaRPr lang="en-US" b="1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PNNL US DoE National Lab (Highly industry connected)</a:t>
            </a:r>
          </a:p>
          <a:p>
            <a:endParaRPr lang="en-US" b="1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European Spallation Source (Close to SKA consortium model)</a:t>
            </a:r>
          </a:p>
          <a:p>
            <a:endParaRPr lang="en-US" b="1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JWST (Space Agency approach)</a:t>
            </a:r>
          </a:p>
          <a:p>
            <a:endParaRPr lang="en-US" b="1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AAVS1 (</a:t>
            </a:r>
            <a:r>
              <a:rPr lang="en-US" b="1" dirty="0">
                <a:hlinkClick r:id="rId2"/>
              </a:rPr>
              <a:t>Y</a:t>
            </a:r>
            <a:r>
              <a:rPr lang="en-US" b="1" dirty="0" smtClean="0">
                <a:hlinkClick r:id="rId2"/>
              </a:rPr>
              <a:t>ou guys)</a:t>
            </a:r>
          </a:p>
        </p:txBody>
      </p:sp>
    </p:spTree>
    <p:extLst>
      <p:ext uri="{BB962C8B-B14F-4D97-AF65-F5344CB8AC3E}">
        <p14:creationId xmlns:p14="http://schemas.microsoft.com/office/powerpoint/2010/main" val="4941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 Integrated Testing Facility for the Global Trigger of the CMS Experiment at CERN</a:t>
            </a:r>
            <a:r>
              <a:rPr lang="en-US" sz="2800" u="sng" dirty="0"/>
              <a:t/>
            </a:r>
            <a:br>
              <a:rPr lang="en-US" sz="2800" u="sng" dirty="0"/>
            </a:b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7480" y="1526879"/>
            <a:ext cx="4800131" cy="47768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err="1" smtClean="0"/>
              <a:t>Themel</a:t>
            </a:r>
            <a:r>
              <a:rPr lang="en-US" dirty="0"/>
              <a:t>, T.: </a:t>
            </a:r>
            <a:r>
              <a:rPr lang="en-US" dirty="0">
                <a:hlinkClick r:id="rId2"/>
              </a:rPr>
              <a:t>http://inspirehep.net/record/894139?ln=</a:t>
            </a:r>
            <a:r>
              <a:rPr lang="en-US" dirty="0" smtClean="0">
                <a:hlinkClick r:id="rId2"/>
              </a:rPr>
              <a:t>en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13 boards and 51 FPGAs checking for event triggers from 100 kHz event rate with 3.2 us decision </a:t>
            </a:r>
            <a:r>
              <a:rPr lang="en-US" dirty="0" smtClean="0"/>
              <a:t>timescales;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Separation between development and testing environment is important</a:t>
            </a:r>
            <a:r>
              <a:rPr lang="en-US" dirty="0" smtClean="0"/>
              <a:t>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Software developed as part of test and verification program migrated to operational </a:t>
            </a:r>
            <a:r>
              <a:rPr lang="en-US" dirty="0" smtClean="0"/>
              <a:t>system.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51" y="2221340"/>
            <a:ext cx="4477131" cy="29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6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63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PACIFIC NORTHWEST NATIONAL LABORATORY Systems Integration and Testing Facility (SITF) Test Bed for Threat Detection Systems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70" y="1622463"/>
            <a:ext cx="4690887" cy="4159907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b="1" dirty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://tour.pnnl.gov/</a:t>
            </a:r>
            <a:r>
              <a:rPr lang="en-US" dirty="0" smtClean="0">
                <a:hlinkClick r:id="rId2"/>
              </a:rPr>
              <a:t>testtrack.html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PNNL experts in fields such as nuclear physics, radiological engineering, test engineering, operations and </a:t>
            </a:r>
            <a:r>
              <a:rPr lang="en-US" dirty="0" smtClean="0"/>
              <a:t>field </a:t>
            </a:r>
            <a:r>
              <a:rPr lang="en-US" dirty="0"/>
              <a:t>deployment, and statistics are	available to assist project staff.</a:t>
            </a:r>
          </a:p>
          <a:p>
            <a:endParaRPr lang="en-US" dirty="0"/>
          </a:p>
        </p:txBody>
      </p:sp>
      <p:pic>
        <p:nvPicPr>
          <p:cNvPr id="4" name="Picture 3" descr="PNN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25" y="2225692"/>
            <a:ext cx="4353755" cy="34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7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European Spallation Source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8240" y="1149585"/>
            <a:ext cx="4571302" cy="4525963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 smtClean="0">
                <a:hlinkClick r:id="rId2"/>
              </a:rPr>
              <a:t>://eval.esss.lu.se/DocDB/0002/000274/014/TDR_online_ver_ch8.</a:t>
            </a:r>
            <a:r>
              <a:rPr lang="en-US" sz="2400" dirty="0" smtClean="0">
                <a:hlinkClick r:id="rId2"/>
              </a:rPr>
              <a:t>pdf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Design integration -&gt; installation</a:t>
            </a:r>
            <a:endParaRPr lang="en-US" sz="2400" dirty="0"/>
          </a:p>
        </p:txBody>
      </p:sp>
      <p:pic>
        <p:nvPicPr>
          <p:cNvPr id="4" name="Picture 3" descr="ESS-integrat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08" y="926058"/>
            <a:ext cx="4762422" cy="5529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41316"/>
            <a:ext cx="5250759" cy="23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JWST Test and Integration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35" y="1600200"/>
            <a:ext cx="4322191" cy="4525963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David </a:t>
            </a:r>
            <a:r>
              <a:rPr lang="en-US" dirty="0"/>
              <a:t>Florida Lab in </a:t>
            </a:r>
            <a:r>
              <a:rPr lang="en-US" dirty="0">
                <a:solidFill>
                  <a:srgbClr val="FF0000"/>
                </a:solidFill>
              </a:rPr>
              <a:t>Canada</a:t>
            </a:r>
            <a:r>
              <a:rPr lang="en-US" dirty="0"/>
              <a:t>, </a:t>
            </a:r>
            <a:r>
              <a:rPr lang="en-US" dirty="0" err="1" smtClean="0"/>
              <a:t>Astrium</a:t>
            </a:r>
            <a:r>
              <a:rPr lang="en-US" dirty="0" smtClean="0"/>
              <a:t> </a:t>
            </a:r>
            <a:r>
              <a:rPr lang="en-US" dirty="0"/>
              <a:t>facility in </a:t>
            </a:r>
            <a:r>
              <a:rPr lang="en-US" dirty="0">
                <a:solidFill>
                  <a:srgbClr val="FF0000"/>
                </a:solidFill>
              </a:rPr>
              <a:t>Germany</a:t>
            </a:r>
            <a:r>
              <a:rPr lang="en-US" dirty="0"/>
              <a:t>, </a:t>
            </a:r>
            <a:r>
              <a:rPr lang="en-US" dirty="0" smtClean="0"/>
              <a:t>Rutherford </a:t>
            </a:r>
            <a:r>
              <a:rPr lang="en-US" dirty="0"/>
              <a:t>Appleton Laboratory in </a:t>
            </a:r>
            <a:r>
              <a:rPr lang="en-US" dirty="0">
                <a:solidFill>
                  <a:srgbClr val="FF0000"/>
                </a:solidFill>
              </a:rPr>
              <a:t>England</a:t>
            </a:r>
            <a:r>
              <a:rPr lang="en-US" dirty="0"/>
              <a:t>, </a:t>
            </a:r>
            <a:r>
              <a:rPr lang="en-US" dirty="0" smtClean="0"/>
              <a:t>Lockheed </a:t>
            </a:r>
            <a:r>
              <a:rPr lang="en-US" dirty="0"/>
              <a:t>Martin Facility in the </a:t>
            </a:r>
            <a:r>
              <a:rPr lang="en-US" dirty="0">
                <a:solidFill>
                  <a:srgbClr val="FF0000"/>
                </a:solidFill>
              </a:rPr>
              <a:t>US</a:t>
            </a:r>
            <a:r>
              <a:rPr lang="en-US" dirty="0"/>
              <a:t>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instruments are then brought together in the Integrated Science Instrument Module (</a:t>
            </a:r>
            <a:r>
              <a:rPr lang="en-US" dirty="0" smtClean="0"/>
              <a:t>ISIM) at </a:t>
            </a:r>
            <a:r>
              <a:rPr lang="en-US" dirty="0"/>
              <a:t>Goddard Space Flight Center (GSFC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FF0000"/>
                </a:solidFill>
              </a:rPr>
              <a:t>US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Once </a:t>
            </a:r>
            <a:r>
              <a:rPr lang="en-US" dirty="0"/>
              <a:t>the ISIM and telescope optics are mated, there is an additional I&amp;T program at Johnson Space Center (JSC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FF0000"/>
                </a:solidFill>
              </a:rPr>
              <a:t>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276" y="2225695"/>
            <a:ext cx="4363825" cy="25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1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ASA-phases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"/>
          <a:stretch/>
        </p:blipFill>
        <p:spPr>
          <a:xfrm>
            <a:off x="191174" y="121547"/>
            <a:ext cx="4055655" cy="5804516"/>
          </a:xfrm>
        </p:spPr>
      </p:pic>
      <p:cxnSp>
        <p:nvCxnSpPr>
          <p:cNvPr id="8" name="Straight Arrow Connector 7"/>
          <p:cNvCxnSpPr/>
          <p:nvPr/>
        </p:nvCxnSpPr>
        <p:spPr>
          <a:xfrm flipH="1">
            <a:off x="2075621" y="1529297"/>
            <a:ext cx="26081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61324" y="1206131"/>
            <a:ext cx="286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NASA Industry involvement</a:t>
            </a:r>
          </a:p>
          <a:p>
            <a:r>
              <a:rPr lang="en-US" dirty="0" smtClean="0"/>
              <a:t>(JWST: Ball Aerospace, TRW)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075621" y="2343882"/>
            <a:ext cx="26081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1324" y="2020716"/>
            <a:ext cx="307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NASA Industry involvement</a:t>
            </a:r>
          </a:p>
          <a:p>
            <a:r>
              <a:rPr lang="en-US" dirty="0" smtClean="0"/>
              <a:t>(JWST: TRW, Lockheed Martin)</a:t>
            </a:r>
            <a:endParaRPr lang="en-US" dirty="0"/>
          </a:p>
        </p:txBody>
      </p:sp>
      <p:pic>
        <p:nvPicPr>
          <p:cNvPr id="12" name="Picture 11" descr="JWST-cos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25" y="3781511"/>
            <a:ext cx="2701143" cy="283659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075621" y="3176531"/>
            <a:ext cx="26081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1324" y="2853365"/>
            <a:ext cx="3074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NASA Industry involvement</a:t>
            </a:r>
          </a:p>
          <a:p>
            <a:r>
              <a:rPr lang="en-US" dirty="0" smtClean="0"/>
              <a:t>(JWST: TRW selected as prime)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1597" y="3658679"/>
            <a:ext cx="3292048" cy="20476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158588" y="4983914"/>
            <a:ext cx="16796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26776" y="4833709"/>
            <a:ext cx="1110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Prime selected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516216" y="5445224"/>
            <a:ext cx="1295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11288" y="5306724"/>
            <a:ext cx="85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I&amp;T </a:t>
            </a:r>
            <a:r>
              <a:rPr lang="en-US" sz="1200" dirty="0" err="1" smtClean="0"/>
              <a:t>costed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831445" y="817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Terrestrial Planet Finder (2011), </a:t>
            </a:r>
            <a:endParaRPr lang="en-US" sz="800" dirty="0" smtClean="0"/>
          </a:p>
          <a:p>
            <a:r>
              <a:rPr lang="en-US" sz="800" dirty="0" smtClean="0"/>
              <a:t>Space </a:t>
            </a:r>
            <a:r>
              <a:rPr lang="en-US" sz="800" dirty="0"/>
              <a:t>Interferometry Mission (2010), </a:t>
            </a:r>
            <a:endParaRPr lang="en-US" sz="800" dirty="0" smtClean="0"/>
          </a:p>
          <a:p>
            <a:r>
              <a:rPr lang="en-US" sz="800" dirty="0" smtClean="0"/>
              <a:t>Laser </a:t>
            </a:r>
            <a:r>
              <a:rPr lang="en-US" sz="800" dirty="0"/>
              <a:t>Interferometer Space Antenna (2011), </a:t>
            </a:r>
            <a:endParaRPr lang="en-US" sz="800" dirty="0" smtClean="0"/>
          </a:p>
          <a:p>
            <a:r>
              <a:rPr lang="en-US" sz="800" dirty="0" smtClean="0"/>
              <a:t>International </a:t>
            </a:r>
            <a:r>
              <a:rPr lang="en-US" sz="800" dirty="0"/>
              <a:t>X-ray Observatory (2011), </a:t>
            </a:r>
            <a:endParaRPr lang="en-US" sz="800" dirty="0" smtClean="0"/>
          </a:p>
          <a:p>
            <a:r>
              <a:rPr lang="en-US" sz="800" dirty="0" smtClean="0"/>
              <a:t>MAXIM </a:t>
            </a:r>
            <a:r>
              <a:rPr lang="en-US" sz="800" dirty="0"/>
              <a:t>(</a:t>
            </a:r>
            <a:r>
              <a:rPr lang="en-US" sz="800" dirty="0" err="1"/>
              <a:t>Microarcsecond</a:t>
            </a:r>
            <a:r>
              <a:rPr lang="en-US" sz="800" dirty="0"/>
              <a:t> X-ray Imaging Mission), </a:t>
            </a:r>
            <a:endParaRPr lang="en-US" sz="800" dirty="0" smtClean="0"/>
          </a:p>
          <a:p>
            <a:r>
              <a:rPr lang="en-US" sz="800" dirty="0" smtClean="0"/>
              <a:t>SAFIR </a:t>
            </a:r>
            <a:r>
              <a:rPr lang="en-US" sz="800" dirty="0"/>
              <a:t>(Single Aperture Far-Infrared Observatory), </a:t>
            </a:r>
            <a:endParaRPr lang="en-US" sz="800" dirty="0" smtClean="0"/>
          </a:p>
          <a:p>
            <a:r>
              <a:rPr lang="en-US" sz="800" dirty="0" smtClean="0"/>
              <a:t>SUVO </a:t>
            </a:r>
            <a:r>
              <a:rPr lang="en-US" sz="800" dirty="0"/>
              <a:t>(Space Ultraviolet-Visible Observatory)</a:t>
            </a:r>
            <a:r>
              <a:rPr lang="en-US" sz="800" dirty="0" smtClean="0"/>
              <a:t>,</a:t>
            </a:r>
          </a:p>
          <a:p>
            <a:r>
              <a:rPr lang="en-US" sz="800" dirty="0" smtClean="0"/>
              <a:t>SPECS </a:t>
            </a:r>
            <a:r>
              <a:rPr lang="en-US" sz="800" dirty="0"/>
              <a:t>(</a:t>
            </a:r>
            <a:r>
              <a:rPr lang="en-US" sz="800" dirty="0" err="1"/>
              <a:t>Submillimeter</a:t>
            </a:r>
            <a:r>
              <a:rPr lang="en-US" sz="800" dirty="0"/>
              <a:t> Probe of the Evolution of Cosmic Structure)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7619716" y="107892"/>
            <a:ext cx="218486" cy="10373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97888" y="232121"/>
            <a:ext cx="1324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Didn’t make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t.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516216" y="4260221"/>
            <a:ext cx="0" cy="573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99979" y="4150972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Industry </a:t>
            </a:r>
          </a:p>
          <a:p>
            <a:r>
              <a:rPr lang="en-US" sz="1200" dirty="0" smtClean="0"/>
              <a:t>involvement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216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8567</TotalTime>
  <Words>1287</Words>
  <Application>Microsoft Macintosh PowerPoint</Application>
  <PresentationFormat>On-screen Show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Integration and Test Facilities (or is it National Development Centres?, or is it Regional Science and Engineering Centres?): musings, philosophy, and suggestions</vt:lpstr>
      <vt:lpstr>Examples:</vt:lpstr>
      <vt:lpstr>An Integrated Testing Facility for the Global Trigger of the CMS Experiment at CERN </vt:lpstr>
      <vt:lpstr>PACIFIC NORTHWEST NATIONAL LABORATORY Systems Integration and Testing Facility (SITF) Test Bed for Threat Detection Systems </vt:lpstr>
      <vt:lpstr>European Spallation Source</vt:lpstr>
      <vt:lpstr>JWST Test and Integration</vt:lpstr>
      <vt:lpstr>PowerPoint Presentation</vt:lpstr>
      <vt:lpstr>AAVS1 – Pre-AAVS1</vt:lpstr>
      <vt:lpstr>Common characteristics of Integration and Test Facilities</vt:lpstr>
      <vt:lpstr>The SKA</vt:lpstr>
      <vt:lpstr>Is the SKA on a path to delivery?</vt:lpstr>
      <vt:lpstr>PowerPoint Presentation</vt:lpstr>
      <vt:lpstr>Conclusions/suggestions</vt:lpstr>
      <vt:lpstr>PowerPoint Presentation</vt:lpstr>
    </vt:vector>
  </TitlesOfParts>
  <Company>Curtin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Tingay</dc:creator>
  <cp:lastModifiedBy>Steven Tingay</cp:lastModifiedBy>
  <cp:revision>54</cp:revision>
  <dcterms:created xsi:type="dcterms:W3CDTF">2016-05-02T10:33:23Z</dcterms:created>
  <dcterms:modified xsi:type="dcterms:W3CDTF">2016-05-11T08:32:43Z</dcterms:modified>
</cp:coreProperties>
</file>