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621" r:id="rId2"/>
    <p:sldId id="630" r:id="rId3"/>
    <p:sldId id="648" r:id="rId4"/>
    <p:sldId id="652" r:id="rId5"/>
    <p:sldId id="653" r:id="rId6"/>
    <p:sldId id="654" r:id="rId7"/>
    <p:sldId id="655" r:id="rId8"/>
    <p:sldId id="657" r:id="rId9"/>
    <p:sldId id="647" r:id="rId10"/>
    <p:sldId id="650" r:id="rId11"/>
    <p:sldId id="631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60" r:id="rId24"/>
    <p:sldId id="658" r:id="rId25"/>
    <p:sldId id="644" r:id="rId26"/>
    <p:sldId id="659" r:id="rId27"/>
    <p:sldId id="645" r:id="rId28"/>
    <p:sldId id="646" r:id="rId29"/>
    <p:sldId id="651" r:id="rId30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4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99"/>
    <a:srgbClr val="000066"/>
    <a:srgbClr val="FFFFFF"/>
    <a:srgbClr val="FFFF66"/>
    <a:srgbClr val="CC3300"/>
    <a:srgbClr val="CC6600"/>
    <a:srgbClr val="FBE4C8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9520" autoAdjust="0"/>
  </p:normalViewPr>
  <p:slideViewPr>
    <p:cSldViewPr snapToGrid="0" showGuides="1">
      <p:cViewPr varScale="1">
        <p:scale>
          <a:sx n="83" d="100"/>
          <a:sy n="83" d="100"/>
        </p:scale>
        <p:origin x="-1926" y="-90"/>
      </p:cViewPr>
      <p:guideLst>
        <p:guide orient="horz" pos="3234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04" y="156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8D7F-E525-4C02-8599-2680F338CA1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4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385761" y="1143000"/>
            <a:ext cx="8656638" cy="51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270404" y="846666"/>
            <a:ext cx="2051050" cy="545359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489198" y="260348"/>
            <a:ext cx="6527801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718954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5763" y="1126067"/>
            <a:ext cx="8690504" cy="5182658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8320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34533"/>
            <a:ext cx="8682037" cy="5174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099596"/>
            <a:ext cx="4325937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099596"/>
            <a:ext cx="4203700" cy="5199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3" y="274638"/>
            <a:ext cx="768773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67" y="1270000"/>
            <a:ext cx="4184121" cy="904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174875"/>
            <a:ext cx="4184121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1533"/>
            <a:ext cx="4414308" cy="913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14308" cy="414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96786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787400"/>
            <a:ext cx="310250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983" y="296333"/>
            <a:ext cx="5433484" cy="5985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1384300"/>
            <a:ext cx="3094037" cy="4914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3399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722186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00667"/>
            <a:ext cx="8698970" cy="520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45791" dir="2021404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AADC - LFAA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13611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GB" sz="1400" b="1" dirty="0" smtClean="0">
                <a:solidFill>
                  <a:srgbClr val="FF9900"/>
                </a:solidFill>
                <a:latin typeface="Arial" charset="0"/>
                <a:cs typeface="+mn-cs"/>
              </a:rPr>
              <a:t>10-May-16</a:t>
            </a:r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7433890" y="6488906"/>
            <a:ext cx="158818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223B16D-E154-47BC-9F22-0C7893970D50}" type="slidenum">
              <a:rPr lang="en-GB" sz="1400" b="1" smtClean="0">
                <a:solidFill>
                  <a:srgbClr val="FF9900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GB" sz="1400" b="1" dirty="0">
              <a:solidFill>
                <a:srgbClr val="FF99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4424067"/>
            <a:ext cx="2131364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1439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Low Frequency Aperture Array (LFAA)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Signal Processing and Commissioning Software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University of Oxford/Malta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Prepared by: Kristian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  <a:cs typeface="Calibri"/>
              </a:rPr>
              <a:t>Zarb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"/>
                <a:cs typeface="Calibri"/>
              </a:rPr>
              <a:t>Adami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 and Alessio Magro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2" y="5511346"/>
            <a:ext cx="217548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" y="4914551"/>
            <a:ext cx="1619419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36" y="4801340"/>
            <a:ext cx="131088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5" y="5691692"/>
            <a:ext cx="1965318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87" y="5651052"/>
            <a:ext cx="1619419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29" y="4868711"/>
            <a:ext cx="2207726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73" y="994545"/>
            <a:ext cx="3695170" cy="5174192"/>
          </a:xfrm>
        </p:spPr>
        <p:txBody>
          <a:bodyPr/>
          <a:lstStyle/>
          <a:p>
            <a:r>
              <a:rPr lang="en-GB" sz="2200" dirty="0" smtClean="0"/>
              <a:t>PDU/PSU delivered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TPM(s) ordered</a:t>
            </a:r>
          </a:p>
          <a:p>
            <a:endParaRPr lang="en-GB" sz="2200" dirty="0"/>
          </a:p>
          <a:p>
            <a:r>
              <a:rPr lang="en-GB" sz="2200" dirty="0" smtClean="0"/>
              <a:t>Clock distribution (delivered)</a:t>
            </a:r>
          </a:p>
          <a:p>
            <a:endParaRPr lang="en-GB" sz="2200" dirty="0"/>
          </a:p>
          <a:p>
            <a:r>
              <a:rPr lang="en-GB" sz="2200" dirty="0" smtClean="0"/>
              <a:t>40-GbE switch delivered</a:t>
            </a:r>
          </a:p>
          <a:p>
            <a:endParaRPr lang="en-GB" sz="2200" dirty="0"/>
          </a:p>
          <a:p>
            <a:r>
              <a:rPr lang="en-GB" sz="2200" dirty="0" smtClean="0"/>
              <a:t>1-GbE switch delivered</a:t>
            </a:r>
          </a:p>
          <a:p>
            <a:endParaRPr lang="en-GB" sz="2200" dirty="0"/>
          </a:p>
          <a:p>
            <a:r>
              <a:rPr lang="en-GB" sz="2200" dirty="0" smtClean="0"/>
              <a:t>Fans (on order)</a:t>
            </a: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AAVS1 Rack Status</a:t>
            </a:r>
            <a:endParaRPr lang="en-GB" sz="3600" dirty="0"/>
          </a:p>
        </p:txBody>
      </p:sp>
      <p:sp>
        <p:nvSpPr>
          <p:cNvPr id="6" name="CasellaDiTesto 6"/>
          <p:cNvSpPr txBox="1"/>
          <p:nvPr/>
        </p:nvSpPr>
        <p:spPr>
          <a:xfrm>
            <a:off x="4401820" y="1160146"/>
            <a:ext cx="185808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PSU</a:t>
            </a: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endParaRPr lang="it-IT" sz="1050" b="1" dirty="0">
              <a:latin typeface="Calibri" panose="020F0502020204030204" pitchFamily="34" charset="0"/>
            </a:endParaRP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1Gb SWITCH</a:t>
            </a: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CABLE TRAY</a:t>
            </a: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OPTICAL FIBRE DIST.</a:t>
            </a: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TPM</a:t>
            </a: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endParaRPr lang="it-IT" sz="1050" b="1" dirty="0">
              <a:latin typeface="Calibri" panose="020F0502020204030204" pitchFamily="34" charset="0"/>
            </a:endParaRP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CABLE </a:t>
            </a:r>
            <a:r>
              <a:rPr lang="it-IT" sz="1050" b="1" dirty="0">
                <a:latin typeface="Calibri" panose="020F0502020204030204" pitchFamily="34" charset="0"/>
              </a:rPr>
              <a:t>TRAY</a:t>
            </a: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CLOCK DIST.</a:t>
            </a: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40Gb SWITCH</a:t>
            </a: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1Gb SWITCH</a:t>
            </a: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CABLE TRAY</a:t>
            </a: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OPTICAL FIBRE DIST.</a:t>
            </a:r>
          </a:p>
          <a:p>
            <a:pPr algn="r"/>
            <a:endParaRPr lang="it-IT" sz="1050" b="1" dirty="0">
              <a:latin typeface="Calibri" panose="020F0502020204030204" pitchFamily="34" charset="0"/>
            </a:endParaRP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TPM</a:t>
            </a:r>
            <a:endParaRPr lang="it-IT" sz="1050" b="1" dirty="0">
              <a:latin typeface="Calibri" panose="020F0502020204030204" pitchFamily="34" charset="0"/>
            </a:endParaRPr>
          </a:p>
          <a:p>
            <a:pPr algn="r"/>
            <a:endParaRPr lang="it-IT" sz="1050" b="1" dirty="0">
              <a:latin typeface="Calibri" panose="020F0502020204030204" pitchFamily="34" charset="0"/>
            </a:endParaRPr>
          </a:p>
          <a:p>
            <a:pPr algn="r"/>
            <a:endParaRPr lang="it-IT" sz="1050" b="1" dirty="0" smtClean="0">
              <a:latin typeface="Calibri" panose="020F0502020204030204" pitchFamily="34" charset="0"/>
            </a:endParaRPr>
          </a:p>
          <a:p>
            <a:pPr algn="r"/>
            <a:r>
              <a:rPr lang="it-IT" sz="1050" b="1" dirty="0" smtClean="0">
                <a:latin typeface="Calibri" panose="020F0502020204030204" pitchFamily="34" charset="0"/>
              </a:rPr>
              <a:t>CABLE </a:t>
            </a:r>
            <a:r>
              <a:rPr lang="it-IT" sz="1050" b="1" dirty="0">
                <a:latin typeface="Calibri" panose="020F0502020204030204" pitchFamily="34" charset="0"/>
              </a:rPr>
              <a:t>TRAY</a:t>
            </a:r>
          </a:p>
          <a:p>
            <a:pPr algn="r"/>
            <a:r>
              <a:rPr lang="it-IT" sz="1050" b="1" dirty="0">
                <a:latin typeface="Calibri" panose="020F0502020204030204" pitchFamily="34" charset="0"/>
              </a:rPr>
              <a:t>CLOCK DIST</a:t>
            </a:r>
            <a:r>
              <a:rPr lang="it-IT" sz="1050" b="1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36279" r="10079" b="16279"/>
          <a:stretch/>
        </p:blipFill>
        <p:spPr bwMode="auto">
          <a:xfrm rot="16200000">
            <a:off x="4656222" y="2242008"/>
            <a:ext cx="5342157" cy="21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5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LFAA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48006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O(10</a:t>
            </a:r>
            <a:r>
              <a:rPr lang="en-GB" sz="2000" baseline="30000" dirty="0" smtClean="0"/>
              <a:t>4</a:t>
            </a:r>
            <a:r>
              <a:rPr lang="en-GB" sz="2000" dirty="0" smtClean="0"/>
              <a:t>) hardware devices to monitor and control</a:t>
            </a:r>
          </a:p>
          <a:p>
            <a:endParaRPr lang="en-GB" sz="2000" dirty="0" smtClean="0"/>
          </a:p>
          <a:p>
            <a:r>
              <a:rPr lang="en-GB" sz="2000" dirty="0" smtClean="0"/>
              <a:t>O(10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 GB/s processed for calibration</a:t>
            </a:r>
          </a:p>
          <a:p>
            <a:endParaRPr lang="en-GB" sz="2000" dirty="0" smtClean="0"/>
          </a:p>
          <a:p>
            <a:r>
              <a:rPr lang="en-GB" sz="2000" dirty="0" smtClean="0"/>
              <a:t>Raw antenna data is trickled through the same network to an HPC system</a:t>
            </a:r>
          </a:p>
          <a:p>
            <a:endParaRPr lang="en-GB" sz="2000" dirty="0" smtClean="0"/>
          </a:p>
          <a:p>
            <a:r>
              <a:rPr lang="en-GB" sz="2000" dirty="0" smtClean="0"/>
              <a:t>A software architecture using large scale control systems and cloud-based  technologies is being developed in collaboration with industry</a:t>
            </a:r>
          </a:p>
          <a:p>
            <a:endParaRPr lang="en-US" sz="2000" dirty="0" smtClean="0"/>
          </a:p>
        </p:txBody>
      </p:sp>
      <p:pic>
        <p:nvPicPr>
          <p:cNvPr id="4" name="Picture 2" descr="https://www.racksolutions.com/news/wp-content/uploads/2011/07/facebook+may+run+servers+hot+to+consume+less+electricity+in+its+data+centers_16000330_800559349_0_0_7047949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472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AAVS1 Overall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71159" y="926592"/>
            <a:ext cx="6439949" cy="5501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594" y="2990072"/>
            <a:ext cx="923949" cy="146320"/>
          </a:xfrm>
          <a:custGeom>
            <a:avLst/>
            <a:gdLst>
              <a:gd name="connsiteX0" fmla="*/ 0 w 990600"/>
              <a:gd name="connsiteY0" fmla="*/ 0 h 152400"/>
              <a:gd name="connsiteX1" fmla="*/ 990600 w 990600"/>
              <a:gd name="connsiteY1" fmla="*/ 0 h 152400"/>
              <a:gd name="connsiteX2" fmla="*/ 990600 w 990600"/>
              <a:gd name="connsiteY2" fmla="*/ 152400 h 152400"/>
              <a:gd name="connsiteX3" fmla="*/ 0 w 990600"/>
              <a:gd name="connsiteY3" fmla="*/ 152400 h 152400"/>
              <a:gd name="connsiteX4" fmla="*/ 0 w 990600"/>
              <a:gd name="connsiteY4" fmla="*/ 0 h 152400"/>
              <a:gd name="connsiteX0" fmla="*/ 26194 w 990600"/>
              <a:gd name="connsiteY0" fmla="*/ 4762 h 152400"/>
              <a:gd name="connsiteX1" fmla="*/ 990600 w 990600"/>
              <a:gd name="connsiteY1" fmla="*/ 0 h 152400"/>
              <a:gd name="connsiteX2" fmla="*/ 990600 w 990600"/>
              <a:gd name="connsiteY2" fmla="*/ 152400 h 152400"/>
              <a:gd name="connsiteX3" fmla="*/ 0 w 990600"/>
              <a:gd name="connsiteY3" fmla="*/ 152400 h 152400"/>
              <a:gd name="connsiteX4" fmla="*/ 26194 w 990600"/>
              <a:gd name="connsiteY4" fmla="*/ 4762 h 152400"/>
              <a:gd name="connsiteX0" fmla="*/ 0 w 964406"/>
              <a:gd name="connsiteY0" fmla="*/ 4762 h 152400"/>
              <a:gd name="connsiteX1" fmla="*/ 964406 w 964406"/>
              <a:gd name="connsiteY1" fmla="*/ 0 h 152400"/>
              <a:gd name="connsiteX2" fmla="*/ 964406 w 964406"/>
              <a:gd name="connsiteY2" fmla="*/ 152400 h 152400"/>
              <a:gd name="connsiteX3" fmla="*/ 4762 w 964406"/>
              <a:gd name="connsiteY3" fmla="*/ 147637 h 152400"/>
              <a:gd name="connsiteX4" fmla="*/ 0 w 964406"/>
              <a:gd name="connsiteY4" fmla="*/ 4762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406" h="152400">
                <a:moveTo>
                  <a:pt x="0" y="4762"/>
                </a:moveTo>
                <a:lnTo>
                  <a:pt x="964406" y="0"/>
                </a:lnTo>
                <a:lnTo>
                  <a:pt x="964406" y="152400"/>
                </a:lnTo>
                <a:lnTo>
                  <a:pt x="4762" y="147637"/>
                </a:lnTo>
                <a:lnTo>
                  <a:pt x="0" y="47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Software Architecture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1" y="1006475"/>
            <a:ext cx="8814816" cy="4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AAVS0.5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944880"/>
            <a:ext cx="8382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TPM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Download firmware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Initialize and control all devices on TPM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Interact with loaded firmware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Data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Receive LMC data from TPM (7 types)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Receive station beams (buffers)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Save to HDF5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Online plotting functionality for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Pointing (under test)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Point to arbitrary ALT/AZ and RA/DEC</a:t>
            </a:r>
          </a:p>
        </p:txBody>
      </p:sp>
    </p:spTree>
    <p:extLst>
      <p:ext uri="{BB962C8B-B14F-4D97-AF65-F5344CB8AC3E}">
        <p14:creationId xmlns:p14="http://schemas.microsoft.com/office/powerpoint/2010/main" val="822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How many cables does it take…</a:t>
            </a:r>
            <a:endParaRPr lang="en-US" dirty="0"/>
          </a:p>
        </p:txBody>
      </p:sp>
      <p:pic>
        <p:nvPicPr>
          <p:cNvPr id="54274" name="Picture 2" descr="https://scontent-vie1-1.xx.fbcdn.net/v/t1.0-9/13124588_10156793707855290_4529231062385633026_n.jpg?oh=18c29e4ff72e9309e27f2402f24d4186&amp;oe=57E03F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19158" b="14578"/>
          <a:stretch/>
        </p:blipFill>
        <p:spPr bwMode="auto">
          <a:xfrm>
            <a:off x="248315" y="1316736"/>
            <a:ext cx="8802552" cy="45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Towards AAVS0.75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AAVS0.75 will include 4 TPMs, and this is where things start getting interesting: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Synchronization across TPMs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Data flow between Tiles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Synchronized software-level operations across Tiles (</a:t>
            </a:r>
            <a:r>
              <a:rPr lang="en-US" sz="2700" dirty="0" err="1" smtClean="0"/>
              <a:t>eg</a:t>
            </a:r>
            <a:r>
              <a:rPr lang="en-US" sz="2700" dirty="0" smtClean="0"/>
              <a:t>: application of pointing coefficients)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New devices introduced to the system: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40GbE switch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Clock distribution unit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PDU/PSU</a:t>
            </a:r>
          </a:p>
        </p:txBody>
      </p:sp>
    </p:spTree>
    <p:extLst>
      <p:ext uri="{BB962C8B-B14F-4D97-AF65-F5344CB8AC3E}">
        <p14:creationId xmlns:p14="http://schemas.microsoft.com/office/powerpoint/2010/main" val="3458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AAVS0.75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8382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TANGO deployed and tested (connected to a working system) in AAVS0.75</a:t>
            </a:r>
          </a:p>
          <a:p>
            <a:r>
              <a:rPr lang="en-US" sz="2700" dirty="0" smtClean="0"/>
              <a:t>TANGO must be capable of synchronizing operations across Tiles when required (through access layer)</a:t>
            </a:r>
          </a:p>
          <a:p>
            <a:r>
              <a:rPr lang="en-US" sz="2700" dirty="0" smtClean="0"/>
              <a:t>Clock synchronization procedure</a:t>
            </a:r>
          </a:p>
          <a:p>
            <a:r>
              <a:rPr lang="en-US" sz="2700" dirty="0" smtClean="0"/>
              <a:t>New device drivers: switch, server, PDU, PSU</a:t>
            </a:r>
          </a:p>
          <a:p>
            <a:r>
              <a:rPr lang="en-US" sz="2700" dirty="0" smtClean="0"/>
              <a:t>DAQ has to be updated to handle streams from multiple tiles (especially for calibration)</a:t>
            </a:r>
          </a:p>
          <a:p>
            <a:r>
              <a:rPr lang="en-US" sz="2700" dirty="0" smtClean="0"/>
              <a:t>Correlator for calibration</a:t>
            </a:r>
          </a:p>
          <a:p>
            <a:r>
              <a:rPr lang="en-US" sz="2700" dirty="0" smtClean="0"/>
              <a:t>Rolled integration with TM Emulator</a:t>
            </a:r>
          </a:p>
        </p:txBody>
      </p:sp>
    </p:spTree>
    <p:extLst>
      <p:ext uri="{BB962C8B-B14F-4D97-AF65-F5344CB8AC3E}">
        <p14:creationId xmlns:p14="http://schemas.microsoft.com/office/powerpoint/2010/main" val="26888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Towards AAVS1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68780486"/>
              </p:ext>
            </p:extLst>
          </p:nvPr>
        </p:nvGraphicFramePr>
        <p:xfrm>
          <a:off x="335280" y="1067435"/>
          <a:ext cx="4267200" cy="3688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981200"/>
              </a:tblGrid>
              <a:tr h="2058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TPM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Switch</a:t>
                      </a:r>
                      <a:r>
                        <a:rPr lang="en-US" sz="1600" baseline="0" dirty="0" smtClean="0"/>
                        <a:t>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PDU/PSU</a:t>
                      </a:r>
                      <a:r>
                        <a:rPr lang="en-US" sz="1600" baseline="0" dirty="0" smtClean="0"/>
                        <a:t>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Server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Rack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 System</a:t>
                      </a:r>
                      <a:r>
                        <a:rPr lang="en-US" sz="1600" baseline="0" dirty="0" smtClean="0"/>
                        <a:t> Bus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Alarms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Archiving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23141"/>
              </p:ext>
            </p:extLst>
          </p:nvPr>
        </p:nvGraphicFramePr>
        <p:xfrm>
          <a:off x="4724400" y="1066800"/>
          <a:ext cx="4307840" cy="3688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2840"/>
                <a:gridCol w="1905000"/>
              </a:tblGrid>
              <a:tr h="3124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</a:t>
                      </a:r>
                      <a:r>
                        <a:rPr lang="en-US" sz="1600" baseline="0" dirty="0" smtClean="0"/>
                        <a:t>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351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Telescope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Sky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351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Observation modes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351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351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API and LMC driver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Pointing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124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Calibration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9254" y="4952973"/>
            <a:ext cx="2133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FF00"/>
                </a:solidFill>
              </a:rPr>
              <a:t>D</a:t>
            </a:r>
            <a:r>
              <a:rPr lang="en-US" sz="1800" dirty="0" smtClean="0"/>
              <a:t>	In Design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C000"/>
                </a:solidFill>
              </a:rPr>
              <a:t>P</a:t>
            </a:r>
            <a:r>
              <a:rPr lang="en-US" sz="1800" dirty="0" smtClean="0"/>
              <a:t>	In Progress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00FF00"/>
                </a:solidFill>
              </a:rPr>
              <a:t>I</a:t>
            </a:r>
            <a:r>
              <a:rPr lang="en-US" sz="1800" dirty="0" smtClean="0"/>
              <a:t>	Implemented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	Not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89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Towards AAVS1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944880"/>
            <a:ext cx="8382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TPM driver periodically updated when new firmware functionality is available</a:t>
            </a:r>
          </a:p>
          <a:p>
            <a:r>
              <a:rPr lang="en-US" sz="2700" dirty="0" smtClean="0"/>
              <a:t>Job system for initial AAVS1 deployment will simply use services (Aurora to be investigated after initial deployment)</a:t>
            </a:r>
          </a:p>
          <a:p>
            <a:r>
              <a:rPr lang="en-US" sz="2700" dirty="0" smtClean="0"/>
              <a:t>Likewise, cluster management will initially be very simple</a:t>
            </a:r>
          </a:p>
          <a:p>
            <a:r>
              <a:rPr lang="en-US" sz="2700" dirty="0" smtClean="0"/>
              <a:t>LMC driver acts as the top-level LMC manager, whilst the API is a wrapper to communicate with it</a:t>
            </a:r>
          </a:p>
          <a:p>
            <a:r>
              <a:rPr lang="en-US" sz="2700" dirty="0" smtClean="0"/>
              <a:t>Significant effort will be required to integrate all requirements into a working, stable system (lots of testing)</a:t>
            </a:r>
          </a:p>
          <a:p>
            <a:pPr algn="r"/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958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The LFAA system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8591" y="2287034"/>
            <a:ext cx="8873218" cy="2406886"/>
            <a:chOff x="673119" y="2128538"/>
            <a:chExt cx="7928160" cy="2151933"/>
          </a:xfrm>
        </p:grpSpPr>
        <p:sp>
          <p:nvSpPr>
            <p:cNvPr id="3" name="Rectangle 2"/>
            <p:cNvSpPr/>
            <p:nvPr/>
          </p:nvSpPr>
          <p:spPr>
            <a:xfrm>
              <a:off x="3353077" y="2146739"/>
              <a:ext cx="4714802" cy="2133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53077" y="2539916"/>
              <a:ext cx="1971602" cy="13472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" name="Picture 4" descr="Rx+Tile processor.png"/>
            <p:cNvPicPr/>
            <p:nvPr/>
          </p:nvPicPr>
          <p:blipFill>
            <a:blip r:embed="rId2" cstate="screen"/>
            <a:srcRect t="-1134"/>
            <a:stretch>
              <a:fillRect/>
            </a:stretch>
          </p:blipFill>
          <p:spPr bwMode="auto">
            <a:xfrm>
              <a:off x="3267279" y="2539917"/>
              <a:ext cx="1971602" cy="134721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465">
              <a:off x="673119" y="2128538"/>
              <a:ext cx="2670498" cy="213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Hexagon 6"/>
            <p:cNvSpPr/>
            <p:nvPr/>
          </p:nvSpPr>
          <p:spPr>
            <a:xfrm rot="2453571">
              <a:off x="1971033" y="3713302"/>
              <a:ext cx="343137" cy="25497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Hexagon 7"/>
            <p:cNvSpPr/>
            <p:nvPr/>
          </p:nvSpPr>
          <p:spPr>
            <a:xfrm rot="2453571">
              <a:off x="1766315" y="3865519"/>
              <a:ext cx="343137" cy="25497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Hexagon 8"/>
            <p:cNvSpPr/>
            <p:nvPr/>
          </p:nvSpPr>
          <p:spPr>
            <a:xfrm rot="2453571">
              <a:off x="1570224" y="3651969"/>
              <a:ext cx="343137" cy="25497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/>
            <p:cNvSpPr/>
            <p:nvPr/>
          </p:nvSpPr>
          <p:spPr>
            <a:xfrm rot="2453571">
              <a:off x="1501204" y="3401683"/>
              <a:ext cx="343137" cy="25497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xagon 10"/>
            <p:cNvSpPr/>
            <p:nvPr/>
          </p:nvSpPr>
          <p:spPr>
            <a:xfrm rot="2453571">
              <a:off x="1980133" y="3288633"/>
              <a:ext cx="343137" cy="25497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Hexagon 11"/>
            <p:cNvSpPr/>
            <p:nvPr/>
          </p:nvSpPr>
          <p:spPr>
            <a:xfrm rot="2453571">
              <a:off x="1280163" y="2613508"/>
              <a:ext cx="476369" cy="446022"/>
            </a:xfrm>
            <a:prstGeom prst="hexagon">
              <a:avLst/>
            </a:prstGeom>
            <a:solidFill>
              <a:schemeClr val="bg1">
                <a:alpha val="0"/>
              </a:schemeClr>
            </a:solidFill>
            <a:ln w="539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38878" y="3988143"/>
              <a:ext cx="3271801" cy="21355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rgbClr val="FFFF00"/>
                  </a:solidFill>
                </a:rPr>
                <a:t>Monitoring and Control System</a:t>
              </a: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 t="23412" r="6512" b="17674"/>
            <a:stretch/>
          </p:blipFill>
          <p:spPr bwMode="auto">
            <a:xfrm rot="5400000">
              <a:off x="4806892" y="2813497"/>
              <a:ext cx="1574607" cy="72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 t="23412" r="6512" b="17674"/>
            <a:stretch/>
          </p:blipFill>
          <p:spPr bwMode="auto">
            <a:xfrm rot="5400000">
              <a:off x="5279699" y="2813497"/>
              <a:ext cx="1574607" cy="72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 t="23412" r="6512" b="17674"/>
            <a:stretch/>
          </p:blipFill>
          <p:spPr bwMode="auto">
            <a:xfrm rot="5400000">
              <a:off x="5681938" y="2813497"/>
              <a:ext cx="1574607" cy="72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 t="23412" r="6512" b="17674"/>
            <a:stretch/>
          </p:blipFill>
          <p:spPr bwMode="auto">
            <a:xfrm rot="5400000">
              <a:off x="6157252" y="2813497"/>
              <a:ext cx="1574607" cy="72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>
              <a:off x="7305879" y="2920916"/>
              <a:ext cx="1295400" cy="41900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83920"/>
            <a:ext cx="8382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web-based front end for telescope operators and </a:t>
            </a:r>
            <a:r>
              <a:rPr lang="en-GB" sz="2800" dirty="0" smtClean="0"/>
              <a:t>observers, emulating the role of Telescope Manager</a:t>
            </a:r>
          </a:p>
          <a:p>
            <a:r>
              <a:rPr lang="en-GB" sz="2800" dirty="0" smtClean="0"/>
              <a:t>Allows </a:t>
            </a:r>
            <a:r>
              <a:rPr lang="en-GB" sz="2800" dirty="0"/>
              <a:t>operators to monitor and control telescope hardware through appropriate views of the telescope </a:t>
            </a:r>
            <a:r>
              <a:rPr lang="en-GB" sz="2800" dirty="0" smtClean="0"/>
              <a:t>setup</a:t>
            </a:r>
          </a:p>
          <a:p>
            <a:r>
              <a:rPr lang="en-GB" sz="2800" dirty="0" smtClean="0"/>
              <a:t>Allows </a:t>
            </a:r>
            <a:r>
              <a:rPr lang="en-GB" sz="2800" dirty="0"/>
              <a:t>observers to configure and monitor </a:t>
            </a:r>
            <a:r>
              <a:rPr lang="en-GB" sz="2800" dirty="0" smtClean="0"/>
              <a:t>observations</a:t>
            </a:r>
          </a:p>
          <a:p>
            <a:r>
              <a:rPr lang="en-US" sz="2700" dirty="0" smtClean="0"/>
              <a:t>The emulator is under development (with industry) and an end-to-end test from emulator to TPM has been successfully performed</a:t>
            </a:r>
          </a:p>
          <a:p>
            <a:r>
              <a:rPr lang="en-US" sz="2700" dirty="0" smtClean="0"/>
              <a:t>Python, Django, Nginx, bootstrap, MySQL</a:t>
            </a:r>
          </a:p>
        </p:txBody>
      </p:sp>
    </p:spTree>
    <p:extLst>
      <p:ext uri="{BB962C8B-B14F-4D97-AF65-F5344CB8AC3E}">
        <p14:creationId xmlns:p14="http://schemas.microsoft.com/office/powerpoint/2010/main" val="21897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" y="859993"/>
            <a:ext cx="8473441" cy="55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844704"/>
            <a:ext cx="8253503" cy="55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543" y="3581400"/>
            <a:ext cx="216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 screenshot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" y="923891"/>
            <a:ext cx="8400288" cy="53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543" y="3581400"/>
            <a:ext cx="216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 screenshot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" y="828561"/>
            <a:ext cx="8278368" cy="55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543" y="3581400"/>
            <a:ext cx="216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 screenshot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" y="763934"/>
            <a:ext cx="8400288" cy="5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TM Emulator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543" y="3581400"/>
            <a:ext cx="216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 screenshot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7" y="780288"/>
            <a:ext cx="8354144" cy="56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Interface with MWA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1376" y="969264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MWA will have two interfaces with AAVS1: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AAVS-MWA interface for beamformed data (data path)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MWA-AAVS control interface (control path)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MWA must be capable to taking over control of AAVS1, that this, create and launch 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This will happen through the same REST interface which the Telescope Emulator 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Three primitives: define, start and stop 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No </a:t>
            </a:r>
            <a:r>
              <a:rPr lang="en-US" sz="2700" dirty="0" err="1" smtClean="0"/>
              <a:t>async</a:t>
            </a:r>
            <a:r>
              <a:rPr lang="en-US" sz="2700" dirty="0" smtClean="0"/>
              <a:t> control feedback is required</a:t>
            </a:r>
          </a:p>
        </p:txBody>
      </p:sp>
    </p:spTree>
    <p:extLst>
      <p:ext uri="{BB962C8B-B14F-4D97-AF65-F5344CB8AC3E}">
        <p14:creationId xmlns:p14="http://schemas.microsoft.com/office/powerpoint/2010/main" val="1664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ndara" pitchFamily="34" charset="0"/>
              </a:rPr>
              <a:t>AAVS1+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83920"/>
            <a:ext cx="8570976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Once the system for AAVS1 is deployed and substantially tested, additional low-priority requirements may be implemented: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Cluster management with Mesos (and maybe DC/OS)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Job management with Aurora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Distributed File system with </a:t>
            </a:r>
            <a:r>
              <a:rPr lang="en-US" sz="2700" dirty="0" err="1" smtClean="0"/>
              <a:t>GlusterFS</a:t>
            </a:r>
            <a:endParaRPr lang="en-US" sz="2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Design to handle multiple concurrent 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Design to handle more than one beam per station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 smtClean="0"/>
              <a:t>Re-direction of station beams to LMC cluster for science pipelines</a:t>
            </a:r>
          </a:p>
        </p:txBody>
      </p:sp>
    </p:spTree>
    <p:extLst>
      <p:ext uri="{BB962C8B-B14F-4D97-AF65-F5344CB8AC3E}">
        <p14:creationId xmlns:p14="http://schemas.microsoft.com/office/powerpoint/2010/main" val="3211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 LMC Harmonization ANT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83820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One member on the LMC Harmonization ANT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Writing SKA Control System Guidelines document (replacing LIG, TIG, LSR)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Managing sub-teams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Element Alarms and Central Alarms Handling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Element Archiving and Central Archiving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Time stamped commands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Participating in sub-teams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Element configuration and sequencing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Multi-parameter setting and LMC role in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SKA base-devices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89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TPM firmware</a:t>
            </a:r>
            <a:endParaRPr lang="en-GB" sz="3600" dirty="0"/>
          </a:p>
        </p:txBody>
      </p:sp>
      <p:sp>
        <p:nvSpPr>
          <p:cNvPr id="4" name="AutoShape 2" descr="Displaying tile_desig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isplaying tile_design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4082168"/>
            <a:ext cx="5445678" cy="225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131570"/>
            <a:ext cx="5154930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 smtClean="0"/>
              <a:t>AAVS0.5 DSP Firmware Architecture</a:t>
            </a:r>
            <a:endParaRPr lang="en-GB" sz="33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1137" y="1504830"/>
            <a:ext cx="8860671" cy="4454485"/>
            <a:chOff x="0" y="1797438"/>
            <a:chExt cx="8860671" cy="4454485"/>
          </a:xfrm>
        </p:grpSpPr>
        <p:sp>
          <p:nvSpPr>
            <p:cNvPr id="4" name="Rectangle 3"/>
            <p:cNvSpPr/>
            <p:nvPr/>
          </p:nvSpPr>
          <p:spPr>
            <a:xfrm>
              <a:off x="1316251" y="3854513"/>
              <a:ext cx="1112108" cy="922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JESD20B IF</a:t>
              </a:r>
              <a:endParaRPr lang="en-GB" sz="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513" y="3854511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CHANNELIZER</a:t>
              </a:r>
              <a:endParaRPr lang="en-GB" sz="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0756" y="3854511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BEAMFORMER</a:t>
              </a:r>
              <a:endParaRPr lang="en-GB" sz="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9999" y="3854511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CSP SPEAD</a:t>
              </a:r>
            </a:p>
            <a:p>
              <a:pPr algn="ctr"/>
              <a:r>
                <a:rPr lang="en-GB" sz="800" dirty="0" smtClean="0"/>
                <a:t>FORMATTER</a:t>
              </a:r>
              <a:endParaRPr lang="en-GB" sz="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19242" y="3854511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4x10G ETHERNET</a:t>
              </a:r>
              <a:endParaRPr lang="en-GB" sz="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1513" y="5296134"/>
              <a:ext cx="5223818" cy="46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AXI4 LITE BUS</a:t>
              </a:r>
              <a:endParaRPr lang="en-GB" sz="800" dirty="0"/>
            </a:p>
          </p:txBody>
        </p:sp>
        <p:cxnSp>
          <p:nvCxnSpPr>
            <p:cNvPr id="11" name="Elbow Connector 10"/>
            <p:cNvCxnSpPr>
              <a:stCxn id="4" idx="3"/>
              <a:endCxn id="5" idx="1"/>
            </p:cNvCxnSpPr>
            <p:nvPr/>
          </p:nvCxnSpPr>
          <p:spPr>
            <a:xfrm flipV="1">
              <a:off x="2428359" y="4315832"/>
              <a:ext cx="213154" cy="1"/>
            </a:xfrm>
            <a:prstGeom prst="bent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3"/>
              <a:endCxn id="6" idx="1"/>
            </p:cNvCxnSpPr>
            <p:nvPr/>
          </p:nvCxnSpPr>
          <p:spPr>
            <a:xfrm>
              <a:off x="3787602" y="4315831"/>
              <a:ext cx="2131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  <a:endCxn id="7" idx="1"/>
            </p:cNvCxnSpPr>
            <p:nvPr/>
          </p:nvCxnSpPr>
          <p:spPr>
            <a:xfrm>
              <a:off x="5146845" y="4315831"/>
              <a:ext cx="2131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8" idx="1"/>
            </p:cNvCxnSpPr>
            <p:nvPr/>
          </p:nvCxnSpPr>
          <p:spPr>
            <a:xfrm>
              <a:off x="6506088" y="4315831"/>
              <a:ext cx="2131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316251" y="5069592"/>
              <a:ext cx="1112108" cy="922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C2C MM</a:t>
              </a:r>
            </a:p>
            <a:p>
              <a:pPr algn="ctr"/>
              <a:r>
                <a:rPr lang="en-GB" sz="800" dirty="0" smtClean="0"/>
                <a:t>AXI4LITE</a:t>
              </a:r>
            </a:p>
            <a:p>
              <a:pPr algn="ctr"/>
              <a:r>
                <a:rPr lang="en-GB" sz="800" dirty="0" smtClean="0"/>
                <a:t>Bridge</a:t>
              </a:r>
              <a:endParaRPr lang="en-GB" sz="800" dirty="0"/>
            </a:p>
          </p:txBody>
        </p:sp>
        <p:cxnSp>
          <p:nvCxnSpPr>
            <p:cNvPr id="22" name="Straight Arrow Connector 21"/>
            <p:cNvCxnSpPr>
              <a:stCxn id="20" idx="3"/>
              <a:endCxn id="9" idx="1"/>
            </p:cNvCxnSpPr>
            <p:nvPr/>
          </p:nvCxnSpPr>
          <p:spPr>
            <a:xfrm>
              <a:off x="2428359" y="5530912"/>
              <a:ext cx="213154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2"/>
            </p:cNvCxnSpPr>
            <p:nvPr/>
          </p:nvCxnSpPr>
          <p:spPr>
            <a:xfrm flipH="1">
              <a:off x="3214557" y="4777151"/>
              <a:ext cx="1" cy="5189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2"/>
            </p:cNvCxnSpPr>
            <p:nvPr/>
          </p:nvCxnSpPr>
          <p:spPr>
            <a:xfrm flipH="1">
              <a:off x="4573800" y="4777151"/>
              <a:ext cx="1" cy="5189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" idx="2"/>
            </p:cNvCxnSpPr>
            <p:nvPr/>
          </p:nvCxnSpPr>
          <p:spPr>
            <a:xfrm flipH="1">
              <a:off x="7292286" y="4777151"/>
              <a:ext cx="1" cy="5189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359999" y="2043559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LMC SPEAD</a:t>
              </a:r>
            </a:p>
            <a:p>
              <a:pPr algn="ctr"/>
              <a:r>
                <a:rPr lang="en-GB" sz="800" dirty="0" smtClean="0"/>
                <a:t>FORMATTER</a:t>
              </a:r>
              <a:endParaRPr lang="en-GB" sz="800" dirty="0"/>
            </a:p>
          </p:txBody>
        </p:sp>
        <p:cxnSp>
          <p:nvCxnSpPr>
            <p:cNvPr id="36" name="Elbow Connector 35"/>
            <p:cNvCxnSpPr>
              <a:stCxn id="4" idx="0"/>
            </p:cNvCxnSpPr>
            <p:nvPr/>
          </p:nvCxnSpPr>
          <p:spPr>
            <a:xfrm rot="5400000" flipH="1" flipV="1">
              <a:off x="2739887" y="1234402"/>
              <a:ext cx="1752530" cy="3487694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5" idx="0"/>
            </p:cNvCxnSpPr>
            <p:nvPr/>
          </p:nvCxnSpPr>
          <p:spPr>
            <a:xfrm rot="5400000" flipH="1" flipV="1">
              <a:off x="3505715" y="2000229"/>
              <a:ext cx="1563127" cy="2145440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6" idx="0"/>
            </p:cNvCxnSpPr>
            <p:nvPr/>
          </p:nvCxnSpPr>
          <p:spPr>
            <a:xfrm rot="5400000" flipH="1" flipV="1">
              <a:off x="4384417" y="2878930"/>
              <a:ext cx="1164966" cy="786199"/>
            </a:xfrm>
            <a:prstGeom prst="bentConnector3">
              <a:avLst>
                <a:gd name="adj1" fmla="val 10020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719242" y="2043559"/>
              <a:ext cx="1146089" cy="92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AXI4 STREAM</a:t>
              </a:r>
              <a:br>
                <a:rPr lang="en-GB" sz="800" dirty="0" smtClean="0"/>
              </a:br>
              <a:r>
                <a:rPr lang="en-GB" sz="800" dirty="0" smtClean="0"/>
                <a:t>C2C STREAM</a:t>
              </a:r>
              <a:br>
                <a:rPr lang="en-GB" sz="800" dirty="0" smtClean="0"/>
              </a:br>
              <a:r>
                <a:rPr lang="en-GB" sz="800" dirty="0" smtClean="0"/>
                <a:t>Bridge </a:t>
              </a:r>
              <a:endParaRPr lang="en-GB" sz="800" dirty="0"/>
            </a:p>
          </p:txBody>
        </p:sp>
        <p:cxnSp>
          <p:nvCxnSpPr>
            <p:cNvPr id="46" name="Straight Arrow Connector 45"/>
            <p:cNvCxnSpPr>
              <a:stCxn id="32" idx="3"/>
              <a:endCxn id="41" idx="1"/>
            </p:cNvCxnSpPr>
            <p:nvPr/>
          </p:nvCxnSpPr>
          <p:spPr>
            <a:xfrm>
              <a:off x="6506088" y="2504879"/>
              <a:ext cx="2131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3"/>
            </p:cNvCxnSpPr>
            <p:nvPr/>
          </p:nvCxnSpPr>
          <p:spPr>
            <a:xfrm>
              <a:off x="7865331" y="2504879"/>
              <a:ext cx="3181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" idx="3"/>
            </p:cNvCxnSpPr>
            <p:nvPr/>
          </p:nvCxnSpPr>
          <p:spPr>
            <a:xfrm>
              <a:off x="7865331" y="4315831"/>
              <a:ext cx="3181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4" idx="1"/>
            </p:cNvCxnSpPr>
            <p:nvPr/>
          </p:nvCxnSpPr>
          <p:spPr>
            <a:xfrm>
              <a:off x="968623" y="4315832"/>
              <a:ext cx="34762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20" idx="1"/>
            </p:cNvCxnSpPr>
            <p:nvPr/>
          </p:nvCxnSpPr>
          <p:spPr>
            <a:xfrm>
              <a:off x="968623" y="5530911"/>
              <a:ext cx="3476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5263" y="4131080"/>
              <a:ext cx="4010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ADC</a:t>
              </a:r>
              <a:endParaRPr lang="en-GB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0" y="5346246"/>
              <a:ext cx="1667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         CPLD</a:t>
              </a:r>
            </a:p>
            <a:p>
              <a:r>
                <a:rPr lang="en-GB" sz="800" dirty="0" smtClean="0"/>
                <a:t>         (</a:t>
              </a:r>
              <a:r>
                <a:rPr lang="en-GB" sz="800" dirty="0" err="1" smtClean="0"/>
                <a:t>c&amp;c</a:t>
              </a:r>
              <a:r>
                <a:rPr lang="en-GB" sz="800" dirty="0" smtClean="0"/>
                <a:t>)</a:t>
              </a:r>
              <a:endParaRPr lang="en-GB" sz="800" dirty="0"/>
            </a:p>
          </p:txBody>
        </p:sp>
        <p:cxnSp>
          <p:nvCxnSpPr>
            <p:cNvPr id="61" name="Straight Arrow Connector 60"/>
            <p:cNvCxnSpPr>
              <a:stCxn id="7" idx="2"/>
            </p:cNvCxnSpPr>
            <p:nvPr/>
          </p:nvCxnSpPr>
          <p:spPr>
            <a:xfrm>
              <a:off x="5933044" y="4777151"/>
              <a:ext cx="4131" cy="5189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157568" y="1797438"/>
              <a:ext cx="6844005" cy="4454485"/>
            </a:xfrm>
            <a:prstGeom prst="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66017" y="4131080"/>
              <a:ext cx="4651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QSFP</a:t>
              </a:r>
              <a:endParaRPr lang="en-GB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61441" y="2320214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     CPLD</a:t>
              </a:r>
            </a:p>
            <a:p>
              <a:r>
                <a:rPr lang="en-GB" sz="800" dirty="0" smtClean="0"/>
                <a:t>(LMC data)</a:t>
              </a:r>
              <a:endParaRPr lang="en-GB" sz="8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646026" y="3737673"/>
              <a:ext cx="602305" cy="4366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POWER</a:t>
              </a:r>
            </a:p>
            <a:p>
              <a:pPr algn="ctr"/>
              <a:r>
                <a:rPr lang="en-GB" sz="500" dirty="0" smtClean="0"/>
                <a:t>INTEGRATOR</a:t>
              </a:r>
              <a:endParaRPr lang="en-GB" sz="5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7244" y="3732540"/>
              <a:ext cx="602305" cy="4366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POWER</a:t>
              </a:r>
            </a:p>
            <a:p>
              <a:pPr algn="ctr"/>
              <a:r>
                <a:rPr lang="en-GB" sz="500" dirty="0" smtClean="0"/>
                <a:t>INTEGRATOR</a:t>
              </a:r>
              <a:endParaRPr lang="en-GB" sz="500" dirty="0"/>
            </a:p>
          </p:txBody>
        </p:sp>
        <p:cxnSp>
          <p:nvCxnSpPr>
            <p:cNvPr id="39" name="Elbow Connector 38"/>
            <p:cNvCxnSpPr>
              <a:stCxn id="35" idx="0"/>
              <a:endCxn id="32" idx="1"/>
            </p:cNvCxnSpPr>
            <p:nvPr/>
          </p:nvCxnSpPr>
          <p:spPr>
            <a:xfrm rot="5400000" flipH="1" flipV="1">
              <a:off x="3855368" y="2227908"/>
              <a:ext cx="1227660" cy="1781603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3" idx="0"/>
            </p:cNvCxnSpPr>
            <p:nvPr/>
          </p:nvCxnSpPr>
          <p:spPr>
            <a:xfrm rot="5400000" flipH="1" flipV="1">
              <a:off x="4721857" y="3099531"/>
              <a:ext cx="863462" cy="412820"/>
            </a:xfrm>
            <a:prstGeom prst="bentConnector3">
              <a:avLst>
                <a:gd name="adj1" fmla="val 9961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38127" y="2259053"/>
              <a:ext cx="697526" cy="1439"/>
            </a:xfrm>
            <a:prstGeom prst="straightConnector1">
              <a:avLst/>
            </a:prstGeom>
            <a:ln w="317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08297" y="1907806"/>
              <a:ext cx="6559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AXI4 LITE</a:t>
              </a:r>
              <a:endParaRPr lang="en-GB" sz="8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239289" y="2729758"/>
              <a:ext cx="697526" cy="143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03859" y="2383887"/>
              <a:ext cx="8082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AXI STREAM</a:t>
              </a:r>
              <a:endParaRPr lang="en-GB" sz="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289" y="1797438"/>
              <a:ext cx="1095398" cy="11720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</p:grpSp>
    </p:spTree>
    <p:extLst>
      <p:ext uri="{BB962C8B-B14F-4D97-AF65-F5344CB8AC3E}">
        <p14:creationId xmlns:p14="http://schemas.microsoft.com/office/powerpoint/2010/main" val="40542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AAVS0.5 </a:t>
            </a:r>
            <a:r>
              <a:rPr lang="en-GB" dirty="0" smtClean="0"/>
              <a:t>DSP Firmware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Data to LMC server through 1G 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Raw ADC data, 64 Kbytes snapshot from 1 antenna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Synchronized Raw ADC data, 64 Kbytes snapshot from 16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Continuous channel mode, 1 frequency channel of channelized data from 16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Burst channel mode, variable number of samples from 1 frequency channel rotating through all channels, 16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Beamformed</a:t>
            </a:r>
            <a:r>
              <a:rPr lang="en-GB" dirty="0" smtClean="0"/>
              <a:t> data, </a:t>
            </a:r>
            <a:r>
              <a:rPr lang="en-GB" dirty="0"/>
              <a:t>64 Kbytes </a:t>
            </a:r>
            <a:r>
              <a:rPr lang="en-GB" dirty="0" smtClean="0"/>
              <a:t>snapshot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Integrated channel data, power spectrum, programmable integration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Integrated beam data, </a:t>
            </a:r>
            <a:r>
              <a:rPr lang="en-GB" dirty="0"/>
              <a:t>power spectrum, </a:t>
            </a:r>
            <a:r>
              <a:rPr lang="en-GB" dirty="0" smtClean="0"/>
              <a:t>programmable integration 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Data through 40G 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Beamformed</a:t>
            </a:r>
            <a:r>
              <a:rPr lang="en-GB" dirty="0" smtClean="0"/>
              <a:t> data, 1 beam, ~7.5 </a:t>
            </a:r>
            <a:r>
              <a:rPr lang="en-GB" dirty="0" err="1" smtClean="0"/>
              <a:t>Gbit</a:t>
            </a:r>
            <a:r>
              <a:rPr lang="en-GB" dirty="0" smtClean="0"/>
              <a:t>/s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0791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AAVS0.5 </a:t>
            </a:r>
            <a:r>
              <a:rPr lang="en-GB" dirty="0" smtClean="0"/>
              <a:t>DSP Firmware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935608"/>
            <a:ext cx="8308086" cy="44911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/>
              <a:t>JESD204B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16 serial lines per FPGA, 8 </a:t>
            </a:r>
            <a:r>
              <a:rPr lang="en-GB" sz="1900" dirty="0" err="1" smtClean="0"/>
              <a:t>Gbit</a:t>
            </a:r>
            <a:r>
              <a:rPr lang="en-GB" sz="1900" dirty="0" smtClean="0"/>
              <a:t>/s per line, ADCs operate at 800 MHz 8 bits per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Synchronized ADCs operation using JESD204B Subclass-1 between FPGAs in the TPM has been tested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Synchronization between different TPMs to be verified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err="1" smtClean="0"/>
              <a:t>Channelizer</a:t>
            </a:r>
            <a:r>
              <a:rPr lang="en-GB" sz="1900" dirty="0" smtClean="0"/>
              <a:t> (undergoing field testing)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Provided by INAF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512 frequency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32/27 oversampling factor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 smtClean="0"/>
              <a:t>Beamformer (undergoing field testing)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/>
              <a:t>Provided </a:t>
            </a:r>
            <a:r>
              <a:rPr lang="en-GB" sz="1900" dirty="0" smtClean="0"/>
              <a:t>by University of Malta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Single beam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Full BW, 400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dirty="0" smtClean="0"/>
              <a:t>Run-time configurable weights using shadow memory</a:t>
            </a:r>
          </a:p>
        </p:txBody>
      </p:sp>
    </p:spTree>
    <p:extLst>
      <p:ext uri="{BB962C8B-B14F-4D97-AF65-F5344CB8AC3E}">
        <p14:creationId xmlns:p14="http://schemas.microsoft.com/office/powerpoint/2010/main" val="185003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AAVS0.5 </a:t>
            </a:r>
            <a:r>
              <a:rPr lang="en-GB" dirty="0" smtClean="0"/>
              <a:t>DSP Firmware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4x10G Ethernet </a:t>
            </a:r>
            <a:r>
              <a:rPr lang="en-GB" dirty="0"/>
              <a:t>/ SPEAD formatters (LMC and CSP</a:t>
            </a:r>
            <a:r>
              <a:rPr lang="en-GB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Provided by 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Tested in the lab, undergoing field </a:t>
            </a:r>
            <a:r>
              <a:rPr lang="en-GB" dirty="0" smtClean="0"/>
              <a:t>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AXI4 LITE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XML2VHDL Python script used for generating VHDL code of AXI4 </a:t>
            </a:r>
            <a:r>
              <a:rPr lang="en-GB" dirty="0" err="1" smtClean="0"/>
              <a:t>Lite</a:t>
            </a:r>
            <a:r>
              <a:rPr lang="en-GB" dirty="0" smtClean="0"/>
              <a:t> slave interfaces from XML registers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Adopted throughout the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Tested </a:t>
            </a:r>
            <a:r>
              <a:rPr lang="en-GB" dirty="0" smtClean="0"/>
              <a:t>on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AXI4 STREAM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Streaming library including MUX, DEMUX, PIPELINE, FIFO,…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Tested </a:t>
            </a:r>
            <a:r>
              <a:rPr lang="en-GB" dirty="0" smtClean="0"/>
              <a:t>on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67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480" y="154432"/>
            <a:ext cx="7688320" cy="803275"/>
          </a:xfrm>
        </p:spPr>
        <p:txBody>
          <a:bodyPr/>
          <a:lstStyle/>
          <a:p>
            <a:r>
              <a:rPr lang="en-GB" sz="2700" dirty="0" smtClean="0"/>
              <a:t>AAVS1 DSP Firmware Ongoing Development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72767"/>
            <a:ext cx="8682037" cy="4772533"/>
          </a:xfrm>
        </p:spPr>
        <p:txBody>
          <a:bodyPr>
            <a:normAutofit/>
          </a:bodyPr>
          <a:lstStyle/>
          <a:p>
            <a:r>
              <a:rPr lang="en-GB" dirty="0" smtClean="0"/>
              <a:t>Tile </a:t>
            </a:r>
            <a:r>
              <a:rPr lang="en-GB" dirty="0" err="1" smtClean="0"/>
              <a:t>Beamformer</a:t>
            </a:r>
            <a:r>
              <a:rPr lang="en-GB" dirty="0" smtClean="0"/>
              <a:t> supporting multi-beam </a:t>
            </a:r>
          </a:p>
          <a:p>
            <a:r>
              <a:rPr lang="en-GB" dirty="0" smtClean="0"/>
              <a:t>Station beamforming is performed by an Ethernet connected TPMs chain</a:t>
            </a:r>
          </a:p>
          <a:p>
            <a:r>
              <a:rPr lang="en-GB" dirty="0" smtClean="0"/>
              <a:t>Each TPM receives </a:t>
            </a:r>
            <a:r>
              <a:rPr lang="en-GB" dirty="0" err="1" smtClean="0"/>
              <a:t>beamformed</a:t>
            </a:r>
            <a:r>
              <a:rPr lang="en-GB" dirty="0" smtClean="0"/>
              <a:t> data from the previous TPM and combines the received data with the produced tile beam. Then it transmits the combined beam to the next TPM in the chain</a:t>
            </a:r>
          </a:p>
          <a:p>
            <a:r>
              <a:rPr lang="en-GB" dirty="0" smtClean="0"/>
              <a:t>DDR3 and FPGA2FPGA High-speed link are needed to address this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5169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 Status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667118"/>
              </p:ext>
            </p:extLst>
          </p:nvPr>
        </p:nvGraphicFramePr>
        <p:xfrm>
          <a:off x="1066461" y="1468055"/>
          <a:ext cx="3767667" cy="3688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8785"/>
                <a:gridCol w="1868882"/>
              </a:tblGrid>
              <a:tr h="2058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JES-D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Channelizer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Beamformer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x 10Gb-E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x 40Gb-E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FPGA-FPGA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ADC</a:t>
                      </a:r>
                      <a:r>
                        <a:rPr lang="en-US" sz="1600" baseline="0" dirty="0" smtClean="0"/>
                        <a:t> Synch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endParaRPr lang="en-US" sz="1600" b="1" dirty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37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Board</a:t>
                      </a:r>
                      <a:r>
                        <a:rPr lang="en-US" sz="1600" baseline="0" dirty="0" smtClean="0"/>
                        <a:t> Synch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</a:t>
                      </a:r>
                      <a:endParaRPr lang="en-US" sz="1600" b="1" dirty="0" smtClean="0"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3520" y="26371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Legend: 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2720" y="2637103"/>
            <a:ext cx="2133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FF00"/>
                </a:solidFill>
              </a:rPr>
              <a:t>D</a:t>
            </a:r>
            <a:r>
              <a:rPr lang="en-US" sz="1800" dirty="0" smtClean="0"/>
              <a:t>	In Design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C000"/>
                </a:solidFill>
              </a:rPr>
              <a:t>P</a:t>
            </a:r>
            <a:r>
              <a:rPr lang="en-US" sz="1800" dirty="0" smtClean="0"/>
              <a:t>	In Progress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00FF00"/>
                </a:solidFill>
              </a:rPr>
              <a:t>I</a:t>
            </a:r>
            <a:r>
              <a:rPr lang="en-US" sz="1800" dirty="0" smtClean="0"/>
              <a:t>	Implemented</a:t>
            </a:r>
          </a:p>
          <a:p>
            <a:pPr>
              <a:tabLst>
                <a:tab pos="447675" algn="l"/>
              </a:tabLst>
            </a:pPr>
            <a:r>
              <a:rPr lang="en-US" sz="1800" b="1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	Not started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1868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1158</Words>
  <Application>Microsoft Office PowerPoint</Application>
  <PresentationFormat>On-screen Show (4:3)</PresentationFormat>
  <Paragraphs>285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The LFAA system</vt:lpstr>
      <vt:lpstr>TPM firmware</vt:lpstr>
      <vt:lpstr>AAVS0.5 DSP Firmware Architecture</vt:lpstr>
      <vt:lpstr>AAVS0.5 DSP Firmware Modules</vt:lpstr>
      <vt:lpstr>AAVS0.5 DSP Firmware Modules</vt:lpstr>
      <vt:lpstr>AAVS0.5 DSP Firmware Modules</vt:lpstr>
      <vt:lpstr>AAVS1 DSP Firmware Ongoing Development</vt:lpstr>
      <vt:lpstr>Firmware Status</vt:lpstr>
      <vt:lpstr>AAVS1 Rack Status</vt:lpstr>
      <vt:lpstr>LFAA Software</vt:lpstr>
      <vt:lpstr>AAVS1 Overall Architecture</vt:lpstr>
      <vt:lpstr>Software Architecture</vt:lpstr>
      <vt:lpstr>AAVS0.5</vt:lpstr>
      <vt:lpstr>How many cables does it take…</vt:lpstr>
      <vt:lpstr>Towards AAVS0.75</vt:lpstr>
      <vt:lpstr>AAVS0.75</vt:lpstr>
      <vt:lpstr>Towards AAVS1</vt:lpstr>
      <vt:lpstr>Towards AAVS1</vt:lpstr>
      <vt:lpstr>TM Emulator</vt:lpstr>
      <vt:lpstr>TM Emulator</vt:lpstr>
      <vt:lpstr>TM Emulator</vt:lpstr>
      <vt:lpstr>TM Emulator</vt:lpstr>
      <vt:lpstr>TM Emulator</vt:lpstr>
      <vt:lpstr>TM Emulator</vt:lpstr>
      <vt:lpstr>TM Emulator</vt:lpstr>
      <vt:lpstr>Interface with MWA</vt:lpstr>
      <vt:lpstr>AAVS1+</vt:lpstr>
      <vt:lpstr>SKA LMC Harmonization ANT TEAM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Kristian Zarb Adami</cp:lastModifiedBy>
  <cp:revision>1819</cp:revision>
  <dcterms:created xsi:type="dcterms:W3CDTF">2006-02-27T08:11:41Z</dcterms:created>
  <dcterms:modified xsi:type="dcterms:W3CDTF">2016-05-10T13:09:10Z</dcterms:modified>
</cp:coreProperties>
</file>