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622" r:id="rId2"/>
    <p:sldId id="623" r:id="rId3"/>
    <p:sldId id="624" r:id="rId4"/>
    <p:sldId id="625" r:id="rId5"/>
    <p:sldId id="626" r:id="rId6"/>
    <p:sldId id="627" r:id="rId7"/>
    <p:sldId id="628" r:id="rId8"/>
    <p:sldId id="629" r:id="rId9"/>
    <p:sldId id="630" r:id="rId10"/>
    <p:sldId id="631" r:id="rId11"/>
    <p:sldId id="632" r:id="rId12"/>
    <p:sldId id="633" r:id="rId13"/>
    <p:sldId id="634" r:id="rId14"/>
    <p:sldId id="635" r:id="rId15"/>
    <p:sldId id="636" r:id="rId16"/>
    <p:sldId id="637" r:id="rId17"/>
    <p:sldId id="638" r:id="rId18"/>
    <p:sldId id="639" r:id="rId19"/>
    <p:sldId id="640" r:id="rId20"/>
    <p:sldId id="641" r:id="rId21"/>
    <p:sldId id="646" r:id="rId22"/>
    <p:sldId id="645" r:id="rId23"/>
    <p:sldId id="621" r:id="rId24"/>
    <p:sldId id="605" r:id="rId25"/>
    <p:sldId id="603" r:id="rId26"/>
    <p:sldId id="604" r:id="rId27"/>
    <p:sldId id="601" r:id="rId28"/>
    <p:sldId id="596" r:id="rId29"/>
    <p:sldId id="614" r:id="rId30"/>
    <p:sldId id="602" r:id="rId31"/>
    <p:sldId id="615" r:id="rId32"/>
    <p:sldId id="613" r:id="rId33"/>
    <p:sldId id="599" r:id="rId34"/>
    <p:sldId id="600" r:id="rId35"/>
    <p:sldId id="598" r:id="rId36"/>
    <p:sldId id="593" r:id="rId37"/>
    <p:sldId id="612" r:id="rId38"/>
    <p:sldId id="611" r:id="rId39"/>
    <p:sldId id="642" r:id="rId40"/>
    <p:sldId id="643" r:id="rId41"/>
    <p:sldId id="64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der Monari" initials="J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a:srgbClr val="F79646"/>
    <a:srgbClr val="CCFF99"/>
    <a:srgbClr val="92D050"/>
    <a:srgbClr val="0104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57" autoAdjust="0"/>
    <p:restoredTop sz="78824" autoAdjust="0"/>
  </p:normalViewPr>
  <p:slideViewPr>
    <p:cSldViewPr snapToGrid="0" snapToObjects="1">
      <p:cViewPr varScale="1">
        <p:scale>
          <a:sx n="72" d="100"/>
          <a:sy n="72" d="100"/>
        </p:scale>
        <p:origin x="138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1BBAFC-62C3-B149-B0E6-7CE5C1AFA221}" type="datetimeFigureOut">
              <a:rPr lang="en-US" smtClean="0"/>
              <a:t>5/10/2016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97FA5-052A-434C-9397-F2B6D59BDD6A}" type="slidenum">
              <a:rPr lang="en-US" smtClean="0"/>
              <a:t>‹N›</a:t>
            </a:fld>
            <a:endParaRPr lang="en-US"/>
          </a:p>
        </p:txBody>
      </p:sp>
    </p:spTree>
    <p:extLst>
      <p:ext uri="{BB962C8B-B14F-4D97-AF65-F5344CB8AC3E}">
        <p14:creationId xmlns:p14="http://schemas.microsoft.com/office/powerpoint/2010/main" val="26062169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allegatoA.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ABACA-3F69-294A-97AF-F692E078BED5}" type="slidenum">
              <a:rPr lang="en-US" smtClean="0"/>
              <a:t>4</a:t>
            </a:fld>
            <a:endParaRPr lang="en-US"/>
          </a:p>
        </p:txBody>
      </p:sp>
    </p:spTree>
    <p:extLst>
      <p:ext uri="{BB962C8B-B14F-4D97-AF65-F5344CB8AC3E}">
        <p14:creationId xmlns:p14="http://schemas.microsoft.com/office/powerpoint/2010/main" val="2278149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2097FA5-052A-434C-9397-F2B6D59BDD6A}" type="slidenum">
              <a:rPr lang="en-US" smtClean="0"/>
              <a:t>15</a:t>
            </a:fld>
            <a:endParaRPr lang="en-US"/>
          </a:p>
        </p:txBody>
      </p:sp>
    </p:spTree>
    <p:extLst>
      <p:ext uri="{BB962C8B-B14F-4D97-AF65-F5344CB8AC3E}">
        <p14:creationId xmlns:p14="http://schemas.microsoft.com/office/powerpoint/2010/main" val="423226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en-US" sz="1200" dirty="0" smtClean="0"/>
              <a:t>The reliability prediction may be used as a guide to improvement by showing the highest </a:t>
            </a:r>
            <a:r>
              <a:rPr lang="en-US" sz="1200" dirty="0" smtClean="0">
                <a:hlinkClick r:id="rId3" action="ppaction://hlinkfile"/>
              </a:rPr>
              <a:t>contribution to failure</a:t>
            </a:r>
            <a:endParaRPr lang="en-US" sz="1200" dirty="0" smtClean="0"/>
          </a:p>
          <a:p>
            <a:pPr algn="just"/>
            <a:endParaRPr lang="en-US" sz="1200" dirty="0" smtClean="0"/>
          </a:p>
          <a:p>
            <a:pPr algn="just"/>
            <a:r>
              <a:rPr lang="en-US" sz="1200" dirty="0" smtClean="0"/>
              <a:t>The predicted will also help evaluate the significance of reported failure to determine whether the number of failures Is commensurate with the number of components used in the system</a:t>
            </a:r>
          </a:p>
          <a:p>
            <a:endParaRPr lang="it-IT" dirty="0"/>
          </a:p>
        </p:txBody>
      </p:sp>
      <p:sp>
        <p:nvSpPr>
          <p:cNvPr id="4" name="Segnaposto numero diapositiva 3"/>
          <p:cNvSpPr>
            <a:spLocks noGrp="1"/>
          </p:cNvSpPr>
          <p:nvPr>
            <p:ph type="sldNum" sz="quarter" idx="10"/>
          </p:nvPr>
        </p:nvSpPr>
        <p:spPr/>
        <p:txBody>
          <a:bodyPr/>
          <a:lstStyle/>
          <a:p>
            <a:fld id="{A2097FA5-052A-434C-9397-F2B6D59BDD6A}" type="slidenum">
              <a:rPr lang="en-US" smtClean="0"/>
              <a:t>19</a:t>
            </a:fld>
            <a:endParaRPr lang="en-US"/>
          </a:p>
        </p:txBody>
      </p:sp>
    </p:spTree>
    <p:extLst>
      <p:ext uri="{BB962C8B-B14F-4D97-AF65-F5344CB8AC3E}">
        <p14:creationId xmlns:p14="http://schemas.microsoft.com/office/powerpoint/2010/main" val="412078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0"/>
              </a:spcAft>
            </a:pPr>
            <a:r>
              <a:rPr lang="en-GB" sz="1200" dirty="0" smtClean="0">
                <a:latin typeface="Calibri" charset="0"/>
                <a:ea typeface="Calibri" charset="0"/>
                <a:cs typeface="Times New Roman" charset="0"/>
              </a:rPr>
              <a:t>This study has led us to conclude that there are no obstacles that make unfeasible an analogue link length up to 70Km in particular studying the main topics, which are related to the fibre length, of attenuation, relative phase variation due to temperature changes and nonlinearity both due to chromatic dispersion.</a:t>
            </a:r>
          </a:p>
          <a:p>
            <a:pPr algn="just">
              <a:spcAft>
                <a:spcPts val="0"/>
              </a:spcAft>
            </a:pPr>
            <a:endParaRPr lang="it-IT" sz="1200" dirty="0" smtClean="0">
              <a:latin typeface="Calibri" charset="0"/>
              <a:ea typeface="Calibri" charset="0"/>
              <a:cs typeface="Times New Roman" charset="0"/>
            </a:endParaRPr>
          </a:p>
          <a:p>
            <a:pPr algn="just">
              <a:spcAft>
                <a:spcPts val="0"/>
              </a:spcAft>
            </a:pPr>
            <a:r>
              <a:rPr lang="en-GB" sz="1200" dirty="0" smtClean="0">
                <a:latin typeface="Calibri" charset="0"/>
                <a:ea typeface="Calibri" charset="0"/>
                <a:cs typeface="Times New Roman" charset="0"/>
              </a:rPr>
              <a:t>The analysis has been applied to the standard SMF (G.652D), due to its wide spread diffusion, and extended to other fibre types like ITU G.653 and ITU G.655, in order to exploit the coincidence of the minimum of the dispersion with the minimum of the optical attenuation.</a:t>
            </a:r>
            <a:endParaRPr lang="it-IT" sz="1200" dirty="0" smtClean="0">
              <a:effectLst/>
              <a:latin typeface="Calibri" charset="0"/>
              <a:ea typeface="Calibri" charset="0"/>
              <a:cs typeface="Times New Roman" charset="0"/>
            </a:endParaRPr>
          </a:p>
          <a:p>
            <a:endParaRPr lang="it-IT" dirty="0"/>
          </a:p>
        </p:txBody>
      </p:sp>
      <p:sp>
        <p:nvSpPr>
          <p:cNvPr id="4" name="Segnaposto numero diapositiva 3"/>
          <p:cNvSpPr>
            <a:spLocks noGrp="1"/>
          </p:cNvSpPr>
          <p:nvPr>
            <p:ph type="sldNum" sz="quarter" idx="10"/>
          </p:nvPr>
        </p:nvSpPr>
        <p:spPr/>
        <p:txBody>
          <a:bodyPr/>
          <a:lstStyle/>
          <a:p>
            <a:fld id="{A2097FA5-052A-434C-9397-F2B6D59BDD6A}" type="slidenum">
              <a:rPr lang="en-US" smtClean="0"/>
              <a:t>20</a:t>
            </a:fld>
            <a:endParaRPr lang="en-US"/>
          </a:p>
        </p:txBody>
      </p:sp>
    </p:spTree>
    <p:extLst>
      <p:ext uri="{BB962C8B-B14F-4D97-AF65-F5344CB8AC3E}">
        <p14:creationId xmlns:p14="http://schemas.microsoft.com/office/powerpoint/2010/main" val="1120545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1DC6BE-610C-D144-BFA3-0E668BA58A18}" type="slidenum">
              <a:rPr lang="en-US" smtClean="0"/>
              <a:t>26</a:t>
            </a:fld>
            <a:endParaRPr lang="en-US"/>
          </a:p>
        </p:txBody>
      </p:sp>
    </p:spTree>
    <p:extLst>
      <p:ext uri="{BB962C8B-B14F-4D97-AF65-F5344CB8AC3E}">
        <p14:creationId xmlns:p14="http://schemas.microsoft.com/office/powerpoint/2010/main" val="845289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2097FA5-052A-434C-9397-F2B6D59BDD6A}" type="slidenum">
              <a:rPr lang="en-US" smtClean="0"/>
              <a:t>27</a:t>
            </a:fld>
            <a:endParaRPr lang="en-US"/>
          </a:p>
        </p:txBody>
      </p:sp>
    </p:spTree>
    <p:extLst>
      <p:ext uri="{BB962C8B-B14F-4D97-AF65-F5344CB8AC3E}">
        <p14:creationId xmlns:p14="http://schemas.microsoft.com/office/powerpoint/2010/main" val="136226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2097FA5-052A-434C-9397-F2B6D59BDD6A}" type="slidenum">
              <a:rPr lang="en-US" smtClean="0"/>
              <a:t>35</a:t>
            </a:fld>
            <a:endParaRPr lang="en-US"/>
          </a:p>
        </p:txBody>
      </p:sp>
    </p:spTree>
    <p:extLst>
      <p:ext uri="{BB962C8B-B14F-4D97-AF65-F5344CB8AC3E}">
        <p14:creationId xmlns:p14="http://schemas.microsoft.com/office/powerpoint/2010/main" val="4161166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Italy not a direct participant in SKA precursor/pathfinder projects.</a:t>
            </a:r>
          </a:p>
          <a:p>
            <a:endParaRPr lang="en-US" dirty="0"/>
          </a:p>
        </p:txBody>
      </p:sp>
      <p:sp>
        <p:nvSpPr>
          <p:cNvPr id="4" name="Slide Number Placeholder 3"/>
          <p:cNvSpPr>
            <a:spLocks noGrp="1"/>
          </p:cNvSpPr>
          <p:nvPr>
            <p:ph type="sldNum" sz="quarter" idx="10"/>
          </p:nvPr>
        </p:nvSpPr>
        <p:spPr/>
        <p:txBody>
          <a:bodyPr/>
          <a:lstStyle/>
          <a:p>
            <a:fld id="{B71ABACA-3F69-294A-97AF-F692E078BED5}" type="slidenum">
              <a:rPr lang="en-US" smtClean="0"/>
              <a:t>39</a:t>
            </a:fld>
            <a:endParaRPr lang="en-US"/>
          </a:p>
        </p:txBody>
      </p:sp>
    </p:spTree>
    <p:extLst>
      <p:ext uri="{BB962C8B-B14F-4D97-AF65-F5344CB8AC3E}">
        <p14:creationId xmlns:p14="http://schemas.microsoft.com/office/powerpoint/2010/main" val="2790609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SKA PP-Fron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0030"/>
            <a:ext cx="9152759" cy="6906974"/>
          </a:xfrm>
          <a:prstGeom prst="rect">
            <a:avLst/>
          </a:prstGeom>
        </p:spPr>
      </p:pic>
      <p:sp>
        <p:nvSpPr>
          <p:cNvPr id="4" name="Title 3"/>
          <p:cNvSpPr>
            <a:spLocks noGrp="1"/>
          </p:cNvSpPr>
          <p:nvPr>
            <p:ph type="title"/>
          </p:nvPr>
        </p:nvSpPr>
        <p:spPr>
          <a:xfrm>
            <a:off x="4572000" y="3717032"/>
            <a:ext cx="4572000" cy="1143000"/>
          </a:xfrm>
        </p:spPr>
        <p:txBody>
          <a:bodyPr>
            <a:noAutofit/>
          </a:bodyPr>
          <a:lstStyle>
            <a:lvl1pPr>
              <a:defRPr sz="3600">
                <a:solidFill>
                  <a:schemeClr val="bg1"/>
                </a:solidFill>
                <a:latin typeface="Arial" pitchFamily="34" charset="0"/>
                <a:cs typeface="Arial" pitchFamily="34" charset="0"/>
              </a:defRPr>
            </a:lvl1pPr>
          </a:lstStyle>
          <a:p>
            <a:r>
              <a:rPr lang="it-IT" smtClean="0"/>
              <a:t>Click to edit Master title style</a:t>
            </a:r>
            <a:endParaRPr lang="en-GB" dirty="0"/>
          </a:p>
        </p:txBody>
      </p:sp>
    </p:spTree>
    <p:extLst>
      <p:ext uri="{BB962C8B-B14F-4D97-AF65-F5344CB8AC3E}">
        <p14:creationId xmlns:p14="http://schemas.microsoft.com/office/powerpoint/2010/main" val="73843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GB"/>
          </a:p>
        </p:txBody>
      </p:sp>
      <p:sp>
        <p:nvSpPr>
          <p:cNvPr id="7" name="Text Placeholder 6"/>
          <p:cNvSpPr>
            <a:spLocks noGrp="1"/>
          </p:cNvSpPr>
          <p:nvPr>
            <p:ph type="body" sz="quarter" idx="10"/>
          </p:nvPr>
        </p:nvSpPr>
        <p:spPr>
          <a:xfrm>
            <a:off x="539750" y="1628775"/>
            <a:ext cx="8064500" cy="4464050"/>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GB"/>
          </a:p>
        </p:txBody>
      </p:sp>
      <p:sp>
        <p:nvSpPr>
          <p:cNvPr id="7" name="Picture Placeholder 6"/>
          <p:cNvSpPr>
            <a:spLocks noGrp="1"/>
          </p:cNvSpPr>
          <p:nvPr>
            <p:ph type="pic" sz="quarter" idx="13"/>
          </p:nvPr>
        </p:nvSpPr>
        <p:spPr>
          <a:xfrm>
            <a:off x="539750" y="1557338"/>
            <a:ext cx="8064500" cy="4608512"/>
          </a:xfrm>
        </p:spPr>
        <p:txBody>
          <a:bodyPr/>
          <a:lstStyle/>
          <a:p>
            <a:r>
              <a:rPr lang="it-IT" smtClean="0"/>
              <a:t>Drag picture to placeholder or click icon to add</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GB"/>
          </a:p>
        </p:txBody>
      </p:sp>
      <p:sp>
        <p:nvSpPr>
          <p:cNvPr id="7" name="Text Placeholder 6"/>
          <p:cNvSpPr>
            <a:spLocks noGrp="1"/>
          </p:cNvSpPr>
          <p:nvPr>
            <p:ph type="body" sz="quarter" idx="10"/>
          </p:nvPr>
        </p:nvSpPr>
        <p:spPr>
          <a:xfrm>
            <a:off x="539750" y="1628775"/>
            <a:ext cx="8064500" cy="4464050"/>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6DEB2-05AB-B54E-9E5E-04F75AF3E264}" type="datetimeFigureOut">
              <a:rPr lang="en-US" smtClean="0">
                <a:solidFill>
                  <a:prstClr val="black">
                    <a:tint val="75000"/>
                  </a:prstClr>
                </a:solidFill>
                <a:latin typeface="Calibri"/>
              </a:rPr>
              <a:pPr/>
              <a:t>5/10/2016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44F2C98-4FC2-5243-9E12-47D8018E88AD}"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925121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4EE24CAF-FD21-4177-B534-69ACA5118519}" type="datetimeFigureOut">
              <a:rPr lang="it-IT" smtClean="0"/>
              <a:t>10/05/2016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C9C1436-414B-45BF-AEB1-87D061EF0E3A}" type="slidenum">
              <a:rPr lang="it-IT" smtClean="0"/>
              <a:t>‹N›</a:t>
            </a:fld>
            <a:endParaRPr lang="it-IT"/>
          </a:p>
        </p:txBody>
      </p:sp>
    </p:spTree>
    <p:extLst>
      <p:ext uri="{BB962C8B-B14F-4D97-AF65-F5344CB8AC3E}">
        <p14:creationId xmlns:p14="http://schemas.microsoft.com/office/powerpoint/2010/main" val="2076897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pic>
        <p:nvPicPr>
          <p:cNvPr id="7" name="Picture 6" descr="SKA PP-Fron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0030"/>
            <a:ext cx="9152759" cy="6906974"/>
          </a:xfrm>
          <a:prstGeom prst="rect">
            <a:avLst/>
          </a:prstGeom>
        </p:spPr>
      </p:pic>
      <p:sp>
        <p:nvSpPr>
          <p:cNvPr id="4" name="Title 3"/>
          <p:cNvSpPr>
            <a:spLocks noGrp="1"/>
          </p:cNvSpPr>
          <p:nvPr>
            <p:ph type="title"/>
          </p:nvPr>
        </p:nvSpPr>
        <p:spPr>
          <a:xfrm>
            <a:off x="4572000" y="3717032"/>
            <a:ext cx="4572000" cy="1143000"/>
          </a:xfrm>
        </p:spPr>
        <p:txBody>
          <a:bodyPr>
            <a:noAutofit/>
          </a:bodyPr>
          <a:lstStyle>
            <a:lvl1pPr>
              <a:defRPr sz="3600">
                <a:solidFill>
                  <a:schemeClr val="bg1"/>
                </a:solidFill>
                <a:latin typeface="Arial" pitchFamily="34" charset="0"/>
                <a:cs typeface="Arial" pitchFamily="34"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13180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2105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KA PP-Inside.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23816"/>
            <a:ext cx="9162994" cy="6909199"/>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3A134-F1C3-464B-BF47-54DC2DE08F52}" type="datetimeFigureOut">
              <a:rPr lang="en-US" smtClean="0"/>
              <a:t>5/10/2016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8F39E-9C37-485F-AC97-16BB4BDF9F49}" type="slidenum">
              <a:rPr kumimoji="0" lang="en-US" smtClean="0"/>
              <a:t>‹N›</a:t>
            </a:fld>
            <a:endParaRPr kumimoji="0" lang="en-US" dirty="0"/>
          </a:p>
        </p:txBody>
      </p:sp>
      <p:sp>
        <p:nvSpPr>
          <p:cNvPr id="7" name="Title Placeholder 6"/>
          <p:cNvSpPr>
            <a:spLocks noGrp="1"/>
          </p:cNvSpPr>
          <p:nvPr>
            <p:ph type="title"/>
          </p:nvPr>
        </p:nvSpPr>
        <p:spPr>
          <a:xfrm>
            <a:off x="467544" y="188640"/>
            <a:ext cx="8229600" cy="1143000"/>
          </a:xfrm>
          <a:prstGeom prst="rect">
            <a:avLst/>
          </a:prstGeom>
        </p:spPr>
        <p:txBody>
          <a:bodyPr vert="horz" lIns="91440" tIns="45720" rIns="91440" bIns="45720" rtlCol="0" anchor="ctr">
            <a:normAutofit/>
          </a:bodyPr>
          <a:lstStyle/>
          <a:p>
            <a:r>
              <a:rPr lang="it-IT" smtClean="0"/>
              <a:t>Click to edit Master title style</a:t>
            </a:r>
            <a:endParaRPr lang="en-GB" dirty="0"/>
          </a:p>
        </p:txBody>
      </p:sp>
      <p:sp>
        <p:nvSpPr>
          <p:cNvPr id="9" name="Text Placeholder 8"/>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dirty="0"/>
          </a:p>
        </p:txBody>
      </p:sp>
    </p:spTree>
    <p:extLst>
      <p:ext uri="{BB962C8B-B14F-4D97-AF65-F5344CB8AC3E}">
        <p14:creationId xmlns:p14="http://schemas.microsoft.com/office/powerpoint/2010/main" val="1148942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8" r:id="rId4"/>
    <p:sldLayoutId id="2147483681" r:id="rId5"/>
    <p:sldLayoutId id="2147483684" r:id="rId6"/>
    <p:sldLayoutId id="2147483685" r:id="rId7"/>
    <p:sldLayoutId id="2147483686" r:id="rId8"/>
  </p:sldLayoutIdLst>
  <p:txStyles>
    <p:title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9.jpeg"/><Relationship Id="rId7"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5.png"/><Relationship Id="rId10" Type="http://schemas.openxmlformats.org/officeDocument/2006/relationships/image" Target="../media/image42.jpeg"/><Relationship Id="rId4" Type="http://schemas.openxmlformats.org/officeDocument/2006/relationships/image" Target="../media/image30.pn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12" Type="http://schemas.openxmlformats.org/officeDocument/2006/relationships/image" Target="../media/image18.tif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tiff"/><Relationship Id="rId5" Type="http://schemas.openxmlformats.org/officeDocument/2006/relationships/image" Target="../media/image11.png"/><Relationship Id="rId10" Type="http://schemas.openxmlformats.org/officeDocument/2006/relationships/image" Target="../media/image16.tiff"/><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faaimag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0750" y="-31359"/>
            <a:ext cx="3173250" cy="1677749"/>
          </a:xfrm>
          <a:prstGeom prst="rect">
            <a:avLst/>
          </a:prstGeom>
        </p:spPr>
      </p:pic>
      <p:sp>
        <p:nvSpPr>
          <p:cNvPr id="4" name="Text Box 2053"/>
          <p:cNvSpPr txBox="1">
            <a:spLocks noChangeArrowheads="1"/>
          </p:cNvSpPr>
          <p:nvPr/>
        </p:nvSpPr>
        <p:spPr bwMode="auto">
          <a:xfrm>
            <a:off x="36051" y="4862003"/>
            <a:ext cx="6616051" cy="1200329"/>
          </a:xfrm>
          <a:prstGeom prst="rect">
            <a:avLst/>
          </a:prstGeom>
          <a:noFill/>
          <a:ln w="12700">
            <a:noFill/>
            <a:miter lim="800000"/>
            <a:headEnd type="none" w="sm" len="sm"/>
            <a:tailEnd type="none" w="sm" len="sm"/>
          </a:ln>
        </p:spPr>
        <p:txBody>
          <a:bodyPr wrap="square">
            <a:spAutoFit/>
          </a:bodyPr>
          <a:lstStyle/>
          <a:p>
            <a:pPr lvl="5" eaLnBrk="0" hangingPunct="0"/>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Monari </a:t>
            </a:r>
            <a:r>
              <a:rPr lang="en-GB"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Jader</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 – Perini Federico</a:t>
            </a:r>
            <a:b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b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INAF-IRA</a:t>
            </a:r>
            <a:b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br>
            <a:r>
              <a:rPr lang="en-GB"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Radiotelescopio</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 Croce del Nord </a:t>
            </a:r>
          </a:p>
          <a:p>
            <a:pPr lvl="5" eaLnBrk="0" hangingPunct="0"/>
            <a:r>
              <a:rPr lang="en-GB"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Sasso</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 Marconi of 9</a:t>
            </a:r>
            <a:r>
              <a:rPr lang="en-GB"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th</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-13</a:t>
            </a:r>
            <a:r>
              <a:rPr lang="en-GB"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th</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rPr>
              <a:t>  of May 2016</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rostile Extended" pitchFamily="2" charset="0"/>
            </a:endParaRPr>
          </a:p>
        </p:txBody>
      </p:sp>
      <p:pic>
        <p:nvPicPr>
          <p:cNvPr id="5" name="Picture 2" descr="inaf circ colore.ps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425" y="4992884"/>
            <a:ext cx="1298812" cy="1315573"/>
          </a:xfrm>
          <a:prstGeom prst="rect">
            <a:avLst/>
          </a:prstGeom>
        </p:spPr>
      </p:pic>
      <p:sp>
        <p:nvSpPr>
          <p:cNvPr id="6" name="Text Box 2053"/>
          <p:cNvSpPr txBox="1">
            <a:spLocks noChangeArrowheads="1"/>
          </p:cNvSpPr>
          <p:nvPr/>
        </p:nvSpPr>
        <p:spPr bwMode="auto">
          <a:xfrm>
            <a:off x="519518" y="3238203"/>
            <a:ext cx="6534155" cy="1200329"/>
          </a:xfrm>
          <a:prstGeom prst="rect">
            <a:avLst/>
          </a:prstGeom>
          <a:noFill/>
          <a:ln w="12700">
            <a:noFill/>
            <a:miter lim="800000"/>
            <a:headEnd type="none" w="sm" len="sm"/>
            <a:tailEnd type="none" w="sm" len="sm"/>
          </a:ln>
        </p:spPr>
        <p:txBody>
          <a:bodyPr wrap="square">
            <a:spAutoFit/>
          </a:bodyPr>
          <a:lstStyle/>
          <a:p>
            <a:pPr eaLnBrk="0" hangingPunct="0"/>
            <a:r>
              <a:rPr lang="it-IT"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Eurostile Extended" pitchFamily="2" charset="0"/>
              </a:rPr>
              <a:t>WP-RX </a:t>
            </a:r>
            <a:r>
              <a:rPr lang="en-GB"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Eurostile Extended" pitchFamily="2" charset="0"/>
              </a:rPr>
              <a:t>Status May 2016</a:t>
            </a:r>
            <a:endParaRPr lang="en-US" sz="3600" dirty="0">
              <a:solidFill>
                <a:srgbClr val="FFFFFF"/>
              </a:solidFill>
            </a:endParaRPr>
          </a:p>
          <a:p>
            <a:pPr eaLnBrk="0" hangingPunct="0"/>
            <a:endParaRPr lang="it-IT"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Eurostile Extended" pitchFamily="2" charset="0"/>
            </a:endParaRPr>
          </a:p>
        </p:txBody>
      </p:sp>
    </p:spTree>
    <p:extLst>
      <p:ext uri="{BB962C8B-B14F-4D97-AF65-F5344CB8AC3E}">
        <p14:creationId xmlns:p14="http://schemas.microsoft.com/office/powerpoint/2010/main" val="170035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Documents delivered (SKAO)</a:t>
            </a:r>
            <a:endParaRPr lang="en-US" dirty="0"/>
          </a:p>
        </p:txBody>
      </p:sp>
      <p:graphicFrame>
        <p:nvGraphicFramePr>
          <p:cNvPr id="3" name="Tabella 2"/>
          <p:cNvGraphicFramePr>
            <a:graphicFrameLocks noGrp="1"/>
          </p:cNvGraphicFramePr>
          <p:nvPr>
            <p:extLst/>
          </p:nvPr>
        </p:nvGraphicFramePr>
        <p:xfrm>
          <a:off x="4656562" y="1552116"/>
          <a:ext cx="3872928" cy="4525960"/>
        </p:xfrm>
        <a:graphic>
          <a:graphicData uri="http://schemas.openxmlformats.org/drawingml/2006/table">
            <a:tbl>
              <a:tblPr firstRow="1" firstCol="1" bandRow="1">
                <a:tableStyleId>{5C22544A-7EE6-4342-B048-85BDC9FD1C3A}</a:tableStyleId>
              </a:tblPr>
              <a:tblGrid>
                <a:gridCol w="682637">
                  <a:extLst>
                    <a:ext uri="{9D8B030D-6E8A-4147-A177-3AD203B41FA5}">
                      <a16:colId xmlns:a16="http://schemas.microsoft.com/office/drawing/2014/main" val="20000"/>
                    </a:ext>
                  </a:extLst>
                </a:gridCol>
                <a:gridCol w="2524985">
                  <a:extLst>
                    <a:ext uri="{9D8B030D-6E8A-4147-A177-3AD203B41FA5}">
                      <a16:colId xmlns:a16="http://schemas.microsoft.com/office/drawing/2014/main" val="20001"/>
                    </a:ext>
                  </a:extLst>
                </a:gridCol>
                <a:gridCol w="665306">
                  <a:extLst>
                    <a:ext uri="{9D8B030D-6E8A-4147-A177-3AD203B41FA5}">
                      <a16:colId xmlns:a16="http://schemas.microsoft.com/office/drawing/2014/main" val="20002"/>
                    </a:ext>
                  </a:extLst>
                </a:gridCol>
              </a:tblGrid>
              <a:tr h="314058">
                <a:tc>
                  <a:txBody>
                    <a:bodyPr/>
                    <a:lstStyle/>
                    <a:p>
                      <a:pPr algn="just">
                        <a:spcAft>
                          <a:spcPts val="0"/>
                        </a:spcAft>
                      </a:pPr>
                      <a:r>
                        <a:rPr lang="en-GB" sz="700" dirty="0">
                          <a:effectLst/>
                        </a:rPr>
                        <a:t>Nominal date</a:t>
                      </a:r>
                      <a:endParaRPr lang="it-IT" sz="700" dirty="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dirty="0">
                          <a:effectLst/>
                        </a:rPr>
                        <a:t>Deliverable</a:t>
                      </a:r>
                      <a:endParaRPr lang="it-IT" sz="700" dirty="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Earned Value</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0"/>
                  </a:ext>
                </a:extLst>
              </a:tr>
              <a:tr h="314058">
                <a:tc>
                  <a:txBody>
                    <a:bodyPr/>
                    <a:lstStyle/>
                    <a:p>
                      <a:pPr algn="just">
                        <a:spcAft>
                          <a:spcPts val="0"/>
                        </a:spcAft>
                      </a:pPr>
                      <a:r>
                        <a:rPr lang="en-GB" sz="700">
                          <a:effectLst/>
                        </a:rPr>
                        <a:t>15</a:t>
                      </a:r>
                      <a:r>
                        <a:rPr lang="en-GB" sz="700" baseline="30000">
                          <a:effectLst/>
                        </a:rPr>
                        <a:t>st</a:t>
                      </a:r>
                      <a:r>
                        <a:rPr lang="en-GB" sz="700">
                          <a:effectLst/>
                        </a:rPr>
                        <a:t> April 2015</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Kick-off Stage 2</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€1M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1"/>
                  </a:ext>
                </a:extLst>
              </a:tr>
              <a:tr h="314058">
                <a:tc>
                  <a:txBody>
                    <a:bodyPr/>
                    <a:lstStyle/>
                    <a:p>
                      <a:pPr algn="just">
                        <a:spcAft>
                          <a:spcPts val="0"/>
                        </a:spcAft>
                      </a:pPr>
                      <a:r>
                        <a:rPr lang="en-GB" sz="700">
                          <a:effectLst/>
                        </a:rPr>
                        <a:t>12</a:t>
                      </a:r>
                      <a:r>
                        <a:rPr lang="en-GB" sz="700" baseline="30000">
                          <a:effectLst/>
                        </a:rPr>
                        <a:t>th</a:t>
                      </a:r>
                      <a:r>
                        <a:rPr lang="en-GB" sz="700">
                          <a:effectLst/>
                        </a:rPr>
                        <a:t> Oct 2015</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AA Verification System 1 (AAVS1) Detailed Design Review</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€2M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2"/>
                  </a:ext>
                </a:extLst>
              </a:tr>
              <a:tr h="314058">
                <a:tc>
                  <a:txBody>
                    <a:bodyPr/>
                    <a:lstStyle/>
                    <a:p>
                      <a:pPr algn="just">
                        <a:spcAft>
                          <a:spcPts val="0"/>
                        </a:spcAft>
                      </a:pPr>
                      <a:r>
                        <a:rPr lang="en-GB" sz="700">
                          <a:effectLst/>
                        </a:rPr>
                        <a:t>15</a:t>
                      </a:r>
                      <a:r>
                        <a:rPr lang="en-GB" sz="700" baseline="30000">
                          <a:effectLst/>
                        </a:rPr>
                        <a:t>th</a:t>
                      </a:r>
                      <a:r>
                        <a:rPr lang="en-GB" sz="700">
                          <a:effectLst/>
                        </a:rPr>
                        <a:t> March 2016</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Preliminary installation plan of a LFAA station </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€0,5M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3"/>
                  </a:ext>
                </a:extLst>
              </a:tr>
              <a:tr h="314058">
                <a:tc>
                  <a:txBody>
                    <a:bodyPr/>
                    <a:lstStyle/>
                    <a:p>
                      <a:pPr algn="just">
                        <a:spcAft>
                          <a:spcPts val="0"/>
                        </a:spcAft>
                      </a:pPr>
                      <a:r>
                        <a:rPr lang="en-GB" sz="700">
                          <a:effectLst/>
                        </a:rPr>
                        <a:t>1</a:t>
                      </a:r>
                      <a:r>
                        <a:rPr lang="en-GB" sz="700" baseline="30000">
                          <a:effectLst/>
                        </a:rPr>
                        <a:t>st</a:t>
                      </a:r>
                      <a:r>
                        <a:rPr lang="en-GB" sz="700">
                          <a:effectLst/>
                        </a:rPr>
                        <a:t> July 2016</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Installation plan of a LFAA station </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€0.5M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4"/>
                  </a:ext>
                </a:extLst>
              </a:tr>
              <a:tr h="443204">
                <a:tc>
                  <a:txBody>
                    <a:bodyPr/>
                    <a:lstStyle/>
                    <a:p>
                      <a:pPr algn="just">
                        <a:spcAft>
                          <a:spcPts val="0"/>
                        </a:spcAft>
                      </a:pPr>
                      <a:r>
                        <a:rPr lang="en-GB" sz="700">
                          <a:effectLst/>
                        </a:rPr>
                        <a:t>1</a:t>
                      </a:r>
                      <a:r>
                        <a:rPr lang="en-GB" sz="700" baseline="30000">
                          <a:effectLst/>
                        </a:rPr>
                        <a:t>st</a:t>
                      </a:r>
                      <a:r>
                        <a:rPr lang="en-GB" sz="700">
                          <a:effectLst/>
                        </a:rPr>
                        <a:t> May 2016</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Report on RFoF performance over the max. length expected for both surface laid and trenched cable to demonstrate achieving the stability requirements. </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€1M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5"/>
                  </a:ext>
                </a:extLst>
              </a:tr>
              <a:tr h="184913">
                <a:tc>
                  <a:txBody>
                    <a:bodyPr/>
                    <a:lstStyle/>
                    <a:p>
                      <a:pPr algn="just">
                        <a:spcAft>
                          <a:spcPts val="0"/>
                        </a:spcAft>
                      </a:pPr>
                      <a:r>
                        <a:rPr lang="en-GB" sz="700">
                          <a:effectLst/>
                        </a:rPr>
                        <a:t>1</a:t>
                      </a:r>
                      <a:r>
                        <a:rPr lang="en-GB" sz="700" baseline="30000">
                          <a:effectLst/>
                        </a:rPr>
                        <a:t>st</a:t>
                      </a:r>
                      <a:r>
                        <a:rPr lang="en-GB" sz="700">
                          <a:effectLst/>
                        </a:rPr>
                        <a:t> Aug 2016</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Installation and functional test report of AAVS1</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€1.5M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6"/>
                  </a:ext>
                </a:extLst>
              </a:tr>
              <a:tr h="184913">
                <a:tc>
                  <a:txBody>
                    <a:bodyPr/>
                    <a:lstStyle/>
                    <a:p>
                      <a:pPr algn="just">
                        <a:spcAft>
                          <a:spcPts val="0"/>
                        </a:spcAft>
                      </a:pPr>
                      <a:r>
                        <a:rPr lang="en-GB" sz="700">
                          <a:effectLst/>
                        </a:rPr>
                        <a:t>1</a:t>
                      </a:r>
                      <a:r>
                        <a:rPr lang="en-GB" sz="700" baseline="30000">
                          <a:effectLst/>
                        </a:rPr>
                        <a:t>st</a:t>
                      </a:r>
                      <a:r>
                        <a:rPr lang="en-GB" sz="700">
                          <a:effectLst/>
                        </a:rPr>
                        <a:t> Feb 2017</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Validation and evaluation report of AAVS1</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€2M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7"/>
                  </a:ext>
                </a:extLst>
              </a:tr>
              <a:tr h="184913">
                <a:tc>
                  <a:txBody>
                    <a:bodyPr/>
                    <a:lstStyle/>
                    <a:p>
                      <a:pPr algn="just">
                        <a:spcAft>
                          <a:spcPts val="0"/>
                        </a:spcAft>
                      </a:pPr>
                      <a:r>
                        <a:rPr lang="en-GB" sz="700">
                          <a:effectLst/>
                        </a:rPr>
                        <a:t>1</a:t>
                      </a:r>
                      <a:r>
                        <a:rPr lang="en-GB" sz="700" baseline="30000">
                          <a:effectLst/>
                        </a:rPr>
                        <a:t>st</a:t>
                      </a:r>
                      <a:r>
                        <a:rPr lang="en-GB" sz="700">
                          <a:effectLst/>
                        </a:rPr>
                        <a:t> April 2017</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CDR SKA1 </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€3M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8"/>
                  </a:ext>
                </a:extLst>
              </a:tr>
              <a:tr h="314058">
                <a:tc>
                  <a:txBody>
                    <a:bodyPr/>
                    <a:lstStyle/>
                    <a:p>
                      <a:pPr algn="just">
                        <a:spcAft>
                          <a:spcPts val="0"/>
                        </a:spcAft>
                      </a:pPr>
                      <a:r>
                        <a:rPr lang="en-GB" sz="700">
                          <a:effectLst/>
                        </a:rPr>
                        <a:t>30</a:t>
                      </a:r>
                      <a:r>
                        <a:rPr lang="en-GB" sz="700" baseline="30000">
                          <a:effectLst/>
                        </a:rPr>
                        <a:t>th</a:t>
                      </a:r>
                      <a:r>
                        <a:rPr lang="en-GB" sz="700">
                          <a:effectLst/>
                        </a:rPr>
                        <a:t> July 2017</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Closure of Stage 2</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€1,7M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09"/>
                  </a:ext>
                </a:extLst>
              </a:tr>
              <a:tr h="314058">
                <a:tc>
                  <a:txBody>
                    <a:bodyPr/>
                    <a:lstStyle/>
                    <a:p>
                      <a:pPr algn="just">
                        <a:spcAft>
                          <a:spcPts val="0"/>
                        </a:spcAft>
                      </a:pPr>
                      <a:r>
                        <a:rPr lang="en-GB" sz="700">
                          <a:effectLst/>
                        </a:rPr>
                        <a:t>31</a:t>
                      </a:r>
                      <a:r>
                        <a:rPr lang="en-GB" sz="700" baseline="30000">
                          <a:effectLst/>
                        </a:rPr>
                        <a:t>st</a:t>
                      </a:r>
                      <a:r>
                        <a:rPr lang="en-GB" sz="700">
                          <a:effectLst/>
                        </a:rPr>
                        <a:t> Dec 2015</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LFAA station design report and Technical compliance update</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€1.0M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10"/>
                  </a:ext>
                </a:extLst>
              </a:tr>
              <a:tr h="314058">
                <a:tc>
                  <a:txBody>
                    <a:bodyPr/>
                    <a:lstStyle/>
                    <a:p>
                      <a:pPr algn="just">
                        <a:spcAft>
                          <a:spcPts val="0"/>
                        </a:spcAft>
                      </a:pPr>
                      <a:r>
                        <a:rPr lang="en-GB" sz="700">
                          <a:effectLst/>
                        </a:rPr>
                        <a:t>10</a:t>
                      </a:r>
                      <a:r>
                        <a:rPr lang="en-GB" sz="700" baseline="30000">
                          <a:effectLst/>
                        </a:rPr>
                        <a:t>th</a:t>
                      </a:r>
                      <a:r>
                        <a:rPr lang="en-GB" sz="700">
                          <a:effectLst/>
                        </a:rPr>
                        <a:t> July 2 2015</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PMP and SEMP review</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a:effectLst/>
                        </a:rPr>
                        <a:t>€0.5M</a:t>
                      </a:r>
                      <a:endParaRPr lang="it-IT" sz="700">
                        <a:effectLst/>
                      </a:endParaRPr>
                    </a:p>
                    <a:p>
                      <a:pPr algn="just">
                        <a:spcAft>
                          <a:spcPts val="0"/>
                        </a:spcAft>
                      </a:pPr>
                      <a:r>
                        <a:rPr lang="en-GB" sz="700">
                          <a:effectLst/>
                        </a:rPr>
                        <a:t> </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11"/>
                  </a:ext>
                </a:extLst>
              </a:tr>
              <a:tr h="830640">
                <a:tc>
                  <a:txBody>
                    <a:bodyPr/>
                    <a:lstStyle/>
                    <a:p>
                      <a:pPr algn="just">
                        <a:spcAft>
                          <a:spcPts val="0"/>
                        </a:spcAft>
                      </a:pPr>
                      <a:r>
                        <a:rPr lang="en-GB" sz="700">
                          <a:effectLst/>
                        </a:rPr>
                        <a:t>15</a:t>
                      </a:r>
                      <a:r>
                        <a:rPr lang="en-GB" sz="700" baseline="30000">
                          <a:effectLst/>
                        </a:rPr>
                        <a:t>th</a:t>
                      </a:r>
                      <a:r>
                        <a:rPr lang="en-GB" sz="700">
                          <a:effectLst/>
                        </a:rPr>
                        <a:t> Sept 2015</a:t>
                      </a:r>
                      <a:endParaRPr lang="it-IT" sz="70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Inputs to SKAO System Review</a:t>
                      </a:r>
                      <a:endParaRPr lang="it-IT" sz="700">
                        <a:effectLst/>
                      </a:endParaRPr>
                    </a:p>
                    <a:p>
                      <a:pPr marL="342900" lvl="0" indent="-342900">
                        <a:spcAft>
                          <a:spcPts val="600"/>
                        </a:spcAft>
                        <a:buFont typeface="Symbol" charset="2"/>
                        <a:buChar char=""/>
                      </a:pPr>
                      <a:r>
                        <a:rPr lang="en-GB" sz="700">
                          <a:effectLst/>
                        </a:rPr>
                        <a:t>Updated costs</a:t>
                      </a:r>
                      <a:endParaRPr lang="it-IT" sz="800">
                        <a:effectLst/>
                      </a:endParaRPr>
                    </a:p>
                    <a:p>
                      <a:pPr marL="342900" lvl="0" indent="-342900">
                        <a:spcAft>
                          <a:spcPts val="600"/>
                        </a:spcAft>
                        <a:buFont typeface="Symbol" charset="2"/>
                        <a:buChar char=""/>
                      </a:pPr>
                      <a:r>
                        <a:rPr lang="en-GB" sz="700">
                          <a:effectLst/>
                        </a:rPr>
                        <a:t>External ICDs</a:t>
                      </a:r>
                      <a:endParaRPr lang="it-IT" sz="800">
                        <a:effectLst/>
                      </a:endParaRPr>
                    </a:p>
                    <a:p>
                      <a:pPr marL="342900" lvl="0" indent="-342900">
                        <a:spcAft>
                          <a:spcPts val="600"/>
                        </a:spcAft>
                        <a:buFont typeface="Symbol" charset="2"/>
                        <a:buChar char=""/>
                      </a:pPr>
                      <a:r>
                        <a:rPr lang="en-GB" sz="700">
                          <a:effectLst/>
                        </a:rPr>
                        <a:t>Risk review</a:t>
                      </a:r>
                      <a:endParaRPr lang="it-IT" sz="800">
                        <a:effectLst/>
                      </a:endParaRPr>
                    </a:p>
                    <a:p>
                      <a:pPr marL="342900" lvl="0" indent="-342900">
                        <a:spcAft>
                          <a:spcPts val="600"/>
                        </a:spcAft>
                        <a:buFont typeface="Symbol" charset="2"/>
                        <a:buChar char=""/>
                      </a:pPr>
                      <a:r>
                        <a:rPr lang="en-GB" sz="700">
                          <a:effectLst/>
                        </a:rPr>
                        <a:t>Draft RAM and ILS report</a:t>
                      </a:r>
                      <a:endParaRPr lang="it-IT" sz="800">
                        <a:effectLst/>
                        <a:latin typeface="Times New Roman" charset="0"/>
                      </a:endParaRPr>
                    </a:p>
                  </a:txBody>
                  <a:tcPr marL="52832" marR="52832" marT="27884" marB="27884"/>
                </a:tc>
                <a:tc>
                  <a:txBody>
                    <a:bodyPr/>
                    <a:lstStyle/>
                    <a:p>
                      <a:pPr algn="r">
                        <a:spcAft>
                          <a:spcPts val="0"/>
                        </a:spcAft>
                      </a:pPr>
                      <a:r>
                        <a:rPr lang="en-GB" sz="700">
                          <a:effectLst/>
                        </a:rPr>
                        <a:t>€1.0M</a:t>
                      </a:r>
                      <a:endParaRPr lang="it-IT" sz="70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12"/>
                  </a:ext>
                </a:extLst>
              </a:tr>
              <a:tr h="184913">
                <a:tc>
                  <a:txBody>
                    <a:bodyPr/>
                    <a:lstStyle/>
                    <a:p>
                      <a:pPr algn="just">
                        <a:spcAft>
                          <a:spcPts val="0"/>
                        </a:spcAft>
                      </a:pPr>
                      <a:r>
                        <a:rPr lang="en-GB" sz="700" dirty="0">
                          <a:effectLst/>
                        </a:rPr>
                        <a:t>Total</a:t>
                      </a:r>
                      <a:endParaRPr lang="it-IT" sz="700" dirty="0">
                        <a:effectLst/>
                        <a:latin typeface="Calibri" charset="0"/>
                        <a:ea typeface="Times New Roman" charset="0"/>
                        <a:cs typeface="Times New Roman" charset="0"/>
                      </a:endParaRPr>
                    </a:p>
                  </a:txBody>
                  <a:tcPr marL="52832" marR="52832" marT="27884" marB="27884"/>
                </a:tc>
                <a:tc>
                  <a:txBody>
                    <a:bodyPr/>
                    <a:lstStyle/>
                    <a:p>
                      <a:pPr algn="just">
                        <a:spcAft>
                          <a:spcPts val="0"/>
                        </a:spcAft>
                      </a:pPr>
                      <a:r>
                        <a:rPr lang="en-GB" sz="700">
                          <a:effectLst/>
                        </a:rPr>
                        <a:t> </a:t>
                      </a:r>
                      <a:endParaRPr lang="it-IT" sz="700">
                        <a:effectLst/>
                        <a:latin typeface="Calibri" charset="0"/>
                        <a:ea typeface="Times New Roman" charset="0"/>
                        <a:cs typeface="Times New Roman" charset="0"/>
                      </a:endParaRPr>
                    </a:p>
                  </a:txBody>
                  <a:tcPr marL="52832" marR="52832" marT="27884" marB="27884"/>
                </a:tc>
                <a:tc>
                  <a:txBody>
                    <a:bodyPr/>
                    <a:lstStyle/>
                    <a:p>
                      <a:pPr algn="r">
                        <a:spcAft>
                          <a:spcPts val="0"/>
                        </a:spcAft>
                      </a:pPr>
                      <a:r>
                        <a:rPr lang="en-GB" sz="700" dirty="0">
                          <a:effectLst/>
                        </a:rPr>
                        <a:t> €15.7M </a:t>
                      </a:r>
                      <a:endParaRPr lang="it-IT" sz="700" dirty="0">
                        <a:effectLst/>
                        <a:latin typeface="Calibri" charset="0"/>
                        <a:ea typeface="Times New Roman" charset="0"/>
                        <a:cs typeface="Times New Roman" charset="0"/>
                      </a:endParaRPr>
                    </a:p>
                  </a:txBody>
                  <a:tcPr marL="52832" marR="52832" marT="27884" marB="27884"/>
                </a:tc>
                <a:extLst>
                  <a:ext uri="{0D108BD9-81ED-4DB2-BD59-A6C34878D82A}">
                    <a16:rowId xmlns:a16="http://schemas.microsoft.com/office/drawing/2014/main" val="10013"/>
                  </a:ext>
                </a:extLst>
              </a:tr>
            </a:tbl>
          </a:graphicData>
        </a:graphic>
      </p:graphicFrame>
      <p:graphicFrame>
        <p:nvGraphicFramePr>
          <p:cNvPr id="5" name="Tabella 4"/>
          <p:cNvGraphicFramePr>
            <a:graphicFrameLocks noGrp="1"/>
          </p:cNvGraphicFramePr>
          <p:nvPr>
            <p:extLst/>
          </p:nvPr>
        </p:nvGraphicFramePr>
        <p:xfrm>
          <a:off x="176001" y="2160964"/>
          <a:ext cx="4101478" cy="3308264"/>
        </p:xfrm>
        <a:graphic>
          <a:graphicData uri="http://schemas.openxmlformats.org/drawingml/2006/table">
            <a:tbl>
              <a:tblPr firstRow="1" firstCol="1" bandRow="1">
                <a:tableStyleId>{5C22544A-7EE6-4342-B048-85BDC9FD1C3A}</a:tableStyleId>
              </a:tblPr>
              <a:tblGrid>
                <a:gridCol w="709019">
                  <a:extLst>
                    <a:ext uri="{9D8B030D-6E8A-4147-A177-3AD203B41FA5}">
                      <a16:colId xmlns:a16="http://schemas.microsoft.com/office/drawing/2014/main" val="20000"/>
                    </a:ext>
                  </a:extLst>
                </a:gridCol>
                <a:gridCol w="673419">
                  <a:extLst>
                    <a:ext uri="{9D8B030D-6E8A-4147-A177-3AD203B41FA5}">
                      <a16:colId xmlns:a16="http://schemas.microsoft.com/office/drawing/2014/main" val="20001"/>
                    </a:ext>
                  </a:extLst>
                </a:gridCol>
                <a:gridCol w="2133881">
                  <a:extLst>
                    <a:ext uri="{9D8B030D-6E8A-4147-A177-3AD203B41FA5}">
                      <a16:colId xmlns:a16="http://schemas.microsoft.com/office/drawing/2014/main" val="20002"/>
                    </a:ext>
                  </a:extLst>
                </a:gridCol>
                <a:gridCol w="585159">
                  <a:extLst>
                    <a:ext uri="{9D8B030D-6E8A-4147-A177-3AD203B41FA5}">
                      <a16:colId xmlns:a16="http://schemas.microsoft.com/office/drawing/2014/main" val="20003"/>
                    </a:ext>
                  </a:extLst>
                </a:gridCol>
              </a:tblGrid>
              <a:tr h="345014">
                <a:tc>
                  <a:txBody>
                    <a:bodyPr/>
                    <a:lstStyle/>
                    <a:p>
                      <a:pPr algn="just">
                        <a:spcAft>
                          <a:spcPts val="0"/>
                        </a:spcAft>
                      </a:pPr>
                      <a:r>
                        <a:rPr lang="en-GB" sz="700" dirty="0">
                          <a:effectLst/>
                        </a:rPr>
                        <a:t>Date</a:t>
                      </a:r>
                      <a:endParaRPr lang="it-IT" sz="700" dirty="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Nominal date</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dirty="0">
                          <a:effectLst/>
                        </a:rPr>
                        <a:t>Deliverable</a:t>
                      </a:r>
                      <a:endParaRPr lang="it-IT" sz="700" dirty="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a:effectLst/>
                        </a:rPr>
                        <a:t>Earned Value</a:t>
                      </a:r>
                      <a:endParaRPr lang="it-IT" sz="70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0"/>
                  </a:ext>
                </a:extLst>
              </a:tr>
              <a:tr h="345014">
                <a:tc>
                  <a:txBody>
                    <a:bodyPr/>
                    <a:lstStyle/>
                    <a:p>
                      <a:pPr algn="just">
                        <a:spcAft>
                          <a:spcPts val="0"/>
                        </a:spcAft>
                      </a:pPr>
                      <a:r>
                        <a:rPr lang="en-GB" sz="700">
                          <a:effectLst/>
                        </a:rPr>
                        <a:t>T0</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1</a:t>
                      </a:r>
                      <a:r>
                        <a:rPr lang="en-GB" sz="700" baseline="30000">
                          <a:effectLst/>
                        </a:rPr>
                        <a:t>st</a:t>
                      </a:r>
                      <a:r>
                        <a:rPr lang="en-GB" sz="700">
                          <a:effectLst/>
                        </a:rPr>
                        <a:t> Nov 2013</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Bid preparation and SKAO delivery of Level 1 requirements</a:t>
                      </a:r>
                      <a:endParaRPr lang="it-IT" sz="70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a:effectLst/>
                        </a:rPr>
                        <a:t>€0,5M</a:t>
                      </a:r>
                      <a:endParaRPr lang="it-IT" sz="70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1"/>
                  </a:ext>
                </a:extLst>
              </a:tr>
              <a:tr h="345014">
                <a:tc>
                  <a:txBody>
                    <a:bodyPr/>
                    <a:lstStyle/>
                    <a:p>
                      <a:pPr algn="just">
                        <a:spcAft>
                          <a:spcPts val="0"/>
                        </a:spcAft>
                      </a:pPr>
                      <a:r>
                        <a:rPr lang="en-GB" sz="700">
                          <a:effectLst/>
                        </a:rPr>
                        <a:t>T0+12 weeks</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1</a:t>
                      </a:r>
                      <a:r>
                        <a:rPr lang="en-GB" sz="700" baseline="30000">
                          <a:effectLst/>
                        </a:rPr>
                        <a:t>st</a:t>
                      </a:r>
                      <a:r>
                        <a:rPr lang="en-GB" sz="700">
                          <a:effectLst/>
                        </a:rPr>
                        <a:t> Feb 2014</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TBD and TBC agreed and closed for Level 1 requirements</a:t>
                      </a:r>
                      <a:endParaRPr lang="it-IT" sz="70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a:effectLst/>
                        </a:rPr>
                        <a:t>€1M</a:t>
                      </a:r>
                      <a:endParaRPr lang="it-IT" sz="70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2"/>
                  </a:ext>
                </a:extLst>
              </a:tr>
              <a:tr h="345014">
                <a:tc>
                  <a:txBody>
                    <a:bodyPr/>
                    <a:lstStyle/>
                    <a:p>
                      <a:pPr algn="just">
                        <a:spcAft>
                          <a:spcPts val="0"/>
                        </a:spcAft>
                      </a:pPr>
                      <a:r>
                        <a:rPr lang="en-GB" sz="700">
                          <a:effectLst/>
                        </a:rPr>
                        <a:t>T0+25 weeks</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1</a:t>
                      </a:r>
                      <a:r>
                        <a:rPr lang="en-GB" sz="700" baseline="30000">
                          <a:effectLst/>
                        </a:rPr>
                        <a:t>st</a:t>
                      </a:r>
                      <a:r>
                        <a:rPr lang="en-GB" sz="700">
                          <a:effectLst/>
                        </a:rPr>
                        <a:t> May 2014</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Preliminary report on RFoF cost and performance</a:t>
                      </a:r>
                      <a:endParaRPr lang="it-IT" sz="70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a:effectLst/>
                        </a:rPr>
                        <a:t>€1M</a:t>
                      </a:r>
                      <a:endParaRPr lang="it-IT" sz="70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3"/>
                  </a:ext>
                </a:extLst>
              </a:tr>
              <a:tr h="345014">
                <a:tc>
                  <a:txBody>
                    <a:bodyPr/>
                    <a:lstStyle/>
                    <a:p>
                      <a:pPr algn="just">
                        <a:spcAft>
                          <a:spcPts val="0"/>
                        </a:spcAft>
                      </a:pPr>
                      <a:r>
                        <a:rPr lang="en-GB" sz="700">
                          <a:effectLst/>
                        </a:rPr>
                        <a:t>T0+34 weeks</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1</a:t>
                      </a:r>
                      <a:r>
                        <a:rPr lang="en-GB" sz="700" baseline="30000">
                          <a:effectLst/>
                        </a:rPr>
                        <a:t>st</a:t>
                      </a:r>
                      <a:r>
                        <a:rPr lang="en-GB" sz="700">
                          <a:effectLst/>
                        </a:rPr>
                        <a:t> July 2014</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Preliminary installation plan (including demonstration plan)</a:t>
                      </a:r>
                      <a:endParaRPr lang="it-IT" sz="70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a:effectLst/>
                        </a:rPr>
                        <a:t>€0,5M</a:t>
                      </a:r>
                      <a:endParaRPr lang="it-IT" sz="70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4"/>
                  </a:ext>
                </a:extLst>
              </a:tr>
              <a:tr h="345014">
                <a:tc>
                  <a:txBody>
                    <a:bodyPr/>
                    <a:lstStyle/>
                    <a:p>
                      <a:pPr algn="just">
                        <a:spcAft>
                          <a:spcPts val="0"/>
                        </a:spcAft>
                      </a:pPr>
                      <a:r>
                        <a:rPr lang="en-GB" sz="700">
                          <a:effectLst/>
                        </a:rPr>
                        <a:t>T0+38 weeks</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1</a:t>
                      </a:r>
                      <a:r>
                        <a:rPr lang="en-GB" sz="700" baseline="30000">
                          <a:effectLst/>
                        </a:rPr>
                        <a:t>st</a:t>
                      </a:r>
                      <a:r>
                        <a:rPr lang="en-GB" sz="700">
                          <a:effectLst/>
                        </a:rPr>
                        <a:t> August 2014</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Preliminary power design report</a:t>
                      </a:r>
                      <a:endParaRPr lang="it-IT" sz="70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a:effectLst/>
                        </a:rPr>
                        <a:t>€1M</a:t>
                      </a:r>
                      <a:endParaRPr lang="it-IT" sz="70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5"/>
                  </a:ext>
                </a:extLst>
              </a:tr>
              <a:tr h="345014">
                <a:tc>
                  <a:txBody>
                    <a:bodyPr/>
                    <a:lstStyle/>
                    <a:p>
                      <a:pPr algn="just">
                        <a:spcAft>
                          <a:spcPts val="0"/>
                        </a:spcAft>
                      </a:pPr>
                      <a:r>
                        <a:rPr lang="en-GB" sz="700">
                          <a:effectLst/>
                        </a:rPr>
                        <a:t>T0+46 weeks</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Mid Sept 2014</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System Requirements Review and associated documents (see SEP)</a:t>
                      </a:r>
                      <a:endParaRPr lang="it-IT" sz="70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a:effectLst/>
                        </a:rPr>
                        <a:t>€2M</a:t>
                      </a:r>
                      <a:endParaRPr lang="it-IT" sz="70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6"/>
                  </a:ext>
                </a:extLst>
              </a:tr>
              <a:tr h="345014">
                <a:tc>
                  <a:txBody>
                    <a:bodyPr/>
                    <a:lstStyle/>
                    <a:p>
                      <a:pPr algn="just">
                        <a:spcAft>
                          <a:spcPts val="0"/>
                        </a:spcAft>
                      </a:pPr>
                      <a:r>
                        <a:rPr lang="en-GB" sz="700">
                          <a:effectLst/>
                        </a:rPr>
                        <a:t>T0+50 weeks</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End of Oct 2014</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Preliminary Design Review and associated documents (see SEP)</a:t>
                      </a:r>
                      <a:endParaRPr lang="it-IT" sz="70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a:effectLst/>
                        </a:rPr>
                        <a:t>€1M</a:t>
                      </a:r>
                      <a:endParaRPr lang="it-IT" sz="70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7"/>
                  </a:ext>
                </a:extLst>
              </a:tr>
              <a:tr h="345014">
                <a:tc>
                  <a:txBody>
                    <a:bodyPr/>
                    <a:lstStyle/>
                    <a:p>
                      <a:pPr algn="just">
                        <a:spcAft>
                          <a:spcPts val="0"/>
                        </a:spcAft>
                      </a:pPr>
                      <a:r>
                        <a:rPr lang="en-GB" sz="700">
                          <a:effectLst/>
                        </a:rPr>
                        <a:t>T0+68 weeks</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1</a:t>
                      </a:r>
                      <a:r>
                        <a:rPr lang="en-GB" sz="700" baseline="30000">
                          <a:effectLst/>
                        </a:rPr>
                        <a:t>st</a:t>
                      </a:r>
                      <a:r>
                        <a:rPr lang="en-GB" sz="700">
                          <a:effectLst/>
                        </a:rPr>
                        <a:t> March 2015</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Closure of Stage 1</a:t>
                      </a:r>
                      <a:endParaRPr lang="it-IT" sz="70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a:effectLst/>
                        </a:rPr>
                        <a:t>€0,6M</a:t>
                      </a:r>
                      <a:endParaRPr lang="it-IT" sz="70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8"/>
                  </a:ext>
                </a:extLst>
              </a:tr>
              <a:tr h="203138">
                <a:tc>
                  <a:txBody>
                    <a:bodyPr/>
                    <a:lstStyle/>
                    <a:p>
                      <a:pPr algn="just">
                        <a:spcAft>
                          <a:spcPts val="0"/>
                        </a:spcAft>
                      </a:pPr>
                      <a:r>
                        <a:rPr lang="en-GB" sz="700">
                          <a:effectLst/>
                        </a:rPr>
                        <a:t> </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Total</a:t>
                      </a:r>
                      <a:endParaRPr lang="it-IT" sz="700">
                        <a:effectLst/>
                        <a:latin typeface="Calibri" charset="0"/>
                        <a:ea typeface="Times New Roman" charset="0"/>
                        <a:cs typeface="Times New Roman" charset="0"/>
                      </a:endParaRPr>
                    </a:p>
                  </a:txBody>
                  <a:tcPr marL="68580" marR="68580" marT="36195" marB="36195"/>
                </a:tc>
                <a:tc>
                  <a:txBody>
                    <a:bodyPr/>
                    <a:lstStyle/>
                    <a:p>
                      <a:pPr algn="just">
                        <a:spcAft>
                          <a:spcPts val="0"/>
                        </a:spcAft>
                      </a:pPr>
                      <a:r>
                        <a:rPr lang="en-GB" sz="700">
                          <a:effectLst/>
                        </a:rPr>
                        <a:t> </a:t>
                      </a:r>
                      <a:endParaRPr lang="it-IT" sz="700">
                        <a:effectLst/>
                        <a:latin typeface="Calibri" charset="0"/>
                        <a:ea typeface="Times New Roman" charset="0"/>
                        <a:cs typeface="Times New Roman" charset="0"/>
                      </a:endParaRPr>
                    </a:p>
                  </a:txBody>
                  <a:tcPr marL="68580" marR="68580" marT="36195" marB="36195"/>
                </a:tc>
                <a:tc>
                  <a:txBody>
                    <a:bodyPr/>
                    <a:lstStyle/>
                    <a:p>
                      <a:pPr algn="r">
                        <a:spcAft>
                          <a:spcPts val="0"/>
                        </a:spcAft>
                      </a:pPr>
                      <a:r>
                        <a:rPr lang="en-GB" sz="700" dirty="0">
                          <a:effectLst/>
                        </a:rPr>
                        <a:t>€7,6M </a:t>
                      </a:r>
                      <a:endParaRPr lang="it-IT" sz="700" dirty="0">
                        <a:effectLst/>
                        <a:latin typeface="Calibri" charset="0"/>
                        <a:ea typeface="Times New Roman" charset="0"/>
                        <a:cs typeface="Times New Roman" charset="0"/>
                      </a:endParaRPr>
                    </a:p>
                  </a:txBody>
                  <a:tcPr marL="68580" marR="68580" marT="36195" marB="36195"/>
                </a:tc>
                <a:extLst>
                  <a:ext uri="{0D108BD9-81ED-4DB2-BD59-A6C34878D82A}">
                    <a16:rowId xmlns:a16="http://schemas.microsoft.com/office/drawing/2014/main" val="10009"/>
                  </a:ext>
                </a:extLst>
              </a:tr>
            </a:tbl>
          </a:graphicData>
        </a:graphic>
      </p:graphicFrame>
      <p:sp>
        <p:nvSpPr>
          <p:cNvPr id="6" name="Rettangolo 5"/>
          <p:cNvSpPr/>
          <p:nvPr/>
        </p:nvSpPr>
        <p:spPr>
          <a:xfrm>
            <a:off x="176001" y="3173601"/>
            <a:ext cx="4101478" cy="371458"/>
          </a:xfrm>
          <a:prstGeom prst="rect">
            <a:avLst/>
          </a:prstGeom>
          <a:solidFill>
            <a:srgbClr val="FF00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4656562" y="3052689"/>
            <a:ext cx="3872928" cy="492370"/>
          </a:xfrm>
          <a:prstGeom prst="rect">
            <a:avLst/>
          </a:prstGeom>
          <a:solidFill>
            <a:srgbClr val="FF00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76926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Tenders for AAVS1</a:t>
            </a:r>
            <a:endParaRPr lang="en-US" dirty="0"/>
          </a:p>
        </p:txBody>
      </p:sp>
      <p:pic>
        <p:nvPicPr>
          <p:cNvPr id="3" name="Immagin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73880" y="1518920"/>
            <a:ext cx="4302050" cy="2771140"/>
          </a:xfrm>
          <a:prstGeom prst="rect">
            <a:avLst/>
          </a:prstGeom>
        </p:spPr>
      </p:pic>
      <p:pic>
        <p:nvPicPr>
          <p:cNvPr id="4" name="Immagin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500" y="1730696"/>
            <a:ext cx="3960687" cy="4350064"/>
          </a:xfrm>
          <a:prstGeom prst="rect">
            <a:avLst/>
          </a:prstGeom>
        </p:spPr>
      </p:pic>
      <p:pic>
        <p:nvPicPr>
          <p:cNvPr id="5" name="Immagin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04732" y="4334144"/>
            <a:ext cx="3664414" cy="2016760"/>
          </a:xfrm>
          <a:prstGeom prst="rect">
            <a:avLst/>
          </a:prstGeom>
        </p:spPr>
      </p:pic>
    </p:spTree>
    <p:extLst>
      <p:ext uri="{BB962C8B-B14F-4D97-AF65-F5344CB8AC3E}">
        <p14:creationId xmlns:p14="http://schemas.microsoft.com/office/powerpoint/2010/main" val="3713136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4536640" y="1327355"/>
            <a:ext cx="4429367" cy="53683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bg1"/>
              </a:solidFill>
            </a:endParaRPr>
          </a:p>
        </p:txBody>
      </p:sp>
      <p:sp>
        <p:nvSpPr>
          <p:cNvPr id="15" name="Rettangolo 14"/>
          <p:cNvSpPr/>
          <p:nvPr/>
        </p:nvSpPr>
        <p:spPr>
          <a:xfrm>
            <a:off x="206477" y="1327355"/>
            <a:ext cx="4026310" cy="53831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Prototypes developed</a:t>
            </a:r>
            <a:endParaRPr lang="en-US" dirty="0"/>
          </a:p>
        </p:txBody>
      </p:sp>
      <p:grpSp>
        <p:nvGrpSpPr>
          <p:cNvPr id="17" name="Gruppo 16"/>
          <p:cNvGrpSpPr/>
          <p:nvPr/>
        </p:nvGrpSpPr>
        <p:grpSpPr>
          <a:xfrm>
            <a:off x="361733" y="2123123"/>
            <a:ext cx="3631883" cy="993458"/>
            <a:chOff x="361733" y="1665923"/>
            <a:chExt cx="3631883" cy="993458"/>
          </a:xfrm>
        </p:grpSpPr>
        <p:pic>
          <p:nvPicPr>
            <p:cNvPr id="5" name="Picture 3"/>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733" y="1665923"/>
              <a:ext cx="3631883" cy="993458"/>
            </a:xfrm>
            <a:prstGeom prst="rect">
              <a:avLst/>
            </a:prstGeom>
            <a:noFill/>
            <a:ln>
              <a:noFill/>
            </a:ln>
          </p:spPr>
        </p:pic>
        <p:pic>
          <p:nvPicPr>
            <p:cNvPr id="6" name="Picture 2" descr="ur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66444" y="1665923"/>
              <a:ext cx="210467" cy="239599"/>
            </a:xfrm>
            <a:prstGeom prst="rect">
              <a:avLst/>
            </a:prstGeom>
          </p:spPr>
        </p:pic>
        <p:pic>
          <p:nvPicPr>
            <p:cNvPr id="7" name="Picture 3" descr="ASTRON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9574" y="1665923"/>
              <a:ext cx="559029" cy="181871"/>
            </a:xfrm>
            <a:prstGeom prst="rect">
              <a:avLst/>
            </a:prstGeom>
          </p:spPr>
        </p:pic>
        <p:pic>
          <p:nvPicPr>
            <p:cNvPr id="8" name="Picture 5" descr="inaf circ colore.psd"/>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67266" y="1665923"/>
              <a:ext cx="296214" cy="300037"/>
            </a:xfrm>
            <a:prstGeom prst="rect">
              <a:avLst/>
            </a:prstGeom>
          </p:spPr>
        </p:pic>
      </p:grpSp>
      <p:pic>
        <p:nvPicPr>
          <p:cNvPr id="10" name="Immagin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34726" y="1492750"/>
            <a:ext cx="2245360" cy="1684020"/>
          </a:xfrm>
          <a:prstGeom prst="rect">
            <a:avLst/>
          </a:prstGeom>
        </p:spPr>
      </p:pic>
      <p:pic>
        <p:nvPicPr>
          <p:cNvPr id="11" name="Picture 25" descr="DSCN1426.JPG"/>
          <p:cNvPicPr/>
          <p:nvPr/>
        </p:nvPicPr>
        <p:blipFill rotWithShape="1">
          <a:blip r:embed="rId7" cstate="email">
            <a:extLst>
              <a:ext uri="{28A0092B-C50C-407E-A947-70E740481C1C}">
                <a14:useLocalDpi xmlns:a14="http://schemas.microsoft.com/office/drawing/2010/main" val="0"/>
              </a:ext>
            </a:extLst>
          </a:blip>
          <a:srcRect t="45672"/>
          <a:stretch/>
        </p:blipFill>
        <p:spPr bwMode="auto">
          <a:xfrm>
            <a:off x="361733" y="3318504"/>
            <a:ext cx="3601747" cy="1223997"/>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lc="http://schemas.openxmlformats.org/drawingml/2006/lockedCanvas"/>
            </a:ext>
          </a:extLst>
        </p:spPr>
      </p:pic>
      <p:pic>
        <p:nvPicPr>
          <p:cNvPr id="12" name="Immagine 11" descr="C:\Users\Simone\Dropbox\Misure Fibre IRA DEIS\Misure\MisureMedicina\2015\Misure RFoF Luglio 2015\Report\Link.jpg"/>
          <p:cNvPicPr/>
          <p:nvPr/>
        </p:nvPicPr>
        <p:blipFill rotWithShape="1">
          <a:blip r:embed="rId8" cstate="email">
            <a:extLst>
              <a:ext uri="{28A0092B-C50C-407E-A947-70E740481C1C}">
                <a14:useLocalDpi xmlns:a14="http://schemas.microsoft.com/office/drawing/2010/main" val="0"/>
              </a:ext>
            </a:extLst>
          </a:blip>
          <a:srcRect b="26573"/>
          <a:stretch/>
        </p:blipFill>
        <p:spPr bwMode="auto">
          <a:xfrm>
            <a:off x="361733" y="4724440"/>
            <a:ext cx="3601747" cy="1794893"/>
          </a:xfrm>
          <a:prstGeom prst="rect">
            <a:avLst/>
          </a:prstGeom>
          <a:noFill/>
          <a:ln>
            <a:noFill/>
          </a:ln>
        </p:spPr>
      </p:pic>
      <p:pic>
        <p:nvPicPr>
          <p:cNvPr id="13" name="Immagine 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rot="16200000">
            <a:off x="7009210" y="4709016"/>
            <a:ext cx="1522153" cy="2037924"/>
          </a:xfrm>
          <a:prstGeom prst="rect">
            <a:avLst/>
          </a:prstGeom>
        </p:spPr>
      </p:pic>
      <p:pic>
        <p:nvPicPr>
          <p:cNvPr id="14" name="Immagine 13"/>
          <p:cNvPicPr>
            <a:picLocks noChangeAspect="1"/>
          </p:cNvPicPr>
          <p:nvPr/>
        </p:nvPicPr>
        <p:blipFill rotWithShape="1">
          <a:blip r:embed="rId10" cstate="email">
            <a:extLst>
              <a:ext uri="{28A0092B-C50C-407E-A947-70E740481C1C}">
                <a14:useLocalDpi xmlns:a14="http://schemas.microsoft.com/office/drawing/2010/main" val="0"/>
              </a:ext>
            </a:extLst>
          </a:blip>
          <a:srcRect l="26667" t="23222" r="10167" b="26333"/>
          <a:stretch/>
        </p:blipFill>
        <p:spPr>
          <a:xfrm>
            <a:off x="6227132" y="3318504"/>
            <a:ext cx="2552700" cy="1528926"/>
          </a:xfrm>
          <a:prstGeom prst="rect">
            <a:avLst/>
          </a:prstGeom>
        </p:spPr>
      </p:pic>
      <p:sp>
        <p:nvSpPr>
          <p:cNvPr id="9" name="CasellaDiTesto 8"/>
          <p:cNvSpPr txBox="1"/>
          <p:nvPr/>
        </p:nvSpPr>
        <p:spPr>
          <a:xfrm>
            <a:off x="4732652" y="2238494"/>
            <a:ext cx="1306063" cy="369332"/>
          </a:xfrm>
          <a:prstGeom prst="rect">
            <a:avLst/>
          </a:prstGeom>
          <a:noFill/>
        </p:spPr>
        <p:txBody>
          <a:bodyPr wrap="none" rtlCol="0">
            <a:spAutoFit/>
          </a:bodyPr>
          <a:lstStyle/>
          <a:p>
            <a:r>
              <a:rPr lang="it-IT" dirty="0" smtClean="0">
                <a:solidFill>
                  <a:schemeClr val="bg1"/>
                </a:solidFill>
              </a:rPr>
              <a:t>PREADU 1.0</a:t>
            </a:r>
            <a:endParaRPr lang="it-IT" dirty="0">
              <a:solidFill>
                <a:schemeClr val="bg1"/>
              </a:solidFill>
            </a:endParaRPr>
          </a:p>
        </p:txBody>
      </p:sp>
      <p:sp>
        <p:nvSpPr>
          <p:cNvPr id="18" name="CasellaDiTesto 17"/>
          <p:cNvSpPr txBox="1"/>
          <p:nvPr/>
        </p:nvSpPr>
        <p:spPr>
          <a:xfrm>
            <a:off x="1663357" y="1527608"/>
            <a:ext cx="1112549" cy="369332"/>
          </a:xfrm>
          <a:prstGeom prst="rect">
            <a:avLst/>
          </a:prstGeom>
          <a:noFill/>
        </p:spPr>
        <p:txBody>
          <a:bodyPr wrap="none" rtlCol="0">
            <a:spAutoFit/>
          </a:bodyPr>
          <a:lstStyle/>
          <a:p>
            <a:r>
              <a:rPr lang="it-IT" dirty="0" err="1" smtClean="0">
                <a:solidFill>
                  <a:schemeClr val="bg1"/>
                </a:solidFill>
              </a:rPr>
              <a:t>RFoF</a:t>
            </a:r>
            <a:r>
              <a:rPr lang="it-IT" dirty="0" smtClean="0">
                <a:solidFill>
                  <a:schemeClr val="bg1"/>
                </a:solidFill>
              </a:rPr>
              <a:t> </a:t>
            </a:r>
            <a:r>
              <a:rPr lang="it-IT" dirty="0" err="1" smtClean="0">
                <a:solidFill>
                  <a:schemeClr val="bg1"/>
                </a:solidFill>
              </a:rPr>
              <a:t>links</a:t>
            </a:r>
            <a:endParaRPr lang="it-IT" dirty="0">
              <a:solidFill>
                <a:schemeClr val="bg1"/>
              </a:solidFill>
            </a:endParaRPr>
          </a:p>
        </p:txBody>
      </p:sp>
      <p:sp>
        <p:nvSpPr>
          <p:cNvPr id="19" name="CasellaDiTesto 18"/>
          <p:cNvSpPr txBox="1"/>
          <p:nvPr/>
        </p:nvSpPr>
        <p:spPr>
          <a:xfrm>
            <a:off x="4674980" y="3826865"/>
            <a:ext cx="1306063" cy="369332"/>
          </a:xfrm>
          <a:prstGeom prst="rect">
            <a:avLst/>
          </a:prstGeom>
          <a:noFill/>
        </p:spPr>
        <p:txBody>
          <a:bodyPr wrap="none" rtlCol="0">
            <a:spAutoFit/>
          </a:bodyPr>
          <a:lstStyle/>
          <a:p>
            <a:r>
              <a:rPr lang="it-IT" dirty="0" smtClean="0">
                <a:solidFill>
                  <a:schemeClr val="bg1"/>
                </a:solidFill>
              </a:rPr>
              <a:t>PREADU 2.0</a:t>
            </a:r>
            <a:endParaRPr lang="it-IT" dirty="0">
              <a:solidFill>
                <a:schemeClr val="bg1"/>
              </a:solidFill>
            </a:endParaRPr>
          </a:p>
        </p:txBody>
      </p:sp>
      <p:sp>
        <p:nvSpPr>
          <p:cNvPr id="20" name="CasellaDiTesto 19"/>
          <p:cNvSpPr txBox="1"/>
          <p:nvPr/>
        </p:nvSpPr>
        <p:spPr>
          <a:xfrm>
            <a:off x="4674979" y="5543312"/>
            <a:ext cx="2112566" cy="646331"/>
          </a:xfrm>
          <a:prstGeom prst="rect">
            <a:avLst/>
          </a:prstGeom>
          <a:noFill/>
        </p:spPr>
        <p:txBody>
          <a:bodyPr wrap="none" rtlCol="0">
            <a:spAutoFit/>
          </a:bodyPr>
          <a:lstStyle/>
          <a:p>
            <a:r>
              <a:rPr lang="it-IT" dirty="0" smtClean="0">
                <a:solidFill>
                  <a:schemeClr val="bg1"/>
                </a:solidFill>
              </a:rPr>
              <a:t>PREADU 2.0</a:t>
            </a:r>
          </a:p>
          <a:p>
            <a:r>
              <a:rPr lang="it-IT" dirty="0" smtClean="0">
                <a:solidFill>
                  <a:schemeClr val="bg1"/>
                </a:solidFill>
              </a:rPr>
              <a:t>With </a:t>
            </a:r>
            <a:r>
              <a:rPr lang="it-IT" dirty="0" err="1" smtClean="0">
                <a:solidFill>
                  <a:schemeClr val="bg1"/>
                </a:solidFill>
              </a:rPr>
              <a:t>integrated</a:t>
            </a:r>
            <a:r>
              <a:rPr lang="it-IT" dirty="0" smtClean="0">
                <a:solidFill>
                  <a:schemeClr val="bg1"/>
                </a:solidFill>
              </a:rPr>
              <a:t> ORX</a:t>
            </a:r>
            <a:endParaRPr lang="it-IT" dirty="0">
              <a:solidFill>
                <a:schemeClr val="bg1"/>
              </a:solidFill>
            </a:endParaRPr>
          </a:p>
        </p:txBody>
      </p:sp>
    </p:spTree>
    <p:extLst>
      <p:ext uri="{BB962C8B-B14F-4D97-AF65-F5344CB8AC3E}">
        <p14:creationId xmlns:p14="http://schemas.microsoft.com/office/powerpoint/2010/main" val="2244869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Mechanics works</a:t>
            </a:r>
            <a:endParaRPr lang="en-US" dirty="0"/>
          </a:p>
        </p:txBody>
      </p:sp>
      <p:pic>
        <p:nvPicPr>
          <p:cNvPr id="4" name="Immagine 3"/>
          <p:cNvPicPr>
            <a:picLocks noChangeAspect="1"/>
          </p:cNvPicPr>
          <p:nvPr/>
        </p:nvPicPr>
        <p:blipFill rotWithShape="1">
          <a:blip r:embed="rId2" cstate="email">
            <a:extLst>
              <a:ext uri="{28A0092B-C50C-407E-A947-70E740481C1C}">
                <a14:useLocalDpi xmlns:a14="http://schemas.microsoft.com/office/drawing/2010/main" val="0"/>
              </a:ext>
            </a:extLst>
          </a:blip>
          <a:srcRect b="28485"/>
          <a:stretch/>
        </p:blipFill>
        <p:spPr>
          <a:xfrm>
            <a:off x="316894" y="1458654"/>
            <a:ext cx="4477718" cy="2401685"/>
          </a:xfrm>
          <a:prstGeom prst="rect">
            <a:avLst/>
          </a:prstGeom>
        </p:spPr>
      </p:pic>
      <p:pic>
        <p:nvPicPr>
          <p:cNvPr id="5"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6643" t="33131" r="14981" b="14949"/>
          <a:stretch/>
        </p:blipFill>
        <p:spPr bwMode="auto">
          <a:xfrm>
            <a:off x="5006629" y="4045218"/>
            <a:ext cx="3600620" cy="217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55678" y="1458654"/>
            <a:ext cx="3302522" cy="2496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47857" y="4045218"/>
            <a:ext cx="3015792" cy="2607042"/>
          </a:xfrm>
          <a:prstGeom prst="rect">
            <a:avLst/>
          </a:prstGeom>
        </p:spPr>
      </p:pic>
    </p:spTree>
    <p:extLst>
      <p:ext uri="{BB962C8B-B14F-4D97-AF65-F5344CB8AC3E}">
        <p14:creationId xmlns:p14="http://schemas.microsoft.com/office/powerpoint/2010/main" val="2956204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Main on going activities</a:t>
            </a:r>
            <a:endParaRPr lang="en-US" dirty="0"/>
          </a:p>
        </p:txBody>
      </p:sp>
      <p:sp>
        <p:nvSpPr>
          <p:cNvPr id="4" name="CasellaDiTesto 3"/>
          <p:cNvSpPr txBox="1"/>
          <p:nvPr/>
        </p:nvSpPr>
        <p:spPr>
          <a:xfrm>
            <a:off x="1348740" y="2423160"/>
            <a:ext cx="7091813" cy="2308324"/>
          </a:xfrm>
          <a:prstGeom prst="rect">
            <a:avLst/>
          </a:prstGeom>
          <a:noFill/>
        </p:spPr>
        <p:txBody>
          <a:bodyPr wrap="none" rtlCol="0">
            <a:spAutoFit/>
          </a:bodyPr>
          <a:lstStyle/>
          <a:p>
            <a:pPr marL="742950" indent="-742950">
              <a:buFont typeface="+mj-lt"/>
              <a:buAutoNum type="arabicPeriod"/>
            </a:pPr>
            <a:r>
              <a:rPr lang="it-IT" sz="3600" dirty="0" smtClean="0"/>
              <a:t>Production for AAVS1</a:t>
            </a:r>
          </a:p>
          <a:p>
            <a:pPr marL="742950" indent="-742950">
              <a:buFont typeface="+mj-lt"/>
              <a:buAutoNum type="arabicPeriod"/>
            </a:pPr>
            <a:r>
              <a:rPr lang="it-IT" sz="3600" dirty="0" err="1"/>
              <a:t>Benches</a:t>
            </a:r>
            <a:r>
              <a:rPr lang="it-IT" sz="3600" dirty="0"/>
              <a:t> and and JIG </a:t>
            </a:r>
            <a:r>
              <a:rPr lang="it-IT" sz="3600" dirty="0" err="1"/>
              <a:t>preparation</a:t>
            </a:r>
            <a:endParaRPr lang="it-IT" sz="3600" dirty="0"/>
          </a:p>
          <a:p>
            <a:pPr marL="742950" indent="-742950">
              <a:buFont typeface="+mj-lt"/>
              <a:buAutoNum type="arabicPeriod"/>
            </a:pPr>
            <a:r>
              <a:rPr lang="it-IT" sz="3600" dirty="0"/>
              <a:t>Reliability</a:t>
            </a:r>
          </a:p>
          <a:p>
            <a:pPr marL="742950" indent="-742950">
              <a:buFont typeface="+mj-lt"/>
              <a:buAutoNum type="arabicPeriod"/>
            </a:pPr>
            <a:r>
              <a:rPr lang="it-IT" sz="3600" dirty="0" smtClean="0"/>
              <a:t>Long </a:t>
            </a:r>
            <a:r>
              <a:rPr lang="it-IT" sz="3600" dirty="0" err="1" smtClean="0"/>
              <a:t>links</a:t>
            </a:r>
            <a:r>
              <a:rPr lang="it-IT" sz="3600" dirty="0" smtClean="0"/>
              <a:t> up to 70 Km</a:t>
            </a:r>
          </a:p>
        </p:txBody>
      </p:sp>
    </p:spTree>
    <p:extLst>
      <p:ext uri="{BB962C8B-B14F-4D97-AF65-F5344CB8AC3E}">
        <p14:creationId xmlns:p14="http://schemas.microsoft.com/office/powerpoint/2010/main" val="324134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p:cNvSpPr/>
          <p:nvPr/>
        </p:nvSpPr>
        <p:spPr>
          <a:xfrm>
            <a:off x="1414506" y="2551746"/>
            <a:ext cx="4779818" cy="1915391"/>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dirty="0">
                <a:solidFill>
                  <a:srgbClr val="000000"/>
                </a:solidFill>
              </a:rPr>
              <a:t>400 + 40 </a:t>
            </a:r>
            <a:r>
              <a:rPr lang="it-IT" sz="2400" dirty="0" err="1">
                <a:solidFill>
                  <a:srgbClr val="000000"/>
                </a:solidFill>
              </a:rPr>
              <a:t>RFoF</a:t>
            </a:r>
            <a:r>
              <a:rPr lang="it-IT" sz="2400" dirty="0">
                <a:solidFill>
                  <a:srgbClr val="000000"/>
                </a:solidFill>
              </a:rPr>
              <a:t> FE/WDM OTX </a:t>
            </a:r>
          </a:p>
          <a:p>
            <a:pPr algn="ctr"/>
            <a:r>
              <a:rPr lang="it-IT" sz="2400" dirty="0">
                <a:solidFill>
                  <a:srgbClr val="000000"/>
                </a:solidFill>
              </a:rPr>
              <a:t>50 + 5 Complete PREADU 2.1 </a:t>
            </a:r>
            <a:r>
              <a:rPr lang="it-IT" sz="2400" dirty="0" err="1" smtClean="0">
                <a:solidFill>
                  <a:srgbClr val="000000"/>
                </a:solidFill>
              </a:rPr>
              <a:t>boards</a:t>
            </a:r>
            <a:endParaRPr lang="it-IT" sz="2400" dirty="0" smtClean="0">
              <a:solidFill>
                <a:srgbClr val="000000"/>
              </a:solidFill>
            </a:endParaRPr>
          </a:p>
          <a:p>
            <a:pPr algn="ctr"/>
            <a:r>
              <a:rPr lang="it-IT" sz="2400" dirty="0" smtClean="0">
                <a:solidFill>
                  <a:srgbClr val="000000"/>
                </a:solidFill>
              </a:rPr>
              <a:t>20 ADU (</a:t>
            </a:r>
            <a:r>
              <a:rPr lang="it-IT" sz="2400" dirty="0" err="1" smtClean="0">
                <a:solidFill>
                  <a:srgbClr val="000000"/>
                </a:solidFill>
              </a:rPr>
              <a:t>iTPM</a:t>
            </a:r>
            <a:r>
              <a:rPr lang="it-IT" sz="2400" dirty="0" smtClean="0">
                <a:solidFill>
                  <a:srgbClr val="000000"/>
                </a:solidFill>
              </a:rPr>
              <a:t>)</a:t>
            </a:r>
            <a:endParaRPr lang="it-IT" sz="2400" dirty="0">
              <a:solidFill>
                <a:srgbClr val="000000"/>
              </a:solidFill>
            </a:endParaRPr>
          </a:p>
        </p:txBody>
      </p:sp>
      <p:sp>
        <p:nvSpPr>
          <p:cNvPr id="30" name="Rettangolo 29"/>
          <p:cNvSpPr/>
          <p:nvPr/>
        </p:nvSpPr>
        <p:spPr>
          <a:xfrm>
            <a:off x="1180205" y="1342516"/>
            <a:ext cx="5205845" cy="966355"/>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dirty="0">
                <a:solidFill>
                  <a:srgbClr val="000000"/>
                </a:solidFill>
              </a:rPr>
              <a:t>320 </a:t>
            </a:r>
            <a:r>
              <a:rPr lang="it-IT" sz="2400" dirty="0" err="1">
                <a:solidFill>
                  <a:srgbClr val="000000"/>
                </a:solidFill>
              </a:rPr>
              <a:t>Hybrid</a:t>
            </a:r>
            <a:r>
              <a:rPr lang="it-IT" sz="2400" dirty="0">
                <a:solidFill>
                  <a:srgbClr val="000000"/>
                </a:solidFill>
              </a:rPr>
              <a:t> </a:t>
            </a:r>
            <a:r>
              <a:rPr lang="it-IT" sz="2400" dirty="0" err="1">
                <a:solidFill>
                  <a:srgbClr val="000000"/>
                </a:solidFill>
              </a:rPr>
              <a:t>Cables</a:t>
            </a:r>
            <a:r>
              <a:rPr lang="it-IT" sz="2400" dirty="0">
                <a:solidFill>
                  <a:srgbClr val="000000"/>
                </a:solidFill>
              </a:rPr>
              <a:t> (440 </a:t>
            </a:r>
            <a:r>
              <a:rPr lang="it-IT" sz="2400" dirty="0" err="1">
                <a:solidFill>
                  <a:srgbClr val="000000"/>
                </a:solidFill>
              </a:rPr>
              <a:t>necessary</a:t>
            </a:r>
            <a:r>
              <a:rPr lang="it-IT" sz="2400" dirty="0">
                <a:solidFill>
                  <a:srgbClr val="000000"/>
                </a:solidFill>
              </a:rPr>
              <a:t>)</a:t>
            </a:r>
          </a:p>
        </p:txBody>
      </p:sp>
      <p:sp>
        <p:nvSpPr>
          <p:cNvPr id="4"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1.  AAVS1 Production</a:t>
            </a:r>
            <a:endParaRPr lang="en-US" dirty="0"/>
          </a:p>
        </p:txBody>
      </p:sp>
      <p:sp>
        <p:nvSpPr>
          <p:cNvPr id="2" name="Rettangolo 1"/>
          <p:cNvSpPr/>
          <p:nvPr/>
        </p:nvSpPr>
        <p:spPr>
          <a:xfrm>
            <a:off x="869008" y="5750556"/>
            <a:ext cx="6273224" cy="507831"/>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000" dirty="0">
                <a:solidFill>
                  <a:srgbClr val="000000"/>
                </a:solidFill>
              </a:rPr>
              <a:t>+ preAAVS1 Cambridge and preAAVS1 Australia</a:t>
            </a:r>
          </a:p>
        </p:txBody>
      </p:sp>
      <p:sp>
        <p:nvSpPr>
          <p:cNvPr id="12" name="Rettangolo 11"/>
          <p:cNvSpPr/>
          <p:nvPr/>
        </p:nvSpPr>
        <p:spPr>
          <a:xfrm>
            <a:off x="1431670" y="4703244"/>
            <a:ext cx="4779818" cy="65804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dirty="0">
                <a:solidFill>
                  <a:srgbClr val="000000"/>
                </a:solidFill>
              </a:rPr>
              <a:t>6 </a:t>
            </a:r>
            <a:r>
              <a:rPr lang="it-IT" sz="2400" dirty="0" err="1" smtClean="0">
                <a:solidFill>
                  <a:srgbClr val="000000"/>
                </a:solidFill>
              </a:rPr>
              <a:t>Subrack</a:t>
            </a:r>
            <a:r>
              <a:rPr lang="it-IT" sz="2400" dirty="0" smtClean="0">
                <a:solidFill>
                  <a:srgbClr val="000000"/>
                </a:solidFill>
              </a:rPr>
              <a:t> + metal </a:t>
            </a:r>
            <a:r>
              <a:rPr lang="it-IT" sz="2400" dirty="0" err="1" smtClean="0">
                <a:solidFill>
                  <a:srgbClr val="000000"/>
                </a:solidFill>
              </a:rPr>
              <a:t>works</a:t>
            </a:r>
            <a:r>
              <a:rPr lang="it-IT" sz="2400" dirty="0" smtClean="0">
                <a:solidFill>
                  <a:srgbClr val="000000"/>
                </a:solidFill>
              </a:rPr>
              <a:t> for </a:t>
            </a:r>
            <a:r>
              <a:rPr lang="it-IT" sz="2400" dirty="0" err="1" smtClean="0">
                <a:solidFill>
                  <a:srgbClr val="000000"/>
                </a:solidFill>
              </a:rPr>
              <a:t>iTPM</a:t>
            </a:r>
            <a:endParaRPr lang="it-IT" sz="2400" dirty="0">
              <a:solidFill>
                <a:srgbClr val="000000"/>
              </a:solidFill>
            </a:endParaRPr>
          </a:p>
        </p:txBody>
      </p:sp>
      <p:sp>
        <p:nvSpPr>
          <p:cNvPr id="3" name="CasellaDiTesto 2"/>
          <p:cNvSpPr txBox="1"/>
          <p:nvPr/>
        </p:nvSpPr>
        <p:spPr>
          <a:xfrm>
            <a:off x="6711502" y="2986221"/>
            <a:ext cx="1101584" cy="523220"/>
          </a:xfrm>
          <a:prstGeom prst="rect">
            <a:avLst/>
          </a:prstGeom>
          <a:noFill/>
        </p:spPr>
        <p:txBody>
          <a:bodyPr wrap="none" rtlCol="0">
            <a:spAutoFit/>
          </a:bodyPr>
          <a:lstStyle/>
          <a:p>
            <a:r>
              <a:rPr lang="it-IT" sz="2800" smtClean="0">
                <a:solidFill>
                  <a:srgbClr val="000000"/>
                </a:solidFill>
              </a:rPr>
              <a:t>244K€</a:t>
            </a:r>
            <a:endParaRPr lang="it-IT" sz="2800">
              <a:solidFill>
                <a:srgbClr val="000000"/>
              </a:solidFill>
            </a:endParaRPr>
          </a:p>
        </p:txBody>
      </p:sp>
      <p:sp>
        <p:nvSpPr>
          <p:cNvPr id="8" name="CasellaDiTesto 7"/>
          <p:cNvSpPr txBox="1"/>
          <p:nvPr/>
        </p:nvSpPr>
        <p:spPr>
          <a:xfrm>
            <a:off x="6711502" y="3637097"/>
            <a:ext cx="1101584" cy="523220"/>
          </a:xfrm>
          <a:prstGeom prst="rect">
            <a:avLst/>
          </a:prstGeom>
          <a:noFill/>
        </p:spPr>
        <p:txBody>
          <a:bodyPr wrap="none" rtlCol="0">
            <a:spAutoFit/>
          </a:bodyPr>
          <a:lstStyle/>
          <a:p>
            <a:r>
              <a:rPr lang="it-IT" sz="2800" smtClean="0">
                <a:solidFill>
                  <a:srgbClr val="000000"/>
                </a:solidFill>
              </a:rPr>
              <a:t>244K€</a:t>
            </a:r>
            <a:endParaRPr lang="it-IT" sz="2800">
              <a:solidFill>
                <a:srgbClr val="000000"/>
              </a:solidFill>
            </a:endParaRPr>
          </a:p>
        </p:txBody>
      </p:sp>
      <p:sp>
        <p:nvSpPr>
          <p:cNvPr id="9" name="CasellaDiTesto 8"/>
          <p:cNvSpPr txBox="1"/>
          <p:nvPr/>
        </p:nvSpPr>
        <p:spPr>
          <a:xfrm>
            <a:off x="6802873" y="1601802"/>
            <a:ext cx="918841" cy="523220"/>
          </a:xfrm>
          <a:prstGeom prst="rect">
            <a:avLst/>
          </a:prstGeom>
          <a:noFill/>
        </p:spPr>
        <p:txBody>
          <a:bodyPr wrap="none" rtlCol="0">
            <a:spAutoFit/>
          </a:bodyPr>
          <a:lstStyle/>
          <a:p>
            <a:r>
              <a:rPr lang="it-IT" sz="2800" smtClean="0">
                <a:solidFill>
                  <a:srgbClr val="000000"/>
                </a:solidFill>
              </a:rPr>
              <a:t>49K€</a:t>
            </a:r>
            <a:endParaRPr lang="it-IT" sz="2800" dirty="0">
              <a:solidFill>
                <a:srgbClr val="000000"/>
              </a:solidFill>
            </a:endParaRPr>
          </a:p>
        </p:txBody>
      </p:sp>
      <p:sp>
        <p:nvSpPr>
          <p:cNvPr id="10" name="CasellaDiTesto 9"/>
          <p:cNvSpPr txBox="1"/>
          <p:nvPr/>
        </p:nvSpPr>
        <p:spPr>
          <a:xfrm>
            <a:off x="6802873" y="4716418"/>
            <a:ext cx="918841" cy="523220"/>
          </a:xfrm>
          <a:prstGeom prst="rect">
            <a:avLst/>
          </a:prstGeom>
          <a:noFill/>
        </p:spPr>
        <p:txBody>
          <a:bodyPr wrap="none" rtlCol="0">
            <a:spAutoFit/>
          </a:bodyPr>
          <a:lstStyle/>
          <a:p>
            <a:r>
              <a:rPr lang="it-IT" sz="2800" smtClean="0">
                <a:solidFill>
                  <a:srgbClr val="000000"/>
                </a:solidFill>
              </a:rPr>
              <a:t>10K</a:t>
            </a:r>
            <a:r>
              <a:rPr lang="it-IT" sz="2800" dirty="0" smtClean="0">
                <a:solidFill>
                  <a:srgbClr val="000000"/>
                </a:solidFill>
              </a:rPr>
              <a:t>€</a:t>
            </a:r>
            <a:endParaRPr lang="it-IT" sz="2800" dirty="0">
              <a:solidFill>
                <a:srgbClr val="000000"/>
              </a:solidFill>
            </a:endParaRPr>
          </a:p>
        </p:txBody>
      </p:sp>
      <p:sp>
        <p:nvSpPr>
          <p:cNvPr id="11" name="CasellaDiTesto 10"/>
          <p:cNvSpPr txBox="1"/>
          <p:nvPr/>
        </p:nvSpPr>
        <p:spPr>
          <a:xfrm>
            <a:off x="7353665" y="5713296"/>
            <a:ext cx="918841" cy="523220"/>
          </a:xfrm>
          <a:prstGeom prst="rect">
            <a:avLst/>
          </a:prstGeom>
          <a:noFill/>
        </p:spPr>
        <p:txBody>
          <a:bodyPr wrap="none" rtlCol="0">
            <a:spAutoFit/>
          </a:bodyPr>
          <a:lstStyle/>
          <a:p>
            <a:r>
              <a:rPr lang="it-IT" sz="2800" dirty="0" smtClean="0">
                <a:solidFill>
                  <a:srgbClr val="000000"/>
                </a:solidFill>
              </a:rPr>
              <a:t>30K€</a:t>
            </a:r>
            <a:endParaRPr lang="it-IT" sz="2800" dirty="0">
              <a:solidFill>
                <a:srgbClr val="000000"/>
              </a:solidFill>
            </a:endParaRPr>
          </a:p>
        </p:txBody>
      </p:sp>
    </p:spTree>
    <p:extLst>
      <p:ext uri="{BB962C8B-B14F-4D97-AF65-F5344CB8AC3E}">
        <p14:creationId xmlns:p14="http://schemas.microsoft.com/office/powerpoint/2010/main" val="3184226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1.  Production and Testing (RX)</a:t>
            </a:r>
            <a:endParaRPr lang="en-US" dirty="0"/>
          </a:p>
        </p:txBody>
      </p:sp>
      <p:sp>
        <p:nvSpPr>
          <p:cNvPr id="2" name="Rettangolo 1"/>
          <p:cNvSpPr/>
          <p:nvPr/>
        </p:nvSpPr>
        <p:spPr>
          <a:xfrm>
            <a:off x="696190" y="2410691"/>
            <a:ext cx="3616037" cy="95596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smtClean="0">
                <a:solidFill>
                  <a:srgbClr val="000000"/>
                </a:solidFill>
              </a:rPr>
              <a:t>First tranche (40 FE </a:t>
            </a:r>
            <a:r>
              <a:rPr lang="it-IT" sz="1600" dirty="0" err="1" smtClean="0">
                <a:solidFill>
                  <a:srgbClr val="000000"/>
                </a:solidFill>
              </a:rPr>
              <a:t>modules</a:t>
            </a:r>
            <a:r>
              <a:rPr lang="it-IT" sz="1600" dirty="0" smtClean="0">
                <a:solidFill>
                  <a:srgbClr val="000000"/>
                </a:solidFill>
              </a:rPr>
              <a:t> / 5 </a:t>
            </a:r>
            <a:r>
              <a:rPr lang="it-IT" sz="1600" dirty="0" err="1" smtClean="0">
                <a:solidFill>
                  <a:srgbClr val="000000"/>
                </a:solidFill>
              </a:rPr>
              <a:t>preADU</a:t>
            </a:r>
            <a:r>
              <a:rPr lang="it-IT" sz="1600" dirty="0" smtClean="0">
                <a:solidFill>
                  <a:srgbClr val="000000"/>
                </a:solidFill>
              </a:rPr>
              <a:t>)</a:t>
            </a:r>
            <a:endParaRPr lang="it-IT" sz="1600" dirty="0">
              <a:solidFill>
                <a:srgbClr val="000000"/>
              </a:solidFill>
            </a:endParaRPr>
          </a:p>
        </p:txBody>
      </p:sp>
      <p:sp>
        <p:nvSpPr>
          <p:cNvPr id="8" name="Rettangolo 7"/>
          <p:cNvSpPr/>
          <p:nvPr/>
        </p:nvSpPr>
        <p:spPr>
          <a:xfrm>
            <a:off x="4312227" y="4086828"/>
            <a:ext cx="3616037" cy="95596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smtClean="0">
                <a:solidFill>
                  <a:srgbClr val="000000"/>
                </a:solidFill>
              </a:rPr>
              <a:t>Second tranche (380 FE /  50 </a:t>
            </a:r>
            <a:r>
              <a:rPr lang="it-IT" sz="1600" dirty="0" err="1" smtClean="0">
                <a:solidFill>
                  <a:srgbClr val="000000"/>
                </a:solidFill>
              </a:rPr>
              <a:t>preADU</a:t>
            </a:r>
            <a:r>
              <a:rPr lang="it-IT" sz="1600" dirty="0" smtClean="0">
                <a:solidFill>
                  <a:srgbClr val="000000"/>
                </a:solidFill>
              </a:rPr>
              <a:t>)</a:t>
            </a:r>
            <a:endParaRPr lang="it-IT" sz="1600" dirty="0">
              <a:solidFill>
                <a:srgbClr val="000000"/>
              </a:solidFill>
            </a:endParaRPr>
          </a:p>
        </p:txBody>
      </p:sp>
      <p:cxnSp>
        <p:nvCxnSpPr>
          <p:cNvPr id="9" name="Connettore 2 8"/>
          <p:cNvCxnSpPr/>
          <p:nvPr/>
        </p:nvCxnSpPr>
        <p:spPr>
          <a:xfrm>
            <a:off x="197427" y="5382491"/>
            <a:ext cx="8260773" cy="20782"/>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7928264" y="5408923"/>
            <a:ext cx="644237" cy="369332"/>
          </a:xfrm>
          <a:prstGeom prst="rect">
            <a:avLst/>
          </a:prstGeom>
          <a:noFill/>
        </p:spPr>
        <p:txBody>
          <a:bodyPr wrap="square" rtlCol="0">
            <a:spAutoFit/>
          </a:bodyPr>
          <a:lstStyle/>
          <a:p>
            <a:r>
              <a:rPr lang="it-IT" dirty="0" smtClean="0">
                <a:solidFill>
                  <a:srgbClr val="000000"/>
                </a:solidFill>
              </a:rPr>
              <a:t>time</a:t>
            </a:r>
            <a:endParaRPr lang="it-IT" dirty="0">
              <a:solidFill>
                <a:srgbClr val="000000"/>
              </a:solidFill>
            </a:endParaRPr>
          </a:p>
        </p:txBody>
      </p:sp>
      <p:cxnSp>
        <p:nvCxnSpPr>
          <p:cNvPr id="22" name="Connettore 1 21"/>
          <p:cNvCxnSpPr/>
          <p:nvPr/>
        </p:nvCxnSpPr>
        <p:spPr>
          <a:xfrm>
            <a:off x="696190" y="1652155"/>
            <a:ext cx="0" cy="4126100"/>
          </a:xfrm>
          <a:prstGeom prst="line">
            <a:avLst/>
          </a:prstGeom>
          <a:ln>
            <a:solidFill>
              <a:srgbClr val="000000"/>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CasellaDiTesto 22"/>
          <p:cNvSpPr txBox="1"/>
          <p:nvPr/>
        </p:nvSpPr>
        <p:spPr>
          <a:xfrm>
            <a:off x="374071" y="5748622"/>
            <a:ext cx="644237" cy="369332"/>
          </a:xfrm>
          <a:prstGeom prst="rect">
            <a:avLst/>
          </a:prstGeom>
          <a:noFill/>
        </p:spPr>
        <p:txBody>
          <a:bodyPr wrap="square" rtlCol="0">
            <a:spAutoFit/>
          </a:bodyPr>
          <a:lstStyle/>
          <a:p>
            <a:r>
              <a:rPr lang="it-IT" dirty="0" smtClean="0">
                <a:solidFill>
                  <a:srgbClr val="000000"/>
                </a:solidFill>
              </a:rPr>
              <a:t>T</a:t>
            </a:r>
            <a:r>
              <a:rPr lang="it-IT" baseline="-25000" dirty="0" smtClean="0">
                <a:solidFill>
                  <a:srgbClr val="000000"/>
                </a:solidFill>
              </a:rPr>
              <a:t>0</a:t>
            </a:r>
            <a:endParaRPr lang="it-IT" baseline="-25000" dirty="0">
              <a:solidFill>
                <a:srgbClr val="000000"/>
              </a:solidFill>
            </a:endParaRPr>
          </a:p>
        </p:txBody>
      </p:sp>
      <p:sp>
        <p:nvSpPr>
          <p:cNvPr id="25" name="CasellaDiTesto 24"/>
          <p:cNvSpPr txBox="1"/>
          <p:nvPr/>
        </p:nvSpPr>
        <p:spPr>
          <a:xfrm>
            <a:off x="1802823" y="1741335"/>
            <a:ext cx="1672936" cy="369332"/>
          </a:xfrm>
          <a:prstGeom prst="rect">
            <a:avLst/>
          </a:prstGeom>
          <a:noFill/>
        </p:spPr>
        <p:txBody>
          <a:bodyPr wrap="square" rtlCol="0">
            <a:spAutoFit/>
          </a:bodyPr>
          <a:lstStyle/>
          <a:p>
            <a:pPr algn="ctr"/>
            <a:r>
              <a:rPr lang="it-IT" dirty="0" smtClean="0"/>
              <a:t>Production (1)</a:t>
            </a:r>
            <a:endParaRPr lang="it-IT" dirty="0"/>
          </a:p>
        </p:txBody>
      </p:sp>
      <p:sp>
        <p:nvSpPr>
          <p:cNvPr id="26" name="CasellaDiTesto 25"/>
          <p:cNvSpPr txBox="1"/>
          <p:nvPr/>
        </p:nvSpPr>
        <p:spPr>
          <a:xfrm>
            <a:off x="5302520" y="3422668"/>
            <a:ext cx="1672936" cy="369332"/>
          </a:xfrm>
          <a:prstGeom prst="rect">
            <a:avLst/>
          </a:prstGeom>
          <a:noFill/>
        </p:spPr>
        <p:txBody>
          <a:bodyPr wrap="square" rtlCol="0">
            <a:spAutoFit/>
          </a:bodyPr>
          <a:lstStyle/>
          <a:p>
            <a:pPr algn="ctr"/>
            <a:r>
              <a:rPr lang="it-IT" dirty="0" smtClean="0"/>
              <a:t>Production (2)</a:t>
            </a:r>
            <a:endParaRPr lang="it-IT" dirty="0"/>
          </a:p>
        </p:txBody>
      </p:sp>
      <p:sp>
        <p:nvSpPr>
          <p:cNvPr id="28" name="Parentesi graffa aperta 27"/>
          <p:cNvSpPr/>
          <p:nvPr/>
        </p:nvSpPr>
        <p:spPr>
          <a:xfrm rot="5400000">
            <a:off x="2387667" y="435456"/>
            <a:ext cx="275919" cy="3573198"/>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29" name="Parentesi graffa aperta 28"/>
          <p:cNvSpPr/>
          <p:nvPr/>
        </p:nvSpPr>
        <p:spPr>
          <a:xfrm rot="5400000">
            <a:off x="5982284" y="2112835"/>
            <a:ext cx="275919" cy="3573198"/>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16" name="Connettore 1 15"/>
          <p:cNvCxnSpPr/>
          <p:nvPr/>
        </p:nvCxnSpPr>
        <p:spPr>
          <a:xfrm>
            <a:off x="4312226" y="1698424"/>
            <a:ext cx="0" cy="4126100"/>
          </a:xfrm>
          <a:prstGeom prst="line">
            <a:avLst/>
          </a:prstGeom>
          <a:ln>
            <a:solidFill>
              <a:srgbClr val="000000"/>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a:off x="7928264" y="1622522"/>
            <a:ext cx="0" cy="4126100"/>
          </a:xfrm>
          <a:prstGeom prst="line">
            <a:avLst/>
          </a:prstGeom>
          <a:ln>
            <a:solidFill>
              <a:srgbClr val="000000"/>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4363988" y="5778255"/>
            <a:ext cx="938532" cy="369332"/>
          </a:xfrm>
          <a:prstGeom prst="rect">
            <a:avLst/>
          </a:prstGeom>
          <a:noFill/>
        </p:spPr>
        <p:txBody>
          <a:bodyPr wrap="square" rtlCol="0">
            <a:spAutoFit/>
          </a:bodyPr>
          <a:lstStyle/>
          <a:p>
            <a:r>
              <a:rPr lang="it-IT" smtClean="0">
                <a:solidFill>
                  <a:srgbClr val="000000"/>
                </a:solidFill>
              </a:rPr>
              <a:t>August</a:t>
            </a:r>
            <a:endParaRPr lang="it-IT" baseline="-25000" dirty="0">
              <a:solidFill>
                <a:srgbClr val="000000"/>
              </a:solidFill>
            </a:endParaRPr>
          </a:p>
        </p:txBody>
      </p:sp>
      <p:sp>
        <p:nvSpPr>
          <p:cNvPr id="19" name="CasellaDiTesto 18"/>
          <p:cNvSpPr txBox="1"/>
          <p:nvPr/>
        </p:nvSpPr>
        <p:spPr>
          <a:xfrm>
            <a:off x="7813963" y="5742972"/>
            <a:ext cx="644237" cy="369332"/>
          </a:xfrm>
          <a:prstGeom prst="rect">
            <a:avLst/>
          </a:prstGeom>
          <a:noFill/>
        </p:spPr>
        <p:txBody>
          <a:bodyPr wrap="square" rtlCol="0">
            <a:spAutoFit/>
          </a:bodyPr>
          <a:lstStyle/>
          <a:p>
            <a:r>
              <a:rPr lang="it-IT" dirty="0" err="1" smtClean="0">
                <a:solidFill>
                  <a:srgbClr val="000000"/>
                </a:solidFill>
              </a:rPr>
              <a:t>Dec</a:t>
            </a:r>
            <a:endParaRPr lang="it-IT" baseline="-25000" dirty="0">
              <a:solidFill>
                <a:srgbClr val="000000"/>
              </a:solidFill>
            </a:endParaRPr>
          </a:p>
        </p:txBody>
      </p:sp>
    </p:spTree>
    <p:extLst>
      <p:ext uri="{BB962C8B-B14F-4D97-AF65-F5344CB8AC3E}">
        <p14:creationId xmlns:p14="http://schemas.microsoft.com/office/powerpoint/2010/main" val="2016650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1.  Gantt Chart</a:t>
            </a:r>
            <a:endParaRPr lang="en-US" dirty="0"/>
          </a:p>
        </p:txBody>
      </p:sp>
      <p:sp>
        <p:nvSpPr>
          <p:cNvPr id="2" name="CasellaDiTesto 1"/>
          <p:cNvSpPr txBox="1"/>
          <p:nvPr/>
        </p:nvSpPr>
        <p:spPr>
          <a:xfrm>
            <a:off x="282223" y="6356211"/>
            <a:ext cx="4278086" cy="369332"/>
          </a:xfrm>
          <a:prstGeom prst="rect">
            <a:avLst/>
          </a:prstGeom>
          <a:noFill/>
        </p:spPr>
        <p:txBody>
          <a:bodyPr wrap="square" rtlCol="0">
            <a:spAutoFit/>
          </a:bodyPr>
          <a:lstStyle/>
          <a:p>
            <a:pPr algn="ctr"/>
            <a:r>
              <a:rPr lang="it-IT" dirty="0" smtClean="0"/>
              <a:t>No EMC </a:t>
            </a:r>
            <a:r>
              <a:rPr lang="it-IT" dirty="0" err="1" smtClean="0"/>
              <a:t>pre-compliance</a:t>
            </a:r>
            <a:r>
              <a:rPr lang="it-IT" dirty="0" smtClean="0"/>
              <a:t> test </a:t>
            </a:r>
            <a:r>
              <a:rPr lang="it-IT" dirty="0" err="1" smtClean="0"/>
              <a:t>considered</a:t>
            </a:r>
            <a:endParaRPr lang="it-IT" dirty="0"/>
          </a:p>
        </p:txBody>
      </p:sp>
      <p:grpSp>
        <p:nvGrpSpPr>
          <p:cNvPr id="5" name="Gruppo 4"/>
          <p:cNvGrpSpPr/>
          <p:nvPr/>
        </p:nvGrpSpPr>
        <p:grpSpPr>
          <a:xfrm>
            <a:off x="686083" y="1212536"/>
            <a:ext cx="7145867" cy="4895320"/>
            <a:chOff x="686083" y="1212536"/>
            <a:chExt cx="7145867" cy="4895320"/>
          </a:xfrm>
        </p:grpSpPr>
        <p:pic>
          <p:nvPicPr>
            <p:cNvPr id="3" name="Immagine 2"/>
            <p:cNvPicPr>
              <a:picLocks noChangeAspect="1"/>
            </p:cNvPicPr>
            <p:nvPr/>
          </p:nvPicPr>
          <p:blipFill rotWithShape="1">
            <a:blip r:embed="rId2" cstate="email">
              <a:extLst>
                <a:ext uri="{28A0092B-C50C-407E-A947-70E740481C1C}">
                  <a14:useLocalDpi xmlns:a14="http://schemas.microsoft.com/office/drawing/2010/main" val="0"/>
                </a:ext>
              </a:extLst>
            </a:blip>
            <a:srcRect t="777" b="-1"/>
            <a:stretch/>
          </p:blipFill>
          <p:spPr>
            <a:xfrm>
              <a:off x="686083" y="1212536"/>
              <a:ext cx="7145867" cy="4895320"/>
            </a:xfrm>
            <a:prstGeom prst="rect">
              <a:avLst/>
            </a:prstGeom>
          </p:spPr>
        </p:pic>
        <p:sp>
          <p:nvSpPr>
            <p:cNvPr id="4" name="Rettangolo 3"/>
            <p:cNvSpPr/>
            <p:nvPr/>
          </p:nvSpPr>
          <p:spPr>
            <a:xfrm>
              <a:off x="686083" y="3708173"/>
              <a:ext cx="7145867" cy="228600"/>
            </a:xfrm>
            <a:prstGeom prst="rect">
              <a:avLst/>
            </a:prstGeom>
            <a:solidFill>
              <a:srgbClr val="FF00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41509839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2</a:t>
            </a:r>
            <a:r>
              <a:rPr lang="en-US" dirty="0"/>
              <a:t>.</a:t>
            </a:r>
            <a:r>
              <a:rPr lang="en-US" dirty="0" smtClean="0"/>
              <a:t> </a:t>
            </a:r>
            <a:r>
              <a:rPr lang="en-US" dirty="0"/>
              <a:t>Benches and JIG </a:t>
            </a:r>
            <a:r>
              <a:rPr lang="en-US" dirty="0" smtClean="0"/>
              <a:t>preparation</a:t>
            </a:r>
            <a:endParaRPr lang="en-US"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355456" y="1940086"/>
            <a:ext cx="3240000" cy="1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 name="Immagine 118"/>
          <p:cNvPicPr>
            <a:picLocks noChangeAspect="1"/>
          </p:cNvPicPr>
          <p:nvPr/>
        </p:nvPicPr>
        <p:blipFill>
          <a:blip r:embed="rId3"/>
          <a:stretch>
            <a:fillRect/>
          </a:stretch>
        </p:blipFill>
        <p:spPr>
          <a:xfrm>
            <a:off x="431512" y="1427372"/>
            <a:ext cx="3737656" cy="2629171"/>
          </a:xfrm>
          <a:prstGeom prst="rect">
            <a:avLst/>
          </a:prstGeom>
        </p:spPr>
      </p:pic>
      <p:pic>
        <p:nvPicPr>
          <p:cNvPr id="5" name="Immagine 4"/>
          <p:cNvPicPr>
            <a:picLocks noChangeAspect="1"/>
          </p:cNvPicPr>
          <p:nvPr/>
        </p:nvPicPr>
        <p:blipFill>
          <a:blip r:embed="rId4"/>
          <a:stretch>
            <a:fillRect/>
          </a:stretch>
        </p:blipFill>
        <p:spPr>
          <a:xfrm>
            <a:off x="2300340" y="4271379"/>
            <a:ext cx="4355203" cy="1907569"/>
          </a:xfrm>
          <a:prstGeom prst="rect">
            <a:avLst/>
          </a:prstGeom>
        </p:spPr>
      </p:pic>
    </p:spTree>
    <p:extLst>
      <p:ext uri="{BB962C8B-B14F-4D97-AF65-F5344CB8AC3E}">
        <p14:creationId xmlns:p14="http://schemas.microsoft.com/office/powerpoint/2010/main" val="407002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3. Reliability preliminary results  </a:t>
            </a:r>
            <a:endParaRPr lang="en-US" dirty="0"/>
          </a:p>
        </p:txBody>
      </p:sp>
      <p:pic>
        <p:nvPicPr>
          <p:cNvPr id="2" name="Immagine 1"/>
          <p:cNvPicPr>
            <a:picLocks noChangeAspect="1"/>
          </p:cNvPicPr>
          <p:nvPr/>
        </p:nvPicPr>
        <p:blipFill>
          <a:blip r:embed="rId3"/>
          <a:stretch>
            <a:fillRect/>
          </a:stretch>
        </p:blipFill>
        <p:spPr>
          <a:xfrm>
            <a:off x="389890" y="1432560"/>
            <a:ext cx="4658113" cy="3025140"/>
          </a:xfrm>
          <a:prstGeom prst="rect">
            <a:avLst/>
          </a:prstGeom>
        </p:spPr>
      </p:pic>
      <p:pic>
        <p:nvPicPr>
          <p:cNvPr id="23" name="Immagine 22"/>
          <p:cNvPicPr>
            <a:picLocks noChangeAspect="1"/>
          </p:cNvPicPr>
          <p:nvPr/>
        </p:nvPicPr>
        <p:blipFill>
          <a:blip r:embed="rId4"/>
          <a:stretch>
            <a:fillRect/>
          </a:stretch>
        </p:blipFill>
        <p:spPr>
          <a:xfrm>
            <a:off x="5254664" y="3023419"/>
            <a:ext cx="3889336" cy="2800093"/>
          </a:xfrm>
          <a:prstGeom prst="rect">
            <a:avLst/>
          </a:prstGeom>
        </p:spPr>
      </p:pic>
      <p:pic>
        <p:nvPicPr>
          <p:cNvPr id="24" name="Picture 6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8211" y="1312323"/>
            <a:ext cx="739034" cy="723141"/>
          </a:xfrm>
          <a:prstGeom prst="rect">
            <a:avLst/>
          </a:prstGeom>
        </p:spPr>
      </p:pic>
    </p:spTree>
    <p:extLst>
      <p:ext uri="{BB962C8B-B14F-4D97-AF65-F5344CB8AC3E}">
        <p14:creationId xmlns:p14="http://schemas.microsoft.com/office/powerpoint/2010/main" val="1294720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rpw\AppData\Local\Temp\notes256C9A\AADC organisation chart.png"/>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2413" y="1830602"/>
            <a:ext cx="5947994" cy="4257842"/>
          </a:xfrm>
          <a:prstGeom prst="rect">
            <a:avLst/>
          </a:prstGeom>
          <a:noFill/>
          <a:ln>
            <a:noFill/>
          </a:ln>
        </p:spPr>
      </p:pic>
      <p:cxnSp>
        <p:nvCxnSpPr>
          <p:cNvPr id="4" name="Straight Arrow Connector 3"/>
          <p:cNvCxnSpPr/>
          <p:nvPr/>
        </p:nvCxnSpPr>
        <p:spPr>
          <a:xfrm>
            <a:off x="987746" y="2737342"/>
            <a:ext cx="940711" cy="2469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flipV="1">
            <a:off x="4797624" y="3983716"/>
            <a:ext cx="1340512" cy="5173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2051250"/>
            <a:ext cx="1566391" cy="584775"/>
          </a:xfrm>
          <a:prstGeom prst="rect">
            <a:avLst/>
          </a:prstGeom>
          <a:noFill/>
        </p:spPr>
        <p:txBody>
          <a:bodyPr wrap="none" rtlCol="0">
            <a:spAutoFit/>
          </a:bodyPr>
          <a:lstStyle/>
          <a:p>
            <a:r>
              <a:rPr lang="en-US" sz="1600" dirty="0" err="1" smtClean="0">
                <a:solidFill>
                  <a:srgbClr val="FF0000"/>
                </a:solidFill>
              </a:rPr>
              <a:t>Davide</a:t>
            </a:r>
            <a:r>
              <a:rPr lang="en-US" sz="1600" dirty="0" smtClean="0">
                <a:solidFill>
                  <a:srgbClr val="FF0000"/>
                </a:solidFill>
              </a:rPr>
              <a:t> Fierro</a:t>
            </a:r>
          </a:p>
          <a:p>
            <a:r>
              <a:rPr lang="en-US" sz="1600" dirty="0" smtClean="0">
                <a:solidFill>
                  <a:srgbClr val="FF0000"/>
                </a:solidFill>
              </a:rPr>
              <a:t>Giuseppe </a:t>
            </a:r>
            <a:r>
              <a:rPr lang="en-US" sz="1600" dirty="0" err="1" smtClean="0">
                <a:solidFill>
                  <a:srgbClr val="FF0000"/>
                </a:solidFill>
              </a:rPr>
              <a:t>Virone</a:t>
            </a:r>
            <a:endParaRPr lang="en-US" sz="1600" dirty="0">
              <a:solidFill>
                <a:srgbClr val="FF0000"/>
              </a:solidFill>
            </a:endParaRPr>
          </a:p>
        </p:txBody>
      </p:sp>
      <p:sp>
        <p:nvSpPr>
          <p:cNvPr id="9" name="TextBox 8"/>
          <p:cNvSpPr txBox="1"/>
          <p:nvPr/>
        </p:nvSpPr>
        <p:spPr>
          <a:xfrm>
            <a:off x="6138136" y="4316413"/>
            <a:ext cx="1423788" cy="369332"/>
          </a:xfrm>
          <a:prstGeom prst="rect">
            <a:avLst/>
          </a:prstGeom>
          <a:noFill/>
        </p:spPr>
        <p:txBody>
          <a:bodyPr wrap="none" rtlCol="0">
            <a:spAutoFit/>
          </a:bodyPr>
          <a:lstStyle/>
          <a:p>
            <a:r>
              <a:rPr lang="en-US" dirty="0" err="1" smtClean="0">
                <a:solidFill>
                  <a:srgbClr val="FF0000"/>
                </a:solidFill>
              </a:rPr>
              <a:t>Jader</a:t>
            </a:r>
            <a:r>
              <a:rPr lang="en-US" dirty="0" smtClean="0">
                <a:solidFill>
                  <a:srgbClr val="FF0000"/>
                </a:solidFill>
              </a:rPr>
              <a:t> </a:t>
            </a:r>
            <a:r>
              <a:rPr lang="en-US" dirty="0" err="1" smtClean="0">
                <a:solidFill>
                  <a:srgbClr val="FF0000"/>
                </a:solidFill>
              </a:rPr>
              <a:t>Monari</a:t>
            </a:r>
            <a:endParaRPr lang="en-US" dirty="0">
              <a:solidFill>
                <a:srgbClr val="FF0000"/>
              </a:solidFill>
            </a:endParaRPr>
          </a:p>
        </p:txBody>
      </p:sp>
      <p:sp>
        <p:nvSpPr>
          <p:cNvPr id="15" name="Titolo 1"/>
          <p:cNvSpPr txBox="1">
            <a:spLocks/>
          </p:cNvSpPr>
          <p:nvPr/>
        </p:nvSpPr>
        <p:spPr>
          <a:xfrm>
            <a:off x="467544" y="188640"/>
            <a:ext cx="8229600" cy="1143000"/>
          </a:xfrm>
          <a:prstGeom prst="rect">
            <a:avLst/>
          </a:prstGeom>
        </p:spPr>
        <p:txBody>
          <a:bodyP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GB" dirty="0" smtClean="0">
                <a:solidFill>
                  <a:srgbClr val="FFFFFF"/>
                </a:solidFill>
              </a:rPr>
              <a:t>AADC participation</a:t>
            </a:r>
          </a:p>
        </p:txBody>
      </p:sp>
    </p:spTree>
    <p:extLst>
      <p:ext uri="{BB962C8B-B14F-4D97-AF65-F5344CB8AC3E}">
        <p14:creationId xmlns:p14="http://schemas.microsoft.com/office/powerpoint/2010/main" val="1248378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4. Long Links main results</a:t>
            </a:r>
            <a:endParaRPr lang="en-US" dirty="0"/>
          </a:p>
        </p:txBody>
      </p:sp>
      <p:pic>
        <p:nvPicPr>
          <p:cNvPr id="6" name="Immagine 5"/>
          <p:cNvPicPr/>
          <p:nvPr/>
        </p:nvPicPr>
        <p:blipFill rotWithShape="1">
          <a:blip r:embed="rId3" cstate="print">
            <a:extLst>
              <a:ext uri="{28A0092B-C50C-407E-A947-70E740481C1C}">
                <a14:useLocalDpi xmlns:a14="http://schemas.microsoft.com/office/drawing/2010/main"/>
              </a:ext>
            </a:extLst>
          </a:blip>
          <a:srcRect/>
          <a:stretch/>
        </p:blipFill>
        <p:spPr bwMode="auto">
          <a:xfrm>
            <a:off x="589935" y="1557539"/>
            <a:ext cx="8126362" cy="3628103"/>
          </a:xfrm>
          <a:prstGeom prst="rect">
            <a:avLst/>
          </a:prstGeom>
          <a:ln>
            <a:noFill/>
          </a:ln>
          <a:extLst>
            <a:ext uri="{53640926-AAD7-44D8-BBD7-CCE9431645EC}">
              <a14:shadowObscured xmlns:a14="http://schemas.microsoft.com/office/drawing/2010/main"/>
            </a:ext>
          </a:extLst>
        </p:spPr>
      </p:pic>
      <p:pic>
        <p:nvPicPr>
          <p:cNvPr id="4" name="Immagine 3"/>
          <p:cNvPicPr>
            <a:picLocks noChangeAspect="1"/>
          </p:cNvPicPr>
          <p:nvPr/>
        </p:nvPicPr>
        <p:blipFill>
          <a:blip r:embed="rId4"/>
          <a:stretch>
            <a:fillRect/>
          </a:stretch>
        </p:blipFill>
        <p:spPr>
          <a:xfrm>
            <a:off x="0" y="1557539"/>
            <a:ext cx="9088219" cy="3628103"/>
          </a:xfrm>
          <a:prstGeom prst="rect">
            <a:avLst/>
          </a:prstGeom>
          <a:solidFill>
            <a:schemeClr val="bg1"/>
          </a:solidFill>
        </p:spPr>
      </p:pic>
      <p:sp>
        <p:nvSpPr>
          <p:cNvPr id="2" name="Rettangolo 1"/>
          <p:cNvSpPr/>
          <p:nvPr/>
        </p:nvSpPr>
        <p:spPr>
          <a:xfrm>
            <a:off x="486696" y="5530645"/>
            <a:ext cx="8657304" cy="1200329"/>
          </a:xfrm>
          <a:prstGeom prst="rect">
            <a:avLst/>
          </a:prstGeom>
          <a:solidFill>
            <a:schemeClr val="accent1"/>
          </a:solidFill>
          <a:ln>
            <a:noFill/>
          </a:ln>
        </p:spPr>
        <p:txBody>
          <a:bodyPr wrap="square">
            <a:spAutoFit/>
          </a:bodyPr>
          <a:lstStyle/>
          <a:p>
            <a:pPr algn="just">
              <a:spcAft>
                <a:spcPts val="0"/>
              </a:spcAft>
            </a:pPr>
            <a:r>
              <a:rPr lang="en-GB" dirty="0" smtClean="0">
                <a:solidFill>
                  <a:schemeClr val="bg1"/>
                </a:solidFill>
                <a:latin typeface="Calibri" charset="0"/>
                <a:ea typeface="Calibri" charset="0"/>
                <a:cs typeface="Times New Roman" charset="0"/>
              </a:rPr>
              <a:t>Main topics related </a:t>
            </a:r>
            <a:r>
              <a:rPr lang="en-GB" dirty="0">
                <a:solidFill>
                  <a:schemeClr val="bg1"/>
                </a:solidFill>
                <a:latin typeface="Calibri" charset="0"/>
                <a:ea typeface="Calibri" charset="0"/>
                <a:cs typeface="Times New Roman" charset="0"/>
              </a:rPr>
              <a:t>to the fibre </a:t>
            </a:r>
            <a:r>
              <a:rPr lang="en-GB" dirty="0" smtClean="0">
                <a:solidFill>
                  <a:schemeClr val="bg1"/>
                </a:solidFill>
                <a:latin typeface="Calibri" charset="0"/>
                <a:ea typeface="Calibri" charset="0"/>
                <a:cs typeface="Times New Roman" charset="0"/>
              </a:rPr>
              <a:t>length:</a:t>
            </a:r>
          </a:p>
          <a:p>
            <a:pPr marL="285750" indent="-285750" algn="just">
              <a:spcAft>
                <a:spcPts val="0"/>
              </a:spcAft>
              <a:buFont typeface="Arial" charset="0"/>
              <a:buChar char="•"/>
            </a:pPr>
            <a:r>
              <a:rPr lang="en-GB" dirty="0" smtClean="0">
                <a:solidFill>
                  <a:schemeClr val="bg1"/>
                </a:solidFill>
                <a:latin typeface="Calibri" charset="0"/>
                <a:ea typeface="Calibri" charset="0"/>
                <a:cs typeface="Times New Roman" charset="0"/>
              </a:rPr>
              <a:t>Attenuation</a:t>
            </a:r>
          </a:p>
          <a:p>
            <a:pPr marL="285750" indent="-285750" algn="just">
              <a:spcAft>
                <a:spcPts val="0"/>
              </a:spcAft>
              <a:buFont typeface="Arial" charset="0"/>
              <a:buChar char="•"/>
            </a:pPr>
            <a:r>
              <a:rPr lang="en-GB" dirty="0" smtClean="0">
                <a:solidFill>
                  <a:schemeClr val="bg1"/>
                </a:solidFill>
                <a:latin typeface="Calibri" charset="0"/>
                <a:ea typeface="Calibri" charset="0"/>
                <a:cs typeface="Times New Roman" charset="0"/>
              </a:rPr>
              <a:t>Relative </a:t>
            </a:r>
            <a:r>
              <a:rPr lang="en-GB" dirty="0">
                <a:solidFill>
                  <a:schemeClr val="bg1"/>
                </a:solidFill>
                <a:latin typeface="Calibri" charset="0"/>
                <a:ea typeface="Calibri" charset="0"/>
                <a:cs typeface="Times New Roman" charset="0"/>
              </a:rPr>
              <a:t>phase variation due to temperature changes and nonlinearity </a:t>
            </a:r>
            <a:r>
              <a:rPr lang="en-GB" dirty="0" smtClean="0">
                <a:solidFill>
                  <a:schemeClr val="bg1"/>
                </a:solidFill>
                <a:latin typeface="Calibri" charset="0"/>
                <a:ea typeface="Calibri" charset="0"/>
                <a:cs typeface="Times New Roman" charset="0"/>
                <a:sym typeface="Wingdings"/>
              </a:rPr>
              <a:t> </a:t>
            </a:r>
            <a:r>
              <a:rPr lang="en-GB" dirty="0" smtClean="0">
                <a:solidFill>
                  <a:schemeClr val="bg1"/>
                </a:solidFill>
                <a:latin typeface="Calibri" charset="0"/>
                <a:ea typeface="Calibri" charset="0"/>
                <a:cs typeface="Times New Roman" charset="0"/>
              </a:rPr>
              <a:t>due </a:t>
            </a:r>
            <a:r>
              <a:rPr lang="en-GB" dirty="0">
                <a:solidFill>
                  <a:schemeClr val="bg1"/>
                </a:solidFill>
                <a:latin typeface="Calibri" charset="0"/>
                <a:ea typeface="Calibri" charset="0"/>
                <a:cs typeface="Times New Roman" charset="0"/>
              </a:rPr>
              <a:t>to chromatic dispersion.</a:t>
            </a:r>
          </a:p>
        </p:txBody>
      </p:sp>
    </p:spTree>
    <p:extLst>
      <p:ext uri="{BB962C8B-B14F-4D97-AF65-F5344CB8AC3E}">
        <p14:creationId xmlns:p14="http://schemas.microsoft.com/office/powerpoint/2010/main" val="319103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5530" y="3717032"/>
            <a:ext cx="8958470" cy="1143000"/>
          </a:xfrm>
        </p:spPr>
        <p:txBody>
          <a:bodyPr/>
          <a:lstStyle/>
          <a:p>
            <a:pPr algn="r"/>
            <a:r>
              <a:rPr lang="it-IT" dirty="0" smtClean="0"/>
              <a:t>News from the Lab</a:t>
            </a:r>
            <a:br>
              <a:rPr lang="it-IT" dirty="0" smtClean="0"/>
            </a:br>
            <a:r>
              <a:rPr lang="it-IT" sz="2800" dirty="0" smtClean="0"/>
              <a:t>Update of the </a:t>
            </a:r>
            <a:r>
              <a:rPr lang="it-IT" sz="2800" dirty="0" err="1" smtClean="0"/>
              <a:t>most</a:t>
            </a:r>
            <a:r>
              <a:rPr lang="it-IT" sz="2800" dirty="0" smtClean="0"/>
              <a:t> </a:t>
            </a:r>
            <a:r>
              <a:rPr lang="it-IT" sz="2800" dirty="0" err="1" smtClean="0"/>
              <a:t>recent</a:t>
            </a:r>
            <a:r>
              <a:rPr lang="it-IT" sz="2800" dirty="0" smtClean="0"/>
              <a:t> </a:t>
            </a:r>
            <a:r>
              <a:rPr lang="it-IT" sz="2800" dirty="0" err="1" smtClean="0"/>
              <a:t>results</a:t>
            </a:r>
            <a:r>
              <a:rPr lang="it-IT" sz="2800" dirty="0" smtClean="0"/>
              <a:t> </a:t>
            </a:r>
            <a:r>
              <a:rPr lang="it-IT" sz="2800" dirty="0" err="1" smtClean="0"/>
              <a:t>towards</a:t>
            </a:r>
            <a:r>
              <a:rPr lang="it-IT" sz="2800" dirty="0" smtClean="0"/>
              <a:t> AAVS1</a:t>
            </a:r>
            <a:endParaRPr lang="it-IT" dirty="0"/>
          </a:p>
        </p:txBody>
      </p:sp>
    </p:spTree>
    <p:extLst>
      <p:ext uri="{BB962C8B-B14F-4D97-AF65-F5344CB8AC3E}">
        <p14:creationId xmlns:p14="http://schemas.microsoft.com/office/powerpoint/2010/main" val="3173895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z="2800" dirty="0" smtClean="0"/>
              <a:t>From PREADU1.0 to 2.0 </a:t>
            </a:r>
            <a:r>
              <a:rPr lang="en-GB" sz="1800" dirty="0" smtClean="0"/>
              <a:t>(February 2016)</a:t>
            </a:r>
            <a:endParaRPr lang="en-GB" sz="1800" dirty="0"/>
          </a:p>
        </p:txBody>
      </p:sp>
      <p:pic>
        <p:nvPicPr>
          <p:cNvPr id="3" name="Immagine 2"/>
          <p:cNvPicPr>
            <a:picLocks noChangeAspect="1"/>
          </p:cNvPicPr>
          <p:nvPr/>
        </p:nvPicPr>
        <p:blipFill rotWithShape="1">
          <a:blip r:embed="rId2" cstate="email">
            <a:extLst>
              <a:ext uri="{28A0092B-C50C-407E-A947-70E740481C1C}">
                <a14:useLocalDpi xmlns:a14="http://schemas.microsoft.com/office/drawing/2010/main" val="0"/>
              </a:ext>
            </a:extLst>
          </a:blip>
          <a:srcRect l="29963" t="24569" r="28689" b="27041"/>
          <a:stretch/>
        </p:blipFill>
        <p:spPr>
          <a:xfrm>
            <a:off x="4713376" y="1287907"/>
            <a:ext cx="4320000" cy="3791739"/>
          </a:xfrm>
          <a:prstGeom prst="rect">
            <a:avLst/>
          </a:prstGeom>
        </p:spPr>
      </p:pic>
      <p:pic>
        <p:nvPicPr>
          <p:cNvPr id="4" name="Picture 1" descr="DSCN1421.JPG"/>
          <p:cNvPicPr>
            <a:picLocks noChangeAspect="1"/>
          </p:cNvPicPr>
          <p:nvPr/>
        </p:nvPicPr>
        <p:blipFill rotWithShape="1">
          <a:blip r:embed="rId3" cstate="email">
            <a:extLst>
              <a:ext uri="{28A0092B-C50C-407E-A947-70E740481C1C}">
                <a14:useLocalDpi xmlns:a14="http://schemas.microsoft.com/office/drawing/2010/main" val="0"/>
              </a:ext>
            </a:extLst>
          </a:blip>
          <a:srcRect l="1543" t="9144" r="20283"/>
          <a:stretch/>
        </p:blipFill>
        <p:spPr>
          <a:xfrm flipH="1">
            <a:off x="156057" y="1287907"/>
            <a:ext cx="4320000" cy="3765649"/>
          </a:xfrm>
          <a:prstGeom prst="rect">
            <a:avLst/>
          </a:prstGeom>
        </p:spPr>
      </p:pic>
      <p:sp>
        <p:nvSpPr>
          <p:cNvPr id="6" name="CasellaDiTesto 5"/>
          <p:cNvSpPr txBox="1"/>
          <p:nvPr/>
        </p:nvSpPr>
        <p:spPr>
          <a:xfrm>
            <a:off x="156057" y="5013542"/>
            <a:ext cx="4320000"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Demonstration of integration of 16RF chains</a:t>
            </a:r>
          </a:p>
          <a:p>
            <a:pPr marL="285750" indent="-285750">
              <a:buFont typeface="Arial" panose="020B0604020202020204" pitchFamily="34" charset="0"/>
              <a:buChar char="•"/>
            </a:pPr>
            <a:r>
              <a:rPr lang="en-GB" sz="1600" dirty="0" smtClean="0"/>
              <a:t>ORX detachable</a:t>
            </a:r>
          </a:p>
          <a:p>
            <a:pPr marL="285750" indent="-285750">
              <a:buFont typeface="Arial" panose="020B0604020202020204" pitchFamily="34" charset="0"/>
              <a:buChar char="•"/>
            </a:pPr>
            <a:r>
              <a:rPr lang="en-GB" sz="1600" dirty="0" smtClean="0"/>
              <a:t>RF receivers mounted on the carrier PCB</a:t>
            </a:r>
          </a:p>
          <a:p>
            <a:pPr marL="285750" indent="-285750">
              <a:buFont typeface="Arial" panose="020B0604020202020204" pitchFamily="34" charset="0"/>
              <a:buChar char="•"/>
            </a:pPr>
            <a:r>
              <a:rPr lang="en-GB" sz="1600" dirty="0" smtClean="0"/>
              <a:t>SPI or Dip Switches RX control</a:t>
            </a:r>
          </a:p>
          <a:p>
            <a:pPr marL="285750" indent="-285750">
              <a:buFont typeface="Arial" panose="020B0604020202020204" pitchFamily="34" charset="0"/>
              <a:buChar char="•"/>
            </a:pPr>
            <a:r>
              <a:rPr lang="en-GB" sz="1600" dirty="0" smtClean="0"/>
              <a:t>Designed to meet RF PDR specifications</a:t>
            </a:r>
            <a:endParaRPr lang="en-GB" sz="1600" dirty="0"/>
          </a:p>
        </p:txBody>
      </p:sp>
      <p:sp>
        <p:nvSpPr>
          <p:cNvPr id="7" name="CasellaDiTesto 6"/>
          <p:cNvSpPr txBox="1"/>
          <p:nvPr/>
        </p:nvSpPr>
        <p:spPr>
          <a:xfrm>
            <a:off x="4628456" y="5013542"/>
            <a:ext cx="4515543" cy="1569660"/>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GB" sz="1600" dirty="0" smtClean="0"/>
              <a:t>Same size of 1.0</a:t>
            </a:r>
          </a:p>
          <a:p>
            <a:pPr marL="285750" indent="-285750">
              <a:buFont typeface="Arial" panose="020B0604020202020204" pitchFamily="34" charset="0"/>
              <a:buChar char="•"/>
            </a:pPr>
            <a:r>
              <a:rPr lang="en-GB" sz="1600" dirty="0" smtClean="0"/>
              <a:t>Both ORX and RF modules are detachable</a:t>
            </a:r>
          </a:p>
          <a:p>
            <a:pPr marL="285750" indent="-285750">
              <a:buFont typeface="Arial" panose="020B0604020202020204" pitchFamily="34" charset="0"/>
              <a:buChar char="•"/>
            </a:pPr>
            <a:r>
              <a:rPr lang="en-GB" sz="1600" dirty="0" smtClean="0"/>
              <a:t>Easier replacement</a:t>
            </a:r>
          </a:p>
          <a:p>
            <a:pPr marL="285750" indent="-285750">
              <a:buFont typeface="Arial" panose="020B0604020202020204" pitchFamily="34" charset="0"/>
              <a:buChar char="•"/>
            </a:pPr>
            <a:r>
              <a:rPr lang="en-GB" sz="1600" dirty="0" smtClean="0"/>
              <a:t>SPI and Dip Switches RX control</a:t>
            </a:r>
          </a:p>
          <a:p>
            <a:pPr marL="285750" indent="-285750">
              <a:buFont typeface="Arial" panose="020B0604020202020204" pitchFamily="34" charset="0"/>
              <a:buChar char="•"/>
            </a:pPr>
            <a:r>
              <a:rPr lang="en-GB" sz="1600" dirty="0" smtClean="0"/>
              <a:t>Improved RF specifications to meet DDR specifications (also in the FE/OTX)</a:t>
            </a:r>
            <a:endParaRPr lang="en-GB" dirty="0"/>
          </a:p>
        </p:txBody>
      </p:sp>
    </p:spTree>
    <p:extLst>
      <p:ext uri="{BB962C8B-B14F-4D97-AF65-F5344CB8AC3E}">
        <p14:creationId xmlns:p14="http://schemas.microsoft.com/office/powerpoint/2010/main" val="1186556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RX WP </a:t>
            </a:r>
            <a:r>
              <a:rPr lang="it-IT" sz="2800" dirty="0" err="1" smtClean="0"/>
              <a:t>Specifications</a:t>
            </a:r>
            <a:endParaRPr lang="it-IT" sz="2800" dirty="0"/>
          </a:p>
        </p:txBody>
      </p:sp>
      <p:sp>
        <p:nvSpPr>
          <p:cNvPr id="10" name="Rettangolo 9"/>
          <p:cNvSpPr/>
          <p:nvPr/>
        </p:nvSpPr>
        <p:spPr>
          <a:xfrm>
            <a:off x="1357801" y="2269967"/>
            <a:ext cx="1251284" cy="11515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FE/OTX</a:t>
            </a:r>
            <a:endParaRPr lang="it-IT" dirty="0"/>
          </a:p>
        </p:txBody>
      </p:sp>
      <p:sp>
        <p:nvSpPr>
          <p:cNvPr id="11" name="Rettangolo 10"/>
          <p:cNvSpPr/>
          <p:nvPr/>
        </p:nvSpPr>
        <p:spPr>
          <a:xfrm>
            <a:off x="4247878" y="2269967"/>
            <a:ext cx="1251284" cy="11515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ORX</a:t>
            </a:r>
            <a:endParaRPr lang="it-IT" dirty="0"/>
          </a:p>
        </p:txBody>
      </p:sp>
      <p:sp>
        <p:nvSpPr>
          <p:cNvPr id="12" name="Rettangolo 11"/>
          <p:cNvSpPr/>
          <p:nvPr/>
        </p:nvSpPr>
        <p:spPr>
          <a:xfrm>
            <a:off x="2808419" y="2269967"/>
            <a:ext cx="1251284" cy="115158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t-IT" dirty="0" smtClean="0"/>
              <a:t>Up to 10Km SMF G652D</a:t>
            </a:r>
            <a:endParaRPr lang="it-IT" dirty="0"/>
          </a:p>
        </p:txBody>
      </p:sp>
      <p:sp>
        <p:nvSpPr>
          <p:cNvPr id="13" name="Rettangolo 12"/>
          <p:cNvSpPr/>
          <p:nvPr/>
        </p:nvSpPr>
        <p:spPr>
          <a:xfrm>
            <a:off x="6270695" y="2269967"/>
            <a:ext cx="1251284" cy="115158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RF</a:t>
            </a:r>
            <a:endParaRPr lang="it-IT" dirty="0"/>
          </a:p>
        </p:txBody>
      </p:sp>
      <p:sp>
        <p:nvSpPr>
          <p:cNvPr id="14" name="Rettangolo 13"/>
          <p:cNvSpPr/>
          <p:nvPr/>
        </p:nvSpPr>
        <p:spPr>
          <a:xfrm>
            <a:off x="1186616" y="2029335"/>
            <a:ext cx="4517409" cy="1668379"/>
          </a:xfrm>
          <a:prstGeom prst="rect">
            <a:avLst/>
          </a:prstGeom>
          <a:noFill/>
          <a:ln w="57150">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ttangolo 14"/>
          <p:cNvSpPr/>
          <p:nvPr/>
        </p:nvSpPr>
        <p:spPr>
          <a:xfrm>
            <a:off x="6011637" y="2029334"/>
            <a:ext cx="1698517" cy="1668379"/>
          </a:xfrm>
          <a:prstGeom prst="rect">
            <a:avLst/>
          </a:prstGeom>
          <a:noFill/>
          <a:ln w="57150">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CasellaDiTesto 15"/>
          <p:cNvSpPr txBox="1"/>
          <p:nvPr/>
        </p:nvSpPr>
        <p:spPr>
          <a:xfrm>
            <a:off x="1678858" y="3488940"/>
            <a:ext cx="1460865" cy="400110"/>
          </a:xfrm>
          <a:prstGeom prst="rect">
            <a:avLst/>
          </a:prstGeom>
          <a:ln w="57150">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000" dirty="0" smtClean="0">
                <a:solidFill>
                  <a:schemeClr val="accent1"/>
                </a:solidFill>
              </a:rPr>
              <a:t>RX(</a:t>
            </a:r>
            <a:r>
              <a:rPr lang="it-IT" sz="2000" dirty="0" err="1" smtClean="0">
                <a:solidFill>
                  <a:schemeClr val="accent1"/>
                </a:solidFill>
              </a:rPr>
              <a:t>RFoF</a:t>
            </a:r>
            <a:r>
              <a:rPr lang="it-IT" sz="2000" dirty="0" smtClean="0">
                <a:solidFill>
                  <a:schemeClr val="accent1"/>
                </a:solidFill>
              </a:rPr>
              <a:t>)</a:t>
            </a:r>
            <a:endParaRPr lang="it-IT" sz="2000" dirty="0">
              <a:solidFill>
                <a:schemeClr val="accent1"/>
              </a:solidFill>
            </a:endParaRPr>
          </a:p>
        </p:txBody>
      </p:sp>
      <p:sp>
        <p:nvSpPr>
          <p:cNvPr id="21" name="CasellaDiTesto 20"/>
          <p:cNvSpPr txBox="1"/>
          <p:nvPr/>
        </p:nvSpPr>
        <p:spPr>
          <a:xfrm>
            <a:off x="6324327" y="3527367"/>
            <a:ext cx="1144020" cy="400110"/>
          </a:xfrm>
          <a:prstGeom prst="rect">
            <a:avLst/>
          </a:prstGeom>
          <a:ln w="57150">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000" dirty="0" smtClean="0">
                <a:solidFill>
                  <a:schemeClr val="accent1"/>
                </a:solidFill>
              </a:rPr>
              <a:t>RX(RF)</a:t>
            </a:r>
            <a:endParaRPr lang="it-IT" sz="2000" dirty="0">
              <a:solidFill>
                <a:schemeClr val="accent1"/>
              </a:solidFill>
            </a:endParaRPr>
          </a:p>
        </p:txBody>
      </p:sp>
      <p:sp>
        <p:nvSpPr>
          <p:cNvPr id="23" name="Rettangolo 22"/>
          <p:cNvSpPr/>
          <p:nvPr/>
        </p:nvSpPr>
        <p:spPr>
          <a:xfrm>
            <a:off x="1057883" y="1548071"/>
            <a:ext cx="6822447" cy="2887579"/>
          </a:xfrm>
          <a:prstGeom prst="rect">
            <a:avLst/>
          </a:prstGeom>
          <a:noFill/>
          <a:ln w="57150">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CasellaDiTesto 25"/>
          <p:cNvSpPr txBox="1"/>
          <p:nvPr/>
        </p:nvSpPr>
        <p:spPr>
          <a:xfrm>
            <a:off x="3735024" y="4174040"/>
            <a:ext cx="649357" cy="523220"/>
          </a:xfrm>
          <a:prstGeom prst="rect">
            <a:avLst/>
          </a:prstGeom>
          <a:ln w="5715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800" dirty="0" smtClean="0">
                <a:solidFill>
                  <a:schemeClr val="accent6"/>
                </a:solidFill>
              </a:rPr>
              <a:t>RX</a:t>
            </a:r>
            <a:endParaRPr lang="it-IT" sz="2800" dirty="0">
              <a:solidFill>
                <a:schemeClr val="accent6"/>
              </a:solidFill>
            </a:endParaRPr>
          </a:p>
        </p:txBody>
      </p:sp>
      <p:cxnSp>
        <p:nvCxnSpPr>
          <p:cNvPr id="27" name="Connettore 1 17"/>
          <p:cNvCxnSpPr>
            <a:stCxn id="10" idx="1"/>
          </p:cNvCxnSpPr>
          <p:nvPr/>
        </p:nvCxnSpPr>
        <p:spPr>
          <a:xfrm flipH="1">
            <a:off x="699538" y="2845759"/>
            <a:ext cx="6582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ttore 1 18"/>
          <p:cNvCxnSpPr>
            <a:stCxn id="10" idx="3"/>
            <a:endCxn id="12" idx="1"/>
          </p:cNvCxnSpPr>
          <p:nvPr/>
        </p:nvCxnSpPr>
        <p:spPr>
          <a:xfrm>
            <a:off x="2609085" y="2845759"/>
            <a:ext cx="1993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nettore 1 21"/>
          <p:cNvCxnSpPr>
            <a:stCxn id="12" idx="3"/>
            <a:endCxn id="11" idx="1"/>
          </p:cNvCxnSpPr>
          <p:nvPr/>
        </p:nvCxnSpPr>
        <p:spPr>
          <a:xfrm>
            <a:off x="4059703" y="2845759"/>
            <a:ext cx="1881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Connettore 1 24"/>
          <p:cNvCxnSpPr>
            <a:stCxn id="11" idx="3"/>
            <a:endCxn id="13" idx="1"/>
          </p:cNvCxnSpPr>
          <p:nvPr/>
        </p:nvCxnSpPr>
        <p:spPr>
          <a:xfrm>
            <a:off x="5499162" y="2845759"/>
            <a:ext cx="77153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nettore 1 27"/>
          <p:cNvCxnSpPr>
            <a:stCxn id="13" idx="3"/>
          </p:cNvCxnSpPr>
          <p:nvPr/>
        </p:nvCxnSpPr>
        <p:spPr>
          <a:xfrm>
            <a:off x="7521979" y="2845759"/>
            <a:ext cx="117238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1041756" y="5979901"/>
            <a:ext cx="649357" cy="523220"/>
          </a:xfrm>
          <a:prstGeom prst="rect">
            <a:avLst/>
          </a:prstGeom>
          <a:ln w="5715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it-IT" sz="2800" dirty="0">
              <a:solidFill>
                <a:schemeClr val="accent6"/>
              </a:solidFill>
            </a:endParaRPr>
          </a:p>
        </p:txBody>
      </p:sp>
      <p:sp>
        <p:nvSpPr>
          <p:cNvPr id="19" name="CasellaDiTesto 18"/>
          <p:cNvSpPr txBox="1"/>
          <p:nvPr/>
        </p:nvSpPr>
        <p:spPr>
          <a:xfrm>
            <a:off x="1041757" y="5333228"/>
            <a:ext cx="637102" cy="400110"/>
          </a:xfrm>
          <a:prstGeom prst="rect">
            <a:avLst/>
          </a:prstGeom>
          <a:ln w="57150">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it-IT" sz="2000" dirty="0">
              <a:solidFill>
                <a:schemeClr val="accent1"/>
              </a:solidFill>
            </a:endParaRPr>
          </a:p>
        </p:txBody>
      </p:sp>
      <p:sp>
        <p:nvSpPr>
          <p:cNvPr id="3" name="CasellaDiTesto 2"/>
          <p:cNvSpPr txBox="1"/>
          <p:nvPr/>
        </p:nvSpPr>
        <p:spPr>
          <a:xfrm>
            <a:off x="1934817" y="5333228"/>
            <a:ext cx="1431235" cy="369332"/>
          </a:xfrm>
          <a:prstGeom prst="rect">
            <a:avLst/>
          </a:prstGeom>
          <a:noFill/>
        </p:spPr>
        <p:txBody>
          <a:bodyPr wrap="square" rtlCol="0">
            <a:spAutoFit/>
          </a:bodyPr>
          <a:lstStyle/>
          <a:p>
            <a:r>
              <a:rPr lang="it-IT" dirty="0" err="1" smtClean="0"/>
              <a:t>SubAssembly</a:t>
            </a:r>
            <a:endParaRPr lang="it-IT" dirty="0"/>
          </a:p>
        </p:txBody>
      </p:sp>
      <p:sp>
        <p:nvSpPr>
          <p:cNvPr id="22" name="CasellaDiTesto 21"/>
          <p:cNvSpPr txBox="1"/>
          <p:nvPr/>
        </p:nvSpPr>
        <p:spPr>
          <a:xfrm>
            <a:off x="1934817" y="6056845"/>
            <a:ext cx="2955235" cy="369332"/>
          </a:xfrm>
          <a:prstGeom prst="rect">
            <a:avLst/>
          </a:prstGeom>
          <a:noFill/>
        </p:spPr>
        <p:txBody>
          <a:bodyPr wrap="square" rtlCol="0">
            <a:spAutoFit/>
          </a:bodyPr>
          <a:lstStyle/>
          <a:p>
            <a:r>
              <a:rPr lang="it-IT" dirty="0" err="1" smtClean="0"/>
              <a:t>SubElement</a:t>
            </a:r>
            <a:endParaRPr lang="it-IT" dirty="0"/>
          </a:p>
        </p:txBody>
      </p:sp>
      <p:sp>
        <p:nvSpPr>
          <p:cNvPr id="24" name="CasellaDiTesto 23"/>
          <p:cNvSpPr txBox="1"/>
          <p:nvPr/>
        </p:nvSpPr>
        <p:spPr>
          <a:xfrm>
            <a:off x="3852499" y="5318908"/>
            <a:ext cx="4943656" cy="369332"/>
          </a:xfrm>
          <a:prstGeom prst="rect">
            <a:avLst/>
          </a:prstGeom>
          <a:noFill/>
        </p:spPr>
        <p:txBody>
          <a:bodyPr wrap="square" rtlCol="0">
            <a:spAutoFit/>
          </a:bodyPr>
          <a:lstStyle/>
          <a:p>
            <a:r>
              <a:rPr lang="it-IT" dirty="0" err="1" smtClean="0"/>
              <a:t>Needed</a:t>
            </a:r>
            <a:r>
              <a:rPr lang="it-IT" dirty="0" smtClean="0"/>
              <a:t> </a:t>
            </a:r>
            <a:r>
              <a:rPr lang="it-IT" dirty="0" err="1" smtClean="0"/>
              <a:t>also</a:t>
            </a:r>
            <a:r>
              <a:rPr lang="it-IT" dirty="0" smtClean="0"/>
              <a:t> for </a:t>
            </a:r>
            <a:r>
              <a:rPr lang="it-IT" dirty="0" err="1" smtClean="0"/>
              <a:t>national</a:t>
            </a:r>
            <a:r>
              <a:rPr lang="it-IT" dirty="0" smtClean="0"/>
              <a:t> tender </a:t>
            </a:r>
            <a:r>
              <a:rPr lang="it-IT" dirty="0" err="1" smtClean="0"/>
              <a:t>specs</a:t>
            </a:r>
            <a:r>
              <a:rPr lang="it-IT" dirty="0" smtClean="0"/>
              <a:t> </a:t>
            </a:r>
            <a:r>
              <a:rPr lang="it-IT" dirty="0" err="1" smtClean="0"/>
              <a:t>definition</a:t>
            </a:r>
            <a:endParaRPr lang="it-IT" dirty="0"/>
          </a:p>
        </p:txBody>
      </p:sp>
    </p:spTree>
    <p:extLst>
      <p:ext uri="{BB962C8B-B14F-4D97-AF65-F5344CB8AC3E}">
        <p14:creationId xmlns:p14="http://schemas.microsoft.com/office/powerpoint/2010/main" val="3553032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smtClean="0"/>
              <a:t>RFoF</a:t>
            </a:r>
            <a:r>
              <a:rPr lang="it-IT" sz="2800" dirty="0" smtClean="0"/>
              <a:t> Links </a:t>
            </a:r>
            <a:r>
              <a:rPr lang="it-IT" sz="2800" dirty="0" err="1" smtClean="0"/>
              <a:t>specifications</a:t>
            </a:r>
            <a:endParaRPr lang="it-IT" sz="2800" dirty="0"/>
          </a:p>
        </p:txBody>
      </p:sp>
      <p:pic>
        <p:nvPicPr>
          <p:cNvPr id="13" name="Immagine 12"/>
          <p:cNvPicPr/>
          <p:nvPr/>
        </p:nvPicPr>
        <p:blipFill rotWithShape="1">
          <a:blip r:embed="rId2" cstate="email">
            <a:extLst>
              <a:ext uri="{28A0092B-C50C-407E-A947-70E740481C1C}">
                <a14:useLocalDpi xmlns:a14="http://schemas.microsoft.com/office/drawing/2010/main" val="0"/>
              </a:ext>
            </a:extLst>
          </a:blip>
          <a:srcRect t="21243" r="47751" b="22440"/>
          <a:stretch/>
        </p:blipFill>
        <p:spPr bwMode="auto">
          <a:xfrm>
            <a:off x="225287" y="2698890"/>
            <a:ext cx="3273287" cy="2829860"/>
          </a:xfrm>
          <a:prstGeom prst="rect">
            <a:avLst/>
          </a:prstGeom>
          <a:ln>
            <a:noFill/>
          </a:ln>
          <a:extLst>
            <a:ext uri="{53640926-AAD7-44D8-BBD7-CCE9431645EC}">
              <a14:shadowObscured xmlns:a14="http://schemas.microsoft.com/office/drawing/2010/main"/>
            </a:ext>
          </a:extLst>
        </p:spPr>
      </p:pic>
      <p:sp>
        <p:nvSpPr>
          <p:cNvPr id="14" name="CasellaDiTesto 13"/>
          <p:cNvSpPr txBox="1"/>
          <p:nvPr/>
        </p:nvSpPr>
        <p:spPr>
          <a:xfrm>
            <a:off x="96483" y="2836338"/>
            <a:ext cx="1086679" cy="646331"/>
          </a:xfrm>
          <a:prstGeom prst="rect">
            <a:avLst/>
          </a:prstGeom>
          <a:noFill/>
        </p:spPr>
        <p:txBody>
          <a:bodyPr wrap="square" rtlCol="0">
            <a:spAutoFit/>
          </a:bodyPr>
          <a:lstStyle/>
          <a:p>
            <a:pPr algn="ctr"/>
            <a:r>
              <a:rPr lang="it-IT" dirty="0" smtClean="0">
                <a:solidFill>
                  <a:srgbClr val="0070C0"/>
                </a:solidFill>
              </a:rPr>
              <a:t>10Km </a:t>
            </a:r>
            <a:r>
              <a:rPr lang="it-IT" dirty="0" err="1" smtClean="0">
                <a:solidFill>
                  <a:srgbClr val="0070C0"/>
                </a:solidFill>
              </a:rPr>
              <a:t>links</a:t>
            </a:r>
            <a:endParaRPr lang="it-IT" dirty="0">
              <a:solidFill>
                <a:srgbClr val="0070C0"/>
              </a:solidFill>
            </a:endParaRPr>
          </a:p>
        </p:txBody>
      </p:sp>
      <p:graphicFrame>
        <p:nvGraphicFramePr>
          <p:cNvPr id="7" name="Tabella 6"/>
          <p:cNvGraphicFramePr>
            <a:graphicFrameLocks noGrp="1"/>
          </p:cNvGraphicFramePr>
          <p:nvPr>
            <p:extLst>
              <p:ext uri="{D42A27DB-BD31-4B8C-83A1-F6EECF244321}">
                <p14:modId xmlns:p14="http://schemas.microsoft.com/office/powerpoint/2010/main" val="2265178934"/>
              </p:ext>
            </p:extLst>
          </p:nvPr>
        </p:nvGraphicFramePr>
        <p:xfrm>
          <a:off x="3627378" y="1331640"/>
          <a:ext cx="5357595" cy="5506726"/>
        </p:xfrm>
        <a:graphic>
          <a:graphicData uri="http://schemas.openxmlformats.org/drawingml/2006/table">
            <a:tbl>
              <a:tblPr firstRow="1" firstCol="1" bandRow="1">
                <a:tableStyleId>{5C22544A-7EE6-4342-B048-85BDC9FD1C3A}</a:tableStyleId>
              </a:tblPr>
              <a:tblGrid>
                <a:gridCol w="1363102">
                  <a:extLst>
                    <a:ext uri="{9D8B030D-6E8A-4147-A177-3AD203B41FA5}">
                      <a16:colId xmlns:a16="http://schemas.microsoft.com/office/drawing/2014/main" val="20000"/>
                    </a:ext>
                  </a:extLst>
                </a:gridCol>
                <a:gridCol w="1363102">
                  <a:extLst>
                    <a:ext uri="{9D8B030D-6E8A-4147-A177-3AD203B41FA5}">
                      <a16:colId xmlns:a16="http://schemas.microsoft.com/office/drawing/2014/main" val="20001"/>
                    </a:ext>
                  </a:extLst>
                </a:gridCol>
                <a:gridCol w="2631391">
                  <a:extLst>
                    <a:ext uri="{9D8B030D-6E8A-4147-A177-3AD203B41FA5}">
                      <a16:colId xmlns:a16="http://schemas.microsoft.com/office/drawing/2014/main" val="20002"/>
                    </a:ext>
                  </a:extLst>
                </a:gridCol>
              </a:tblGrid>
              <a:tr h="0">
                <a:tc>
                  <a:txBody>
                    <a:bodyPr/>
                    <a:lstStyle/>
                    <a:p>
                      <a:pPr algn="just">
                        <a:lnSpc>
                          <a:spcPct val="107000"/>
                        </a:lnSpc>
                        <a:spcBef>
                          <a:spcPts val="600"/>
                        </a:spcBef>
                        <a:spcAft>
                          <a:spcPts val="800"/>
                        </a:spcAft>
                      </a:pPr>
                      <a:r>
                        <a:rPr lang="en-GB" sz="1200" dirty="0">
                          <a:effectLst/>
                        </a:rPr>
                        <a:t>RF specifications</a:t>
                      </a:r>
                      <a:endParaRPr lang="it-IT"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Values</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Notes</a:t>
                      </a:r>
                      <a:endParaRPr lang="it-IT" sz="16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0">
                <a:tc>
                  <a:txBody>
                    <a:bodyPr/>
                    <a:lstStyle/>
                    <a:p>
                      <a:pPr algn="just">
                        <a:lnSpc>
                          <a:spcPct val="107000"/>
                        </a:lnSpc>
                        <a:spcBef>
                          <a:spcPts val="600"/>
                        </a:spcBef>
                        <a:spcAft>
                          <a:spcPts val="800"/>
                        </a:spcAft>
                      </a:pPr>
                      <a:r>
                        <a:rPr lang="en-GB" sz="1200">
                          <a:effectLst/>
                        </a:rPr>
                        <a:t>RF band</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50-650MHz</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 </a:t>
                      </a:r>
                      <a:endParaRPr lang="it-IT" sz="16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0">
                <a:tc>
                  <a:txBody>
                    <a:bodyPr/>
                    <a:lstStyle/>
                    <a:p>
                      <a:pPr algn="just">
                        <a:lnSpc>
                          <a:spcPct val="107000"/>
                        </a:lnSpc>
                        <a:spcBef>
                          <a:spcPts val="600"/>
                        </a:spcBef>
                        <a:spcAft>
                          <a:spcPts val="800"/>
                        </a:spcAft>
                      </a:pPr>
                      <a:r>
                        <a:rPr lang="en-GB" sz="1200" dirty="0">
                          <a:effectLst/>
                        </a:rPr>
                        <a:t>Gain</a:t>
                      </a:r>
                      <a:endParaRPr lang="it-IT"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Min:20dB</a:t>
                      </a:r>
                      <a:endParaRPr lang="it-IT" sz="1600">
                        <a:effectLst/>
                      </a:endParaRPr>
                    </a:p>
                    <a:p>
                      <a:pPr algn="just">
                        <a:lnSpc>
                          <a:spcPct val="107000"/>
                        </a:lnSpc>
                        <a:spcBef>
                          <a:spcPts val="600"/>
                        </a:spcBef>
                        <a:spcAft>
                          <a:spcPts val="800"/>
                        </a:spcAft>
                      </a:pPr>
                      <a:r>
                        <a:rPr lang="en-GB" sz="1200">
                          <a:effectLst/>
                        </a:rPr>
                        <a:t>Typ:25dB</a:t>
                      </a:r>
                      <a:endParaRPr lang="it-IT" sz="1600">
                        <a:effectLst/>
                      </a:endParaRPr>
                    </a:p>
                    <a:p>
                      <a:pPr algn="just">
                        <a:lnSpc>
                          <a:spcPct val="107000"/>
                        </a:lnSpc>
                        <a:spcBef>
                          <a:spcPts val="600"/>
                        </a:spcBef>
                        <a:spcAft>
                          <a:spcPts val="800"/>
                        </a:spcAft>
                      </a:pPr>
                      <a:r>
                        <a:rPr lang="en-GB" sz="1200">
                          <a:effectLst/>
                        </a:rPr>
                        <a:t>Max:30dB</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Freq=100MHz and with 10Km of G652D SMF between OTX and ORX</a:t>
                      </a:r>
                      <a:endParaRPr lang="it-IT" sz="16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0">
                <a:tc>
                  <a:txBody>
                    <a:bodyPr/>
                    <a:lstStyle/>
                    <a:p>
                      <a:pPr algn="just">
                        <a:lnSpc>
                          <a:spcPct val="107000"/>
                        </a:lnSpc>
                        <a:spcBef>
                          <a:spcPts val="600"/>
                        </a:spcBef>
                        <a:spcAft>
                          <a:spcPts val="800"/>
                        </a:spcAft>
                      </a:pPr>
                      <a:r>
                        <a:rPr lang="en-GB" sz="1200">
                          <a:effectLst/>
                        </a:rPr>
                        <a:t>Flatness</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+/-0.5dB</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Measured in two separate sub-bands: 50-375MHz and 375-650MHz</a:t>
                      </a:r>
                      <a:endParaRPr lang="it-IT" sz="16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0">
                <a:tc>
                  <a:txBody>
                    <a:bodyPr/>
                    <a:lstStyle/>
                    <a:p>
                      <a:pPr algn="just">
                        <a:lnSpc>
                          <a:spcPct val="107000"/>
                        </a:lnSpc>
                        <a:spcBef>
                          <a:spcPts val="600"/>
                        </a:spcBef>
                        <a:spcAft>
                          <a:spcPts val="800"/>
                        </a:spcAft>
                      </a:pPr>
                      <a:r>
                        <a:rPr lang="en-GB" sz="1200">
                          <a:effectLst/>
                        </a:rPr>
                        <a:t>IRL</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&gt;15dB (&gt;10dB)</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it-IT" sz="1200">
                          <a:effectLst/>
                        </a:rPr>
                        <a:t>50-350MHz (350-650MHz)</a:t>
                      </a:r>
                      <a:endParaRPr lang="it-IT" sz="16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0">
                <a:tc>
                  <a:txBody>
                    <a:bodyPr/>
                    <a:lstStyle/>
                    <a:p>
                      <a:pPr algn="just">
                        <a:lnSpc>
                          <a:spcPct val="107000"/>
                        </a:lnSpc>
                        <a:spcBef>
                          <a:spcPts val="600"/>
                        </a:spcBef>
                        <a:spcAft>
                          <a:spcPts val="800"/>
                        </a:spcAft>
                      </a:pPr>
                      <a:r>
                        <a:rPr lang="it-IT" sz="1200">
                          <a:effectLst/>
                        </a:rPr>
                        <a:t>ORL</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&gt;15dB (&gt;10dB)</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it-IT" sz="1200">
                          <a:effectLst/>
                        </a:rPr>
                        <a:t>50-350MHz (350-650MHz)</a:t>
                      </a:r>
                      <a:endParaRPr lang="it-IT" sz="16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5"/>
                  </a:ext>
                </a:extLst>
              </a:tr>
              <a:tr h="0">
                <a:tc>
                  <a:txBody>
                    <a:bodyPr/>
                    <a:lstStyle/>
                    <a:p>
                      <a:pPr algn="just">
                        <a:lnSpc>
                          <a:spcPct val="107000"/>
                        </a:lnSpc>
                        <a:spcBef>
                          <a:spcPts val="600"/>
                        </a:spcBef>
                        <a:spcAft>
                          <a:spcPts val="800"/>
                        </a:spcAft>
                      </a:pPr>
                      <a:r>
                        <a:rPr lang="en-GB" sz="1200">
                          <a:effectLst/>
                        </a:rPr>
                        <a:t>NF</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&lt;18dB</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dirty="0">
                          <a:effectLst/>
                        </a:rPr>
                        <a:t>Over full 50-650MHz band and with 10Km of G652D SMF between OTX and ORX</a:t>
                      </a:r>
                      <a:endParaRPr lang="it-IT" sz="16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6"/>
                  </a:ext>
                </a:extLst>
              </a:tr>
              <a:tr h="0">
                <a:tc>
                  <a:txBody>
                    <a:bodyPr/>
                    <a:lstStyle/>
                    <a:p>
                      <a:pPr algn="just">
                        <a:lnSpc>
                          <a:spcPct val="107000"/>
                        </a:lnSpc>
                        <a:spcBef>
                          <a:spcPts val="600"/>
                        </a:spcBef>
                        <a:spcAft>
                          <a:spcPts val="800"/>
                        </a:spcAft>
                      </a:pPr>
                      <a:r>
                        <a:rPr lang="it-IT" sz="1200">
                          <a:effectLst/>
                        </a:rPr>
                        <a:t>RF channels isolation</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it-IT" sz="1200">
                          <a:effectLst/>
                        </a:rPr>
                        <a:t>&gt;30dB</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dirty="0">
                          <a:effectLst/>
                        </a:rPr>
                        <a:t>Measured as difference of the gains at the two outputs with the same input.</a:t>
                      </a:r>
                      <a:endParaRPr lang="it-IT" sz="16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7"/>
                  </a:ext>
                </a:extLst>
              </a:tr>
              <a:tr h="0">
                <a:tc>
                  <a:txBody>
                    <a:bodyPr/>
                    <a:lstStyle/>
                    <a:p>
                      <a:pPr algn="just">
                        <a:lnSpc>
                          <a:spcPct val="107000"/>
                        </a:lnSpc>
                        <a:spcBef>
                          <a:spcPts val="600"/>
                        </a:spcBef>
                        <a:spcAft>
                          <a:spcPts val="800"/>
                        </a:spcAft>
                      </a:pPr>
                      <a:r>
                        <a:rPr lang="en-GB" sz="1200">
                          <a:effectLst/>
                        </a:rPr>
                        <a:t>Out of band rejection</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≥50dB</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it-IT" sz="1200" dirty="0" err="1">
                          <a:effectLst/>
                        </a:rPr>
                        <a:t>Freq</a:t>
                      </a:r>
                      <a:r>
                        <a:rPr lang="it-IT" sz="1200" dirty="0">
                          <a:effectLst/>
                        </a:rPr>
                        <a:t> ≤20MHz</a:t>
                      </a:r>
                      <a:endParaRPr lang="it-IT" sz="16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8"/>
                  </a:ext>
                </a:extLst>
              </a:tr>
              <a:tr h="0">
                <a:tc>
                  <a:txBody>
                    <a:bodyPr/>
                    <a:lstStyle/>
                    <a:p>
                      <a:pPr algn="just">
                        <a:lnSpc>
                          <a:spcPct val="107000"/>
                        </a:lnSpc>
                        <a:spcBef>
                          <a:spcPts val="600"/>
                        </a:spcBef>
                        <a:spcAft>
                          <a:spcPts val="800"/>
                        </a:spcAft>
                      </a:pPr>
                      <a:r>
                        <a:rPr lang="en-GB" sz="1200">
                          <a:effectLst/>
                        </a:rPr>
                        <a:t>OP1dB</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it-IT" sz="1200">
                          <a:effectLst/>
                        </a:rPr>
                        <a:t>&gt;+8dBm</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dirty="0">
                          <a:effectLst/>
                        </a:rPr>
                        <a:t>Over full 50-650MHz band and with 10Km of G652D SMF between OTX and ORX</a:t>
                      </a:r>
                      <a:endParaRPr lang="it-IT" sz="16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09"/>
                  </a:ext>
                </a:extLst>
              </a:tr>
              <a:tr h="0">
                <a:tc>
                  <a:txBody>
                    <a:bodyPr/>
                    <a:lstStyle/>
                    <a:p>
                      <a:pPr algn="just">
                        <a:lnSpc>
                          <a:spcPct val="107000"/>
                        </a:lnSpc>
                        <a:spcBef>
                          <a:spcPts val="600"/>
                        </a:spcBef>
                        <a:spcAft>
                          <a:spcPts val="800"/>
                        </a:spcAft>
                      </a:pPr>
                      <a:r>
                        <a:rPr lang="en-GB" sz="1200">
                          <a:effectLst/>
                        </a:rPr>
                        <a:t>OIP3</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it-IT" sz="1200">
                          <a:effectLst/>
                        </a:rPr>
                        <a:t>&gt;+21dBm</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dirty="0">
                          <a:effectLst/>
                        </a:rPr>
                        <a:t>Over full 50-650MHz band and with 10Km of G652D SMF between OTX and ORX</a:t>
                      </a:r>
                      <a:endParaRPr lang="it-IT" sz="16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10"/>
                  </a:ext>
                </a:extLst>
              </a:tr>
              <a:tr h="0">
                <a:tc>
                  <a:txBody>
                    <a:bodyPr/>
                    <a:lstStyle/>
                    <a:p>
                      <a:pPr algn="just">
                        <a:lnSpc>
                          <a:spcPct val="107000"/>
                        </a:lnSpc>
                        <a:spcBef>
                          <a:spcPts val="600"/>
                        </a:spcBef>
                        <a:spcAft>
                          <a:spcPts val="800"/>
                        </a:spcAft>
                      </a:pPr>
                      <a:r>
                        <a:rPr lang="it-IT" sz="1200">
                          <a:effectLst/>
                        </a:rPr>
                        <a:t>OIP2</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a:effectLst/>
                        </a:rPr>
                        <a:t>&gt;+30dBm for G&lt;28dB</a:t>
                      </a:r>
                      <a:endParaRPr lang="it-IT" sz="1600">
                        <a:effectLst/>
                      </a:endParaRPr>
                    </a:p>
                    <a:p>
                      <a:pPr algn="just">
                        <a:lnSpc>
                          <a:spcPct val="107000"/>
                        </a:lnSpc>
                        <a:spcBef>
                          <a:spcPts val="600"/>
                        </a:spcBef>
                        <a:spcAft>
                          <a:spcPts val="800"/>
                        </a:spcAft>
                      </a:pPr>
                      <a:r>
                        <a:rPr lang="en-GB" sz="1200">
                          <a:effectLst/>
                        </a:rPr>
                        <a:t>&gt;+33dBm for G&gt;28dB</a:t>
                      </a:r>
                      <a:endParaRPr lang="it-IT"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800"/>
                        </a:spcAft>
                      </a:pPr>
                      <a:r>
                        <a:rPr lang="en-GB" sz="1200" dirty="0" err="1">
                          <a:effectLst/>
                        </a:rPr>
                        <a:t>Freq</a:t>
                      </a:r>
                      <a:r>
                        <a:rPr lang="en-GB" sz="1200" dirty="0">
                          <a:effectLst/>
                        </a:rPr>
                        <a:t>&gt;100MHz and with 10Km of G652D SMF between OTX and ORX</a:t>
                      </a:r>
                      <a:endParaRPr lang="it-IT" sz="16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3910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tradett.com/images/shinebon/201112231419097372257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2152322">
            <a:off x="1407279" y="4308622"/>
            <a:ext cx="2136811" cy="1277442"/>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descr="http://i00.i.aliimg.com/photo/v0/440630014/1310nm_1550nm_FP_DFB_Laser_diode_Coaxial.jpg_250x250.jpg"/>
          <p:cNvPicPr>
            <a:picLocks noChangeAspect="1" noChangeArrowheads="1"/>
          </p:cNvPicPr>
          <p:nvPr/>
        </p:nvPicPr>
        <p:blipFill rotWithShape="1">
          <a:blip r:embed="rId3">
            <a:extLst>
              <a:ext uri="{28A0092B-C50C-407E-A947-70E740481C1C}">
                <a14:useLocalDpi xmlns:a14="http://schemas.microsoft.com/office/drawing/2010/main" val="0"/>
              </a:ext>
            </a:extLst>
          </a:blip>
          <a:srcRect l="14394" r="20244"/>
          <a:stretch/>
        </p:blipFill>
        <p:spPr bwMode="auto">
          <a:xfrm rot="16200000">
            <a:off x="1693170" y="2062172"/>
            <a:ext cx="1556427" cy="227647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Freeform 6"/>
          <p:cNvSpPr/>
          <p:nvPr/>
        </p:nvSpPr>
        <p:spPr>
          <a:xfrm>
            <a:off x="3623491" y="2081731"/>
            <a:ext cx="1696445" cy="506536"/>
          </a:xfrm>
          <a:custGeom>
            <a:avLst/>
            <a:gdLst>
              <a:gd name="connsiteX0" fmla="*/ 0 w 676658"/>
              <a:gd name="connsiteY0" fmla="*/ 473396 h 489096"/>
              <a:gd name="connsiteX1" fmla="*/ 281073 w 676658"/>
              <a:gd name="connsiteY1" fmla="*/ 473396 h 489096"/>
              <a:gd name="connsiteX2" fmla="*/ 447635 w 676658"/>
              <a:gd name="connsiteY2" fmla="*/ 379701 h 489096"/>
              <a:gd name="connsiteX3" fmla="*/ 489276 w 676658"/>
              <a:gd name="connsiteY3" fmla="*/ 67382 h 489096"/>
              <a:gd name="connsiteX4" fmla="*/ 301894 w 676658"/>
              <a:gd name="connsiteY4" fmla="*/ 4918 h 489096"/>
              <a:gd name="connsiteX5" fmla="*/ 208202 w 676658"/>
              <a:gd name="connsiteY5" fmla="*/ 150667 h 489096"/>
              <a:gd name="connsiteX6" fmla="*/ 291483 w 676658"/>
              <a:gd name="connsiteY6" fmla="*/ 452575 h 489096"/>
              <a:gd name="connsiteX7" fmla="*/ 676658 w 676658"/>
              <a:gd name="connsiteY7" fmla="*/ 483807 h 489096"/>
              <a:gd name="connsiteX8" fmla="*/ 676658 w 676658"/>
              <a:gd name="connsiteY8" fmla="*/ 483807 h 489096"/>
              <a:gd name="connsiteX9" fmla="*/ 676658 w 676658"/>
              <a:gd name="connsiteY9" fmla="*/ 483807 h 48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658" h="489096">
                <a:moveTo>
                  <a:pt x="0" y="473396"/>
                </a:moveTo>
                <a:cubicBezTo>
                  <a:pt x="103233" y="481204"/>
                  <a:pt x="206467" y="489012"/>
                  <a:pt x="281073" y="473396"/>
                </a:cubicBezTo>
                <a:cubicBezTo>
                  <a:pt x="355679" y="457780"/>
                  <a:pt x="412935" y="447370"/>
                  <a:pt x="447635" y="379701"/>
                </a:cubicBezTo>
                <a:cubicBezTo>
                  <a:pt x="482336" y="312032"/>
                  <a:pt x="513566" y="129846"/>
                  <a:pt x="489276" y="67382"/>
                </a:cubicBezTo>
                <a:cubicBezTo>
                  <a:pt x="464986" y="4918"/>
                  <a:pt x="348740" y="-8963"/>
                  <a:pt x="301894" y="4918"/>
                </a:cubicBezTo>
                <a:cubicBezTo>
                  <a:pt x="255048" y="18799"/>
                  <a:pt x="209937" y="76058"/>
                  <a:pt x="208202" y="150667"/>
                </a:cubicBezTo>
                <a:cubicBezTo>
                  <a:pt x="206467" y="225276"/>
                  <a:pt x="213407" y="397052"/>
                  <a:pt x="291483" y="452575"/>
                </a:cubicBezTo>
                <a:cubicBezTo>
                  <a:pt x="369559" y="508098"/>
                  <a:pt x="676658" y="483807"/>
                  <a:pt x="676658" y="483807"/>
                </a:cubicBezTo>
                <a:lnTo>
                  <a:pt x="676658" y="483807"/>
                </a:lnTo>
                <a:lnTo>
                  <a:pt x="676658" y="483807"/>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effectLst>
                <a:outerShdw blurRad="50800" dist="38100" algn="l" rotWithShape="0">
                  <a:prstClr val="black">
                    <a:alpha val="40000"/>
                  </a:prstClr>
                </a:outerShdw>
              </a:effectLst>
            </a:endParaRPr>
          </a:p>
        </p:txBody>
      </p:sp>
      <p:sp>
        <p:nvSpPr>
          <p:cNvPr id="8" name="Freeform 6"/>
          <p:cNvSpPr/>
          <p:nvPr/>
        </p:nvSpPr>
        <p:spPr>
          <a:xfrm>
            <a:off x="3642948" y="3022071"/>
            <a:ext cx="1696445" cy="506536"/>
          </a:xfrm>
          <a:custGeom>
            <a:avLst/>
            <a:gdLst>
              <a:gd name="connsiteX0" fmla="*/ 0 w 676658"/>
              <a:gd name="connsiteY0" fmla="*/ 473396 h 489096"/>
              <a:gd name="connsiteX1" fmla="*/ 281073 w 676658"/>
              <a:gd name="connsiteY1" fmla="*/ 473396 h 489096"/>
              <a:gd name="connsiteX2" fmla="*/ 447635 w 676658"/>
              <a:gd name="connsiteY2" fmla="*/ 379701 h 489096"/>
              <a:gd name="connsiteX3" fmla="*/ 489276 w 676658"/>
              <a:gd name="connsiteY3" fmla="*/ 67382 h 489096"/>
              <a:gd name="connsiteX4" fmla="*/ 301894 w 676658"/>
              <a:gd name="connsiteY4" fmla="*/ 4918 h 489096"/>
              <a:gd name="connsiteX5" fmla="*/ 208202 w 676658"/>
              <a:gd name="connsiteY5" fmla="*/ 150667 h 489096"/>
              <a:gd name="connsiteX6" fmla="*/ 291483 w 676658"/>
              <a:gd name="connsiteY6" fmla="*/ 452575 h 489096"/>
              <a:gd name="connsiteX7" fmla="*/ 676658 w 676658"/>
              <a:gd name="connsiteY7" fmla="*/ 483807 h 489096"/>
              <a:gd name="connsiteX8" fmla="*/ 676658 w 676658"/>
              <a:gd name="connsiteY8" fmla="*/ 483807 h 489096"/>
              <a:gd name="connsiteX9" fmla="*/ 676658 w 676658"/>
              <a:gd name="connsiteY9" fmla="*/ 483807 h 48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658" h="489096">
                <a:moveTo>
                  <a:pt x="0" y="473396"/>
                </a:moveTo>
                <a:cubicBezTo>
                  <a:pt x="103233" y="481204"/>
                  <a:pt x="206467" y="489012"/>
                  <a:pt x="281073" y="473396"/>
                </a:cubicBezTo>
                <a:cubicBezTo>
                  <a:pt x="355679" y="457780"/>
                  <a:pt x="412935" y="447370"/>
                  <a:pt x="447635" y="379701"/>
                </a:cubicBezTo>
                <a:cubicBezTo>
                  <a:pt x="482336" y="312032"/>
                  <a:pt x="513566" y="129846"/>
                  <a:pt x="489276" y="67382"/>
                </a:cubicBezTo>
                <a:cubicBezTo>
                  <a:pt x="464986" y="4918"/>
                  <a:pt x="348740" y="-8963"/>
                  <a:pt x="301894" y="4918"/>
                </a:cubicBezTo>
                <a:cubicBezTo>
                  <a:pt x="255048" y="18799"/>
                  <a:pt x="209937" y="76058"/>
                  <a:pt x="208202" y="150667"/>
                </a:cubicBezTo>
                <a:cubicBezTo>
                  <a:pt x="206467" y="225276"/>
                  <a:pt x="213407" y="397052"/>
                  <a:pt x="291483" y="452575"/>
                </a:cubicBezTo>
                <a:cubicBezTo>
                  <a:pt x="369559" y="508098"/>
                  <a:pt x="676658" y="483807"/>
                  <a:pt x="676658" y="483807"/>
                </a:cubicBezTo>
                <a:lnTo>
                  <a:pt x="676658" y="483807"/>
                </a:lnTo>
                <a:lnTo>
                  <a:pt x="676658" y="483807"/>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effectLst>
                <a:outerShdw blurRad="50800" dist="38100" algn="l" rotWithShape="0">
                  <a:prstClr val="black">
                    <a:alpha val="40000"/>
                  </a:prstClr>
                </a:outerShdw>
              </a:effectLst>
            </a:endParaRPr>
          </a:p>
        </p:txBody>
      </p:sp>
      <p:sp>
        <p:nvSpPr>
          <p:cNvPr id="9" name="Title 1"/>
          <p:cNvSpPr txBox="1">
            <a:spLocks/>
          </p:cNvSpPr>
          <p:nvPr/>
        </p:nvSpPr>
        <p:spPr>
          <a:xfrm>
            <a:off x="210045" y="2419635"/>
            <a:ext cx="1229894" cy="4761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1600" dirty="0" err="1" smtClean="0"/>
              <a:t>Pol</a:t>
            </a:r>
            <a:r>
              <a:rPr lang="it-IT" sz="1600" dirty="0" smtClean="0"/>
              <a:t> 1</a:t>
            </a:r>
            <a:endParaRPr lang="it-IT" sz="1600" b="1" dirty="0">
              <a:solidFill>
                <a:schemeClr val="accent1"/>
              </a:solidFill>
            </a:endParaRPr>
          </a:p>
        </p:txBody>
      </p:sp>
      <p:sp>
        <p:nvSpPr>
          <p:cNvPr id="10" name="Title 1"/>
          <p:cNvSpPr txBox="1">
            <a:spLocks/>
          </p:cNvSpPr>
          <p:nvPr/>
        </p:nvSpPr>
        <p:spPr>
          <a:xfrm>
            <a:off x="210045" y="3502453"/>
            <a:ext cx="1229894" cy="4761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1600" dirty="0" err="1" smtClean="0"/>
              <a:t>Pol</a:t>
            </a:r>
            <a:r>
              <a:rPr lang="it-IT" sz="1600" dirty="0" smtClean="0"/>
              <a:t> 2</a:t>
            </a:r>
            <a:endParaRPr lang="it-IT" sz="1600" b="1" dirty="0">
              <a:solidFill>
                <a:schemeClr val="accent1"/>
              </a:solidFill>
            </a:endParaRPr>
          </a:p>
        </p:txBody>
      </p:sp>
      <p:pic>
        <p:nvPicPr>
          <p:cNvPr id="11" name="Picture 2" descr="http://image.tradett.com/images/shinebon/201112231419097372257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19447678" flipH="1">
            <a:off x="5309659" y="4337975"/>
            <a:ext cx="2136811" cy="127744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Freeform 6"/>
          <p:cNvSpPr/>
          <p:nvPr/>
        </p:nvSpPr>
        <p:spPr>
          <a:xfrm>
            <a:off x="3589268" y="4470161"/>
            <a:ext cx="1696445" cy="506536"/>
          </a:xfrm>
          <a:custGeom>
            <a:avLst/>
            <a:gdLst>
              <a:gd name="connsiteX0" fmla="*/ 0 w 676658"/>
              <a:gd name="connsiteY0" fmla="*/ 473396 h 489096"/>
              <a:gd name="connsiteX1" fmla="*/ 281073 w 676658"/>
              <a:gd name="connsiteY1" fmla="*/ 473396 h 489096"/>
              <a:gd name="connsiteX2" fmla="*/ 447635 w 676658"/>
              <a:gd name="connsiteY2" fmla="*/ 379701 h 489096"/>
              <a:gd name="connsiteX3" fmla="*/ 489276 w 676658"/>
              <a:gd name="connsiteY3" fmla="*/ 67382 h 489096"/>
              <a:gd name="connsiteX4" fmla="*/ 301894 w 676658"/>
              <a:gd name="connsiteY4" fmla="*/ 4918 h 489096"/>
              <a:gd name="connsiteX5" fmla="*/ 208202 w 676658"/>
              <a:gd name="connsiteY5" fmla="*/ 150667 h 489096"/>
              <a:gd name="connsiteX6" fmla="*/ 291483 w 676658"/>
              <a:gd name="connsiteY6" fmla="*/ 452575 h 489096"/>
              <a:gd name="connsiteX7" fmla="*/ 676658 w 676658"/>
              <a:gd name="connsiteY7" fmla="*/ 483807 h 489096"/>
              <a:gd name="connsiteX8" fmla="*/ 676658 w 676658"/>
              <a:gd name="connsiteY8" fmla="*/ 483807 h 489096"/>
              <a:gd name="connsiteX9" fmla="*/ 676658 w 676658"/>
              <a:gd name="connsiteY9" fmla="*/ 483807 h 48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658" h="489096">
                <a:moveTo>
                  <a:pt x="0" y="473396"/>
                </a:moveTo>
                <a:cubicBezTo>
                  <a:pt x="103233" y="481204"/>
                  <a:pt x="206467" y="489012"/>
                  <a:pt x="281073" y="473396"/>
                </a:cubicBezTo>
                <a:cubicBezTo>
                  <a:pt x="355679" y="457780"/>
                  <a:pt x="412935" y="447370"/>
                  <a:pt x="447635" y="379701"/>
                </a:cubicBezTo>
                <a:cubicBezTo>
                  <a:pt x="482336" y="312032"/>
                  <a:pt x="513566" y="129846"/>
                  <a:pt x="489276" y="67382"/>
                </a:cubicBezTo>
                <a:cubicBezTo>
                  <a:pt x="464986" y="4918"/>
                  <a:pt x="348740" y="-8963"/>
                  <a:pt x="301894" y="4918"/>
                </a:cubicBezTo>
                <a:cubicBezTo>
                  <a:pt x="255048" y="18799"/>
                  <a:pt x="209937" y="76058"/>
                  <a:pt x="208202" y="150667"/>
                </a:cubicBezTo>
                <a:cubicBezTo>
                  <a:pt x="206467" y="225276"/>
                  <a:pt x="213407" y="397052"/>
                  <a:pt x="291483" y="452575"/>
                </a:cubicBezTo>
                <a:cubicBezTo>
                  <a:pt x="369559" y="508098"/>
                  <a:pt x="676658" y="483807"/>
                  <a:pt x="676658" y="483807"/>
                </a:cubicBezTo>
                <a:lnTo>
                  <a:pt x="676658" y="483807"/>
                </a:lnTo>
                <a:lnTo>
                  <a:pt x="676658" y="483807"/>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effectLst>
                <a:outerShdw blurRad="50800" dist="38100" algn="l" rotWithShape="0">
                  <a:prstClr val="black">
                    <a:alpha val="40000"/>
                  </a:prstClr>
                </a:outerShdw>
              </a:effectLst>
            </a:endParaRPr>
          </a:p>
        </p:txBody>
      </p:sp>
      <p:sp>
        <p:nvSpPr>
          <p:cNvPr id="13" name="Title 1"/>
          <p:cNvSpPr txBox="1">
            <a:spLocks/>
          </p:cNvSpPr>
          <p:nvPr/>
        </p:nvSpPr>
        <p:spPr>
          <a:xfrm>
            <a:off x="631648" y="4618677"/>
            <a:ext cx="1229894" cy="4761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1600" dirty="0" err="1" smtClean="0"/>
              <a:t>Pol</a:t>
            </a:r>
            <a:r>
              <a:rPr lang="it-IT" sz="1600" dirty="0" smtClean="0"/>
              <a:t> 1</a:t>
            </a:r>
            <a:endParaRPr lang="it-IT" sz="1600" b="1" dirty="0">
              <a:solidFill>
                <a:schemeClr val="accent1"/>
              </a:solidFill>
            </a:endParaRPr>
          </a:p>
        </p:txBody>
      </p:sp>
      <p:sp>
        <p:nvSpPr>
          <p:cNvPr id="14" name="Title 1"/>
          <p:cNvSpPr txBox="1">
            <a:spLocks/>
          </p:cNvSpPr>
          <p:nvPr/>
        </p:nvSpPr>
        <p:spPr>
          <a:xfrm>
            <a:off x="2379728" y="5548730"/>
            <a:ext cx="1229894" cy="4761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1600" dirty="0" err="1" smtClean="0"/>
              <a:t>Pol</a:t>
            </a:r>
            <a:r>
              <a:rPr lang="it-IT" sz="1600" dirty="0" smtClean="0"/>
              <a:t> 2</a:t>
            </a:r>
            <a:endParaRPr lang="it-IT" sz="1600" b="1" dirty="0">
              <a:solidFill>
                <a:schemeClr val="accent1"/>
              </a:solidFill>
            </a:endParaRPr>
          </a:p>
        </p:txBody>
      </p:sp>
      <p:sp>
        <p:nvSpPr>
          <p:cNvPr id="15" name="Title 1"/>
          <p:cNvSpPr txBox="1">
            <a:spLocks/>
          </p:cNvSpPr>
          <p:nvPr/>
        </p:nvSpPr>
        <p:spPr>
          <a:xfrm>
            <a:off x="5339393" y="5548730"/>
            <a:ext cx="1229894" cy="4761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1600" dirty="0" err="1" smtClean="0"/>
              <a:t>Pol</a:t>
            </a:r>
            <a:r>
              <a:rPr lang="it-IT" sz="1600" dirty="0" smtClean="0"/>
              <a:t> 2</a:t>
            </a:r>
            <a:endParaRPr lang="it-IT" sz="1600" b="1" dirty="0">
              <a:solidFill>
                <a:schemeClr val="accent1"/>
              </a:solidFill>
            </a:endParaRPr>
          </a:p>
        </p:txBody>
      </p:sp>
      <p:sp>
        <p:nvSpPr>
          <p:cNvPr id="16" name="Title 1"/>
          <p:cNvSpPr txBox="1">
            <a:spLocks/>
          </p:cNvSpPr>
          <p:nvPr/>
        </p:nvSpPr>
        <p:spPr>
          <a:xfrm>
            <a:off x="7050779" y="4586132"/>
            <a:ext cx="1229894" cy="4761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1600" dirty="0" err="1" smtClean="0"/>
              <a:t>Pol</a:t>
            </a:r>
            <a:r>
              <a:rPr lang="it-IT" sz="1600" dirty="0" smtClean="0"/>
              <a:t> 1</a:t>
            </a:r>
            <a:endParaRPr lang="it-IT" sz="1600" b="1" dirty="0">
              <a:solidFill>
                <a:schemeClr val="accent1"/>
              </a:solidFill>
            </a:endParaRPr>
          </a:p>
        </p:txBody>
      </p:sp>
      <p:sp>
        <p:nvSpPr>
          <p:cNvPr id="17" name="Title 1"/>
          <p:cNvSpPr txBox="1">
            <a:spLocks/>
          </p:cNvSpPr>
          <p:nvPr/>
        </p:nvSpPr>
        <p:spPr>
          <a:xfrm>
            <a:off x="7298267" y="2419635"/>
            <a:ext cx="1229894" cy="4761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1600" dirty="0" err="1" smtClean="0"/>
              <a:t>Pol</a:t>
            </a:r>
            <a:r>
              <a:rPr lang="it-IT" sz="1600" dirty="0" smtClean="0"/>
              <a:t> 1</a:t>
            </a:r>
            <a:endParaRPr lang="it-IT" sz="1600" b="1" dirty="0">
              <a:solidFill>
                <a:schemeClr val="accent1"/>
              </a:solidFill>
            </a:endParaRPr>
          </a:p>
        </p:txBody>
      </p:sp>
      <p:sp>
        <p:nvSpPr>
          <p:cNvPr id="18" name="Title 1"/>
          <p:cNvSpPr txBox="1">
            <a:spLocks/>
          </p:cNvSpPr>
          <p:nvPr/>
        </p:nvSpPr>
        <p:spPr>
          <a:xfrm>
            <a:off x="7298267" y="3502453"/>
            <a:ext cx="1229894" cy="4761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1600" dirty="0" err="1" smtClean="0"/>
              <a:t>Pol</a:t>
            </a:r>
            <a:r>
              <a:rPr lang="it-IT" sz="1600" dirty="0" smtClean="0"/>
              <a:t> 2</a:t>
            </a:r>
            <a:endParaRPr lang="it-IT" sz="1600" b="1" dirty="0">
              <a:solidFill>
                <a:schemeClr val="accent1"/>
              </a:solidFill>
            </a:endParaRPr>
          </a:p>
        </p:txBody>
      </p:sp>
      <p:sp>
        <p:nvSpPr>
          <p:cNvPr id="19" name="TextBox 113"/>
          <p:cNvSpPr txBox="1"/>
          <p:nvPr/>
        </p:nvSpPr>
        <p:spPr>
          <a:xfrm>
            <a:off x="1042679" y="1435400"/>
            <a:ext cx="195996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it-IT" dirty="0" smtClean="0">
                <a:latin typeface="+mj-lt"/>
              </a:rPr>
              <a:t>2 Laser in 2</a:t>
            </a:r>
          </a:p>
          <a:p>
            <a:pPr algn="ctr"/>
            <a:r>
              <a:rPr lang="it-IT" dirty="0" smtClean="0">
                <a:latin typeface="+mj-lt"/>
              </a:rPr>
              <a:t>separate </a:t>
            </a:r>
            <a:r>
              <a:rPr lang="it-IT" dirty="0" err="1" smtClean="0">
                <a:latin typeface="+mj-lt"/>
              </a:rPr>
              <a:t>packages</a:t>
            </a:r>
            <a:endParaRPr lang="it-IT" dirty="0" smtClean="0">
              <a:latin typeface="+mj-lt"/>
            </a:endParaRPr>
          </a:p>
        </p:txBody>
      </p:sp>
      <p:sp>
        <p:nvSpPr>
          <p:cNvPr id="20" name="TextBox 113"/>
          <p:cNvSpPr txBox="1"/>
          <p:nvPr/>
        </p:nvSpPr>
        <p:spPr>
          <a:xfrm>
            <a:off x="3141282" y="1264634"/>
            <a:ext cx="2699778"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it-IT" dirty="0" smtClean="0">
                <a:latin typeface="+mj-lt"/>
              </a:rPr>
              <a:t>2 separate FO</a:t>
            </a:r>
          </a:p>
          <a:p>
            <a:pPr algn="ctr"/>
            <a:r>
              <a:rPr lang="it-IT" dirty="0" err="1" smtClean="0">
                <a:latin typeface="+mj-lt"/>
              </a:rPr>
              <a:t>Same</a:t>
            </a:r>
            <a:r>
              <a:rPr lang="it-IT" dirty="0" smtClean="0">
                <a:latin typeface="+mj-lt"/>
              </a:rPr>
              <a:t> </a:t>
            </a:r>
            <a:r>
              <a:rPr lang="it-IT" dirty="0" smtClean="0">
                <a:latin typeface="+mj-lt"/>
                <a:sym typeface="Symbol"/>
              </a:rPr>
              <a:t> (1310 OR 1550nm)</a:t>
            </a:r>
            <a:endParaRPr lang="it-IT" dirty="0" smtClean="0">
              <a:latin typeface="+mj-lt"/>
            </a:endParaRPr>
          </a:p>
        </p:txBody>
      </p:sp>
      <p:sp>
        <p:nvSpPr>
          <p:cNvPr id="21" name="TextBox 113"/>
          <p:cNvSpPr txBox="1"/>
          <p:nvPr/>
        </p:nvSpPr>
        <p:spPr>
          <a:xfrm>
            <a:off x="6059854" y="1587799"/>
            <a:ext cx="195996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it-IT" dirty="0" smtClean="0">
                <a:latin typeface="+mj-lt"/>
              </a:rPr>
              <a:t>2 PD in 2</a:t>
            </a:r>
          </a:p>
          <a:p>
            <a:pPr algn="ctr"/>
            <a:r>
              <a:rPr lang="it-IT" dirty="0" smtClean="0">
                <a:latin typeface="+mj-lt"/>
              </a:rPr>
              <a:t>separate </a:t>
            </a:r>
            <a:r>
              <a:rPr lang="it-IT" dirty="0" err="1" smtClean="0">
                <a:latin typeface="+mj-lt"/>
              </a:rPr>
              <a:t>packages</a:t>
            </a:r>
            <a:endParaRPr lang="it-IT" dirty="0" smtClean="0">
              <a:latin typeface="+mj-lt"/>
            </a:endParaRPr>
          </a:p>
        </p:txBody>
      </p:sp>
      <p:sp>
        <p:nvSpPr>
          <p:cNvPr id="22" name="TextBox 113"/>
          <p:cNvSpPr txBox="1"/>
          <p:nvPr/>
        </p:nvSpPr>
        <p:spPr>
          <a:xfrm>
            <a:off x="260786" y="5298187"/>
            <a:ext cx="1947393"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dirty="0" smtClean="0">
                <a:latin typeface="+mj-lt"/>
              </a:rPr>
              <a:t>2 Laser with a WDM </a:t>
            </a:r>
            <a:r>
              <a:rPr lang="it-IT" dirty="0" err="1" smtClean="0">
                <a:latin typeface="+mj-lt"/>
              </a:rPr>
              <a:t>combiner</a:t>
            </a:r>
            <a:r>
              <a:rPr lang="it-IT" dirty="0" smtClean="0">
                <a:latin typeface="+mj-lt"/>
              </a:rPr>
              <a:t> </a:t>
            </a:r>
            <a:r>
              <a:rPr lang="it-IT" dirty="0" err="1" smtClean="0">
                <a:latin typeface="+mj-lt"/>
              </a:rPr>
              <a:t>integrated</a:t>
            </a:r>
            <a:r>
              <a:rPr lang="it-IT" dirty="0" smtClean="0">
                <a:latin typeface="+mj-lt"/>
              </a:rPr>
              <a:t> </a:t>
            </a:r>
            <a:r>
              <a:rPr lang="it-IT" dirty="0"/>
              <a:t>in a single </a:t>
            </a:r>
            <a:r>
              <a:rPr lang="it-IT" dirty="0" smtClean="0"/>
              <a:t>package</a:t>
            </a:r>
            <a:endParaRPr lang="it-IT" dirty="0"/>
          </a:p>
        </p:txBody>
      </p:sp>
      <p:sp>
        <p:nvSpPr>
          <p:cNvPr id="23" name="TextBox 113"/>
          <p:cNvSpPr txBox="1"/>
          <p:nvPr/>
        </p:nvSpPr>
        <p:spPr>
          <a:xfrm>
            <a:off x="3434763" y="5235916"/>
            <a:ext cx="2106923"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it-IT" dirty="0" err="1" smtClean="0">
                <a:latin typeface="+mj-lt"/>
              </a:rPr>
              <a:t>Same</a:t>
            </a:r>
            <a:r>
              <a:rPr lang="it-IT" dirty="0" smtClean="0">
                <a:latin typeface="+mj-lt"/>
              </a:rPr>
              <a:t> FO, </a:t>
            </a:r>
            <a:r>
              <a:rPr lang="it-IT" dirty="0" err="1" smtClean="0">
                <a:latin typeface="+mj-lt"/>
              </a:rPr>
              <a:t>different</a:t>
            </a:r>
            <a:r>
              <a:rPr lang="it-IT" dirty="0" smtClean="0">
                <a:latin typeface="+mj-lt"/>
              </a:rPr>
              <a:t> </a:t>
            </a:r>
            <a:r>
              <a:rPr lang="it-IT" dirty="0">
                <a:sym typeface="Symbol"/>
              </a:rPr>
              <a:t></a:t>
            </a:r>
            <a:endParaRPr lang="it-IT" dirty="0" smtClean="0">
              <a:latin typeface="+mj-lt"/>
            </a:endParaRPr>
          </a:p>
          <a:p>
            <a:pPr algn="ctr"/>
            <a:r>
              <a:rPr lang="it-IT" dirty="0" smtClean="0">
                <a:latin typeface="+mj-lt"/>
              </a:rPr>
              <a:t>1310 AND 1550nm</a:t>
            </a:r>
          </a:p>
          <a:p>
            <a:pPr algn="ctr"/>
            <a:r>
              <a:rPr lang="it-IT" dirty="0" smtClean="0">
                <a:latin typeface="+mj-lt"/>
              </a:rPr>
              <a:t>(1270 AND 1330nm)</a:t>
            </a:r>
          </a:p>
        </p:txBody>
      </p:sp>
      <p:sp>
        <p:nvSpPr>
          <p:cNvPr id="24" name="TextBox 113"/>
          <p:cNvSpPr txBox="1"/>
          <p:nvPr/>
        </p:nvSpPr>
        <p:spPr>
          <a:xfrm>
            <a:off x="6641477" y="5094847"/>
            <a:ext cx="1947393"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dirty="0" smtClean="0">
                <a:latin typeface="+mj-lt"/>
              </a:rPr>
              <a:t>2 PD with a WDM </a:t>
            </a:r>
            <a:r>
              <a:rPr lang="it-IT" dirty="0" err="1" smtClean="0">
                <a:latin typeface="+mj-lt"/>
              </a:rPr>
              <a:t>splitter</a:t>
            </a:r>
            <a:r>
              <a:rPr lang="it-IT" dirty="0" smtClean="0">
                <a:latin typeface="+mj-lt"/>
              </a:rPr>
              <a:t> </a:t>
            </a:r>
            <a:r>
              <a:rPr lang="it-IT" dirty="0" err="1" smtClean="0">
                <a:latin typeface="+mj-lt"/>
              </a:rPr>
              <a:t>integrated</a:t>
            </a:r>
            <a:r>
              <a:rPr lang="it-IT" dirty="0" smtClean="0">
                <a:latin typeface="+mj-lt"/>
              </a:rPr>
              <a:t> </a:t>
            </a:r>
            <a:r>
              <a:rPr lang="it-IT" dirty="0"/>
              <a:t>in a single </a:t>
            </a:r>
            <a:r>
              <a:rPr lang="it-IT" dirty="0" smtClean="0"/>
              <a:t>package</a:t>
            </a:r>
            <a:endParaRPr lang="it-IT" dirty="0"/>
          </a:p>
        </p:txBody>
      </p:sp>
      <p:pic>
        <p:nvPicPr>
          <p:cNvPr id="6" name="Picture 2" descr="http://i00.i.aliimg.com/photo/v0/440630014/1310nm_1550nm_FP_DFB_Laser_diode_Coaxial.jpg_250x250.jpg"/>
          <p:cNvPicPr>
            <a:picLocks noChangeAspect="1" noChangeArrowheads="1"/>
          </p:cNvPicPr>
          <p:nvPr/>
        </p:nvPicPr>
        <p:blipFill rotWithShape="1">
          <a:blip r:embed="rId3">
            <a:extLst>
              <a:ext uri="{28A0092B-C50C-407E-A947-70E740481C1C}">
                <a14:useLocalDpi xmlns:a14="http://schemas.microsoft.com/office/drawing/2010/main" val="0"/>
              </a:ext>
            </a:extLst>
          </a:blip>
          <a:srcRect l="14394" r="20244"/>
          <a:stretch/>
        </p:blipFill>
        <p:spPr bwMode="auto">
          <a:xfrm rot="5400000" flipH="1">
            <a:off x="5699417" y="2062171"/>
            <a:ext cx="1556428" cy="227647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Connettore 1 4"/>
          <p:cNvCxnSpPr/>
          <p:nvPr/>
        </p:nvCxnSpPr>
        <p:spPr>
          <a:xfrm flipV="1">
            <a:off x="515566" y="4163438"/>
            <a:ext cx="8307421" cy="38911"/>
          </a:xfrm>
          <a:prstGeom prst="line">
            <a:avLst/>
          </a:prstGeom>
          <a:ln>
            <a:prstDash val="dashDot"/>
          </a:ln>
        </p:spPr>
        <p:style>
          <a:lnRef idx="2">
            <a:schemeClr val="accent1"/>
          </a:lnRef>
          <a:fillRef idx="0">
            <a:schemeClr val="accent1"/>
          </a:fillRef>
          <a:effectRef idx="1">
            <a:schemeClr val="accent1"/>
          </a:effectRef>
          <a:fontRef idx="minor">
            <a:schemeClr val="tx1"/>
          </a:fontRef>
        </p:style>
      </p:cxnSp>
      <p:sp>
        <p:nvSpPr>
          <p:cNvPr id="3" name="Titolo 2"/>
          <p:cNvSpPr>
            <a:spLocks noGrp="1"/>
          </p:cNvSpPr>
          <p:nvPr>
            <p:ph type="title"/>
          </p:nvPr>
        </p:nvSpPr>
        <p:spPr/>
        <p:txBody>
          <a:bodyPr>
            <a:normAutofit/>
          </a:bodyPr>
          <a:lstStyle/>
          <a:p>
            <a:r>
              <a:rPr lang="it-IT" sz="2800" dirty="0">
                <a:solidFill>
                  <a:srgbClr val="FFFFFF"/>
                </a:solidFill>
                <a:latin typeface="Calibri"/>
              </a:rPr>
              <a:t>WDM – </a:t>
            </a:r>
            <a:r>
              <a:rPr lang="it-IT" sz="2800" dirty="0" err="1">
                <a:solidFill>
                  <a:srgbClr val="FFFFFF"/>
                </a:solidFill>
                <a:latin typeface="Calibri"/>
              </a:rPr>
              <a:t>Wavelength</a:t>
            </a:r>
            <a:r>
              <a:rPr lang="it-IT" sz="2800" dirty="0">
                <a:solidFill>
                  <a:srgbClr val="FFFFFF"/>
                </a:solidFill>
                <a:latin typeface="Calibri"/>
              </a:rPr>
              <a:t> </a:t>
            </a:r>
            <a:r>
              <a:rPr lang="it-IT" sz="2800" dirty="0" err="1">
                <a:solidFill>
                  <a:srgbClr val="FFFFFF"/>
                </a:solidFill>
                <a:latin typeface="Calibri"/>
              </a:rPr>
              <a:t>Division</a:t>
            </a:r>
            <a:r>
              <a:rPr lang="it-IT" sz="2800" dirty="0">
                <a:solidFill>
                  <a:srgbClr val="FFFFFF"/>
                </a:solidFill>
                <a:latin typeface="Calibri"/>
              </a:rPr>
              <a:t> Multiplex</a:t>
            </a:r>
          </a:p>
        </p:txBody>
      </p:sp>
    </p:spTree>
    <p:extLst>
      <p:ext uri="{BB962C8B-B14F-4D97-AF65-F5344CB8AC3E}">
        <p14:creationId xmlns:p14="http://schemas.microsoft.com/office/powerpoint/2010/main" val="2823737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812" y="1452555"/>
            <a:ext cx="8398981" cy="489364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285750" indent="-285750">
              <a:lnSpc>
                <a:spcPct val="120000"/>
              </a:lnSpc>
              <a:buFont typeface="Wingdings" charset="0"/>
              <a:buChar char="J"/>
            </a:pPr>
            <a:r>
              <a:rPr lang="en-GB" sz="2400" dirty="0" smtClean="0">
                <a:solidFill>
                  <a:schemeClr val="tx1"/>
                </a:solidFill>
              </a:rPr>
              <a:t>The RF circuits remain the same as for the standard (two separate LASER and PD in separate packages).</a:t>
            </a:r>
          </a:p>
          <a:p>
            <a:pPr>
              <a:lnSpc>
                <a:spcPct val="120000"/>
              </a:lnSpc>
            </a:pPr>
            <a:endParaRPr lang="en-GB" sz="1100" dirty="0" smtClean="0">
              <a:solidFill>
                <a:schemeClr val="tx1"/>
              </a:solidFill>
            </a:endParaRPr>
          </a:p>
          <a:p>
            <a:pPr marL="342900" indent="-342900" algn="just">
              <a:lnSpc>
                <a:spcPct val="120000"/>
              </a:lnSpc>
              <a:buFont typeface="Wingdings" charset="0"/>
              <a:buChar char="J"/>
            </a:pPr>
            <a:r>
              <a:rPr lang="en-GB" sz="2400" dirty="0" smtClean="0">
                <a:solidFill>
                  <a:schemeClr val="tx1"/>
                </a:solidFill>
              </a:rPr>
              <a:t>Half FO, connectors, fusion splices, fibre joints.</a:t>
            </a:r>
          </a:p>
          <a:p>
            <a:pPr algn="just">
              <a:lnSpc>
                <a:spcPct val="120000"/>
              </a:lnSpc>
            </a:pPr>
            <a:endParaRPr lang="en-GB" sz="1100" dirty="0" smtClean="0">
              <a:solidFill>
                <a:schemeClr val="tx1"/>
              </a:solidFill>
            </a:endParaRPr>
          </a:p>
          <a:p>
            <a:pPr marL="342900" indent="-342900" algn="just">
              <a:lnSpc>
                <a:spcPct val="120000"/>
              </a:lnSpc>
              <a:buFont typeface="Wingdings" charset="0"/>
              <a:buChar char="J"/>
            </a:pPr>
            <a:r>
              <a:rPr lang="en-GB" sz="2400" dirty="0" smtClean="0">
                <a:solidFill>
                  <a:schemeClr val="tx1"/>
                </a:solidFill>
              </a:rPr>
              <a:t>Optical isolation doesn’t limit the RF isolation.</a:t>
            </a:r>
          </a:p>
          <a:p>
            <a:pPr algn="just">
              <a:lnSpc>
                <a:spcPct val="120000"/>
              </a:lnSpc>
            </a:pPr>
            <a:endParaRPr lang="en-GB" sz="1100" dirty="0" smtClean="0">
              <a:solidFill>
                <a:schemeClr val="tx1"/>
              </a:solidFill>
            </a:endParaRPr>
          </a:p>
          <a:p>
            <a:pPr marL="342900" indent="-342900" algn="just">
              <a:lnSpc>
                <a:spcPct val="120000"/>
              </a:lnSpc>
              <a:buFont typeface="Wingdings" charset="0"/>
              <a:buChar char="K"/>
            </a:pPr>
            <a:r>
              <a:rPr lang="en-GB" sz="2400" dirty="0" smtClean="0">
                <a:solidFill>
                  <a:schemeClr val="tx1"/>
                </a:solidFill>
                <a:sym typeface="Wingdings" panose="05000000000000000000" pitchFamily="2" charset="2"/>
              </a:rPr>
              <a:t>WDM LASER and PD costs are similar to 2 LASER and 2 PD</a:t>
            </a:r>
          </a:p>
          <a:p>
            <a:pPr lvl="1" algn="just">
              <a:lnSpc>
                <a:spcPct val="120000"/>
              </a:lnSpc>
            </a:pPr>
            <a:r>
              <a:rPr lang="en-GB" sz="2400" dirty="0" smtClean="0">
                <a:solidFill>
                  <a:schemeClr val="tx1"/>
                </a:solidFill>
                <a:sym typeface="Wingdings" panose="05000000000000000000" pitchFamily="2" charset="2"/>
              </a:rPr>
              <a:t> main cost saving is on FO, connectors, joints,…</a:t>
            </a:r>
          </a:p>
          <a:p>
            <a:pPr algn="just">
              <a:lnSpc>
                <a:spcPct val="120000"/>
              </a:lnSpc>
            </a:pPr>
            <a:endParaRPr lang="en-GB" sz="1100" dirty="0" smtClean="0">
              <a:solidFill>
                <a:schemeClr val="tx1"/>
              </a:solidFill>
            </a:endParaRPr>
          </a:p>
          <a:p>
            <a:pPr marL="363538" indent="-363538" algn="just">
              <a:lnSpc>
                <a:spcPct val="120000"/>
              </a:lnSpc>
              <a:buFont typeface="Wingdings" panose="05000000000000000000" pitchFamily="2" charset="2"/>
              <a:buChar char="K"/>
            </a:pPr>
            <a:r>
              <a:rPr lang="en-GB" sz="2400" dirty="0" smtClean="0">
                <a:solidFill>
                  <a:schemeClr val="tx1"/>
                </a:solidFill>
                <a:sym typeface="Wingdings" panose="05000000000000000000" pitchFamily="2" charset="2"/>
              </a:rPr>
              <a:t>Different dispersion for G652D SMF at 1310 and 1550 nm </a:t>
            </a:r>
          </a:p>
          <a:p>
            <a:pPr lvl="1" algn="just">
              <a:lnSpc>
                <a:spcPct val="120000"/>
              </a:lnSpc>
            </a:pPr>
            <a:r>
              <a:rPr lang="en-GB" sz="2400" dirty="0" smtClean="0">
                <a:solidFill>
                  <a:schemeClr val="tx1"/>
                </a:solidFill>
                <a:sym typeface="Wingdings" panose="05000000000000000000" pitchFamily="2" charset="2"/>
              </a:rPr>
              <a:t> but with closer wavelengths selection the problem can be 	fixed (i.e. 1270 and 1330 nm) </a:t>
            </a:r>
            <a:endParaRPr lang="en-GB" sz="2400" dirty="0">
              <a:solidFill>
                <a:schemeClr val="tx1"/>
              </a:solidFill>
            </a:endParaRPr>
          </a:p>
        </p:txBody>
      </p:sp>
      <p:pic>
        <p:nvPicPr>
          <p:cNvPr id="5" name="Picture 25" descr="DSCN142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81112" y="2338073"/>
            <a:ext cx="4578714" cy="3434036"/>
          </a:xfrm>
          <a:prstGeom prst="rect">
            <a:avLst/>
          </a:prstGeom>
        </p:spPr>
      </p:pic>
      <p:sp>
        <p:nvSpPr>
          <p:cNvPr id="6" name="Titolo 5"/>
          <p:cNvSpPr>
            <a:spLocks noGrp="1"/>
          </p:cNvSpPr>
          <p:nvPr>
            <p:ph type="title"/>
          </p:nvPr>
        </p:nvSpPr>
        <p:spPr/>
        <p:txBody>
          <a:bodyPr>
            <a:normAutofit/>
          </a:bodyPr>
          <a:lstStyle/>
          <a:p>
            <a:r>
              <a:rPr lang="it-IT" sz="2800" dirty="0">
                <a:solidFill>
                  <a:srgbClr val="FFFFFF"/>
                </a:solidFill>
                <a:latin typeface="Calibri"/>
              </a:rPr>
              <a:t>WDM – </a:t>
            </a:r>
            <a:r>
              <a:rPr lang="it-IT" sz="2800" dirty="0" err="1">
                <a:solidFill>
                  <a:srgbClr val="FFFFFF"/>
                </a:solidFill>
                <a:latin typeface="Calibri"/>
              </a:rPr>
              <a:t>Wavelength</a:t>
            </a:r>
            <a:r>
              <a:rPr lang="it-IT" sz="2800" dirty="0">
                <a:solidFill>
                  <a:srgbClr val="FFFFFF"/>
                </a:solidFill>
                <a:latin typeface="Calibri"/>
              </a:rPr>
              <a:t> </a:t>
            </a:r>
            <a:r>
              <a:rPr lang="it-IT" sz="2800" dirty="0" err="1">
                <a:solidFill>
                  <a:srgbClr val="FFFFFF"/>
                </a:solidFill>
                <a:latin typeface="Calibri"/>
              </a:rPr>
              <a:t>Division</a:t>
            </a:r>
            <a:r>
              <a:rPr lang="it-IT" sz="2800" dirty="0">
                <a:solidFill>
                  <a:srgbClr val="FFFFFF"/>
                </a:solidFill>
                <a:latin typeface="Calibri"/>
              </a:rPr>
              <a:t> Multiplex</a:t>
            </a:r>
            <a:endParaRPr lang="it-IT" sz="2800" dirty="0"/>
          </a:p>
        </p:txBody>
      </p:sp>
    </p:spTree>
    <p:extLst>
      <p:ext uri="{BB962C8B-B14F-4D97-AF65-F5344CB8AC3E}">
        <p14:creationId xmlns:p14="http://schemas.microsoft.com/office/powerpoint/2010/main" val="217257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smtClean="0"/>
              <a:t>RFoF</a:t>
            </a:r>
            <a:r>
              <a:rPr lang="it-IT" sz="2800" dirty="0" smtClean="0"/>
              <a:t> </a:t>
            </a:r>
            <a:r>
              <a:rPr lang="it-IT" sz="2800" dirty="0" err="1" smtClean="0"/>
              <a:t>evolution</a:t>
            </a:r>
            <a:r>
              <a:rPr lang="it-IT" sz="2800" dirty="0" smtClean="0"/>
              <a:t> (</a:t>
            </a:r>
            <a:r>
              <a:rPr lang="it-IT" sz="2800" dirty="0" err="1" smtClean="0"/>
              <a:t>options</a:t>
            </a:r>
            <a:r>
              <a:rPr lang="it-IT" sz="2800" dirty="0" smtClean="0"/>
              <a:t>)</a:t>
            </a:r>
            <a:endParaRPr lang="it-IT" sz="2800" dirty="0"/>
          </a:p>
        </p:txBody>
      </p:sp>
      <p:pic>
        <p:nvPicPr>
          <p:cNvPr id="7" name="Immagine 6"/>
          <p:cNvPicPr>
            <a:picLocks noChangeAspect="1"/>
          </p:cNvPicPr>
          <p:nvPr/>
        </p:nvPicPr>
        <p:blipFill rotWithShape="1">
          <a:blip r:embed="rId3"/>
          <a:srcRect t="2407" r="46558" b="1"/>
          <a:stretch/>
        </p:blipFill>
        <p:spPr>
          <a:xfrm>
            <a:off x="6191608" y="1521733"/>
            <a:ext cx="2880000" cy="2436338"/>
          </a:xfrm>
          <a:prstGeom prst="rect">
            <a:avLst/>
          </a:prstGeom>
        </p:spPr>
      </p:pic>
      <p:pic>
        <p:nvPicPr>
          <p:cNvPr id="6" name="Immagine 5"/>
          <p:cNvPicPr>
            <a:picLocks noChangeAspect="1"/>
          </p:cNvPicPr>
          <p:nvPr/>
        </p:nvPicPr>
        <p:blipFill rotWithShape="1">
          <a:blip r:embed="rId4" cstate="email">
            <a:extLst>
              <a:ext uri="{28A0092B-C50C-407E-A947-70E740481C1C}">
                <a14:useLocalDpi xmlns:a14="http://schemas.microsoft.com/office/drawing/2010/main" val="0"/>
              </a:ext>
            </a:extLst>
          </a:blip>
          <a:srcRect l="1664" t="3972" r="8883" b="9542"/>
          <a:stretch/>
        </p:blipFill>
        <p:spPr>
          <a:xfrm>
            <a:off x="3132000" y="1521733"/>
            <a:ext cx="2880000" cy="2210428"/>
          </a:xfrm>
          <a:prstGeom prst="rect">
            <a:avLst/>
          </a:prstGeom>
        </p:spPr>
      </p:pic>
      <p:pic>
        <p:nvPicPr>
          <p:cNvPr id="8" name="Immagine 7"/>
          <p:cNvPicPr>
            <a:picLocks noChangeAspect="1"/>
          </p:cNvPicPr>
          <p:nvPr/>
        </p:nvPicPr>
        <p:blipFill rotWithShape="1">
          <a:blip r:embed="rId5" cstate="email">
            <a:extLst>
              <a:ext uri="{28A0092B-C50C-407E-A947-70E740481C1C}">
                <a14:useLocalDpi xmlns:a14="http://schemas.microsoft.com/office/drawing/2010/main" val="0"/>
              </a:ext>
            </a:extLst>
          </a:blip>
          <a:srcRect l="2208" t="3339" r="9133" b="9582"/>
          <a:stretch/>
        </p:blipFill>
        <p:spPr>
          <a:xfrm>
            <a:off x="3132000" y="4005314"/>
            <a:ext cx="2880000" cy="2274146"/>
          </a:xfrm>
          <a:prstGeom prst="rect">
            <a:avLst/>
          </a:prstGeom>
        </p:spPr>
      </p:pic>
      <p:sp>
        <p:nvSpPr>
          <p:cNvPr id="9" name="CasellaDiTesto 8"/>
          <p:cNvSpPr txBox="1"/>
          <p:nvPr/>
        </p:nvSpPr>
        <p:spPr>
          <a:xfrm>
            <a:off x="3613770" y="4480576"/>
            <a:ext cx="2203374" cy="646331"/>
          </a:xfrm>
          <a:prstGeom prst="rect">
            <a:avLst/>
          </a:prstGeom>
          <a:noFill/>
        </p:spPr>
        <p:txBody>
          <a:bodyPr wrap="square" rtlCol="0">
            <a:spAutoFit/>
          </a:bodyPr>
          <a:lstStyle/>
          <a:p>
            <a:pPr algn="ctr"/>
            <a:r>
              <a:rPr lang="it-IT" dirty="0" err="1" smtClean="0"/>
              <a:t>Dotted</a:t>
            </a:r>
            <a:r>
              <a:rPr lang="it-IT" dirty="0" smtClean="0"/>
              <a:t> = 1310nm</a:t>
            </a:r>
          </a:p>
          <a:p>
            <a:pPr algn="ctr"/>
            <a:r>
              <a:rPr lang="it-IT" dirty="0" smtClean="0"/>
              <a:t>Solid = 1550nm</a:t>
            </a:r>
            <a:endParaRPr lang="en-GB" dirty="0"/>
          </a:p>
        </p:txBody>
      </p:sp>
      <p:pic>
        <p:nvPicPr>
          <p:cNvPr id="12" name="Immagine 11"/>
          <p:cNvPicPr>
            <a:picLocks noChangeAspect="1"/>
          </p:cNvPicPr>
          <p:nvPr/>
        </p:nvPicPr>
        <p:blipFill>
          <a:blip r:embed="rId6"/>
          <a:stretch>
            <a:fillRect/>
          </a:stretch>
        </p:blipFill>
        <p:spPr>
          <a:xfrm>
            <a:off x="6264000" y="4035750"/>
            <a:ext cx="2880000" cy="2249888"/>
          </a:xfrm>
          <a:prstGeom prst="rect">
            <a:avLst/>
          </a:prstGeom>
        </p:spPr>
      </p:pic>
      <p:sp>
        <p:nvSpPr>
          <p:cNvPr id="13" name="CasellaDiTesto 12"/>
          <p:cNvSpPr txBox="1"/>
          <p:nvPr/>
        </p:nvSpPr>
        <p:spPr>
          <a:xfrm>
            <a:off x="6531203" y="4496056"/>
            <a:ext cx="2612797" cy="646331"/>
          </a:xfrm>
          <a:prstGeom prst="rect">
            <a:avLst/>
          </a:prstGeom>
          <a:noFill/>
        </p:spPr>
        <p:txBody>
          <a:bodyPr wrap="square" rtlCol="0">
            <a:spAutoFit/>
          </a:bodyPr>
          <a:lstStyle/>
          <a:p>
            <a:pPr algn="ctr"/>
            <a:r>
              <a:rPr lang="it-IT" dirty="0" err="1" smtClean="0"/>
              <a:t>Dotted</a:t>
            </a:r>
            <a:r>
              <a:rPr lang="it-IT" dirty="0" smtClean="0"/>
              <a:t> = 1330nm</a:t>
            </a:r>
          </a:p>
          <a:p>
            <a:pPr algn="ctr"/>
            <a:r>
              <a:rPr lang="it-IT" dirty="0" smtClean="0"/>
              <a:t>Solid = 1270nm</a:t>
            </a:r>
            <a:endParaRPr lang="en-GB" dirty="0"/>
          </a:p>
        </p:txBody>
      </p:sp>
      <p:cxnSp>
        <p:nvCxnSpPr>
          <p:cNvPr id="14" name="Connettore 2 13"/>
          <p:cNvCxnSpPr/>
          <p:nvPr/>
        </p:nvCxnSpPr>
        <p:spPr>
          <a:xfrm>
            <a:off x="5817144" y="1932291"/>
            <a:ext cx="0" cy="67696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CasellaDiTesto 14"/>
          <p:cNvSpPr txBox="1"/>
          <p:nvPr/>
        </p:nvSpPr>
        <p:spPr>
          <a:xfrm>
            <a:off x="5011596" y="2086105"/>
            <a:ext cx="786602" cy="369332"/>
          </a:xfrm>
          <a:prstGeom prst="rect">
            <a:avLst/>
          </a:prstGeom>
          <a:noFill/>
        </p:spPr>
        <p:txBody>
          <a:bodyPr wrap="square" rtlCol="0">
            <a:spAutoFit/>
          </a:bodyPr>
          <a:lstStyle/>
          <a:p>
            <a:pPr algn="ctr"/>
            <a:r>
              <a:rPr lang="it-IT" b="1" dirty="0"/>
              <a:t>4</a:t>
            </a:r>
            <a:r>
              <a:rPr lang="it-IT" b="1" dirty="0" smtClean="0"/>
              <a:t>0dB</a:t>
            </a:r>
            <a:endParaRPr lang="en-GB" b="1" dirty="0"/>
          </a:p>
        </p:txBody>
      </p:sp>
      <p:cxnSp>
        <p:nvCxnSpPr>
          <p:cNvPr id="17" name="Connettore 2 16"/>
          <p:cNvCxnSpPr/>
          <p:nvPr/>
        </p:nvCxnSpPr>
        <p:spPr>
          <a:xfrm>
            <a:off x="8937431" y="1841838"/>
            <a:ext cx="0" cy="101153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7975193" y="2080818"/>
            <a:ext cx="1016298" cy="461665"/>
          </a:xfrm>
          <a:prstGeom prst="rect">
            <a:avLst/>
          </a:prstGeom>
          <a:noFill/>
        </p:spPr>
        <p:txBody>
          <a:bodyPr wrap="square" rtlCol="0">
            <a:spAutoFit/>
          </a:bodyPr>
          <a:lstStyle/>
          <a:p>
            <a:pPr algn="ctr"/>
            <a:r>
              <a:rPr lang="it-IT" sz="2400" b="1" dirty="0" smtClean="0">
                <a:solidFill>
                  <a:srgbClr val="FF0000"/>
                </a:solidFill>
              </a:rPr>
              <a:t>50dB!</a:t>
            </a:r>
            <a:endParaRPr lang="en-GB" sz="2400" b="1" dirty="0">
              <a:solidFill>
                <a:srgbClr val="FF0000"/>
              </a:solidFill>
            </a:endParaRPr>
          </a:p>
        </p:txBody>
      </p:sp>
      <p:pic>
        <p:nvPicPr>
          <p:cNvPr id="16" name="Picture 3"/>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1689" t="11839" r="46380" b="16254"/>
          <a:stretch/>
        </p:blipFill>
        <p:spPr bwMode="auto">
          <a:xfrm>
            <a:off x="0" y="4005314"/>
            <a:ext cx="2880000" cy="2243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CasellaDiTesto 18"/>
          <p:cNvSpPr txBox="1"/>
          <p:nvPr/>
        </p:nvSpPr>
        <p:spPr>
          <a:xfrm>
            <a:off x="338313" y="4401621"/>
            <a:ext cx="2366834" cy="646331"/>
          </a:xfrm>
          <a:prstGeom prst="rect">
            <a:avLst/>
          </a:prstGeom>
          <a:noFill/>
        </p:spPr>
        <p:txBody>
          <a:bodyPr wrap="square" rtlCol="0">
            <a:spAutoFit/>
          </a:bodyPr>
          <a:lstStyle/>
          <a:p>
            <a:pPr algn="ctr"/>
            <a:r>
              <a:rPr lang="it-IT" dirty="0" err="1" smtClean="0"/>
              <a:t>Dotted</a:t>
            </a:r>
            <a:r>
              <a:rPr lang="it-IT" dirty="0" smtClean="0"/>
              <a:t> = CH1/1310nm</a:t>
            </a:r>
          </a:p>
          <a:p>
            <a:pPr algn="ctr"/>
            <a:r>
              <a:rPr lang="it-IT" dirty="0" smtClean="0"/>
              <a:t>Solid = CH2/1310nm</a:t>
            </a:r>
            <a:endParaRPr lang="en-GB" dirty="0"/>
          </a:p>
        </p:txBody>
      </p:sp>
      <p:pic>
        <p:nvPicPr>
          <p:cNvPr id="20" name="Picture 5"/>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1379" t="12392" r="46381" b="15523"/>
          <a:stretch/>
        </p:blipFill>
        <p:spPr bwMode="auto">
          <a:xfrm>
            <a:off x="0" y="1502583"/>
            <a:ext cx="2880000" cy="22353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21" name="Connettore 2 20"/>
          <p:cNvCxnSpPr/>
          <p:nvPr/>
        </p:nvCxnSpPr>
        <p:spPr>
          <a:xfrm>
            <a:off x="2532675" y="1841838"/>
            <a:ext cx="0" cy="10996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2" name="CasellaDiTesto 21"/>
          <p:cNvSpPr txBox="1"/>
          <p:nvPr/>
        </p:nvSpPr>
        <p:spPr>
          <a:xfrm>
            <a:off x="1727127" y="2053839"/>
            <a:ext cx="786602" cy="369332"/>
          </a:xfrm>
          <a:prstGeom prst="rect">
            <a:avLst/>
          </a:prstGeom>
          <a:noFill/>
        </p:spPr>
        <p:txBody>
          <a:bodyPr wrap="square" rtlCol="0">
            <a:spAutoFit/>
          </a:bodyPr>
          <a:lstStyle/>
          <a:p>
            <a:pPr algn="ctr"/>
            <a:r>
              <a:rPr lang="it-IT" b="1" dirty="0"/>
              <a:t>6</a:t>
            </a:r>
            <a:r>
              <a:rPr lang="it-IT" b="1" dirty="0" smtClean="0"/>
              <a:t>0dB</a:t>
            </a:r>
            <a:endParaRPr lang="en-GB" b="1" dirty="0"/>
          </a:p>
        </p:txBody>
      </p:sp>
      <p:sp>
        <p:nvSpPr>
          <p:cNvPr id="11" name="CasellaDiTesto 10"/>
          <p:cNvSpPr txBox="1"/>
          <p:nvPr/>
        </p:nvSpPr>
        <p:spPr>
          <a:xfrm>
            <a:off x="338313" y="6367749"/>
            <a:ext cx="2237603" cy="37457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dirty="0" smtClean="0"/>
              <a:t>Standard</a:t>
            </a:r>
            <a:endParaRPr lang="it-IT" dirty="0"/>
          </a:p>
        </p:txBody>
      </p:sp>
      <p:sp>
        <p:nvSpPr>
          <p:cNvPr id="23" name="CasellaDiTesto 22"/>
          <p:cNvSpPr txBox="1"/>
          <p:nvPr/>
        </p:nvSpPr>
        <p:spPr>
          <a:xfrm>
            <a:off x="3575442" y="6365911"/>
            <a:ext cx="2237603" cy="3745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dirty="0" smtClean="0"/>
              <a:t>WDM 1310/1550</a:t>
            </a:r>
            <a:endParaRPr lang="it-IT" dirty="0"/>
          </a:p>
        </p:txBody>
      </p:sp>
      <p:sp>
        <p:nvSpPr>
          <p:cNvPr id="24" name="CasellaDiTesto 23"/>
          <p:cNvSpPr txBox="1"/>
          <p:nvPr/>
        </p:nvSpPr>
        <p:spPr>
          <a:xfrm>
            <a:off x="6699828" y="6363317"/>
            <a:ext cx="2237603" cy="3745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dirty="0" smtClean="0"/>
              <a:t>WDM 1290/1330</a:t>
            </a:r>
            <a:endParaRPr lang="it-IT" dirty="0"/>
          </a:p>
        </p:txBody>
      </p:sp>
      <p:sp>
        <p:nvSpPr>
          <p:cNvPr id="3" name="CasellaDiTesto 2"/>
          <p:cNvSpPr txBox="1"/>
          <p:nvPr/>
        </p:nvSpPr>
        <p:spPr>
          <a:xfrm>
            <a:off x="6957391" y="3671695"/>
            <a:ext cx="1739753" cy="369332"/>
          </a:xfrm>
          <a:prstGeom prst="rect">
            <a:avLst/>
          </a:prstGeom>
          <a:noFill/>
        </p:spPr>
        <p:txBody>
          <a:bodyPr wrap="square" rtlCol="0">
            <a:spAutoFit/>
          </a:bodyPr>
          <a:lstStyle/>
          <a:p>
            <a:pPr algn="ctr"/>
            <a:r>
              <a:rPr lang="it-IT" dirty="0" err="1" smtClean="0">
                <a:solidFill>
                  <a:srgbClr val="FF0000"/>
                </a:solidFill>
              </a:rPr>
              <a:t>February</a:t>
            </a:r>
            <a:r>
              <a:rPr lang="it-IT" dirty="0" smtClean="0">
                <a:solidFill>
                  <a:srgbClr val="FF0000"/>
                </a:solidFill>
              </a:rPr>
              <a:t> 2016</a:t>
            </a:r>
            <a:endParaRPr lang="it-IT" dirty="0">
              <a:solidFill>
                <a:srgbClr val="FF0000"/>
              </a:solidFill>
            </a:endParaRPr>
          </a:p>
        </p:txBody>
      </p:sp>
    </p:spTree>
    <p:extLst>
      <p:ext uri="{BB962C8B-B14F-4D97-AF65-F5344CB8AC3E}">
        <p14:creationId xmlns:p14="http://schemas.microsoft.com/office/powerpoint/2010/main" val="33844700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WDM 1270/1330 </a:t>
            </a:r>
            <a:r>
              <a:rPr lang="it-IT" sz="2800" dirty="0" err="1" smtClean="0"/>
              <a:t>pre</a:t>
            </a:r>
            <a:r>
              <a:rPr lang="it-IT" sz="2800" dirty="0" smtClean="0"/>
              <a:t>-production </a:t>
            </a:r>
            <a:r>
              <a:rPr lang="it-IT" sz="2800" dirty="0" err="1" smtClean="0"/>
              <a:t>meas</a:t>
            </a:r>
            <a:r>
              <a:rPr lang="it-IT" sz="2800" dirty="0" smtClean="0"/>
              <a:t>.</a:t>
            </a:r>
            <a:endParaRPr lang="it-IT" sz="2800" dirty="0"/>
          </a:p>
        </p:txBody>
      </p:sp>
      <p:sp>
        <p:nvSpPr>
          <p:cNvPr id="31" name="CasellaDiTesto 30"/>
          <p:cNvSpPr txBox="1"/>
          <p:nvPr/>
        </p:nvSpPr>
        <p:spPr>
          <a:xfrm>
            <a:off x="1" y="1369503"/>
            <a:ext cx="9144000" cy="646331"/>
          </a:xfrm>
          <a:prstGeom prst="rect">
            <a:avLst/>
          </a:prstGeom>
          <a:noFill/>
        </p:spPr>
        <p:txBody>
          <a:bodyPr wrap="square" rtlCol="0">
            <a:spAutoFit/>
          </a:bodyPr>
          <a:lstStyle/>
          <a:p>
            <a:r>
              <a:rPr lang="en-GB" dirty="0" smtClean="0"/>
              <a:t>A full RF characterization (as performed for 1310/1550 version) is still undergoing</a:t>
            </a:r>
          </a:p>
          <a:p>
            <a:r>
              <a:rPr lang="en-GB" dirty="0"/>
              <a:t>Completed over full temperature range </a:t>
            </a:r>
            <a:r>
              <a:rPr lang="en-GB" dirty="0" smtClean="0"/>
              <a:t>-10 to +70°C for </a:t>
            </a:r>
            <a:r>
              <a:rPr lang="it-IT" dirty="0">
                <a:sym typeface="Symbol" panose="05050102010706020507" pitchFamily="18" charset="2"/>
              </a:rPr>
              <a:t></a:t>
            </a:r>
            <a:r>
              <a:rPr lang="it-IT" dirty="0"/>
              <a:t>/</a:t>
            </a:r>
            <a:r>
              <a:rPr lang="it-IT" dirty="0">
                <a:sym typeface="Symbol" panose="05050102010706020507" pitchFamily="18" charset="2"/>
              </a:rPr>
              <a:t></a:t>
            </a:r>
            <a:r>
              <a:rPr lang="it-IT" dirty="0"/>
              <a:t>T</a:t>
            </a:r>
            <a:r>
              <a:rPr lang="en-GB" dirty="0"/>
              <a:t> </a:t>
            </a:r>
            <a:r>
              <a:rPr lang="en-GB" dirty="0" smtClean="0"/>
              <a:t>coefficients</a:t>
            </a:r>
            <a:endParaRPr lang="en-GB" b="1" dirty="0">
              <a:solidFill>
                <a:srgbClr val="000000"/>
              </a:solidFill>
              <a:latin typeface="Calibri" panose="020F0502020204030204" pitchFamily="34" charset="0"/>
            </a:endParaRPr>
          </a:p>
        </p:txBody>
      </p:sp>
      <p:pic>
        <p:nvPicPr>
          <p:cNvPr id="32" name="Immagine 3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43875" y="2101605"/>
            <a:ext cx="3305886" cy="2277790"/>
          </a:xfrm>
          <a:prstGeom prst="rect">
            <a:avLst/>
          </a:prstGeom>
        </p:spPr>
      </p:pic>
      <p:pic>
        <p:nvPicPr>
          <p:cNvPr id="33" name="Immagine 32"/>
          <p:cNvPicPr>
            <a:picLocks noChangeAspect="1"/>
          </p:cNvPicPr>
          <p:nvPr/>
        </p:nvPicPr>
        <p:blipFill rotWithShape="1">
          <a:blip r:embed="rId3" cstate="email">
            <a:extLst>
              <a:ext uri="{28A0092B-C50C-407E-A947-70E740481C1C}">
                <a14:useLocalDpi xmlns:a14="http://schemas.microsoft.com/office/drawing/2010/main" val="0"/>
              </a:ext>
            </a:extLst>
          </a:blip>
          <a:srcRect l="24195" t="50481" r="38710" b="8127"/>
          <a:stretch/>
        </p:blipFill>
        <p:spPr>
          <a:xfrm>
            <a:off x="5012525" y="2140189"/>
            <a:ext cx="2629313" cy="2200621"/>
          </a:xfrm>
          <a:prstGeom prst="rect">
            <a:avLst/>
          </a:prstGeom>
        </p:spPr>
      </p:pic>
      <p:pic>
        <p:nvPicPr>
          <p:cNvPr id="35" name="Immagine 34"/>
          <p:cNvPicPr>
            <a:picLocks noChangeAspect="1"/>
          </p:cNvPicPr>
          <p:nvPr/>
        </p:nvPicPr>
        <p:blipFill>
          <a:blip r:embed="rId4"/>
          <a:stretch>
            <a:fillRect/>
          </a:stretch>
        </p:blipFill>
        <p:spPr>
          <a:xfrm>
            <a:off x="388758" y="4465166"/>
            <a:ext cx="4090477" cy="2447023"/>
          </a:xfrm>
          <a:prstGeom prst="rect">
            <a:avLst/>
          </a:prstGeom>
        </p:spPr>
      </p:pic>
      <p:cxnSp>
        <p:nvCxnSpPr>
          <p:cNvPr id="36" name="Connettore 2 35"/>
          <p:cNvCxnSpPr/>
          <p:nvPr/>
        </p:nvCxnSpPr>
        <p:spPr>
          <a:xfrm>
            <a:off x="2777674" y="5150375"/>
            <a:ext cx="902335" cy="0"/>
          </a:xfrm>
          <a:prstGeom prst="straightConnector1">
            <a:avLst/>
          </a:prstGeom>
          <a:ln>
            <a:solidFill>
              <a:srgbClr val="C00000"/>
            </a:solidFill>
            <a:tailEnd type="triangle"/>
          </a:ln>
          <a:effectLst/>
        </p:spPr>
        <p:style>
          <a:lnRef idx="1">
            <a:schemeClr val="accent2"/>
          </a:lnRef>
          <a:fillRef idx="0">
            <a:schemeClr val="accent2"/>
          </a:fillRef>
          <a:effectRef idx="0">
            <a:schemeClr val="accent2"/>
          </a:effectRef>
          <a:fontRef idx="minor">
            <a:schemeClr val="tx1"/>
          </a:fontRef>
        </p:style>
      </p:cxnSp>
      <p:cxnSp>
        <p:nvCxnSpPr>
          <p:cNvPr id="37" name="Connettore 2 36"/>
          <p:cNvCxnSpPr/>
          <p:nvPr/>
        </p:nvCxnSpPr>
        <p:spPr>
          <a:xfrm flipH="1">
            <a:off x="1038035" y="5780848"/>
            <a:ext cx="1058545"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8" name="Tabella 37"/>
          <p:cNvGraphicFramePr>
            <a:graphicFrameLocks noGrp="1"/>
          </p:cNvGraphicFramePr>
          <p:nvPr>
            <p:extLst>
              <p:ext uri="{D42A27DB-BD31-4B8C-83A1-F6EECF244321}">
                <p14:modId xmlns:p14="http://schemas.microsoft.com/office/powerpoint/2010/main" val="4012820966"/>
              </p:ext>
            </p:extLst>
          </p:nvPr>
        </p:nvGraphicFramePr>
        <p:xfrm>
          <a:off x="5012525" y="4709751"/>
          <a:ext cx="3225800" cy="1914525"/>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2781265934"/>
                    </a:ext>
                  </a:extLst>
                </a:gridCol>
                <a:gridCol w="1270000">
                  <a:extLst>
                    <a:ext uri="{9D8B030D-6E8A-4147-A177-3AD203B41FA5}">
                      <a16:colId xmlns:a16="http://schemas.microsoft.com/office/drawing/2014/main" val="1951171107"/>
                    </a:ext>
                  </a:extLst>
                </a:gridCol>
                <a:gridCol w="1346200">
                  <a:extLst>
                    <a:ext uri="{9D8B030D-6E8A-4147-A177-3AD203B41FA5}">
                      <a16:colId xmlns:a16="http://schemas.microsoft.com/office/drawing/2014/main" val="3927996234"/>
                    </a:ext>
                  </a:extLst>
                </a:gridCol>
              </a:tblGrid>
              <a:tr h="390525">
                <a:tc>
                  <a:txBody>
                    <a:bodyPr/>
                    <a:lstStyle/>
                    <a:p>
                      <a:pPr algn="ctr" fontAlgn="ctr"/>
                      <a:r>
                        <a:rPr lang="it-IT" sz="1100" u="none" strike="noStrike" dirty="0">
                          <a:effectLst/>
                        </a:rPr>
                        <a:t>Link#</a:t>
                      </a:r>
                      <a:endParaRPr lang="it-IT"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dirty="0" smtClean="0">
                          <a:effectLst/>
                          <a:sym typeface="Symbol" panose="05050102010706020507" pitchFamily="18" charset="2"/>
                        </a:rPr>
                        <a:t></a:t>
                      </a:r>
                      <a:r>
                        <a:rPr lang="it-IT" sz="1100" u="none" strike="noStrike" dirty="0" smtClean="0">
                          <a:effectLst/>
                        </a:rPr>
                        <a:t>/</a:t>
                      </a:r>
                      <a:r>
                        <a:rPr lang="it-IT" sz="1100" u="none" strike="noStrike" dirty="0" smtClean="0">
                          <a:effectLst/>
                          <a:sym typeface="Symbol" panose="05050102010706020507" pitchFamily="18" charset="2"/>
                        </a:rPr>
                        <a:t></a:t>
                      </a:r>
                      <a:r>
                        <a:rPr lang="it-IT" sz="1100" u="none" strike="noStrike" dirty="0" smtClean="0">
                          <a:effectLst/>
                        </a:rPr>
                        <a:t>T </a:t>
                      </a:r>
                      <a:r>
                        <a:rPr lang="it-IT" sz="1100" u="none" strike="noStrike" dirty="0">
                          <a:effectLst/>
                        </a:rPr>
                        <a:t>(1270nm) [nm/°C]</a:t>
                      </a:r>
                      <a:endParaRPr lang="it-IT"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dirty="0" smtClean="0">
                          <a:effectLst/>
                          <a:sym typeface="Symbol" panose="05050102010706020507" pitchFamily="18" charset="2"/>
                        </a:rPr>
                        <a:t></a:t>
                      </a:r>
                      <a:r>
                        <a:rPr lang="it-IT" sz="1100" u="none" strike="noStrike" dirty="0" smtClean="0">
                          <a:effectLst/>
                        </a:rPr>
                        <a:t>/</a:t>
                      </a:r>
                      <a:r>
                        <a:rPr lang="it-IT" sz="1100" u="none" strike="noStrike" dirty="0" smtClean="0">
                          <a:effectLst/>
                          <a:sym typeface="Symbol" panose="05050102010706020507" pitchFamily="18" charset="2"/>
                        </a:rPr>
                        <a:t></a:t>
                      </a:r>
                      <a:r>
                        <a:rPr lang="it-IT" sz="1100" u="none" strike="noStrike" dirty="0" smtClean="0">
                          <a:effectLst/>
                        </a:rPr>
                        <a:t>T </a:t>
                      </a:r>
                      <a:r>
                        <a:rPr lang="it-IT" sz="1100" u="none" strike="noStrike" dirty="0">
                          <a:effectLst/>
                        </a:rPr>
                        <a:t>(1330nm) [nm/°C]</a:t>
                      </a:r>
                      <a:endParaRPr lang="it-IT"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34448707"/>
                  </a:ext>
                </a:extLst>
              </a:tr>
              <a:tr h="190500">
                <a:tc>
                  <a:txBody>
                    <a:bodyPr/>
                    <a:lstStyle/>
                    <a:p>
                      <a:pPr algn="ctr" fontAlgn="ctr"/>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0.0871</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dirty="0">
                          <a:effectLst/>
                        </a:rPr>
                        <a:t>0.0909</a:t>
                      </a:r>
                      <a:endParaRPr lang="it-IT"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5713227"/>
                  </a:ext>
                </a:extLst>
              </a:tr>
              <a:tr h="190500">
                <a:tc>
                  <a:txBody>
                    <a:bodyPr/>
                    <a:lstStyle/>
                    <a:p>
                      <a:pPr algn="ctr" fontAlgn="ctr"/>
                      <a:r>
                        <a:rPr lang="it-IT" sz="1100" u="none" strike="noStrike">
                          <a:effectLst/>
                        </a:rPr>
                        <a:t>2</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0.0866</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dirty="0" smtClean="0">
                          <a:effectLst/>
                        </a:rPr>
                        <a:t>0.0910</a:t>
                      </a:r>
                      <a:endParaRPr lang="it-IT"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94521854"/>
                  </a:ext>
                </a:extLst>
              </a:tr>
              <a:tr h="190500">
                <a:tc>
                  <a:txBody>
                    <a:bodyPr/>
                    <a:lstStyle/>
                    <a:p>
                      <a:pPr algn="ctr" fontAlgn="ctr"/>
                      <a:r>
                        <a:rPr lang="it-IT" sz="1100" u="none" strike="noStrike">
                          <a:effectLst/>
                        </a:rPr>
                        <a:t>3</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0.0863</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0.0906</a:t>
                      </a:r>
                      <a:endParaRPr lang="it-IT"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71994339"/>
                  </a:ext>
                </a:extLst>
              </a:tr>
              <a:tr h="190500">
                <a:tc>
                  <a:txBody>
                    <a:bodyPr/>
                    <a:lstStyle/>
                    <a:p>
                      <a:pPr algn="ctr" fontAlgn="ctr"/>
                      <a:r>
                        <a:rPr lang="it-IT" sz="1100" u="none" strike="noStrike">
                          <a:effectLst/>
                        </a:rPr>
                        <a:t>4</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0.0874</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0.0911</a:t>
                      </a:r>
                      <a:endParaRPr lang="it-IT"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89276294"/>
                  </a:ext>
                </a:extLst>
              </a:tr>
              <a:tr h="190500">
                <a:tc>
                  <a:txBody>
                    <a:bodyPr/>
                    <a:lstStyle/>
                    <a:p>
                      <a:pPr algn="ctr" fontAlgn="ctr"/>
                      <a:r>
                        <a:rPr lang="it-IT" sz="1100" u="none" strike="noStrike">
                          <a:effectLst/>
                        </a:rPr>
                        <a:t>5</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dirty="0">
                          <a:effectLst/>
                        </a:rPr>
                        <a:t>0.0879</a:t>
                      </a:r>
                      <a:endParaRPr lang="it-IT"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0.0913</a:t>
                      </a:r>
                      <a:endParaRPr lang="it-IT"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63477739"/>
                  </a:ext>
                </a:extLst>
              </a:tr>
              <a:tr h="190500">
                <a:tc>
                  <a:txBody>
                    <a:bodyPr/>
                    <a:lstStyle/>
                    <a:p>
                      <a:pPr algn="ctr" fontAlgn="ctr"/>
                      <a:r>
                        <a:rPr lang="it-IT" sz="1100" u="none" strike="noStrike">
                          <a:effectLst/>
                        </a:rPr>
                        <a:t>6</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dirty="0">
                          <a:effectLst/>
                        </a:rPr>
                        <a:t>0.0877</a:t>
                      </a:r>
                      <a:endParaRPr lang="it-IT"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dirty="0" smtClean="0">
                          <a:effectLst/>
                        </a:rPr>
                        <a:t>0.0920</a:t>
                      </a:r>
                      <a:endParaRPr lang="it-IT"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20784"/>
                  </a:ext>
                </a:extLst>
              </a:tr>
              <a:tr h="190500">
                <a:tc>
                  <a:txBody>
                    <a:bodyPr/>
                    <a:lstStyle/>
                    <a:p>
                      <a:pPr algn="ctr" fontAlgn="ctr"/>
                      <a:r>
                        <a:rPr lang="it-IT" sz="1100" u="none" strike="noStrike">
                          <a:effectLst/>
                        </a:rPr>
                        <a:t>7</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0.0858</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0.0901</a:t>
                      </a:r>
                      <a:endParaRPr lang="it-IT"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27342140"/>
                  </a:ext>
                </a:extLst>
              </a:tr>
              <a:tr h="190500">
                <a:tc>
                  <a:txBody>
                    <a:bodyPr/>
                    <a:lstStyle/>
                    <a:p>
                      <a:pPr algn="ctr" fontAlgn="ctr"/>
                      <a:r>
                        <a:rPr lang="it-IT" sz="1100" u="none" strike="noStrike">
                          <a:effectLst/>
                        </a:rPr>
                        <a:t>8</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a:effectLst/>
                        </a:rPr>
                        <a:t>0.0862</a:t>
                      </a:r>
                      <a:endParaRPr lang="it-IT"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100" u="none" strike="noStrike" dirty="0" smtClean="0">
                          <a:effectLst/>
                        </a:rPr>
                        <a:t>0.0900</a:t>
                      </a:r>
                      <a:endParaRPr lang="it-IT"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56224009"/>
                  </a:ext>
                </a:extLst>
              </a:tr>
            </a:tbl>
          </a:graphicData>
        </a:graphic>
      </p:graphicFrame>
    </p:spTree>
    <p:extLst>
      <p:ext uri="{BB962C8B-B14F-4D97-AF65-F5344CB8AC3E}">
        <p14:creationId xmlns:p14="http://schemas.microsoft.com/office/powerpoint/2010/main" val="2437644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WDM 1270/1330 </a:t>
            </a:r>
            <a:r>
              <a:rPr lang="it-IT" sz="2800" dirty="0" err="1" smtClean="0"/>
              <a:t>pre</a:t>
            </a:r>
            <a:r>
              <a:rPr lang="it-IT" sz="2800" dirty="0" smtClean="0"/>
              <a:t>-production </a:t>
            </a:r>
            <a:r>
              <a:rPr lang="it-IT" sz="2800" dirty="0" err="1" smtClean="0"/>
              <a:t>meas</a:t>
            </a:r>
            <a:r>
              <a:rPr lang="it-IT" sz="2800" dirty="0" smtClean="0"/>
              <a:t>.</a:t>
            </a:r>
            <a:endParaRPr lang="it-IT" sz="2800" dirty="0"/>
          </a:p>
        </p:txBody>
      </p:sp>
      <p:graphicFrame>
        <p:nvGraphicFramePr>
          <p:cNvPr id="26" name="Tabella 25"/>
          <p:cNvGraphicFramePr>
            <a:graphicFrameLocks noGrp="1"/>
          </p:cNvGraphicFramePr>
          <p:nvPr>
            <p:extLst>
              <p:ext uri="{D42A27DB-BD31-4B8C-83A1-F6EECF244321}">
                <p14:modId xmlns:p14="http://schemas.microsoft.com/office/powerpoint/2010/main" val="473101917"/>
              </p:ext>
            </p:extLst>
          </p:nvPr>
        </p:nvGraphicFramePr>
        <p:xfrm>
          <a:off x="3402090" y="1794504"/>
          <a:ext cx="5486400" cy="2219325"/>
        </p:xfrm>
        <a:graphic>
          <a:graphicData uri="http://schemas.openxmlformats.org/drawingml/2006/table">
            <a:tbl>
              <a:tblPr/>
              <a:tblGrid>
                <a:gridCol w="609600">
                  <a:extLst>
                    <a:ext uri="{9D8B030D-6E8A-4147-A177-3AD203B41FA5}">
                      <a16:colId xmlns:a16="http://schemas.microsoft.com/office/drawing/2014/main" val="1696644703"/>
                    </a:ext>
                  </a:extLst>
                </a:gridCol>
                <a:gridCol w="609600">
                  <a:extLst>
                    <a:ext uri="{9D8B030D-6E8A-4147-A177-3AD203B41FA5}">
                      <a16:colId xmlns:a16="http://schemas.microsoft.com/office/drawing/2014/main" val="2198775953"/>
                    </a:ext>
                  </a:extLst>
                </a:gridCol>
                <a:gridCol w="609600">
                  <a:extLst>
                    <a:ext uri="{9D8B030D-6E8A-4147-A177-3AD203B41FA5}">
                      <a16:colId xmlns:a16="http://schemas.microsoft.com/office/drawing/2014/main" val="2710018475"/>
                    </a:ext>
                  </a:extLst>
                </a:gridCol>
                <a:gridCol w="609600">
                  <a:extLst>
                    <a:ext uri="{9D8B030D-6E8A-4147-A177-3AD203B41FA5}">
                      <a16:colId xmlns:a16="http://schemas.microsoft.com/office/drawing/2014/main" val="2608793589"/>
                    </a:ext>
                  </a:extLst>
                </a:gridCol>
                <a:gridCol w="609600">
                  <a:extLst>
                    <a:ext uri="{9D8B030D-6E8A-4147-A177-3AD203B41FA5}">
                      <a16:colId xmlns:a16="http://schemas.microsoft.com/office/drawing/2014/main" val="2647520656"/>
                    </a:ext>
                  </a:extLst>
                </a:gridCol>
                <a:gridCol w="609600">
                  <a:extLst>
                    <a:ext uri="{9D8B030D-6E8A-4147-A177-3AD203B41FA5}">
                      <a16:colId xmlns:a16="http://schemas.microsoft.com/office/drawing/2014/main" val="777562716"/>
                    </a:ext>
                  </a:extLst>
                </a:gridCol>
                <a:gridCol w="609600">
                  <a:extLst>
                    <a:ext uri="{9D8B030D-6E8A-4147-A177-3AD203B41FA5}">
                      <a16:colId xmlns:a16="http://schemas.microsoft.com/office/drawing/2014/main" val="1113129135"/>
                    </a:ext>
                  </a:extLst>
                </a:gridCol>
                <a:gridCol w="609600">
                  <a:extLst>
                    <a:ext uri="{9D8B030D-6E8A-4147-A177-3AD203B41FA5}">
                      <a16:colId xmlns:a16="http://schemas.microsoft.com/office/drawing/2014/main" val="2848588829"/>
                    </a:ext>
                  </a:extLst>
                </a:gridCol>
                <a:gridCol w="609600">
                  <a:extLst>
                    <a:ext uri="{9D8B030D-6E8A-4147-A177-3AD203B41FA5}">
                      <a16:colId xmlns:a16="http://schemas.microsoft.com/office/drawing/2014/main" val="3052089050"/>
                    </a:ext>
                  </a:extLst>
                </a:gridCol>
              </a:tblGrid>
              <a:tr h="200025">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4">
                  <a:txBody>
                    <a:bodyPr/>
                    <a:lstStyle/>
                    <a:p>
                      <a:pPr algn="ctr" fontAlgn="ctr"/>
                      <a:r>
                        <a:rPr lang="it-IT" sz="1100" b="1" i="0" u="none" strike="noStrike" dirty="0">
                          <a:solidFill>
                            <a:srgbClr val="FF0000"/>
                          </a:solidFill>
                          <a:effectLst/>
                          <a:latin typeface="Calibri" panose="020F0502020204030204" pitchFamily="34" charset="0"/>
                        </a:rPr>
                        <a:t>0m</a:t>
                      </a:r>
                    </a:p>
                  </a:txBody>
                  <a:tcPr marL="9525" marR="9525"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fontAlgn="ctr"/>
                      <a:r>
                        <a:rPr lang="it-IT" sz="1100" b="1" i="0" u="none" strike="noStrike">
                          <a:solidFill>
                            <a:srgbClr val="FF0000"/>
                          </a:solidFill>
                          <a:effectLst/>
                          <a:latin typeface="Calibri" panose="020F0502020204030204" pitchFamily="34" charset="0"/>
                        </a:rPr>
                        <a:t>10km</a:t>
                      </a:r>
                    </a:p>
                  </a:txBody>
                  <a:tcPr marL="9525" marR="9525" marT="9525"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292790242"/>
                  </a:ext>
                </a:extLst>
              </a:tr>
              <a:tr h="209550">
                <a:tc>
                  <a:txBody>
                    <a:bodyPr/>
                    <a:lstStyle/>
                    <a:p>
                      <a:pPr algn="r" fontAlgn="b"/>
                      <a:r>
                        <a:rPr lang="it-IT" sz="1100" b="0" i="0" u="none" strike="noStrike">
                          <a:solidFill>
                            <a:srgbClr val="000000"/>
                          </a:solidFill>
                          <a:effectLst/>
                          <a:latin typeface="Calibri" panose="020F0502020204030204" pitchFamily="34" charset="0"/>
                        </a:rPr>
                        <a:t> </a:t>
                      </a:r>
                    </a:p>
                  </a:txBody>
                  <a:tcPr marL="9525" marR="9525" marT="9525"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gridSpan="2">
                  <a:txBody>
                    <a:bodyPr/>
                    <a:lstStyle/>
                    <a:p>
                      <a:pPr algn="ctr" fontAlgn="ctr"/>
                      <a:r>
                        <a:rPr lang="it-IT" sz="1100" b="1" i="0" u="none" strike="noStrike">
                          <a:solidFill>
                            <a:srgbClr val="000000"/>
                          </a:solidFill>
                          <a:effectLst/>
                          <a:latin typeface="Calibri" panose="020F0502020204030204" pitchFamily="34" charset="0"/>
                        </a:rPr>
                        <a:t>1270nm</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it-IT"/>
                    </a:p>
                  </a:txBody>
                  <a:tcPr/>
                </a:tc>
                <a:tc gridSpan="2">
                  <a:txBody>
                    <a:bodyPr/>
                    <a:lstStyle/>
                    <a:p>
                      <a:pPr algn="ctr" fontAlgn="ctr"/>
                      <a:r>
                        <a:rPr lang="it-IT" sz="1100" b="1" i="0" u="none" strike="noStrike">
                          <a:solidFill>
                            <a:srgbClr val="000000"/>
                          </a:solidFill>
                          <a:effectLst/>
                          <a:latin typeface="Calibri" panose="020F0502020204030204" pitchFamily="34" charset="0"/>
                        </a:rPr>
                        <a:t>1330nm</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it-IT"/>
                    </a:p>
                  </a:txBody>
                  <a:tcPr/>
                </a:tc>
                <a:tc gridSpan="2">
                  <a:txBody>
                    <a:bodyPr/>
                    <a:lstStyle/>
                    <a:p>
                      <a:pPr algn="ctr" fontAlgn="ctr"/>
                      <a:r>
                        <a:rPr lang="it-IT" sz="1100" b="1" i="0" u="none" strike="noStrike">
                          <a:solidFill>
                            <a:srgbClr val="000000"/>
                          </a:solidFill>
                          <a:effectLst/>
                          <a:latin typeface="Calibri" panose="020F0502020204030204" pitchFamily="34" charset="0"/>
                        </a:rPr>
                        <a:t>1270nm</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it-IT"/>
                    </a:p>
                  </a:txBody>
                  <a:tcPr/>
                </a:tc>
                <a:tc gridSpan="2">
                  <a:txBody>
                    <a:bodyPr/>
                    <a:lstStyle/>
                    <a:p>
                      <a:pPr algn="ctr" fontAlgn="b"/>
                      <a:r>
                        <a:rPr lang="it-IT" sz="1100" b="1" i="0" u="none" strike="noStrike">
                          <a:solidFill>
                            <a:srgbClr val="000000"/>
                          </a:solidFill>
                          <a:effectLst/>
                          <a:latin typeface="Calibri" panose="020F0502020204030204" pitchFamily="34" charset="0"/>
                        </a:rPr>
                        <a:t>1330nm</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it-IT"/>
                    </a:p>
                  </a:txBody>
                  <a:tcPr/>
                </a:tc>
                <a:extLst>
                  <a:ext uri="{0D108BD9-81ED-4DB2-BD59-A6C34878D82A}">
                    <a16:rowId xmlns:a16="http://schemas.microsoft.com/office/drawing/2014/main" val="3770347600"/>
                  </a:ext>
                </a:extLst>
              </a:tr>
              <a:tr h="209550">
                <a:tc>
                  <a:txBody>
                    <a:bodyPr/>
                    <a:lstStyle/>
                    <a:p>
                      <a:pPr algn="ctr" fontAlgn="ctr"/>
                      <a:r>
                        <a:rPr lang="it-IT" sz="1100" b="1" i="0" u="none" strike="noStrike">
                          <a:solidFill>
                            <a:srgbClr val="000000"/>
                          </a:solidFill>
                          <a:effectLst/>
                          <a:latin typeface="Calibri" panose="020F0502020204030204" pitchFamily="34" charset="0"/>
                        </a:rPr>
                        <a:t>Link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100MHz</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450MHz</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100MHz</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450MHz</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100MHz</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450MHz</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100MHz</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450MHz</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640178"/>
                  </a:ext>
                </a:extLst>
              </a:tr>
              <a:tr h="200025">
                <a:tc>
                  <a:txBody>
                    <a:bodyPr/>
                    <a:lstStyle/>
                    <a:p>
                      <a:pPr algn="ctr" fontAlgn="ctr"/>
                      <a:r>
                        <a:rPr lang="it-IT" sz="1100" b="0" i="0" u="none" strike="noStrike">
                          <a:solidFill>
                            <a:srgbClr val="000000"/>
                          </a:solidFill>
                          <a:effectLst/>
                          <a:latin typeface="Calibri" panose="020F0502020204030204" pitchFamily="34" charset="0"/>
                        </a:rPr>
                        <a:t>1</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14.9</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14.2</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17.2</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16.1</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14.0</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13.2</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14.8</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dirty="0">
                          <a:solidFill>
                            <a:srgbClr val="000000"/>
                          </a:solidFill>
                          <a:effectLst/>
                          <a:latin typeface="Calibri" panose="020F0502020204030204" pitchFamily="34" charset="0"/>
                        </a:rPr>
                        <a:t>13.7</a:t>
                      </a:r>
                    </a:p>
                  </a:txBody>
                  <a:tcPr marL="9525" marR="9525" marT="9525" marB="0" anchor="b">
                    <a:lnL w="63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rgbClr val="A6A6A6"/>
                    </a:solidFill>
                  </a:tcPr>
                </a:tc>
                <a:extLst>
                  <a:ext uri="{0D108BD9-81ED-4DB2-BD59-A6C34878D82A}">
                    <a16:rowId xmlns:a16="http://schemas.microsoft.com/office/drawing/2014/main" val="1182057175"/>
                  </a:ext>
                </a:extLst>
              </a:tr>
              <a:tr h="200025">
                <a:tc>
                  <a:txBody>
                    <a:bodyPr/>
                    <a:lstStyle/>
                    <a:p>
                      <a:pPr algn="ctr" fontAlgn="ctr"/>
                      <a:r>
                        <a:rPr lang="it-IT" sz="1100" b="0" i="0" u="none" strike="noStrike">
                          <a:solidFill>
                            <a:srgbClr val="000000"/>
                          </a:solidFill>
                          <a:effectLst/>
                          <a:latin typeface="Calibri" panose="020F0502020204030204" pitchFamily="34" charset="0"/>
                        </a:rPr>
                        <a:t>2</a:t>
                      </a:r>
                    </a:p>
                  </a:txBody>
                  <a:tcPr marL="9525" marR="9525"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15.7</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15.4</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14.9</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14.3</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13.9</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13.3</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dirty="0">
                          <a:solidFill>
                            <a:srgbClr val="000000"/>
                          </a:solidFill>
                          <a:effectLst/>
                          <a:latin typeface="Calibri" panose="020F0502020204030204" pitchFamily="34" charset="0"/>
                        </a:rPr>
                        <a:t>13.1</a:t>
                      </a:r>
                    </a:p>
                  </a:txBody>
                  <a:tcPr marL="9525" marR="9525" marT="9525" marB="0" anchor="b">
                    <a:lnL w="63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097075"/>
                  </a:ext>
                </a:extLst>
              </a:tr>
              <a:tr h="200025">
                <a:tc>
                  <a:txBody>
                    <a:bodyPr/>
                    <a:lstStyle/>
                    <a:p>
                      <a:pPr algn="ctr" fontAlgn="ctr"/>
                      <a:r>
                        <a:rPr lang="it-IT" sz="1100" b="0" i="0" u="none" strike="noStrike">
                          <a:solidFill>
                            <a:srgbClr val="000000"/>
                          </a:solidFill>
                          <a:effectLst/>
                          <a:latin typeface="Calibri" panose="020F0502020204030204" pitchFamily="34" charset="0"/>
                        </a:rPr>
                        <a:t>3</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15.4</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14.8</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15.1</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14.5</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14.7</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14.4</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dirty="0">
                          <a:solidFill>
                            <a:srgbClr val="000000"/>
                          </a:solidFill>
                          <a:effectLst/>
                          <a:latin typeface="Calibri" panose="020F0502020204030204" pitchFamily="34" charset="0"/>
                        </a:rPr>
                        <a:t>12.5</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13.1</a:t>
                      </a:r>
                    </a:p>
                  </a:txBody>
                  <a:tcPr marL="9525" marR="9525" marT="9525" marB="0" anchor="b">
                    <a:lnL w="63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rgbClr val="A6A6A6"/>
                    </a:solidFill>
                  </a:tcPr>
                </a:tc>
                <a:extLst>
                  <a:ext uri="{0D108BD9-81ED-4DB2-BD59-A6C34878D82A}">
                    <a16:rowId xmlns:a16="http://schemas.microsoft.com/office/drawing/2014/main" val="37490722"/>
                  </a:ext>
                </a:extLst>
              </a:tr>
              <a:tr h="200025">
                <a:tc>
                  <a:txBody>
                    <a:bodyPr/>
                    <a:lstStyle/>
                    <a:p>
                      <a:pPr algn="ctr" fontAlgn="ctr"/>
                      <a:r>
                        <a:rPr lang="it-IT" sz="1100" b="0" i="0" u="none" strike="noStrike">
                          <a:solidFill>
                            <a:srgbClr val="000000"/>
                          </a:solidFill>
                          <a:effectLst/>
                          <a:latin typeface="Calibri" panose="020F0502020204030204" pitchFamily="34" charset="0"/>
                        </a:rPr>
                        <a:t>4</a:t>
                      </a:r>
                    </a:p>
                  </a:txBody>
                  <a:tcPr marL="9525" marR="9525"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14.9</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14.3</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14.2</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13.7</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14.0</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13.7</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12.7</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dirty="0">
                          <a:solidFill>
                            <a:srgbClr val="000000"/>
                          </a:solidFill>
                          <a:effectLst/>
                          <a:latin typeface="Calibri" panose="020F0502020204030204" pitchFamily="34" charset="0"/>
                        </a:rPr>
                        <a:t>12.3</a:t>
                      </a:r>
                    </a:p>
                  </a:txBody>
                  <a:tcPr marL="9525" marR="9525" marT="9525" marB="0" anchor="b">
                    <a:lnL w="63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908883"/>
                  </a:ext>
                </a:extLst>
              </a:tr>
              <a:tr h="209550">
                <a:tc>
                  <a:txBody>
                    <a:bodyPr/>
                    <a:lstStyle/>
                    <a:p>
                      <a:pPr algn="ctr" fontAlgn="ctr"/>
                      <a:r>
                        <a:rPr lang="it-IT" sz="1100" b="0" i="0" u="none" strike="noStrike">
                          <a:solidFill>
                            <a:srgbClr val="000000"/>
                          </a:solidFill>
                          <a:effectLst/>
                          <a:latin typeface="Calibri" panose="020F0502020204030204" pitchFamily="34" charset="0"/>
                        </a:rPr>
                        <a:t>5</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dirty="0">
                          <a:solidFill>
                            <a:srgbClr val="000000"/>
                          </a:solidFill>
                          <a:effectLst/>
                          <a:latin typeface="Calibri" panose="020F0502020204030204" pitchFamily="34" charset="0"/>
                        </a:rPr>
                        <a:t>13.2</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12.3</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15.1</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14.6</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13.6</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13.3</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14.3</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14.1</a:t>
                      </a:r>
                    </a:p>
                  </a:txBody>
                  <a:tcPr marL="9525" marR="9525" marT="9525" marB="0" anchor="b">
                    <a:lnL w="63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rgbClr val="A6A6A6"/>
                    </a:solidFill>
                  </a:tcPr>
                </a:tc>
                <a:extLst>
                  <a:ext uri="{0D108BD9-81ED-4DB2-BD59-A6C34878D82A}">
                    <a16:rowId xmlns:a16="http://schemas.microsoft.com/office/drawing/2014/main" val="3033067215"/>
                  </a:ext>
                </a:extLst>
              </a:tr>
              <a:tr h="200025">
                <a:tc>
                  <a:txBody>
                    <a:bodyPr/>
                    <a:lstStyle/>
                    <a:p>
                      <a:pPr algn="ctr" fontAlgn="ctr"/>
                      <a:r>
                        <a:rPr lang="it-IT" sz="1100" b="0" i="0" u="none" strike="noStrike">
                          <a:solidFill>
                            <a:srgbClr val="000000"/>
                          </a:solidFill>
                          <a:effectLst/>
                          <a:latin typeface="Calibri" panose="020F0502020204030204" pitchFamily="34" charset="0"/>
                        </a:rPr>
                        <a:t>6</a:t>
                      </a:r>
                    </a:p>
                  </a:txBody>
                  <a:tcPr marL="9525" marR="9525"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15.1</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14.6</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15.3</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14.5</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14.2</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13.8</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12.3</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8149718"/>
                  </a:ext>
                </a:extLst>
              </a:tr>
              <a:tr h="200025">
                <a:tc>
                  <a:txBody>
                    <a:bodyPr/>
                    <a:lstStyle/>
                    <a:p>
                      <a:pPr algn="ctr" fontAlgn="ctr"/>
                      <a:r>
                        <a:rPr lang="it-IT" sz="1100" b="0" i="0" u="none" strike="noStrike">
                          <a:solidFill>
                            <a:srgbClr val="000000"/>
                          </a:solidFill>
                          <a:effectLst/>
                          <a:latin typeface="Calibri" panose="020F0502020204030204" pitchFamily="34" charset="0"/>
                        </a:rPr>
                        <a:t>7</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14.4</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13.8</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14.7</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14.1</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13.5</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13.1</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13.5</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it-IT" sz="1100" b="0" i="0" u="none" strike="noStrike">
                          <a:solidFill>
                            <a:srgbClr val="000000"/>
                          </a:solidFill>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rgbClr val="A6A6A6"/>
                    </a:solidFill>
                  </a:tcPr>
                </a:tc>
                <a:extLst>
                  <a:ext uri="{0D108BD9-81ED-4DB2-BD59-A6C34878D82A}">
                    <a16:rowId xmlns:a16="http://schemas.microsoft.com/office/drawing/2014/main" val="2864087383"/>
                  </a:ext>
                </a:extLst>
              </a:tr>
              <a:tr h="190500">
                <a:tc>
                  <a:txBody>
                    <a:bodyPr/>
                    <a:lstStyle/>
                    <a:p>
                      <a:pPr algn="ctr" fontAlgn="ctr"/>
                      <a:r>
                        <a:rPr lang="it-IT" sz="1100" b="0" i="0" u="none" strike="noStrike">
                          <a:solidFill>
                            <a:srgbClr val="000000"/>
                          </a:solidFill>
                          <a:effectLst/>
                          <a:latin typeface="Calibri" panose="020F0502020204030204" pitchFamily="34" charset="0"/>
                        </a:rPr>
                        <a:t>8</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dirty="0">
                          <a:solidFill>
                            <a:srgbClr val="000000"/>
                          </a:solidFill>
                          <a:effectLst/>
                          <a:latin typeface="Calibri" panose="020F0502020204030204" pitchFamily="34" charset="0"/>
                        </a:rPr>
                        <a:t>13.9</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a:solidFill>
                            <a:srgbClr val="000000"/>
                          </a:solidFill>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a:solidFill>
                            <a:srgbClr val="000000"/>
                          </a:solidFill>
                          <a:effectLst/>
                          <a:latin typeface="Calibri" panose="020F0502020204030204" pitchFamily="34" charset="0"/>
                        </a:rPr>
                        <a:t>14.3</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a:solidFill>
                            <a:srgbClr val="000000"/>
                          </a:solidFill>
                          <a:effectLst/>
                          <a:latin typeface="Calibri" panose="020F0502020204030204" pitchFamily="34" charset="0"/>
                        </a:rPr>
                        <a:t>13.9</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a:solidFill>
                            <a:srgbClr val="000000"/>
                          </a:solidFill>
                          <a:effectLst/>
                          <a:latin typeface="Calibri" panose="020F0502020204030204" pitchFamily="34" charset="0"/>
                        </a:rPr>
                        <a:t>12.3</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a:solidFill>
                            <a:srgbClr val="000000"/>
                          </a:solidFill>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a:solidFill>
                            <a:srgbClr val="000000"/>
                          </a:solidFill>
                          <a:effectLst/>
                          <a:latin typeface="Calibri" panose="020F0502020204030204" pitchFamily="34" charset="0"/>
                        </a:rPr>
                        <a:t>13.6</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dirty="0">
                          <a:solidFill>
                            <a:srgbClr val="000000"/>
                          </a:solidFill>
                          <a:effectLst/>
                          <a:latin typeface="Calibri" panose="020F0502020204030204" pitchFamily="34" charset="0"/>
                        </a:rPr>
                        <a:t>13.3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01014633"/>
                  </a:ext>
                </a:extLst>
              </a:tr>
            </a:tbl>
          </a:graphicData>
        </a:graphic>
      </p:graphicFrame>
      <p:pic>
        <p:nvPicPr>
          <p:cNvPr id="28" name="Immagine 27"/>
          <p:cNvPicPr>
            <a:picLocks noChangeAspect="1"/>
          </p:cNvPicPr>
          <p:nvPr/>
        </p:nvPicPr>
        <p:blipFill>
          <a:blip r:embed="rId2"/>
          <a:stretch>
            <a:fillRect/>
          </a:stretch>
        </p:blipFill>
        <p:spPr>
          <a:xfrm>
            <a:off x="84301" y="4107361"/>
            <a:ext cx="4320000" cy="2570199"/>
          </a:xfrm>
          <a:prstGeom prst="rect">
            <a:avLst/>
          </a:prstGeom>
        </p:spPr>
      </p:pic>
      <p:pic>
        <p:nvPicPr>
          <p:cNvPr id="30" name="Immagine 29"/>
          <p:cNvPicPr>
            <a:picLocks noChangeAspect="1"/>
          </p:cNvPicPr>
          <p:nvPr/>
        </p:nvPicPr>
        <p:blipFill>
          <a:blip r:embed="rId3"/>
          <a:stretch>
            <a:fillRect/>
          </a:stretch>
        </p:blipFill>
        <p:spPr>
          <a:xfrm>
            <a:off x="4553314" y="4107361"/>
            <a:ext cx="4590686" cy="2725148"/>
          </a:xfrm>
          <a:prstGeom prst="rect">
            <a:avLst/>
          </a:prstGeom>
        </p:spPr>
      </p:pic>
      <p:sp>
        <p:nvSpPr>
          <p:cNvPr id="3" name="CasellaDiTesto 2"/>
          <p:cNvSpPr txBox="1"/>
          <p:nvPr/>
        </p:nvSpPr>
        <p:spPr>
          <a:xfrm>
            <a:off x="5814987" y="1432935"/>
            <a:ext cx="1033670" cy="369332"/>
          </a:xfrm>
          <a:prstGeom prst="rect">
            <a:avLst/>
          </a:prstGeom>
          <a:noFill/>
        </p:spPr>
        <p:txBody>
          <a:bodyPr wrap="square" rtlCol="0">
            <a:spAutoFit/>
          </a:bodyPr>
          <a:lstStyle/>
          <a:p>
            <a:pPr algn="r"/>
            <a:r>
              <a:rPr lang="it-IT" dirty="0" smtClean="0"/>
              <a:t>OP1dB</a:t>
            </a:r>
            <a:endParaRPr lang="it-IT" dirty="0"/>
          </a:p>
        </p:txBody>
      </p:sp>
      <p:sp>
        <p:nvSpPr>
          <p:cNvPr id="4" name="CasellaDiTesto 3"/>
          <p:cNvSpPr txBox="1"/>
          <p:nvPr/>
        </p:nvSpPr>
        <p:spPr>
          <a:xfrm>
            <a:off x="209865" y="1888503"/>
            <a:ext cx="3284990" cy="2031325"/>
          </a:xfrm>
          <a:prstGeom prst="rect">
            <a:avLst/>
          </a:prstGeom>
          <a:noFill/>
        </p:spPr>
        <p:txBody>
          <a:bodyPr wrap="square" rtlCol="0">
            <a:spAutoFit/>
          </a:bodyPr>
          <a:lstStyle/>
          <a:p>
            <a:r>
              <a:rPr lang="en-US" dirty="0"/>
              <a:t>Completed at +25°C for </a:t>
            </a:r>
            <a:r>
              <a:rPr lang="en-US" dirty="0" smtClean="0"/>
              <a:t>RF</a:t>
            </a:r>
          </a:p>
          <a:p>
            <a:r>
              <a:rPr lang="en-US" dirty="0" smtClean="0"/>
              <a:t>(S-parameters</a:t>
            </a:r>
            <a:r>
              <a:rPr lang="en-US" dirty="0"/>
              <a:t>, NF, P1dB and IP2/IP3) with and without 10Km of G652D SMF optical fibre between TX and RX</a:t>
            </a:r>
          </a:p>
          <a:p>
            <a:r>
              <a:rPr lang="en-US" dirty="0"/>
              <a:t> </a:t>
            </a:r>
            <a:r>
              <a:rPr lang="en-US" dirty="0" smtClean="0">
                <a:sym typeface="Wingdings" panose="05000000000000000000" pitchFamily="2" charset="2"/>
              </a:rPr>
              <a:t> </a:t>
            </a:r>
            <a:r>
              <a:rPr lang="en-US" dirty="0" smtClean="0"/>
              <a:t>needs </a:t>
            </a:r>
            <a:r>
              <a:rPr lang="en-US" dirty="0"/>
              <a:t>to be performed at least at -10°C and +</a:t>
            </a:r>
            <a:r>
              <a:rPr lang="en-US" dirty="0" smtClean="0"/>
              <a:t>70°C</a:t>
            </a:r>
            <a:endParaRPr lang="en-US" dirty="0"/>
          </a:p>
        </p:txBody>
      </p:sp>
    </p:spTree>
    <p:extLst>
      <p:ext uri="{BB962C8B-B14F-4D97-AF65-F5344CB8AC3E}">
        <p14:creationId xmlns:p14="http://schemas.microsoft.com/office/powerpoint/2010/main" val="1407884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0758" y="1615680"/>
            <a:ext cx="1822968" cy="6307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FF0000"/>
                </a:solidFill>
              </a:rPr>
              <a:t>Davide</a:t>
            </a:r>
            <a:r>
              <a:rPr lang="en-US" dirty="0" smtClean="0">
                <a:solidFill>
                  <a:srgbClr val="FF0000"/>
                </a:solidFill>
              </a:rPr>
              <a:t> </a:t>
            </a:r>
            <a:r>
              <a:rPr lang="en-US" dirty="0" err="1" smtClean="0">
                <a:solidFill>
                  <a:srgbClr val="FF0000"/>
                </a:solidFill>
              </a:rPr>
              <a:t>Fierro</a:t>
            </a:r>
            <a:endParaRPr lang="en-US" dirty="0" smtClean="0">
              <a:solidFill>
                <a:srgbClr val="FF0000"/>
              </a:solidFill>
            </a:endParaRPr>
          </a:p>
          <a:p>
            <a:pPr algn="ctr"/>
            <a:r>
              <a:rPr lang="en-US" sz="1400" dirty="0" smtClean="0"/>
              <a:t>PM SKA Italia</a:t>
            </a:r>
            <a:endParaRPr lang="en-US" sz="1400" dirty="0"/>
          </a:p>
        </p:txBody>
      </p:sp>
      <p:sp>
        <p:nvSpPr>
          <p:cNvPr id="3" name="Rectangle 2"/>
          <p:cNvSpPr/>
          <p:nvPr/>
        </p:nvSpPr>
        <p:spPr>
          <a:xfrm>
            <a:off x="3410758" y="2696880"/>
            <a:ext cx="1822968" cy="836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Jader Monari</a:t>
            </a:r>
          </a:p>
          <a:p>
            <a:pPr algn="ctr"/>
            <a:r>
              <a:rPr lang="en-US" sz="1400" dirty="0" smtClean="0"/>
              <a:t>Technical LFAA coordinator</a:t>
            </a:r>
            <a:endParaRPr lang="en-US" sz="1400" dirty="0"/>
          </a:p>
        </p:txBody>
      </p:sp>
      <p:sp>
        <p:nvSpPr>
          <p:cNvPr id="4" name="Rectangle 3"/>
          <p:cNvSpPr/>
          <p:nvPr/>
        </p:nvSpPr>
        <p:spPr>
          <a:xfrm>
            <a:off x="361587" y="3852268"/>
            <a:ext cx="1474833" cy="6663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solidFill>
                  <a:srgbClr val="FF0000"/>
                </a:solidFill>
              </a:rPr>
              <a:t>Pietro</a:t>
            </a:r>
            <a:r>
              <a:rPr lang="en-US" sz="1400" dirty="0" smtClean="0">
                <a:solidFill>
                  <a:srgbClr val="FF0000"/>
                </a:solidFill>
              </a:rPr>
              <a:t> </a:t>
            </a:r>
            <a:r>
              <a:rPr lang="en-US" sz="1400" dirty="0" err="1" smtClean="0">
                <a:solidFill>
                  <a:srgbClr val="FF0000"/>
                </a:solidFill>
              </a:rPr>
              <a:t>Bolli</a:t>
            </a:r>
            <a:endParaRPr lang="en-US" sz="1400" dirty="0" smtClean="0">
              <a:solidFill>
                <a:srgbClr val="FF0000"/>
              </a:solidFill>
            </a:endParaRPr>
          </a:p>
          <a:p>
            <a:pPr algn="ctr"/>
            <a:r>
              <a:rPr lang="en-US" sz="1100" dirty="0" smtClean="0"/>
              <a:t>Antenna &amp; Calibration</a:t>
            </a:r>
            <a:endParaRPr lang="en-US" sz="1100" dirty="0"/>
          </a:p>
        </p:txBody>
      </p:sp>
      <p:sp>
        <p:nvSpPr>
          <p:cNvPr id="8" name="TextBox 7"/>
          <p:cNvSpPr txBox="1"/>
          <p:nvPr/>
        </p:nvSpPr>
        <p:spPr>
          <a:xfrm>
            <a:off x="5538022" y="1702080"/>
            <a:ext cx="1975646" cy="369332"/>
          </a:xfrm>
          <a:prstGeom prst="rect">
            <a:avLst/>
          </a:prstGeom>
          <a:noFill/>
        </p:spPr>
        <p:txBody>
          <a:bodyPr wrap="none" rtlCol="0">
            <a:spAutoFit/>
          </a:bodyPr>
          <a:lstStyle/>
          <a:p>
            <a:r>
              <a:rPr lang="en-US" dirty="0" smtClean="0"/>
              <a:t>Roma Headquarter</a:t>
            </a:r>
            <a:endParaRPr lang="en-US" dirty="0"/>
          </a:p>
        </p:txBody>
      </p:sp>
      <p:sp>
        <p:nvSpPr>
          <p:cNvPr id="9" name="TextBox 8"/>
          <p:cNvSpPr txBox="1"/>
          <p:nvPr/>
        </p:nvSpPr>
        <p:spPr>
          <a:xfrm>
            <a:off x="5538022" y="2891280"/>
            <a:ext cx="501722" cy="369332"/>
          </a:xfrm>
          <a:prstGeom prst="rect">
            <a:avLst/>
          </a:prstGeom>
          <a:noFill/>
        </p:spPr>
        <p:txBody>
          <a:bodyPr wrap="none" rtlCol="0">
            <a:spAutoFit/>
          </a:bodyPr>
          <a:lstStyle/>
          <a:p>
            <a:r>
              <a:rPr lang="en-US" dirty="0" smtClean="0"/>
              <a:t>IRA</a:t>
            </a:r>
            <a:endParaRPr lang="en-US" dirty="0"/>
          </a:p>
        </p:txBody>
      </p:sp>
      <p:sp>
        <p:nvSpPr>
          <p:cNvPr id="10" name="TextBox 9"/>
          <p:cNvSpPr txBox="1"/>
          <p:nvPr/>
        </p:nvSpPr>
        <p:spPr>
          <a:xfrm>
            <a:off x="796689" y="4540300"/>
            <a:ext cx="604628" cy="369332"/>
          </a:xfrm>
          <a:prstGeom prst="rect">
            <a:avLst/>
          </a:prstGeom>
          <a:noFill/>
        </p:spPr>
        <p:txBody>
          <a:bodyPr wrap="none" rtlCol="0">
            <a:spAutoFit/>
          </a:bodyPr>
          <a:lstStyle/>
          <a:p>
            <a:r>
              <a:rPr lang="en-US" dirty="0" smtClean="0"/>
              <a:t>OAA</a:t>
            </a:r>
            <a:endParaRPr lang="en-US" dirty="0"/>
          </a:p>
        </p:txBody>
      </p:sp>
      <p:sp>
        <p:nvSpPr>
          <p:cNvPr id="11" name="TextBox 10"/>
          <p:cNvSpPr txBox="1"/>
          <p:nvPr/>
        </p:nvSpPr>
        <p:spPr>
          <a:xfrm>
            <a:off x="2608362" y="4514240"/>
            <a:ext cx="501722" cy="369332"/>
          </a:xfrm>
          <a:prstGeom prst="rect">
            <a:avLst/>
          </a:prstGeom>
          <a:noFill/>
        </p:spPr>
        <p:txBody>
          <a:bodyPr wrap="none" rtlCol="0">
            <a:spAutoFit/>
          </a:bodyPr>
          <a:lstStyle/>
          <a:p>
            <a:r>
              <a:rPr lang="en-US" dirty="0" smtClean="0"/>
              <a:t>IRA</a:t>
            </a:r>
            <a:endParaRPr lang="en-US" dirty="0"/>
          </a:p>
        </p:txBody>
      </p:sp>
      <p:sp>
        <p:nvSpPr>
          <p:cNvPr id="12" name="TextBox 11"/>
          <p:cNvSpPr txBox="1"/>
          <p:nvPr/>
        </p:nvSpPr>
        <p:spPr>
          <a:xfrm>
            <a:off x="4368582" y="4514240"/>
            <a:ext cx="501722" cy="369332"/>
          </a:xfrm>
          <a:prstGeom prst="rect">
            <a:avLst/>
          </a:prstGeom>
          <a:noFill/>
        </p:spPr>
        <p:txBody>
          <a:bodyPr wrap="none" rtlCol="0">
            <a:spAutoFit/>
          </a:bodyPr>
          <a:lstStyle/>
          <a:p>
            <a:r>
              <a:rPr lang="en-US" dirty="0" smtClean="0"/>
              <a:t>IRA</a:t>
            </a:r>
            <a:endParaRPr lang="en-US" dirty="0"/>
          </a:p>
        </p:txBody>
      </p:sp>
      <p:sp>
        <p:nvSpPr>
          <p:cNvPr id="13" name="TextBox 12"/>
          <p:cNvSpPr txBox="1"/>
          <p:nvPr/>
        </p:nvSpPr>
        <p:spPr>
          <a:xfrm>
            <a:off x="6047297" y="4519226"/>
            <a:ext cx="710451" cy="369332"/>
          </a:xfrm>
          <a:prstGeom prst="rect">
            <a:avLst/>
          </a:prstGeom>
          <a:noFill/>
        </p:spPr>
        <p:txBody>
          <a:bodyPr wrap="none" rtlCol="0">
            <a:spAutoFit/>
          </a:bodyPr>
          <a:lstStyle/>
          <a:p>
            <a:r>
              <a:rPr lang="en-US" dirty="0" smtClean="0"/>
              <a:t>OACT</a:t>
            </a:r>
            <a:endParaRPr lang="en-US" dirty="0"/>
          </a:p>
        </p:txBody>
      </p:sp>
      <p:sp>
        <p:nvSpPr>
          <p:cNvPr id="14" name="Titolo 1"/>
          <p:cNvSpPr txBox="1">
            <a:spLocks/>
          </p:cNvSpPr>
          <p:nvPr/>
        </p:nvSpPr>
        <p:spPr>
          <a:xfrm>
            <a:off x="467544" y="188640"/>
            <a:ext cx="8229600" cy="1143000"/>
          </a:xfrm>
          <a:prstGeom prst="rect">
            <a:avLst/>
          </a:prstGeom>
        </p:spPr>
        <p:txBody>
          <a:bodyP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GB" dirty="0" smtClean="0">
                <a:solidFill>
                  <a:srgbClr val="FFFFFF"/>
                </a:solidFill>
              </a:rPr>
              <a:t>Italian SKA-low – Dream Team</a:t>
            </a:r>
          </a:p>
        </p:txBody>
      </p:sp>
      <p:pic>
        <p:nvPicPr>
          <p:cNvPr id="15" name="Picture 14" descr="TS_log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640" y="1507801"/>
            <a:ext cx="3188035" cy="2125357"/>
          </a:xfrm>
          <a:prstGeom prst="rect">
            <a:avLst/>
          </a:prstGeom>
        </p:spPr>
      </p:pic>
      <p:sp>
        <p:nvSpPr>
          <p:cNvPr id="16" name="CasellaDiTesto 5"/>
          <p:cNvSpPr txBox="1">
            <a:spLocks noChangeArrowheads="1"/>
          </p:cNvSpPr>
          <p:nvPr/>
        </p:nvSpPr>
        <p:spPr bwMode="auto">
          <a:xfrm>
            <a:off x="467544" y="5092685"/>
            <a:ext cx="3676753" cy="1785104"/>
          </a:xfrm>
          <a:prstGeom prst="rect">
            <a:avLst/>
          </a:prstGeom>
          <a:noFill/>
          <a:ln w="9525">
            <a:noFill/>
            <a:miter lim="800000"/>
            <a:headEnd/>
            <a:tailEnd/>
          </a:ln>
        </p:spPr>
        <p:txBody>
          <a:bodyPr wrap="square">
            <a:spAutoFit/>
          </a:bodyPr>
          <a:lstStyle/>
          <a:p>
            <a:r>
              <a:rPr lang="it-IT" sz="1100" u="sng" dirty="0" smtClean="0">
                <a:solidFill>
                  <a:srgbClr val="000000"/>
                </a:solidFill>
                <a:latin typeface="Calibri" pitchFamily="34" charset="0"/>
              </a:rPr>
              <a:t>SKA </a:t>
            </a:r>
            <a:r>
              <a:rPr lang="it-IT" sz="1100" u="sng" dirty="0" err="1" smtClean="0">
                <a:solidFill>
                  <a:srgbClr val="000000"/>
                </a:solidFill>
                <a:latin typeface="Calibri" pitchFamily="34" charset="0"/>
              </a:rPr>
              <a:t>Italian</a:t>
            </a:r>
            <a:r>
              <a:rPr lang="it-IT" sz="1100" u="sng" dirty="0" smtClean="0">
                <a:solidFill>
                  <a:srgbClr val="000000"/>
                </a:solidFill>
                <a:latin typeface="Calibri" pitchFamily="34" charset="0"/>
              </a:rPr>
              <a:t> Manager&amp; LFAA </a:t>
            </a:r>
            <a:r>
              <a:rPr lang="it-IT" sz="1100" u="sng" dirty="0" err="1" smtClean="0">
                <a:solidFill>
                  <a:srgbClr val="000000"/>
                </a:solidFill>
                <a:latin typeface="Calibri" pitchFamily="34" charset="0"/>
              </a:rPr>
              <a:t>board</a:t>
            </a:r>
            <a:r>
              <a:rPr lang="it-IT" sz="1100" u="sng" dirty="0" smtClean="0">
                <a:solidFill>
                  <a:srgbClr val="000000"/>
                </a:solidFill>
                <a:latin typeface="Calibri" pitchFamily="34" charset="0"/>
              </a:rPr>
              <a:t> </a:t>
            </a:r>
            <a:r>
              <a:rPr lang="it-IT" sz="1100" u="sng" dirty="0" err="1" smtClean="0">
                <a:solidFill>
                  <a:srgbClr val="000000"/>
                </a:solidFill>
                <a:latin typeface="Calibri" pitchFamily="34" charset="0"/>
              </a:rPr>
              <a:t>member</a:t>
            </a:r>
            <a:r>
              <a:rPr lang="it-IT" sz="1100" dirty="0" smtClean="0">
                <a:solidFill>
                  <a:srgbClr val="000000"/>
                </a:solidFill>
                <a:latin typeface="Calibri" pitchFamily="34" charset="0"/>
              </a:rPr>
              <a:t>: </a:t>
            </a:r>
            <a:r>
              <a:rPr lang="it-IT" sz="1100" dirty="0">
                <a:solidFill>
                  <a:srgbClr val="FF0000"/>
                </a:solidFill>
                <a:latin typeface="Calibri" pitchFamily="34" charset="0"/>
              </a:rPr>
              <a:t>Davide </a:t>
            </a:r>
            <a:r>
              <a:rPr lang="it-IT" sz="1100" dirty="0" smtClean="0">
                <a:solidFill>
                  <a:srgbClr val="FF0000"/>
                </a:solidFill>
                <a:latin typeface="Calibri" pitchFamily="34" charset="0"/>
              </a:rPr>
              <a:t>Fierro</a:t>
            </a:r>
            <a:endParaRPr lang="it-IT" sz="1100" u="sng" dirty="0" smtClean="0">
              <a:solidFill>
                <a:srgbClr val="000000"/>
              </a:solidFill>
              <a:latin typeface="Calibri" pitchFamily="34" charset="0"/>
            </a:endParaRPr>
          </a:p>
          <a:p>
            <a:r>
              <a:rPr lang="it-IT" sz="1100" u="sng" dirty="0" err="1" smtClean="0">
                <a:solidFill>
                  <a:srgbClr val="000000"/>
                </a:solidFill>
                <a:latin typeface="Calibri" pitchFamily="34" charset="0"/>
              </a:rPr>
              <a:t>Coordination</a:t>
            </a:r>
            <a:r>
              <a:rPr lang="it-IT" sz="1100" u="sng" dirty="0">
                <a:solidFill>
                  <a:srgbClr val="000000"/>
                </a:solidFill>
                <a:latin typeface="Calibri" pitchFamily="34" charset="0"/>
              </a:rPr>
              <a:t> </a:t>
            </a:r>
            <a:r>
              <a:rPr lang="it-IT" sz="1100" u="sng" dirty="0" smtClean="0">
                <a:solidFill>
                  <a:srgbClr val="000000"/>
                </a:solidFill>
                <a:latin typeface="Calibri" pitchFamily="34" charset="0"/>
              </a:rPr>
              <a:t>&amp; RX WP leader </a:t>
            </a:r>
            <a:r>
              <a:rPr lang="it-IT" sz="1100" dirty="0">
                <a:solidFill>
                  <a:srgbClr val="000000"/>
                </a:solidFill>
                <a:latin typeface="Calibri" pitchFamily="34" charset="0"/>
              </a:rPr>
              <a:t>: </a:t>
            </a:r>
            <a:r>
              <a:rPr lang="it-IT" sz="1100" dirty="0">
                <a:solidFill>
                  <a:srgbClr val="FF0000"/>
                </a:solidFill>
                <a:latin typeface="Calibri" pitchFamily="34" charset="0"/>
              </a:rPr>
              <a:t>Jader Monari</a:t>
            </a:r>
          </a:p>
          <a:p>
            <a:r>
              <a:rPr lang="it-IT" sz="1100" u="sng" dirty="0" smtClean="0">
                <a:solidFill>
                  <a:srgbClr val="000000"/>
                </a:solidFill>
                <a:latin typeface="Calibri" pitchFamily="34" charset="0"/>
              </a:rPr>
              <a:t>Antenna &amp; </a:t>
            </a:r>
            <a:r>
              <a:rPr lang="it-IT" sz="1100" u="sng" dirty="0" err="1" smtClean="0">
                <a:solidFill>
                  <a:srgbClr val="000000"/>
                </a:solidFill>
                <a:latin typeface="Calibri" pitchFamily="34" charset="0"/>
              </a:rPr>
              <a:t>Calibration</a:t>
            </a:r>
            <a:r>
              <a:rPr lang="it-IT" sz="1100" u="sng" dirty="0" smtClean="0">
                <a:solidFill>
                  <a:srgbClr val="000000"/>
                </a:solidFill>
                <a:latin typeface="Calibri" pitchFamily="34" charset="0"/>
              </a:rPr>
              <a:t>: </a:t>
            </a:r>
            <a:r>
              <a:rPr lang="it-IT" sz="1100" dirty="0" smtClean="0">
                <a:solidFill>
                  <a:srgbClr val="FF0000"/>
                </a:solidFill>
                <a:latin typeface="Calibri" pitchFamily="34" charset="0"/>
              </a:rPr>
              <a:t>Pietro Bolli, </a:t>
            </a:r>
            <a:r>
              <a:rPr lang="it-IT" sz="1100" dirty="0" smtClean="0">
                <a:solidFill>
                  <a:srgbClr val="000000"/>
                </a:solidFill>
                <a:latin typeface="Calibri" pitchFamily="34" charset="0"/>
              </a:rPr>
              <a:t>Giuseppe Pupillo </a:t>
            </a:r>
            <a:r>
              <a:rPr lang="it-IT" sz="1100" u="sng" dirty="0" err="1" smtClean="0">
                <a:solidFill>
                  <a:srgbClr val="000000"/>
                </a:solidFill>
                <a:latin typeface="Calibri" pitchFamily="34" charset="0"/>
              </a:rPr>
              <a:t>Receiver</a:t>
            </a:r>
            <a:r>
              <a:rPr lang="it-IT" sz="1100" u="sng" dirty="0" smtClean="0">
                <a:solidFill>
                  <a:srgbClr val="000000"/>
                </a:solidFill>
                <a:latin typeface="Calibri" pitchFamily="34" charset="0"/>
              </a:rPr>
              <a:t> Chain</a:t>
            </a:r>
            <a:r>
              <a:rPr lang="it-IT" sz="1100" dirty="0" smtClean="0">
                <a:solidFill>
                  <a:srgbClr val="000000"/>
                </a:solidFill>
                <a:latin typeface="Calibri" pitchFamily="34" charset="0"/>
              </a:rPr>
              <a:t>: </a:t>
            </a:r>
            <a:r>
              <a:rPr lang="it-IT" sz="1100" dirty="0">
                <a:solidFill>
                  <a:srgbClr val="FF0000"/>
                </a:solidFill>
                <a:latin typeface="Calibri" pitchFamily="34" charset="0"/>
              </a:rPr>
              <a:t>Federico </a:t>
            </a:r>
            <a:r>
              <a:rPr lang="it-IT" sz="1100" dirty="0" err="1" smtClean="0">
                <a:solidFill>
                  <a:srgbClr val="FF0000"/>
                </a:solidFill>
                <a:latin typeface="Calibri" pitchFamily="34" charset="0"/>
              </a:rPr>
              <a:t>Perini</a:t>
            </a:r>
            <a:r>
              <a:rPr lang="it-IT" sz="1100" dirty="0" smtClean="0">
                <a:solidFill>
                  <a:srgbClr val="FF0000"/>
                </a:solidFill>
                <a:latin typeface="Calibri" pitchFamily="34" charset="0"/>
              </a:rPr>
              <a:t>, </a:t>
            </a:r>
            <a:r>
              <a:rPr lang="it-IT" sz="1100" dirty="0">
                <a:solidFill>
                  <a:srgbClr val="000000"/>
                </a:solidFill>
                <a:latin typeface="Calibri" pitchFamily="34" charset="0"/>
              </a:rPr>
              <a:t>Simone </a:t>
            </a:r>
            <a:r>
              <a:rPr lang="it-IT" sz="1100" dirty="0" err="1" smtClean="0">
                <a:solidFill>
                  <a:srgbClr val="000000"/>
                </a:solidFill>
                <a:latin typeface="Calibri" pitchFamily="34" charset="0"/>
              </a:rPr>
              <a:t>Rusticelli</a:t>
            </a:r>
            <a:r>
              <a:rPr lang="it-IT" sz="1100" dirty="0" smtClean="0">
                <a:solidFill>
                  <a:srgbClr val="000000"/>
                </a:solidFill>
                <a:latin typeface="Calibri" pitchFamily="34" charset="0"/>
              </a:rPr>
              <a:t>, Marco Poloni</a:t>
            </a:r>
            <a:endParaRPr lang="it-IT" sz="1100" dirty="0">
              <a:solidFill>
                <a:srgbClr val="000000"/>
              </a:solidFill>
              <a:latin typeface="Calibri" pitchFamily="34" charset="0"/>
            </a:endParaRPr>
          </a:p>
          <a:p>
            <a:r>
              <a:rPr lang="it-IT" sz="1100" u="sng" dirty="0" err="1" smtClean="0">
                <a:solidFill>
                  <a:srgbClr val="000000"/>
                </a:solidFill>
                <a:latin typeface="Calibri" pitchFamily="34" charset="0"/>
              </a:rPr>
              <a:t>Mechanics</a:t>
            </a:r>
            <a:r>
              <a:rPr lang="it-IT" sz="1100" dirty="0" smtClean="0">
                <a:solidFill>
                  <a:srgbClr val="000000"/>
                </a:solidFill>
                <a:latin typeface="Calibri" pitchFamily="34" charset="0"/>
              </a:rPr>
              <a:t>: </a:t>
            </a:r>
            <a:r>
              <a:rPr lang="it-IT" sz="1100" dirty="0" smtClean="0">
                <a:solidFill>
                  <a:srgbClr val="FF0000"/>
                </a:solidFill>
                <a:latin typeface="Calibri" pitchFamily="34" charset="0"/>
              </a:rPr>
              <a:t>Marco Schiaffino</a:t>
            </a:r>
          </a:p>
          <a:p>
            <a:r>
              <a:rPr lang="it-IT" sz="1100" u="sng" dirty="0" err="1" smtClean="0">
                <a:solidFill>
                  <a:srgbClr val="000000"/>
                </a:solidFill>
                <a:latin typeface="Calibri" pitchFamily="34" charset="0"/>
              </a:rPr>
              <a:t>Signal</a:t>
            </a:r>
            <a:r>
              <a:rPr lang="it-IT" sz="1100" u="sng" dirty="0" smtClean="0">
                <a:solidFill>
                  <a:srgbClr val="000000"/>
                </a:solidFill>
                <a:latin typeface="Calibri" pitchFamily="34" charset="0"/>
              </a:rPr>
              <a:t> Processing</a:t>
            </a:r>
            <a:r>
              <a:rPr lang="it-IT" sz="1100" dirty="0" smtClean="0">
                <a:solidFill>
                  <a:srgbClr val="000000"/>
                </a:solidFill>
                <a:latin typeface="Calibri" pitchFamily="34" charset="0"/>
              </a:rPr>
              <a:t>: </a:t>
            </a:r>
            <a:r>
              <a:rPr lang="it-IT" sz="1100" dirty="0">
                <a:solidFill>
                  <a:srgbClr val="FF0000"/>
                </a:solidFill>
                <a:latin typeface="Calibri" pitchFamily="34" charset="0"/>
              </a:rPr>
              <a:t>Francesco </a:t>
            </a:r>
            <a:r>
              <a:rPr lang="it-IT" sz="1100" dirty="0" err="1">
                <a:solidFill>
                  <a:srgbClr val="FF0000"/>
                </a:solidFill>
                <a:latin typeface="Calibri" pitchFamily="34" charset="0"/>
              </a:rPr>
              <a:t>Schillirò</a:t>
            </a:r>
            <a:r>
              <a:rPr lang="it-IT" sz="1100" dirty="0">
                <a:solidFill>
                  <a:srgbClr val="000000"/>
                </a:solidFill>
                <a:latin typeface="Calibri" pitchFamily="34" charset="0"/>
              </a:rPr>
              <a:t>, </a:t>
            </a:r>
            <a:r>
              <a:rPr lang="it-IT" sz="1100" dirty="0" smtClean="0">
                <a:solidFill>
                  <a:srgbClr val="000000"/>
                </a:solidFill>
                <a:latin typeface="Calibri" pitchFamily="34" charset="0"/>
              </a:rPr>
              <a:t>Monica </a:t>
            </a:r>
            <a:r>
              <a:rPr lang="it-IT" sz="1100" dirty="0" err="1" smtClean="0">
                <a:solidFill>
                  <a:srgbClr val="000000"/>
                </a:solidFill>
                <a:latin typeface="Calibri" pitchFamily="34" charset="0"/>
              </a:rPr>
              <a:t>Alderighi</a:t>
            </a:r>
            <a:r>
              <a:rPr lang="it-IT" sz="1100" dirty="0" smtClean="0">
                <a:solidFill>
                  <a:srgbClr val="000000"/>
                </a:solidFill>
                <a:latin typeface="Calibri" pitchFamily="34" charset="0"/>
              </a:rPr>
              <a:t> Giovanni </a:t>
            </a:r>
            <a:r>
              <a:rPr lang="it-IT" sz="1100" dirty="0">
                <a:solidFill>
                  <a:srgbClr val="000000"/>
                </a:solidFill>
                <a:latin typeface="Calibri" pitchFamily="34" charset="0"/>
              </a:rPr>
              <a:t>Naldi, Andrea </a:t>
            </a:r>
            <a:r>
              <a:rPr lang="it-IT" sz="1100" dirty="0" err="1" smtClean="0">
                <a:solidFill>
                  <a:srgbClr val="000000"/>
                </a:solidFill>
                <a:latin typeface="Calibri" pitchFamily="34" charset="0"/>
              </a:rPr>
              <a:t>Mattan</a:t>
            </a:r>
            <a:endParaRPr lang="it-IT" sz="1100" dirty="0">
              <a:solidFill>
                <a:srgbClr val="000000"/>
              </a:solidFill>
              <a:latin typeface="Calibri" pitchFamily="34" charset="0"/>
            </a:endParaRPr>
          </a:p>
          <a:p>
            <a:r>
              <a:rPr lang="it-IT" sz="1100" u="sng" dirty="0" smtClean="0">
                <a:solidFill>
                  <a:srgbClr val="000000"/>
                </a:solidFill>
                <a:latin typeface="Calibri" pitchFamily="34" charset="0"/>
              </a:rPr>
              <a:t>Firmware: </a:t>
            </a:r>
            <a:r>
              <a:rPr lang="it-IT" sz="1100" dirty="0" smtClean="0">
                <a:solidFill>
                  <a:srgbClr val="FF0000"/>
                </a:solidFill>
                <a:latin typeface="Calibri" pitchFamily="34" charset="0"/>
              </a:rPr>
              <a:t>Gianni </a:t>
            </a:r>
            <a:r>
              <a:rPr lang="it-IT" sz="1100" dirty="0" err="1" smtClean="0">
                <a:solidFill>
                  <a:srgbClr val="FF0000"/>
                </a:solidFill>
                <a:latin typeface="Calibri" pitchFamily="34" charset="0"/>
              </a:rPr>
              <a:t>Comoretto</a:t>
            </a:r>
            <a:r>
              <a:rPr lang="it-IT" sz="1100" dirty="0" smtClean="0">
                <a:solidFill>
                  <a:srgbClr val="000000"/>
                </a:solidFill>
                <a:latin typeface="Calibri" pitchFamily="34" charset="0"/>
              </a:rPr>
              <a:t>, Carolina Belli, Simone Chiarucci</a:t>
            </a:r>
          </a:p>
          <a:p>
            <a:r>
              <a:rPr lang="it-IT" sz="1100" u="sng" dirty="0" err="1" smtClean="0">
                <a:solidFill>
                  <a:srgbClr val="000000"/>
                </a:solidFill>
                <a:latin typeface="Calibri" pitchFamily="34" charset="0"/>
              </a:rPr>
              <a:t>Admistration</a:t>
            </a:r>
            <a:r>
              <a:rPr lang="it-IT" sz="1100" dirty="0" smtClean="0">
                <a:solidFill>
                  <a:srgbClr val="000000"/>
                </a:solidFill>
                <a:latin typeface="Calibri" pitchFamily="34" charset="0"/>
              </a:rPr>
              <a:t>: Alice Tabellini</a:t>
            </a:r>
            <a:endParaRPr lang="it-IT" sz="1100" dirty="0">
              <a:solidFill>
                <a:srgbClr val="000000"/>
              </a:solidFill>
              <a:latin typeface="Calibri" pitchFamily="34" charset="0"/>
            </a:endParaRPr>
          </a:p>
          <a:p>
            <a:endParaRPr lang="it-IT" sz="1100" u="sng" dirty="0" smtClean="0">
              <a:solidFill>
                <a:srgbClr val="000000"/>
              </a:solidFill>
              <a:latin typeface="Calibri" pitchFamily="34" charset="0"/>
            </a:endParaRPr>
          </a:p>
        </p:txBody>
      </p:sp>
      <p:sp>
        <p:nvSpPr>
          <p:cNvPr id="17" name="Rectangle 16"/>
          <p:cNvSpPr/>
          <p:nvPr/>
        </p:nvSpPr>
        <p:spPr>
          <a:xfrm>
            <a:off x="4410473" y="5101476"/>
            <a:ext cx="4572000" cy="430887"/>
          </a:xfrm>
          <a:prstGeom prst="rect">
            <a:avLst/>
          </a:prstGeom>
          <a:noFill/>
          <a:ln w="9525">
            <a:noFill/>
            <a:miter lim="800000"/>
            <a:headEnd/>
            <a:tailEnd/>
          </a:ln>
        </p:spPr>
        <p:txBody>
          <a:bodyPr wrap="square">
            <a:spAutoFit/>
          </a:bodyPr>
          <a:lstStyle/>
          <a:p>
            <a:r>
              <a:rPr lang="it-IT" sz="1100" u="sng" dirty="0">
                <a:solidFill>
                  <a:srgbClr val="000000"/>
                </a:solidFill>
                <a:latin typeface="Calibri" pitchFamily="34" charset="0"/>
              </a:rPr>
              <a:t>SAD </a:t>
            </a:r>
            <a:r>
              <a:rPr lang="it-IT" sz="1100" dirty="0">
                <a:solidFill>
                  <a:srgbClr val="000000"/>
                </a:solidFill>
                <a:latin typeface="Calibri" pitchFamily="34" charset="0"/>
              </a:rPr>
              <a:t>: </a:t>
            </a:r>
            <a:r>
              <a:rPr lang="it-IT" sz="1100" dirty="0">
                <a:solidFill>
                  <a:srgbClr val="FF0000"/>
                </a:solidFill>
                <a:latin typeface="Calibri" pitchFamily="34" charset="0"/>
              </a:rPr>
              <a:t>Matteo Murgia, </a:t>
            </a:r>
            <a:r>
              <a:rPr lang="it-IT" sz="1100" dirty="0">
                <a:solidFill>
                  <a:srgbClr val="000000"/>
                </a:solidFill>
                <a:latin typeface="Calibri" pitchFamily="34" charset="0"/>
              </a:rPr>
              <a:t>Federica Govoni, Tonino Pisanu, Giampaolo Serra, Francesco </a:t>
            </a:r>
            <a:r>
              <a:rPr lang="it-IT" sz="1100" dirty="0" err="1">
                <a:solidFill>
                  <a:srgbClr val="000000"/>
                </a:solidFill>
                <a:latin typeface="Calibri" pitchFamily="34" charset="0"/>
              </a:rPr>
              <a:t>Gaudiomonte</a:t>
            </a:r>
            <a:r>
              <a:rPr lang="it-IT" sz="1100" dirty="0">
                <a:solidFill>
                  <a:srgbClr val="000000"/>
                </a:solidFill>
                <a:latin typeface="Calibri" pitchFamily="34" charset="0"/>
              </a:rPr>
              <a:t>, Ignazio </a:t>
            </a:r>
            <a:r>
              <a:rPr lang="it-IT" sz="1100" dirty="0" err="1">
                <a:solidFill>
                  <a:srgbClr val="000000"/>
                </a:solidFill>
                <a:latin typeface="Calibri" pitchFamily="34" charset="0"/>
              </a:rPr>
              <a:t>Porceddu</a:t>
            </a:r>
            <a:r>
              <a:rPr lang="it-IT" sz="1100" dirty="0">
                <a:solidFill>
                  <a:srgbClr val="000000"/>
                </a:solidFill>
                <a:latin typeface="Calibri" pitchFamily="34" charset="0"/>
              </a:rPr>
              <a:t>, Lino </a:t>
            </a:r>
            <a:r>
              <a:rPr lang="it-IT" sz="1100" dirty="0" err="1">
                <a:solidFill>
                  <a:srgbClr val="000000"/>
                </a:solidFill>
                <a:latin typeface="Calibri" pitchFamily="34" charset="0"/>
              </a:rPr>
              <a:t>Morongiu</a:t>
            </a:r>
            <a:endParaRPr lang="en-US" sz="1100" dirty="0">
              <a:solidFill>
                <a:srgbClr val="000000"/>
              </a:solidFill>
              <a:latin typeface="Calibri" pitchFamily="34" charset="0"/>
            </a:endParaRPr>
          </a:p>
        </p:txBody>
      </p:sp>
      <p:sp>
        <p:nvSpPr>
          <p:cNvPr id="18" name="Rectangle 3"/>
          <p:cNvSpPr/>
          <p:nvPr/>
        </p:nvSpPr>
        <p:spPr>
          <a:xfrm>
            <a:off x="2121807" y="3852268"/>
            <a:ext cx="1474833" cy="6663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Federico Perini</a:t>
            </a:r>
          </a:p>
          <a:p>
            <a:pPr algn="ctr"/>
            <a:r>
              <a:rPr lang="en-US" sz="1100" dirty="0" smtClean="0"/>
              <a:t>Receiver</a:t>
            </a:r>
            <a:endParaRPr lang="en-US" sz="1100" dirty="0"/>
          </a:p>
        </p:txBody>
      </p:sp>
      <p:sp>
        <p:nvSpPr>
          <p:cNvPr id="19" name="Rectangle 3"/>
          <p:cNvSpPr/>
          <p:nvPr/>
        </p:nvSpPr>
        <p:spPr>
          <a:xfrm>
            <a:off x="3882027" y="3852268"/>
            <a:ext cx="1474833" cy="6663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Marco </a:t>
            </a:r>
            <a:r>
              <a:rPr lang="en-US" sz="1400" dirty="0" err="1">
                <a:solidFill>
                  <a:srgbClr val="FF0000"/>
                </a:solidFill>
              </a:rPr>
              <a:t>Schiaffino</a:t>
            </a:r>
            <a:endParaRPr lang="en-US" sz="1400" dirty="0">
              <a:solidFill>
                <a:srgbClr val="FF0000"/>
              </a:solidFill>
            </a:endParaRPr>
          </a:p>
          <a:p>
            <a:pPr algn="ctr"/>
            <a:r>
              <a:rPr lang="en-US" sz="1100" dirty="0"/>
              <a:t>Mechanics</a:t>
            </a:r>
          </a:p>
        </p:txBody>
      </p:sp>
      <p:sp>
        <p:nvSpPr>
          <p:cNvPr id="20" name="Rectangle 3"/>
          <p:cNvSpPr/>
          <p:nvPr/>
        </p:nvSpPr>
        <p:spPr>
          <a:xfrm>
            <a:off x="5642247" y="3852268"/>
            <a:ext cx="1520553" cy="6663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Francesco </a:t>
            </a:r>
            <a:r>
              <a:rPr lang="en-US" sz="1400" dirty="0" err="1">
                <a:solidFill>
                  <a:srgbClr val="FF0000"/>
                </a:solidFill>
              </a:rPr>
              <a:t>Schillirò</a:t>
            </a:r>
            <a:endParaRPr lang="en-US" sz="1400" dirty="0"/>
          </a:p>
          <a:p>
            <a:pPr algn="ctr"/>
            <a:r>
              <a:rPr lang="en-US" sz="1200" dirty="0"/>
              <a:t>Acquisition </a:t>
            </a:r>
            <a:r>
              <a:rPr lang="en-US" sz="1200" dirty="0" smtClean="0"/>
              <a:t>System</a:t>
            </a:r>
            <a:endParaRPr lang="en-US" sz="1200" dirty="0"/>
          </a:p>
        </p:txBody>
      </p:sp>
      <p:sp>
        <p:nvSpPr>
          <p:cNvPr id="21" name="Rectangle 3"/>
          <p:cNvSpPr/>
          <p:nvPr/>
        </p:nvSpPr>
        <p:spPr>
          <a:xfrm>
            <a:off x="7448187" y="3847848"/>
            <a:ext cx="1474833" cy="6663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00"/>
                </a:solidFill>
              </a:rPr>
              <a:t>Gianni </a:t>
            </a:r>
            <a:r>
              <a:rPr lang="en-US" sz="1400" dirty="0" err="1" smtClean="0">
                <a:solidFill>
                  <a:srgbClr val="FF0000"/>
                </a:solidFill>
              </a:rPr>
              <a:t>Comoretto</a:t>
            </a:r>
            <a:endParaRPr lang="en-US" sz="1400" dirty="0">
              <a:solidFill>
                <a:srgbClr val="FF0000"/>
              </a:solidFill>
            </a:endParaRPr>
          </a:p>
          <a:p>
            <a:pPr algn="ctr"/>
            <a:r>
              <a:rPr lang="en-US" sz="1100" dirty="0" err="1" smtClean="0"/>
              <a:t>Firware</a:t>
            </a:r>
            <a:endParaRPr lang="en-US" sz="1100" dirty="0"/>
          </a:p>
        </p:txBody>
      </p:sp>
      <p:sp>
        <p:nvSpPr>
          <p:cNvPr id="22" name="TextBox 9"/>
          <p:cNvSpPr txBox="1"/>
          <p:nvPr/>
        </p:nvSpPr>
        <p:spPr>
          <a:xfrm>
            <a:off x="7883289" y="4514240"/>
            <a:ext cx="604628" cy="369332"/>
          </a:xfrm>
          <a:prstGeom prst="rect">
            <a:avLst/>
          </a:prstGeom>
          <a:noFill/>
        </p:spPr>
        <p:txBody>
          <a:bodyPr wrap="none" rtlCol="0">
            <a:spAutoFit/>
          </a:bodyPr>
          <a:lstStyle/>
          <a:p>
            <a:r>
              <a:rPr lang="en-US" dirty="0" smtClean="0"/>
              <a:t>OAA</a:t>
            </a:r>
            <a:endParaRPr lang="en-US" dirty="0"/>
          </a:p>
        </p:txBody>
      </p:sp>
      <p:pic>
        <p:nvPicPr>
          <p:cNvPr id="23" name="Immagine 22"/>
          <p:cNvPicPr>
            <a:picLocks noChangeAspect="1"/>
          </p:cNvPicPr>
          <p:nvPr/>
        </p:nvPicPr>
        <p:blipFill rotWithShape="1">
          <a:blip r:embed="rId3" cstate="email">
            <a:extLst>
              <a:ext uri="{28A0092B-C50C-407E-A947-70E740481C1C}">
                <a14:useLocalDpi xmlns:a14="http://schemas.microsoft.com/office/drawing/2010/main" val="0"/>
              </a:ext>
            </a:extLst>
          </a:blip>
          <a:srcRect t="23559" b="17445"/>
          <a:stretch/>
        </p:blipFill>
        <p:spPr>
          <a:xfrm>
            <a:off x="-2103" y="1576092"/>
            <a:ext cx="9144000" cy="4045980"/>
          </a:xfrm>
          <a:prstGeom prst="rect">
            <a:avLst/>
          </a:prstGeom>
        </p:spPr>
      </p:pic>
    </p:spTree>
    <p:extLst>
      <p:ext uri="{BB962C8B-B14F-4D97-AF65-F5344CB8AC3E}">
        <p14:creationId xmlns:p14="http://schemas.microsoft.com/office/powerpoint/2010/main" val="349413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WDM 1270/1330 </a:t>
            </a:r>
            <a:r>
              <a:rPr lang="it-IT" sz="2800" dirty="0" err="1"/>
              <a:t>pre</a:t>
            </a:r>
            <a:r>
              <a:rPr lang="it-IT" sz="2800" dirty="0"/>
              <a:t>-production </a:t>
            </a:r>
            <a:r>
              <a:rPr lang="it-IT" sz="2800" dirty="0" err="1"/>
              <a:t>meas</a:t>
            </a:r>
            <a:r>
              <a:rPr lang="it-IT" sz="2800" dirty="0"/>
              <a:t>.</a:t>
            </a:r>
          </a:p>
        </p:txBody>
      </p:sp>
      <p:pic>
        <p:nvPicPr>
          <p:cNvPr id="10" name="Immagine 9"/>
          <p:cNvPicPr>
            <a:picLocks noChangeAspect="1"/>
          </p:cNvPicPr>
          <p:nvPr/>
        </p:nvPicPr>
        <p:blipFill>
          <a:blip r:embed="rId2"/>
          <a:stretch>
            <a:fillRect/>
          </a:stretch>
        </p:blipFill>
        <p:spPr>
          <a:xfrm>
            <a:off x="118134" y="1518307"/>
            <a:ext cx="4320000" cy="2597760"/>
          </a:xfrm>
          <a:prstGeom prst="rect">
            <a:avLst/>
          </a:prstGeom>
        </p:spPr>
      </p:pic>
      <p:pic>
        <p:nvPicPr>
          <p:cNvPr id="21" name="Immagine 20"/>
          <p:cNvPicPr>
            <a:picLocks noChangeAspect="1"/>
          </p:cNvPicPr>
          <p:nvPr/>
        </p:nvPicPr>
        <p:blipFill>
          <a:blip r:embed="rId3"/>
          <a:stretch>
            <a:fillRect/>
          </a:stretch>
        </p:blipFill>
        <p:spPr>
          <a:xfrm>
            <a:off x="4582344" y="1524067"/>
            <a:ext cx="4320000" cy="2592000"/>
          </a:xfrm>
          <a:prstGeom prst="rect">
            <a:avLst/>
          </a:prstGeom>
        </p:spPr>
      </p:pic>
      <p:pic>
        <p:nvPicPr>
          <p:cNvPr id="23" name="Immagine 22"/>
          <p:cNvPicPr>
            <a:picLocks noChangeAspect="1"/>
          </p:cNvPicPr>
          <p:nvPr/>
        </p:nvPicPr>
        <p:blipFill>
          <a:blip r:embed="rId4"/>
          <a:stretch>
            <a:fillRect/>
          </a:stretch>
        </p:blipFill>
        <p:spPr>
          <a:xfrm>
            <a:off x="118134" y="3960151"/>
            <a:ext cx="4320000" cy="2597760"/>
          </a:xfrm>
          <a:prstGeom prst="rect">
            <a:avLst/>
          </a:prstGeom>
        </p:spPr>
      </p:pic>
      <p:pic>
        <p:nvPicPr>
          <p:cNvPr id="25" name="Immagine 24"/>
          <p:cNvPicPr>
            <a:picLocks noChangeAspect="1"/>
          </p:cNvPicPr>
          <p:nvPr/>
        </p:nvPicPr>
        <p:blipFill>
          <a:blip r:embed="rId5"/>
          <a:stretch>
            <a:fillRect/>
          </a:stretch>
        </p:blipFill>
        <p:spPr>
          <a:xfrm>
            <a:off x="4582344" y="3972067"/>
            <a:ext cx="4320000" cy="2592000"/>
          </a:xfrm>
          <a:prstGeom prst="rect">
            <a:avLst/>
          </a:prstGeom>
        </p:spPr>
      </p:pic>
    </p:spTree>
    <p:extLst>
      <p:ext uri="{BB962C8B-B14F-4D97-AF65-F5344CB8AC3E}">
        <p14:creationId xmlns:p14="http://schemas.microsoft.com/office/powerpoint/2010/main" val="1774328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RF </a:t>
            </a:r>
            <a:r>
              <a:rPr lang="it-IT" sz="2800" dirty="0" err="1" smtClean="0"/>
              <a:t>receiver</a:t>
            </a:r>
            <a:r>
              <a:rPr lang="it-IT" sz="2800" dirty="0"/>
              <a:t> </a:t>
            </a:r>
            <a:r>
              <a:rPr lang="it-IT" sz="2800" dirty="0" err="1" smtClean="0"/>
              <a:t>specifications</a:t>
            </a:r>
            <a:endParaRPr lang="it-IT" sz="2800" dirty="0"/>
          </a:p>
        </p:txBody>
      </p:sp>
      <p:graphicFrame>
        <p:nvGraphicFramePr>
          <p:cNvPr id="6" name="Tabella 5"/>
          <p:cNvGraphicFramePr>
            <a:graphicFrameLocks noGrp="1"/>
          </p:cNvGraphicFramePr>
          <p:nvPr>
            <p:extLst>
              <p:ext uri="{D42A27DB-BD31-4B8C-83A1-F6EECF244321}">
                <p14:modId xmlns:p14="http://schemas.microsoft.com/office/powerpoint/2010/main" val="1688530925"/>
              </p:ext>
            </p:extLst>
          </p:nvPr>
        </p:nvGraphicFramePr>
        <p:xfrm>
          <a:off x="1416078" y="1322149"/>
          <a:ext cx="6099810" cy="5513776"/>
        </p:xfrm>
        <a:graphic>
          <a:graphicData uri="http://schemas.openxmlformats.org/drawingml/2006/table">
            <a:tbl>
              <a:tblPr firstRow="1" firstCol="1" bandRow="1">
                <a:tableStyleId>{5C22544A-7EE6-4342-B048-85BDC9FD1C3A}</a:tableStyleId>
              </a:tblPr>
              <a:tblGrid>
                <a:gridCol w="1551940">
                  <a:extLst>
                    <a:ext uri="{9D8B030D-6E8A-4147-A177-3AD203B41FA5}">
                      <a16:colId xmlns:a16="http://schemas.microsoft.com/office/drawing/2014/main" val="20000"/>
                    </a:ext>
                  </a:extLst>
                </a:gridCol>
                <a:gridCol w="1551940">
                  <a:extLst>
                    <a:ext uri="{9D8B030D-6E8A-4147-A177-3AD203B41FA5}">
                      <a16:colId xmlns:a16="http://schemas.microsoft.com/office/drawing/2014/main" val="20001"/>
                    </a:ext>
                  </a:extLst>
                </a:gridCol>
                <a:gridCol w="2995930">
                  <a:extLst>
                    <a:ext uri="{9D8B030D-6E8A-4147-A177-3AD203B41FA5}">
                      <a16:colId xmlns:a16="http://schemas.microsoft.com/office/drawing/2014/main" val="20002"/>
                    </a:ext>
                  </a:extLst>
                </a:gridCol>
              </a:tblGrid>
              <a:tr h="0">
                <a:tc>
                  <a:txBody>
                    <a:bodyPr/>
                    <a:lstStyle/>
                    <a:p>
                      <a:pPr algn="just">
                        <a:lnSpc>
                          <a:spcPct val="107000"/>
                        </a:lnSpc>
                        <a:spcBef>
                          <a:spcPts val="600"/>
                        </a:spcBef>
                        <a:spcAft>
                          <a:spcPts val="800"/>
                        </a:spcAft>
                      </a:pPr>
                      <a:r>
                        <a:rPr lang="en-GB" sz="1200" dirty="0">
                          <a:effectLst/>
                        </a:rPr>
                        <a:t>RF Specifications</a:t>
                      </a:r>
                      <a:endParaRPr lang="it-IT"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Values</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Notes</a:t>
                      </a:r>
                      <a:endParaRPr lang="it-IT"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07000"/>
                        </a:lnSpc>
                        <a:spcBef>
                          <a:spcPts val="600"/>
                        </a:spcBef>
                        <a:spcAft>
                          <a:spcPts val="800"/>
                        </a:spcAft>
                      </a:pPr>
                      <a:r>
                        <a:rPr lang="en-GB" sz="1200" dirty="0">
                          <a:effectLst/>
                        </a:rPr>
                        <a:t>Overall RF Band</a:t>
                      </a:r>
                      <a:endParaRPr lang="it-IT"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50-650MHz</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Split in two sub-bands: LB 0-375MHz and HB 375-650MHz</a:t>
                      </a:r>
                      <a:endParaRPr lang="it-IT"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07000"/>
                        </a:lnSpc>
                        <a:spcBef>
                          <a:spcPts val="600"/>
                        </a:spcBef>
                        <a:spcAft>
                          <a:spcPts val="800"/>
                        </a:spcAft>
                      </a:pPr>
                      <a:r>
                        <a:rPr lang="en-GB" sz="1200">
                          <a:effectLst/>
                        </a:rPr>
                        <a:t>LB Filter</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0-350MHz (50-375MHz)</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1dB band (3dB band)</a:t>
                      </a:r>
                      <a:endParaRPr lang="it-IT"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07000"/>
                        </a:lnSpc>
                        <a:spcBef>
                          <a:spcPts val="600"/>
                        </a:spcBef>
                        <a:spcAft>
                          <a:spcPts val="800"/>
                        </a:spcAft>
                      </a:pPr>
                      <a:r>
                        <a:rPr lang="en-GB" sz="1200">
                          <a:effectLst/>
                        </a:rPr>
                        <a:t>LB Filter Rejection</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50dB</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it-IT" sz="1200">
                          <a:effectLst/>
                        </a:rPr>
                        <a:t>Freq ≥ 450MHz</a:t>
                      </a:r>
                      <a:endParaRPr lang="it-IT"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07000"/>
                        </a:lnSpc>
                        <a:spcBef>
                          <a:spcPts val="600"/>
                        </a:spcBef>
                        <a:spcAft>
                          <a:spcPts val="800"/>
                        </a:spcAft>
                      </a:pPr>
                      <a:r>
                        <a:rPr lang="en-GB" sz="1200">
                          <a:effectLst/>
                        </a:rPr>
                        <a:t>HB Filter</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375-650MHz</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1dB band</a:t>
                      </a:r>
                      <a:endParaRPr lang="it-IT"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07000"/>
                        </a:lnSpc>
                        <a:spcBef>
                          <a:spcPts val="600"/>
                        </a:spcBef>
                        <a:spcAft>
                          <a:spcPts val="800"/>
                        </a:spcAft>
                      </a:pPr>
                      <a:r>
                        <a:rPr lang="en-GB" sz="1200" dirty="0">
                          <a:effectLst/>
                        </a:rPr>
                        <a:t>HB Filter Rejection</a:t>
                      </a:r>
                      <a:endParaRPr lang="it-IT"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50dB</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it-IT" sz="1200">
                          <a:effectLst/>
                        </a:rPr>
                        <a:t>Freq ≤ 325MHz &amp; Freq ≥ 750MHz</a:t>
                      </a:r>
                      <a:endParaRPr lang="it-IT"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5"/>
                  </a:ext>
                </a:extLst>
              </a:tr>
              <a:tr h="0">
                <a:tc>
                  <a:txBody>
                    <a:bodyPr/>
                    <a:lstStyle/>
                    <a:p>
                      <a:pPr algn="just">
                        <a:lnSpc>
                          <a:spcPct val="107000"/>
                        </a:lnSpc>
                        <a:spcBef>
                          <a:spcPts val="600"/>
                        </a:spcBef>
                        <a:spcAft>
                          <a:spcPts val="800"/>
                        </a:spcAft>
                      </a:pPr>
                      <a:r>
                        <a:rPr lang="en-GB" sz="1200" dirty="0">
                          <a:effectLst/>
                        </a:rPr>
                        <a:t>Gain</a:t>
                      </a:r>
                      <a:endParaRPr lang="it-IT"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dirty="0">
                          <a:effectLst/>
                        </a:rPr>
                        <a:t>Min:26dB</a:t>
                      </a:r>
                      <a:endParaRPr lang="it-IT" sz="1600" dirty="0">
                        <a:effectLst/>
                      </a:endParaRPr>
                    </a:p>
                    <a:p>
                      <a:pPr algn="just">
                        <a:lnSpc>
                          <a:spcPct val="107000"/>
                        </a:lnSpc>
                        <a:spcBef>
                          <a:spcPts val="600"/>
                        </a:spcBef>
                        <a:spcAft>
                          <a:spcPts val="800"/>
                        </a:spcAft>
                      </a:pPr>
                      <a:r>
                        <a:rPr lang="en-GB" sz="1200" dirty="0">
                          <a:effectLst/>
                        </a:rPr>
                        <a:t>Typ:27dB</a:t>
                      </a:r>
                      <a:endParaRPr lang="it-IT" sz="1600" dirty="0">
                        <a:effectLst/>
                      </a:endParaRPr>
                    </a:p>
                    <a:p>
                      <a:pPr algn="just">
                        <a:lnSpc>
                          <a:spcPct val="107000"/>
                        </a:lnSpc>
                        <a:spcBef>
                          <a:spcPts val="600"/>
                        </a:spcBef>
                        <a:spcAft>
                          <a:spcPts val="800"/>
                        </a:spcAft>
                      </a:pPr>
                      <a:r>
                        <a:rPr lang="en-GB" sz="1200" dirty="0">
                          <a:effectLst/>
                        </a:rPr>
                        <a:t>Max:28dB</a:t>
                      </a:r>
                      <a:endParaRPr lang="it-IT"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The receiver chain shall include a 5 bit (0-31dBa) digital step attenuator (DSA).</a:t>
                      </a:r>
                      <a:endParaRPr lang="it-IT" sz="1600">
                        <a:effectLst/>
                      </a:endParaRPr>
                    </a:p>
                    <a:p>
                      <a:pPr algn="just">
                        <a:lnSpc>
                          <a:spcPct val="107000"/>
                        </a:lnSpc>
                        <a:spcBef>
                          <a:spcPts val="600"/>
                        </a:spcBef>
                        <a:spcAft>
                          <a:spcPts val="800"/>
                        </a:spcAft>
                      </a:pPr>
                      <a:r>
                        <a:rPr lang="en-GB" sz="1200">
                          <a:effectLst/>
                        </a:rPr>
                        <a:t>Freq=100MHz with DSA at minimum level of attenuation (0dB).</a:t>
                      </a:r>
                      <a:endParaRPr lang="it-IT"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6"/>
                  </a:ext>
                </a:extLst>
              </a:tr>
              <a:tr h="0">
                <a:tc>
                  <a:txBody>
                    <a:bodyPr/>
                    <a:lstStyle/>
                    <a:p>
                      <a:pPr algn="just">
                        <a:lnSpc>
                          <a:spcPct val="107000"/>
                        </a:lnSpc>
                        <a:spcBef>
                          <a:spcPts val="600"/>
                        </a:spcBef>
                        <a:spcAft>
                          <a:spcPts val="800"/>
                        </a:spcAft>
                      </a:pPr>
                      <a:r>
                        <a:rPr lang="en-GB" sz="1200">
                          <a:effectLst/>
                        </a:rPr>
                        <a:t>Flatness</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+/-0.5dB</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dirty="0">
                          <a:effectLst/>
                        </a:rPr>
                        <a:t>Measured in the two separate sub-bands: 50-375MHz and 375-650MHz</a:t>
                      </a:r>
                      <a:endParaRPr lang="it-IT"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7"/>
                  </a:ext>
                </a:extLst>
              </a:tr>
              <a:tr h="0">
                <a:tc>
                  <a:txBody>
                    <a:bodyPr/>
                    <a:lstStyle/>
                    <a:p>
                      <a:pPr algn="just">
                        <a:lnSpc>
                          <a:spcPct val="107000"/>
                        </a:lnSpc>
                        <a:spcBef>
                          <a:spcPts val="600"/>
                        </a:spcBef>
                        <a:spcAft>
                          <a:spcPts val="800"/>
                        </a:spcAft>
                      </a:pPr>
                      <a:r>
                        <a:rPr lang="en-GB" sz="1200">
                          <a:effectLst/>
                        </a:rPr>
                        <a:t>IRL</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&gt;15dB (&gt;10dB)</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it-IT" sz="1200">
                          <a:effectLst/>
                        </a:rPr>
                        <a:t>50-375MHz (375-650MHz)</a:t>
                      </a:r>
                      <a:endParaRPr lang="it-IT"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8"/>
                  </a:ext>
                </a:extLst>
              </a:tr>
              <a:tr h="0">
                <a:tc>
                  <a:txBody>
                    <a:bodyPr/>
                    <a:lstStyle/>
                    <a:p>
                      <a:pPr algn="just">
                        <a:lnSpc>
                          <a:spcPct val="107000"/>
                        </a:lnSpc>
                        <a:spcBef>
                          <a:spcPts val="600"/>
                        </a:spcBef>
                        <a:spcAft>
                          <a:spcPts val="800"/>
                        </a:spcAft>
                      </a:pPr>
                      <a:r>
                        <a:rPr lang="it-IT" sz="1200">
                          <a:effectLst/>
                        </a:rPr>
                        <a:t>ORL</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&gt;15dB (&gt;10dB)</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it-IT" sz="1200">
                          <a:effectLst/>
                        </a:rPr>
                        <a:t>50-375MHz (375-650MHz)</a:t>
                      </a:r>
                      <a:endParaRPr lang="it-IT"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9"/>
                  </a:ext>
                </a:extLst>
              </a:tr>
              <a:tr h="0">
                <a:tc>
                  <a:txBody>
                    <a:bodyPr/>
                    <a:lstStyle/>
                    <a:p>
                      <a:pPr algn="just">
                        <a:lnSpc>
                          <a:spcPct val="107000"/>
                        </a:lnSpc>
                        <a:spcBef>
                          <a:spcPts val="600"/>
                        </a:spcBef>
                        <a:spcAft>
                          <a:spcPts val="800"/>
                        </a:spcAft>
                      </a:pPr>
                      <a:r>
                        <a:rPr lang="en-GB" sz="1200">
                          <a:effectLst/>
                        </a:rPr>
                        <a:t>NF</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a:effectLst/>
                        </a:rPr>
                        <a:t>&lt;10dB</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dirty="0" err="1">
                          <a:effectLst/>
                        </a:rPr>
                        <a:t>Freq</a:t>
                      </a:r>
                      <a:r>
                        <a:rPr lang="en-GB" sz="1200" dirty="0">
                          <a:effectLst/>
                        </a:rPr>
                        <a:t>=350MHz with DSA at minimum level of attenuation (0dBa)</a:t>
                      </a:r>
                      <a:endParaRPr lang="it-IT"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10"/>
                  </a:ext>
                </a:extLst>
              </a:tr>
              <a:tr h="0">
                <a:tc>
                  <a:txBody>
                    <a:bodyPr/>
                    <a:lstStyle/>
                    <a:p>
                      <a:pPr algn="just">
                        <a:lnSpc>
                          <a:spcPct val="107000"/>
                        </a:lnSpc>
                        <a:spcBef>
                          <a:spcPts val="600"/>
                        </a:spcBef>
                        <a:spcAft>
                          <a:spcPts val="800"/>
                        </a:spcAft>
                      </a:pPr>
                      <a:r>
                        <a:rPr lang="it-IT" sz="1200">
                          <a:effectLst/>
                        </a:rPr>
                        <a:t>RF channels isolation</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it-IT" sz="1200">
                          <a:effectLst/>
                        </a:rPr>
                        <a:t>&gt;50dB</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dirty="0">
                          <a:effectLst/>
                        </a:rPr>
                        <a:t>Measured as difference of the gains of two adjacent outputs with the same input and with all DSA at minimum level of attenuation over 50-350MHz band</a:t>
                      </a:r>
                      <a:endParaRPr lang="it-IT"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11"/>
                  </a:ext>
                </a:extLst>
              </a:tr>
              <a:tr h="0">
                <a:tc>
                  <a:txBody>
                    <a:bodyPr/>
                    <a:lstStyle/>
                    <a:p>
                      <a:pPr algn="just">
                        <a:lnSpc>
                          <a:spcPct val="107000"/>
                        </a:lnSpc>
                        <a:spcBef>
                          <a:spcPts val="600"/>
                        </a:spcBef>
                        <a:spcAft>
                          <a:spcPts val="800"/>
                        </a:spcAft>
                      </a:pPr>
                      <a:r>
                        <a:rPr lang="en-GB" sz="1200">
                          <a:effectLst/>
                        </a:rPr>
                        <a:t>OP1dB</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it-IT" sz="1200">
                          <a:effectLst/>
                        </a:rPr>
                        <a:t>&gt;+17.5dBm</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dirty="0">
                          <a:effectLst/>
                        </a:rPr>
                        <a:t>Over 50-350MHz band and with DSA at minimum level of attenuation</a:t>
                      </a:r>
                      <a:endParaRPr lang="it-IT"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12"/>
                  </a:ext>
                </a:extLst>
              </a:tr>
              <a:tr h="0">
                <a:tc>
                  <a:txBody>
                    <a:bodyPr/>
                    <a:lstStyle/>
                    <a:p>
                      <a:pPr algn="just">
                        <a:lnSpc>
                          <a:spcPct val="107000"/>
                        </a:lnSpc>
                        <a:spcBef>
                          <a:spcPts val="600"/>
                        </a:spcBef>
                        <a:spcAft>
                          <a:spcPts val="800"/>
                        </a:spcAft>
                      </a:pPr>
                      <a:r>
                        <a:rPr lang="en-GB" sz="1200">
                          <a:effectLst/>
                        </a:rPr>
                        <a:t>OIP3</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it-IT" sz="1200">
                          <a:effectLst/>
                        </a:rPr>
                        <a:t>&gt;+31dBm</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dirty="0">
                          <a:effectLst/>
                        </a:rPr>
                        <a:t>Over 50-350MHz band and with DSA at minimum level of attenuation</a:t>
                      </a:r>
                      <a:endParaRPr lang="it-IT"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13"/>
                  </a:ext>
                </a:extLst>
              </a:tr>
              <a:tr h="0">
                <a:tc>
                  <a:txBody>
                    <a:bodyPr/>
                    <a:lstStyle/>
                    <a:p>
                      <a:pPr algn="just">
                        <a:lnSpc>
                          <a:spcPct val="107000"/>
                        </a:lnSpc>
                        <a:spcBef>
                          <a:spcPts val="600"/>
                        </a:spcBef>
                        <a:spcAft>
                          <a:spcPts val="800"/>
                        </a:spcAft>
                      </a:pPr>
                      <a:r>
                        <a:rPr lang="it-IT" sz="1200">
                          <a:effectLst/>
                        </a:rPr>
                        <a:t>OIP2</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it-IT" sz="1200">
                          <a:effectLst/>
                        </a:rPr>
                        <a:t>&gt;+41dBm</a:t>
                      </a:r>
                      <a:endParaRPr lang="it-IT" sz="16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Bef>
                          <a:spcPts val="600"/>
                        </a:spcBef>
                        <a:spcAft>
                          <a:spcPts val="800"/>
                        </a:spcAft>
                      </a:pPr>
                      <a:r>
                        <a:rPr lang="en-GB" sz="1200" dirty="0">
                          <a:effectLst/>
                        </a:rPr>
                        <a:t>Over 50-350MHz band and with DSA at minimum level of attenuation</a:t>
                      </a:r>
                      <a:endParaRPr lang="it-IT"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391296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51791" y="1550895"/>
            <a:ext cx="8892209" cy="4309191"/>
          </a:xfrm>
          <a:prstGeom prst="rect">
            <a:avLst/>
          </a:prstGeom>
        </p:spPr>
      </p:pic>
      <p:sp>
        <p:nvSpPr>
          <p:cNvPr id="2" name="Titolo 1"/>
          <p:cNvSpPr>
            <a:spLocks noGrp="1"/>
          </p:cNvSpPr>
          <p:nvPr>
            <p:ph type="title"/>
          </p:nvPr>
        </p:nvSpPr>
        <p:spPr/>
        <p:txBody>
          <a:bodyPr>
            <a:normAutofit/>
          </a:bodyPr>
          <a:lstStyle/>
          <a:p>
            <a:r>
              <a:rPr lang="it-IT" sz="2800" dirty="0" smtClean="0"/>
              <a:t>RF </a:t>
            </a:r>
            <a:r>
              <a:rPr lang="it-IT" sz="2800" dirty="0" err="1" smtClean="0"/>
              <a:t>receiver</a:t>
            </a:r>
            <a:r>
              <a:rPr lang="it-IT" sz="2800" dirty="0" smtClean="0"/>
              <a:t> 2.0 </a:t>
            </a:r>
            <a:r>
              <a:rPr lang="it-IT" sz="2800" dirty="0" err="1" smtClean="0"/>
              <a:t>schematic</a:t>
            </a:r>
            <a:endParaRPr lang="it-IT" sz="2800" dirty="0"/>
          </a:p>
        </p:txBody>
      </p:sp>
      <p:sp>
        <p:nvSpPr>
          <p:cNvPr id="18" name="CasellaDiTesto 17"/>
          <p:cNvSpPr txBox="1"/>
          <p:nvPr/>
        </p:nvSpPr>
        <p:spPr>
          <a:xfrm>
            <a:off x="1707360" y="1249004"/>
            <a:ext cx="2147948" cy="369332"/>
          </a:xfrm>
          <a:prstGeom prst="rect">
            <a:avLst/>
          </a:prstGeom>
          <a:noFill/>
        </p:spPr>
        <p:txBody>
          <a:bodyPr wrap="square" rtlCol="0">
            <a:spAutoFit/>
          </a:bodyPr>
          <a:lstStyle/>
          <a:p>
            <a:pPr algn="ctr"/>
            <a:r>
              <a:rPr lang="it-IT" dirty="0" smtClean="0">
                <a:solidFill>
                  <a:srgbClr val="FF0000"/>
                </a:solidFill>
              </a:rPr>
              <a:t>SKY/50Ohm Switch</a:t>
            </a:r>
          </a:p>
        </p:txBody>
      </p:sp>
      <p:cxnSp>
        <p:nvCxnSpPr>
          <p:cNvPr id="19" name="Connettore 2 18"/>
          <p:cNvCxnSpPr>
            <a:stCxn id="18" idx="2"/>
          </p:cNvCxnSpPr>
          <p:nvPr/>
        </p:nvCxnSpPr>
        <p:spPr>
          <a:xfrm>
            <a:off x="2781334" y="1618336"/>
            <a:ext cx="359933" cy="5285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CasellaDiTesto 19"/>
          <p:cNvSpPr txBox="1"/>
          <p:nvPr/>
        </p:nvSpPr>
        <p:spPr>
          <a:xfrm>
            <a:off x="2139515" y="3595430"/>
            <a:ext cx="1984554" cy="369332"/>
          </a:xfrm>
          <a:prstGeom prst="rect">
            <a:avLst/>
          </a:prstGeom>
          <a:noFill/>
        </p:spPr>
        <p:txBody>
          <a:bodyPr wrap="square" rtlCol="0">
            <a:spAutoFit/>
          </a:bodyPr>
          <a:lstStyle/>
          <a:p>
            <a:pPr algn="ctr"/>
            <a:r>
              <a:rPr lang="it-IT" dirty="0" err="1" smtClean="0"/>
              <a:t>Equalization</a:t>
            </a:r>
            <a:r>
              <a:rPr lang="it-IT" dirty="0" smtClean="0"/>
              <a:t>/PAD</a:t>
            </a:r>
            <a:endParaRPr lang="en-GB" dirty="0"/>
          </a:p>
        </p:txBody>
      </p:sp>
      <p:cxnSp>
        <p:nvCxnSpPr>
          <p:cNvPr id="21" name="Connettore 2 20"/>
          <p:cNvCxnSpPr/>
          <p:nvPr/>
        </p:nvCxnSpPr>
        <p:spPr>
          <a:xfrm>
            <a:off x="3141267" y="3964762"/>
            <a:ext cx="72222" cy="8987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onnettore 2 21"/>
          <p:cNvCxnSpPr>
            <a:stCxn id="20" idx="0"/>
          </p:cNvCxnSpPr>
          <p:nvPr/>
        </p:nvCxnSpPr>
        <p:spPr>
          <a:xfrm flipH="1" flipV="1">
            <a:off x="1550505" y="3180522"/>
            <a:ext cx="1581287" cy="4149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CasellaDiTesto 22"/>
          <p:cNvSpPr txBox="1"/>
          <p:nvPr/>
        </p:nvSpPr>
        <p:spPr>
          <a:xfrm>
            <a:off x="7551017" y="5304170"/>
            <a:ext cx="1287763" cy="923330"/>
          </a:xfrm>
          <a:prstGeom prst="rect">
            <a:avLst/>
          </a:prstGeom>
          <a:noFill/>
        </p:spPr>
        <p:txBody>
          <a:bodyPr wrap="square" rtlCol="0">
            <a:spAutoFit/>
          </a:bodyPr>
          <a:lstStyle/>
          <a:p>
            <a:pPr algn="ctr"/>
            <a:r>
              <a:rPr lang="it-IT" dirty="0" smtClean="0"/>
              <a:t>31dB/1dB</a:t>
            </a:r>
          </a:p>
          <a:p>
            <a:pPr algn="ctr"/>
            <a:r>
              <a:rPr lang="it-IT" dirty="0" err="1" smtClean="0"/>
              <a:t>Step</a:t>
            </a:r>
            <a:r>
              <a:rPr lang="it-IT" dirty="0" smtClean="0"/>
              <a:t> Attenuator</a:t>
            </a:r>
          </a:p>
        </p:txBody>
      </p:sp>
      <p:cxnSp>
        <p:nvCxnSpPr>
          <p:cNvPr id="24" name="Connettore 2 23"/>
          <p:cNvCxnSpPr>
            <a:stCxn id="23" idx="1"/>
          </p:cNvCxnSpPr>
          <p:nvPr/>
        </p:nvCxnSpPr>
        <p:spPr>
          <a:xfrm flipH="1" flipV="1">
            <a:off x="7023652" y="5304170"/>
            <a:ext cx="527365" cy="4616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CasellaDiTesto 26"/>
          <p:cNvSpPr txBox="1"/>
          <p:nvPr/>
        </p:nvSpPr>
        <p:spPr>
          <a:xfrm>
            <a:off x="5872563" y="3180522"/>
            <a:ext cx="786478" cy="646331"/>
          </a:xfrm>
          <a:prstGeom prst="rect">
            <a:avLst/>
          </a:prstGeom>
          <a:noFill/>
        </p:spPr>
        <p:txBody>
          <a:bodyPr wrap="square" rtlCol="0">
            <a:spAutoFit/>
          </a:bodyPr>
          <a:lstStyle/>
          <a:p>
            <a:pPr algn="ctr"/>
            <a:r>
              <a:rPr lang="it-IT" dirty="0" err="1" smtClean="0"/>
              <a:t>Filters</a:t>
            </a:r>
            <a:r>
              <a:rPr lang="it-IT" dirty="0" smtClean="0"/>
              <a:t> </a:t>
            </a:r>
            <a:r>
              <a:rPr lang="it-IT" dirty="0" err="1" smtClean="0"/>
              <a:t>Bank</a:t>
            </a:r>
            <a:endParaRPr lang="en-GB" dirty="0"/>
          </a:p>
        </p:txBody>
      </p:sp>
      <p:cxnSp>
        <p:nvCxnSpPr>
          <p:cNvPr id="28" name="Connettore 2 27"/>
          <p:cNvCxnSpPr>
            <a:stCxn id="27" idx="0"/>
          </p:cNvCxnSpPr>
          <p:nvPr/>
        </p:nvCxnSpPr>
        <p:spPr>
          <a:xfrm flipV="1">
            <a:off x="6265802" y="2324201"/>
            <a:ext cx="0" cy="8563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CasellaDiTesto 28"/>
          <p:cNvSpPr txBox="1"/>
          <p:nvPr/>
        </p:nvSpPr>
        <p:spPr>
          <a:xfrm>
            <a:off x="4726834" y="3505236"/>
            <a:ext cx="1287763" cy="646331"/>
          </a:xfrm>
          <a:prstGeom prst="rect">
            <a:avLst/>
          </a:prstGeom>
          <a:noFill/>
        </p:spPr>
        <p:txBody>
          <a:bodyPr wrap="square" rtlCol="0">
            <a:spAutoFit/>
          </a:bodyPr>
          <a:lstStyle/>
          <a:p>
            <a:pPr algn="ctr"/>
            <a:r>
              <a:rPr lang="it-IT" dirty="0" smtClean="0"/>
              <a:t>1st Gain</a:t>
            </a:r>
          </a:p>
          <a:p>
            <a:pPr algn="ctr"/>
            <a:r>
              <a:rPr lang="it-IT" dirty="0" err="1" smtClean="0"/>
              <a:t>Block</a:t>
            </a:r>
            <a:endParaRPr lang="it-IT" dirty="0" smtClean="0"/>
          </a:p>
        </p:txBody>
      </p:sp>
      <p:cxnSp>
        <p:nvCxnSpPr>
          <p:cNvPr id="30" name="Connettore 2 29"/>
          <p:cNvCxnSpPr>
            <a:stCxn id="29" idx="2"/>
          </p:cNvCxnSpPr>
          <p:nvPr/>
        </p:nvCxnSpPr>
        <p:spPr>
          <a:xfrm flipH="1">
            <a:off x="5168348" y="4151567"/>
            <a:ext cx="202368" cy="5566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CasellaDiTesto 30"/>
          <p:cNvSpPr txBox="1"/>
          <p:nvPr/>
        </p:nvSpPr>
        <p:spPr>
          <a:xfrm>
            <a:off x="-93512" y="3720697"/>
            <a:ext cx="1287763" cy="646331"/>
          </a:xfrm>
          <a:prstGeom prst="rect">
            <a:avLst/>
          </a:prstGeom>
          <a:noFill/>
        </p:spPr>
        <p:txBody>
          <a:bodyPr wrap="square" rtlCol="0">
            <a:spAutoFit/>
          </a:bodyPr>
          <a:lstStyle/>
          <a:p>
            <a:pPr algn="ctr"/>
            <a:r>
              <a:rPr lang="it-IT" dirty="0" smtClean="0"/>
              <a:t>2nd Gain</a:t>
            </a:r>
          </a:p>
          <a:p>
            <a:pPr algn="ctr"/>
            <a:r>
              <a:rPr lang="it-IT" dirty="0" err="1" smtClean="0"/>
              <a:t>Block</a:t>
            </a:r>
            <a:endParaRPr lang="it-IT" dirty="0" smtClean="0"/>
          </a:p>
        </p:txBody>
      </p:sp>
      <p:cxnSp>
        <p:nvCxnSpPr>
          <p:cNvPr id="32" name="Connettore 2 31"/>
          <p:cNvCxnSpPr>
            <a:stCxn id="31" idx="2"/>
          </p:cNvCxnSpPr>
          <p:nvPr/>
        </p:nvCxnSpPr>
        <p:spPr>
          <a:xfrm>
            <a:off x="550370" y="4367028"/>
            <a:ext cx="903674" cy="4965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 name="CasellaDiTesto 39"/>
          <p:cNvSpPr txBox="1"/>
          <p:nvPr/>
        </p:nvSpPr>
        <p:spPr>
          <a:xfrm>
            <a:off x="-93512" y="5896690"/>
            <a:ext cx="5010069" cy="923330"/>
          </a:xfrm>
          <a:prstGeom prst="rect">
            <a:avLst/>
          </a:prstGeom>
          <a:noFill/>
        </p:spPr>
        <p:txBody>
          <a:bodyPr wrap="square" rtlCol="0">
            <a:spAutoFit/>
          </a:bodyPr>
          <a:lstStyle/>
          <a:p>
            <a:pPr algn="ctr"/>
            <a:r>
              <a:rPr lang="it-IT" dirty="0" smtClean="0"/>
              <a:t>New RF </a:t>
            </a:r>
            <a:r>
              <a:rPr lang="it-IT" dirty="0" err="1" smtClean="0"/>
              <a:t>switches</a:t>
            </a:r>
            <a:r>
              <a:rPr lang="it-IT" dirty="0" smtClean="0"/>
              <a:t> from Peregrine (PE4251) and new DSA from RFMD (RFSA3714): </a:t>
            </a:r>
            <a:r>
              <a:rPr lang="it-IT" dirty="0" err="1" smtClean="0"/>
              <a:t>cheaper</a:t>
            </a:r>
            <a:r>
              <a:rPr lang="it-IT" dirty="0" smtClean="0"/>
              <a:t> and </a:t>
            </a:r>
            <a:r>
              <a:rPr lang="it-IT" dirty="0" err="1" smtClean="0"/>
              <a:t>easier</a:t>
            </a:r>
            <a:r>
              <a:rPr lang="it-IT" dirty="0" smtClean="0"/>
              <a:t> to procure </a:t>
            </a:r>
            <a:r>
              <a:rPr lang="it-IT" dirty="0" err="1" smtClean="0"/>
              <a:t>than</a:t>
            </a:r>
            <a:r>
              <a:rPr lang="it-IT" dirty="0" smtClean="0"/>
              <a:t> Hittite and </a:t>
            </a:r>
            <a:r>
              <a:rPr lang="it-IT" dirty="0" err="1" smtClean="0"/>
              <a:t>Minicircuits</a:t>
            </a:r>
            <a:r>
              <a:rPr lang="it-IT" dirty="0" smtClean="0"/>
              <a:t> </a:t>
            </a:r>
            <a:r>
              <a:rPr lang="it-IT" dirty="0" err="1" smtClean="0"/>
              <a:t>ones</a:t>
            </a:r>
            <a:endParaRPr lang="it-IT" dirty="0"/>
          </a:p>
        </p:txBody>
      </p:sp>
    </p:spTree>
    <p:extLst>
      <p:ext uri="{BB962C8B-B14F-4D97-AF65-F5344CB8AC3E}">
        <p14:creationId xmlns:p14="http://schemas.microsoft.com/office/powerpoint/2010/main" val="1067647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RF </a:t>
            </a:r>
            <a:r>
              <a:rPr lang="it-IT" sz="2800" dirty="0" err="1" smtClean="0"/>
              <a:t>receiver</a:t>
            </a:r>
            <a:r>
              <a:rPr lang="it-IT" sz="2800" dirty="0" smtClean="0"/>
              <a:t> 2.0 </a:t>
            </a:r>
            <a:r>
              <a:rPr lang="it-IT" sz="2800" dirty="0" err="1" smtClean="0"/>
              <a:t>measurements</a:t>
            </a:r>
            <a:endParaRPr lang="it-IT" sz="2800" dirty="0"/>
          </a:p>
        </p:txBody>
      </p:sp>
      <p:pic>
        <p:nvPicPr>
          <p:cNvPr id="10" name="Immagine 9"/>
          <p:cNvPicPr>
            <a:picLocks noChangeAspect="1"/>
          </p:cNvPicPr>
          <p:nvPr/>
        </p:nvPicPr>
        <p:blipFill>
          <a:blip r:embed="rId2"/>
          <a:stretch>
            <a:fillRect/>
          </a:stretch>
        </p:blipFill>
        <p:spPr>
          <a:xfrm>
            <a:off x="157474" y="1232490"/>
            <a:ext cx="3600000" cy="2813483"/>
          </a:xfrm>
          <a:prstGeom prst="rect">
            <a:avLst/>
          </a:prstGeom>
        </p:spPr>
      </p:pic>
      <p:pic>
        <p:nvPicPr>
          <p:cNvPr id="11" name="Immagine 10"/>
          <p:cNvPicPr>
            <a:picLocks noChangeAspect="1"/>
          </p:cNvPicPr>
          <p:nvPr/>
        </p:nvPicPr>
        <p:blipFill>
          <a:blip r:embed="rId3"/>
          <a:stretch>
            <a:fillRect/>
          </a:stretch>
        </p:blipFill>
        <p:spPr>
          <a:xfrm>
            <a:off x="4585213" y="1232490"/>
            <a:ext cx="3600000" cy="2817000"/>
          </a:xfrm>
          <a:prstGeom prst="rect">
            <a:avLst/>
          </a:prstGeom>
        </p:spPr>
      </p:pic>
      <p:pic>
        <p:nvPicPr>
          <p:cNvPr id="12" name="Immagine 11"/>
          <p:cNvPicPr>
            <a:picLocks noChangeAspect="1"/>
          </p:cNvPicPr>
          <p:nvPr/>
        </p:nvPicPr>
        <p:blipFill>
          <a:blip r:embed="rId4"/>
          <a:stretch>
            <a:fillRect/>
          </a:stretch>
        </p:blipFill>
        <p:spPr>
          <a:xfrm>
            <a:off x="157474" y="4045973"/>
            <a:ext cx="3600000" cy="2821500"/>
          </a:xfrm>
          <a:prstGeom prst="rect">
            <a:avLst/>
          </a:prstGeom>
        </p:spPr>
      </p:pic>
      <p:pic>
        <p:nvPicPr>
          <p:cNvPr id="13" name="Immagine 12"/>
          <p:cNvPicPr>
            <a:picLocks noChangeAspect="1"/>
          </p:cNvPicPr>
          <p:nvPr/>
        </p:nvPicPr>
        <p:blipFill>
          <a:blip r:embed="rId5"/>
          <a:stretch>
            <a:fillRect/>
          </a:stretch>
        </p:blipFill>
        <p:spPr>
          <a:xfrm>
            <a:off x="4585213" y="4049490"/>
            <a:ext cx="3600000" cy="2820525"/>
          </a:xfrm>
          <a:prstGeom prst="rect">
            <a:avLst/>
          </a:prstGeom>
        </p:spPr>
      </p:pic>
      <p:sp>
        <p:nvSpPr>
          <p:cNvPr id="14" name="CasellaDiTesto 13"/>
          <p:cNvSpPr txBox="1"/>
          <p:nvPr/>
        </p:nvSpPr>
        <p:spPr>
          <a:xfrm>
            <a:off x="2727397" y="2371337"/>
            <a:ext cx="2060154" cy="461665"/>
          </a:xfrm>
          <a:prstGeom prst="rect">
            <a:avLst/>
          </a:prstGeom>
          <a:noFill/>
        </p:spPr>
        <p:txBody>
          <a:bodyPr wrap="square" rtlCol="0">
            <a:spAutoFit/>
          </a:bodyPr>
          <a:lstStyle/>
          <a:p>
            <a:pPr algn="ctr"/>
            <a:r>
              <a:rPr lang="it-IT" sz="2400" dirty="0" smtClean="0">
                <a:solidFill>
                  <a:srgbClr val="FF0000"/>
                </a:solidFill>
              </a:rPr>
              <a:t>CH ISOLATION</a:t>
            </a:r>
            <a:endParaRPr lang="it-IT" sz="2400" dirty="0">
              <a:solidFill>
                <a:srgbClr val="FF0000"/>
              </a:solidFill>
            </a:endParaRPr>
          </a:p>
        </p:txBody>
      </p:sp>
      <p:sp>
        <p:nvSpPr>
          <p:cNvPr id="15" name="CasellaDiTesto 14"/>
          <p:cNvSpPr txBox="1"/>
          <p:nvPr/>
        </p:nvSpPr>
        <p:spPr>
          <a:xfrm>
            <a:off x="2727397" y="4509379"/>
            <a:ext cx="2060154" cy="461665"/>
          </a:xfrm>
          <a:prstGeom prst="rect">
            <a:avLst/>
          </a:prstGeom>
          <a:noFill/>
        </p:spPr>
        <p:txBody>
          <a:bodyPr wrap="square" rtlCol="0">
            <a:spAutoFit/>
          </a:bodyPr>
          <a:lstStyle/>
          <a:p>
            <a:pPr algn="ctr"/>
            <a:r>
              <a:rPr lang="it-IT" sz="2400" dirty="0" smtClean="0">
                <a:solidFill>
                  <a:srgbClr val="FF0000"/>
                </a:solidFill>
              </a:rPr>
              <a:t>S-</a:t>
            </a:r>
            <a:r>
              <a:rPr lang="it-IT" sz="2400" dirty="0" err="1" smtClean="0">
                <a:solidFill>
                  <a:srgbClr val="FF0000"/>
                </a:solidFill>
              </a:rPr>
              <a:t>parameters</a:t>
            </a:r>
            <a:endParaRPr lang="it-IT" sz="2400" dirty="0">
              <a:solidFill>
                <a:srgbClr val="FF0000"/>
              </a:solidFill>
            </a:endParaRPr>
          </a:p>
        </p:txBody>
      </p:sp>
      <p:sp>
        <p:nvSpPr>
          <p:cNvPr id="16" name="CasellaDiTesto 15"/>
          <p:cNvSpPr txBox="1"/>
          <p:nvPr/>
        </p:nvSpPr>
        <p:spPr>
          <a:xfrm>
            <a:off x="1081113" y="3705492"/>
            <a:ext cx="2060154" cy="461665"/>
          </a:xfrm>
          <a:prstGeom prst="rect">
            <a:avLst/>
          </a:prstGeom>
          <a:noFill/>
        </p:spPr>
        <p:txBody>
          <a:bodyPr wrap="square" rtlCol="0">
            <a:spAutoFit/>
          </a:bodyPr>
          <a:lstStyle/>
          <a:p>
            <a:pPr algn="ctr"/>
            <a:r>
              <a:rPr lang="it-IT" sz="2400" dirty="0" smtClean="0">
                <a:solidFill>
                  <a:srgbClr val="FF0000"/>
                </a:solidFill>
              </a:rPr>
              <a:t>LOW Band</a:t>
            </a:r>
            <a:endParaRPr lang="it-IT" sz="2400" dirty="0">
              <a:solidFill>
                <a:srgbClr val="FF0000"/>
              </a:solidFill>
            </a:endParaRPr>
          </a:p>
        </p:txBody>
      </p:sp>
      <p:sp>
        <p:nvSpPr>
          <p:cNvPr id="17" name="CasellaDiTesto 16"/>
          <p:cNvSpPr txBox="1"/>
          <p:nvPr/>
        </p:nvSpPr>
        <p:spPr>
          <a:xfrm>
            <a:off x="5552647" y="3705491"/>
            <a:ext cx="2060154" cy="461665"/>
          </a:xfrm>
          <a:prstGeom prst="rect">
            <a:avLst/>
          </a:prstGeom>
          <a:noFill/>
        </p:spPr>
        <p:txBody>
          <a:bodyPr wrap="square" rtlCol="0">
            <a:spAutoFit/>
          </a:bodyPr>
          <a:lstStyle/>
          <a:p>
            <a:pPr algn="ctr"/>
            <a:r>
              <a:rPr lang="it-IT" sz="2400" dirty="0" smtClean="0">
                <a:solidFill>
                  <a:srgbClr val="FF0000"/>
                </a:solidFill>
              </a:rPr>
              <a:t>HIGH Band</a:t>
            </a:r>
            <a:endParaRPr lang="it-IT" sz="2400" dirty="0">
              <a:solidFill>
                <a:srgbClr val="FF0000"/>
              </a:solidFill>
            </a:endParaRPr>
          </a:p>
        </p:txBody>
      </p:sp>
    </p:spTree>
    <p:extLst>
      <p:ext uri="{BB962C8B-B14F-4D97-AF65-F5344CB8AC3E}">
        <p14:creationId xmlns:p14="http://schemas.microsoft.com/office/powerpoint/2010/main" val="3004928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smtClean="0"/>
              <a:t>RF </a:t>
            </a:r>
            <a:r>
              <a:rPr lang="it-IT" sz="2800" dirty="0" err="1" smtClean="0"/>
              <a:t>receiver</a:t>
            </a:r>
            <a:r>
              <a:rPr lang="it-IT" sz="2800" dirty="0" smtClean="0"/>
              <a:t> 2.0</a:t>
            </a:r>
            <a:r>
              <a:rPr lang="it-IT" dirty="0" smtClean="0"/>
              <a:t> </a:t>
            </a:r>
            <a:r>
              <a:rPr lang="it-IT" dirty="0" err="1" smtClean="0"/>
              <a:t>measurements</a:t>
            </a:r>
            <a:endParaRPr lang="it-IT" dirty="0"/>
          </a:p>
        </p:txBody>
      </p:sp>
      <p:pic>
        <p:nvPicPr>
          <p:cNvPr id="4" name="Immagine 3"/>
          <p:cNvPicPr>
            <a:picLocks noChangeAspect="1"/>
          </p:cNvPicPr>
          <p:nvPr/>
        </p:nvPicPr>
        <p:blipFill>
          <a:blip r:embed="rId2"/>
          <a:stretch>
            <a:fillRect/>
          </a:stretch>
        </p:blipFill>
        <p:spPr>
          <a:xfrm>
            <a:off x="157474" y="1331640"/>
            <a:ext cx="4320000" cy="2642553"/>
          </a:xfrm>
          <a:prstGeom prst="rect">
            <a:avLst/>
          </a:prstGeom>
        </p:spPr>
      </p:pic>
      <p:pic>
        <p:nvPicPr>
          <p:cNvPr id="6" name="Immagine 5"/>
          <p:cNvPicPr>
            <a:picLocks noChangeAspect="1"/>
          </p:cNvPicPr>
          <p:nvPr/>
        </p:nvPicPr>
        <p:blipFill>
          <a:blip r:embed="rId3"/>
          <a:stretch>
            <a:fillRect/>
          </a:stretch>
        </p:blipFill>
        <p:spPr>
          <a:xfrm>
            <a:off x="157474" y="4136043"/>
            <a:ext cx="4320000" cy="2585152"/>
          </a:xfrm>
          <a:prstGeom prst="rect">
            <a:avLst/>
          </a:prstGeom>
        </p:spPr>
      </p:pic>
      <p:pic>
        <p:nvPicPr>
          <p:cNvPr id="9" name="Immagine 8"/>
          <p:cNvPicPr>
            <a:picLocks noChangeAspect="1"/>
          </p:cNvPicPr>
          <p:nvPr/>
        </p:nvPicPr>
        <p:blipFill>
          <a:blip r:embed="rId4"/>
          <a:stretch>
            <a:fillRect/>
          </a:stretch>
        </p:blipFill>
        <p:spPr>
          <a:xfrm>
            <a:off x="4648930" y="4136043"/>
            <a:ext cx="4320000" cy="2585152"/>
          </a:xfrm>
          <a:prstGeom prst="rect">
            <a:avLst/>
          </a:prstGeom>
        </p:spPr>
      </p:pic>
      <p:pic>
        <p:nvPicPr>
          <p:cNvPr id="5" name="Immagine 4"/>
          <p:cNvPicPr>
            <a:picLocks noChangeAspect="1"/>
          </p:cNvPicPr>
          <p:nvPr/>
        </p:nvPicPr>
        <p:blipFill>
          <a:blip r:embed="rId5"/>
          <a:stretch>
            <a:fillRect/>
          </a:stretch>
        </p:blipFill>
        <p:spPr>
          <a:xfrm>
            <a:off x="4648930" y="1331639"/>
            <a:ext cx="4320000" cy="2642553"/>
          </a:xfrm>
          <a:prstGeom prst="rect">
            <a:avLst/>
          </a:prstGeom>
        </p:spPr>
      </p:pic>
    </p:spTree>
    <p:extLst>
      <p:ext uri="{BB962C8B-B14F-4D97-AF65-F5344CB8AC3E}">
        <p14:creationId xmlns:p14="http://schemas.microsoft.com/office/powerpoint/2010/main" val="2546103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p:cNvSpPr txBox="1"/>
          <p:nvPr/>
        </p:nvSpPr>
        <p:spPr>
          <a:xfrm>
            <a:off x="4582344" y="1856514"/>
            <a:ext cx="4561656" cy="2585323"/>
          </a:xfrm>
          <a:prstGeom prst="rect">
            <a:avLst/>
          </a:prstGeom>
          <a:noFill/>
        </p:spPr>
        <p:txBody>
          <a:bodyPr wrap="square" rtlCol="0">
            <a:spAutoFit/>
          </a:bodyPr>
          <a:lstStyle/>
          <a:p>
            <a:pPr algn="ctr"/>
            <a:r>
              <a:rPr lang="it-IT" dirty="0" smtClean="0"/>
              <a:t>First </a:t>
            </a:r>
            <a:r>
              <a:rPr lang="it-IT" dirty="0"/>
              <a:t>RX </a:t>
            </a:r>
            <a:r>
              <a:rPr lang="it-IT" dirty="0" err="1"/>
              <a:t>Specification</a:t>
            </a:r>
            <a:r>
              <a:rPr lang="it-IT" dirty="0"/>
              <a:t> (@+50°C):</a:t>
            </a:r>
          </a:p>
          <a:p>
            <a:pPr algn="ctr"/>
            <a:r>
              <a:rPr lang="it-IT" dirty="0"/>
              <a:t>0.5W (FE) + 0.5W (PREADU) = 1W</a:t>
            </a:r>
          </a:p>
          <a:p>
            <a:pPr algn="ctr"/>
            <a:endParaRPr lang="it-IT" dirty="0" smtClean="0"/>
          </a:p>
          <a:p>
            <a:pPr algn="ctr"/>
            <a:r>
              <a:rPr lang="it-IT" dirty="0" smtClean="0"/>
              <a:t>Total (FE+PREADU) </a:t>
            </a:r>
            <a:r>
              <a:rPr lang="it-IT" dirty="0" err="1" smtClean="0"/>
              <a:t>consumption</a:t>
            </a:r>
            <a:r>
              <a:rPr lang="it-IT" dirty="0"/>
              <a:t> for </a:t>
            </a:r>
            <a:r>
              <a:rPr lang="it-IT" dirty="0" err="1"/>
              <a:t>each</a:t>
            </a:r>
            <a:r>
              <a:rPr lang="it-IT" dirty="0"/>
              <a:t> single </a:t>
            </a:r>
            <a:r>
              <a:rPr lang="it-IT" dirty="0" err="1"/>
              <a:t>polarisation</a:t>
            </a:r>
            <a:r>
              <a:rPr lang="it-IT" dirty="0"/>
              <a:t>/RX </a:t>
            </a:r>
            <a:r>
              <a:rPr lang="it-IT" dirty="0" err="1" smtClean="0"/>
              <a:t>chain</a:t>
            </a:r>
            <a:r>
              <a:rPr lang="it-IT" dirty="0" smtClean="0"/>
              <a:t>: </a:t>
            </a:r>
          </a:p>
          <a:p>
            <a:pPr algn="ctr"/>
            <a:endParaRPr lang="it-IT" dirty="0" smtClean="0"/>
          </a:p>
          <a:p>
            <a:pPr algn="ctr"/>
            <a:r>
              <a:rPr lang="it-IT" dirty="0" smtClean="0"/>
              <a:t>0.35W+0.6W = </a:t>
            </a:r>
            <a:r>
              <a:rPr lang="it-IT" dirty="0" smtClean="0">
                <a:solidFill>
                  <a:srgbClr val="00B050"/>
                </a:solidFill>
              </a:rPr>
              <a:t>0.95W @+50°C</a:t>
            </a:r>
          </a:p>
          <a:p>
            <a:pPr algn="ctr"/>
            <a:endParaRPr lang="it-IT" dirty="0" smtClean="0">
              <a:solidFill>
                <a:srgbClr val="00B050"/>
              </a:solidFill>
            </a:endParaRPr>
          </a:p>
          <a:p>
            <a:pPr algn="ctr"/>
            <a:r>
              <a:rPr lang="it-IT" dirty="0" smtClean="0"/>
              <a:t>0.42W+0.6W = </a:t>
            </a:r>
            <a:r>
              <a:rPr lang="it-IT" dirty="0" smtClean="0">
                <a:solidFill>
                  <a:srgbClr val="FFC000"/>
                </a:solidFill>
              </a:rPr>
              <a:t>1.02W @ +70°C</a:t>
            </a:r>
            <a:r>
              <a:rPr lang="it-IT" dirty="0" smtClean="0"/>
              <a:t> </a:t>
            </a:r>
          </a:p>
        </p:txBody>
      </p:sp>
      <p:graphicFrame>
        <p:nvGraphicFramePr>
          <p:cNvPr id="6" name="Tabella 5"/>
          <p:cNvGraphicFramePr>
            <a:graphicFrameLocks noGrp="1"/>
          </p:cNvGraphicFramePr>
          <p:nvPr>
            <p:extLst>
              <p:ext uri="{D42A27DB-BD31-4B8C-83A1-F6EECF244321}">
                <p14:modId xmlns:p14="http://schemas.microsoft.com/office/powerpoint/2010/main" val="2950850768"/>
              </p:ext>
            </p:extLst>
          </p:nvPr>
        </p:nvGraphicFramePr>
        <p:xfrm>
          <a:off x="496141" y="4966711"/>
          <a:ext cx="7886701" cy="1371600"/>
        </p:xfrm>
        <a:graphic>
          <a:graphicData uri="http://schemas.openxmlformats.org/drawingml/2006/table">
            <a:tbl>
              <a:tblPr/>
              <a:tblGrid>
                <a:gridCol w="608620">
                  <a:extLst>
                    <a:ext uri="{9D8B030D-6E8A-4147-A177-3AD203B41FA5}">
                      <a16:colId xmlns:a16="http://schemas.microsoft.com/office/drawing/2014/main" val="20000"/>
                    </a:ext>
                  </a:extLst>
                </a:gridCol>
                <a:gridCol w="608620">
                  <a:extLst>
                    <a:ext uri="{9D8B030D-6E8A-4147-A177-3AD203B41FA5}">
                      <a16:colId xmlns:a16="http://schemas.microsoft.com/office/drawing/2014/main" val="20001"/>
                    </a:ext>
                  </a:extLst>
                </a:gridCol>
                <a:gridCol w="979498">
                  <a:extLst>
                    <a:ext uri="{9D8B030D-6E8A-4147-A177-3AD203B41FA5}">
                      <a16:colId xmlns:a16="http://schemas.microsoft.com/office/drawing/2014/main" val="20002"/>
                    </a:ext>
                  </a:extLst>
                </a:gridCol>
                <a:gridCol w="979498">
                  <a:extLst>
                    <a:ext uri="{9D8B030D-6E8A-4147-A177-3AD203B41FA5}">
                      <a16:colId xmlns:a16="http://schemas.microsoft.com/office/drawing/2014/main" val="20003"/>
                    </a:ext>
                  </a:extLst>
                </a:gridCol>
                <a:gridCol w="979498">
                  <a:extLst>
                    <a:ext uri="{9D8B030D-6E8A-4147-A177-3AD203B41FA5}">
                      <a16:colId xmlns:a16="http://schemas.microsoft.com/office/drawing/2014/main" val="20004"/>
                    </a:ext>
                  </a:extLst>
                </a:gridCol>
                <a:gridCol w="1001687">
                  <a:extLst>
                    <a:ext uri="{9D8B030D-6E8A-4147-A177-3AD203B41FA5}">
                      <a16:colId xmlns:a16="http://schemas.microsoft.com/office/drawing/2014/main" val="20005"/>
                    </a:ext>
                  </a:extLst>
                </a:gridCol>
                <a:gridCol w="979498">
                  <a:extLst>
                    <a:ext uri="{9D8B030D-6E8A-4147-A177-3AD203B41FA5}">
                      <a16:colId xmlns:a16="http://schemas.microsoft.com/office/drawing/2014/main" val="20006"/>
                    </a:ext>
                  </a:extLst>
                </a:gridCol>
                <a:gridCol w="989007">
                  <a:extLst>
                    <a:ext uri="{9D8B030D-6E8A-4147-A177-3AD203B41FA5}">
                      <a16:colId xmlns:a16="http://schemas.microsoft.com/office/drawing/2014/main" val="20007"/>
                    </a:ext>
                  </a:extLst>
                </a:gridCol>
                <a:gridCol w="760775">
                  <a:extLst>
                    <a:ext uri="{9D8B030D-6E8A-4147-A177-3AD203B41FA5}">
                      <a16:colId xmlns:a16="http://schemas.microsoft.com/office/drawing/2014/main" val="20008"/>
                    </a:ext>
                  </a:extLst>
                </a:gridCol>
              </a:tblGrid>
              <a:tr h="190500">
                <a:tc>
                  <a:txBody>
                    <a:bodyPr/>
                    <a:lstStyle/>
                    <a:p>
                      <a:pPr algn="l" fontAlgn="b"/>
                      <a:endParaRPr lang="it-IT"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Phase Switch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it-IT" sz="1100" b="0" i="0" u="none" strike="noStrike">
                          <a:solidFill>
                            <a:srgbClr val="000000"/>
                          </a:solidFill>
                          <a:effectLst/>
                          <a:latin typeface="Calibri" panose="020F0502020204030204" pitchFamily="34" charset="0"/>
                        </a:rPr>
                        <a:t>Filter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a:txBody>
                    <a:bodyPr/>
                    <a:lstStyle/>
                    <a:p>
                      <a:pPr algn="l" fontAlgn="b"/>
                      <a:endParaRPr lang="it-IT"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rowSpan="2">
                  <a:txBody>
                    <a:bodyPr/>
                    <a:lstStyle/>
                    <a:p>
                      <a:pPr algn="ctr" fontAlgn="b"/>
                      <a:r>
                        <a:rPr lang="it-IT" sz="1100" b="0" i="0" u="none" strike="noStrike" dirty="0" smtClean="0">
                          <a:solidFill>
                            <a:srgbClr val="000000"/>
                          </a:solidFill>
                          <a:effectLst/>
                          <a:latin typeface="Calibri" panose="020F0502020204030204" pitchFamily="34" charset="0"/>
                        </a:rPr>
                        <a:t>ORX</a:t>
                      </a:r>
                      <a:endParaRPr lang="it-IT"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it-IT" sz="1100" b="0" i="0" u="none" strike="noStrike">
                          <a:solidFill>
                            <a:srgbClr val="000000"/>
                          </a:solidFill>
                          <a:effectLst/>
                          <a:latin typeface="Calibri" panose="020F0502020204030204" pitchFamily="34" charset="0"/>
                        </a:rPr>
                        <a:t>RF Switch PE4251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it-IT" sz="1100" b="0" i="0" u="none" strike="noStrike" dirty="0">
                          <a:solidFill>
                            <a:srgbClr val="000000"/>
                          </a:solidFill>
                          <a:effectLst/>
                          <a:latin typeface="Calibri" panose="020F0502020204030204" pitchFamily="34" charset="0"/>
                        </a:rPr>
                        <a:t>RF Switch PE4251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it-IT" sz="1100" b="0" i="0" u="none" strike="noStrike">
                          <a:solidFill>
                            <a:srgbClr val="000000"/>
                          </a:solidFill>
                          <a:effectLst/>
                          <a:latin typeface="Calibri" panose="020F0502020204030204" pitchFamily="34" charset="0"/>
                        </a:rPr>
                        <a:t>RF Switch PE4251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it-IT" sz="1100" b="0" i="0" u="none" strike="noStrike" dirty="0" err="1">
                          <a:solidFill>
                            <a:srgbClr val="000000"/>
                          </a:solidFill>
                          <a:effectLst/>
                          <a:latin typeface="Calibri" panose="020F0502020204030204" pitchFamily="34" charset="0"/>
                        </a:rPr>
                        <a:t>Dig</a:t>
                      </a:r>
                      <a:r>
                        <a:rPr lang="it-IT" sz="1100" b="0" i="0" u="none" strike="noStrike" dirty="0">
                          <a:solidFill>
                            <a:srgbClr val="000000"/>
                          </a:solidFill>
                          <a:effectLst/>
                          <a:latin typeface="Calibri" panose="020F0502020204030204" pitchFamily="34" charset="0"/>
                        </a:rPr>
                        <a:t>. </a:t>
                      </a:r>
                      <a:r>
                        <a:rPr lang="it-IT" sz="1100" b="0" i="0" u="none" strike="noStrike" dirty="0" err="1">
                          <a:solidFill>
                            <a:srgbClr val="000000"/>
                          </a:solidFill>
                          <a:effectLst/>
                          <a:latin typeface="Calibri" panose="020F0502020204030204" pitchFamily="34" charset="0"/>
                        </a:rPr>
                        <a:t>Att</a:t>
                      </a:r>
                      <a:r>
                        <a:rPr lang="it-IT" sz="1100" b="0" i="0" u="none" strike="noStrike" dirty="0">
                          <a:solidFill>
                            <a:srgbClr val="000000"/>
                          </a:solidFill>
                          <a:effectLst/>
                          <a:latin typeface="Calibri" panose="020F0502020204030204" pitchFamily="34" charset="0"/>
                        </a:rPr>
                        <a:t>                   RFSA3714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it-IT" sz="1100" b="0" i="0" u="none" strike="noStrike">
                          <a:solidFill>
                            <a:srgbClr val="000000"/>
                          </a:solidFill>
                          <a:effectLst/>
                          <a:latin typeface="Calibri" panose="020F0502020204030204" pitchFamily="34" charset="0"/>
                        </a:rPr>
                        <a:t>Gain Block            AWG-0015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it-IT" sz="1100" b="0" i="0" u="none" strike="noStrike">
                          <a:solidFill>
                            <a:srgbClr val="000000"/>
                          </a:solidFill>
                          <a:effectLst/>
                          <a:latin typeface="Calibri" panose="020F0502020204030204" pitchFamily="34" charset="0"/>
                        </a:rPr>
                        <a:t>Gain Block            AWG-1017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it-IT" sz="1100" b="0" i="0" u="none" strike="noStrike">
                          <a:solidFill>
                            <a:srgbClr val="000000"/>
                          </a:solidFill>
                          <a:effectLst/>
                          <a:latin typeface="Calibri" panose="020F0502020204030204" pitchFamily="34" charset="0"/>
                        </a:rPr>
                        <a:t>PREADU2.0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10002"/>
                  </a:ext>
                </a:extLst>
              </a:tr>
              <a:tr h="200025">
                <a:tc>
                  <a:txBody>
                    <a:bodyPr/>
                    <a:lstStyle/>
                    <a:p>
                      <a:pPr algn="l" fontAlgn="b"/>
                      <a:r>
                        <a:rPr lang="it-IT" sz="1100" b="0" i="0" u="none" strike="noStrike">
                          <a:solidFill>
                            <a:srgbClr val="000000"/>
                          </a:solidFill>
                          <a:effectLst/>
                          <a:latin typeface="Calibri" panose="020F0502020204030204" pitchFamily="34" charset="0"/>
                        </a:rPr>
                        <a:t>Idc (mA)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dirty="0" smtClean="0">
                          <a:solidFill>
                            <a:srgbClr val="000000"/>
                          </a:solidFill>
                          <a:effectLst/>
                          <a:latin typeface="Calibri" panose="020F0502020204030204" pitchFamily="34" charset="0"/>
                        </a:rPr>
                        <a:t>66</a:t>
                      </a:r>
                      <a:endParaRPr lang="it-IT"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0.055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dirty="0">
                          <a:solidFill>
                            <a:srgbClr val="000000"/>
                          </a:solidFill>
                          <a:effectLst/>
                          <a:latin typeface="Calibri" panose="020F0502020204030204" pitchFamily="34" charset="0"/>
                        </a:rPr>
                        <a:t>0.055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0.055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0.18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dirty="0" smtClean="0">
                          <a:solidFill>
                            <a:srgbClr val="000000"/>
                          </a:solidFill>
                          <a:effectLst/>
                          <a:latin typeface="Calibri" panose="020F0502020204030204" pitchFamily="34" charset="0"/>
                        </a:rPr>
                        <a:t>168.35</a:t>
                      </a:r>
                      <a:endParaRPr lang="it-IT"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025">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200025">
                <a:tc>
                  <a:txBody>
                    <a:bodyPr/>
                    <a:lstStyle/>
                    <a:p>
                      <a:pPr algn="l" fontAlgn="b"/>
                      <a:endParaRPr lang="it-IT"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it-IT" sz="11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a:solidFill>
                            <a:srgbClr val="FF0000"/>
                          </a:solidFill>
                          <a:effectLst/>
                          <a:latin typeface="Calibri" panose="020F0502020204030204" pitchFamily="34" charset="0"/>
                        </a:rPr>
                        <a:t>Vdc (V)</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dirty="0">
                          <a:solidFill>
                            <a:srgbClr val="FF0000"/>
                          </a:solidFill>
                          <a:effectLst/>
                          <a:latin typeface="Calibri" panose="020F050202020403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FF0000"/>
                          </a:solidFill>
                          <a:effectLst/>
                          <a:latin typeface="Calibri" panose="020F0502020204030204" pitchFamily="34" charset="0"/>
                        </a:rPr>
                        <a:t>Pdc (W)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dirty="0" smtClean="0">
                          <a:solidFill>
                            <a:srgbClr val="FF0000"/>
                          </a:solidFill>
                          <a:effectLst/>
                          <a:latin typeface="Calibri" panose="020F0502020204030204" pitchFamily="34" charset="0"/>
                        </a:rPr>
                        <a:t>0.59</a:t>
                      </a:r>
                      <a:endParaRPr lang="it-IT" sz="1100" b="0" i="0" u="none" strike="noStrike" dirty="0">
                        <a:solidFill>
                          <a:srgbClr val="FF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200025">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0" i="0" u="none" strike="noStrike">
                          <a:solidFill>
                            <a:srgbClr val="000000"/>
                          </a:solidFill>
                          <a:effectLst/>
                          <a:latin typeface="Calibri" panose="020F0502020204030204" pitchFamily="34" charset="0"/>
                        </a:rPr>
                        <a:t>Vldo (V)</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t-IT" sz="1100" b="0" i="0" u="none" strike="noStrike" dirty="0">
                          <a:solidFill>
                            <a:srgbClr val="000000"/>
                          </a:solidFill>
                          <a:effectLst/>
                          <a:latin typeface="Calibri" panose="020F050202020403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Pldo (W)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t-IT" sz="1100" b="0" i="0" u="none" strike="noStrike" dirty="0">
                          <a:solidFill>
                            <a:srgbClr val="000000"/>
                          </a:solidFill>
                          <a:effectLst/>
                          <a:latin typeface="Calibri" panose="020F0502020204030204" pitchFamily="34" charset="0"/>
                        </a:rPr>
                        <a:t>0.54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it-IT"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it-IT"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4" name="CasellaDiTesto 3"/>
          <p:cNvSpPr txBox="1"/>
          <p:nvPr/>
        </p:nvSpPr>
        <p:spPr>
          <a:xfrm>
            <a:off x="1527463" y="1331640"/>
            <a:ext cx="1724891" cy="369332"/>
          </a:xfrm>
          <a:prstGeom prst="rect">
            <a:avLst/>
          </a:prstGeom>
          <a:noFill/>
        </p:spPr>
        <p:txBody>
          <a:bodyPr wrap="square" rtlCol="0">
            <a:spAutoFit/>
          </a:bodyPr>
          <a:lstStyle/>
          <a:p>
            <a:pPr algn="ctr"/>
            <a:r>
              <a:rPr lang="it-IT" dirty="0" smtClean="0"/>
              <a:t>FE/OTX</a:t>
            </a:r>
            <a:endParaRPr lang="it-IT" dirty="0"/>
          </a:p>
        </p:txBody>
      </p:sp>
      <p:sp>
        <p:nvSpPr>
          <p:cNvPr id="8" name="CasellaDiTesto 7"/>
          <p:cNvSpPr txBox="1"/>
          <p:nvPr/>
        </p:nvSpPr>
        <p:spPr>
          <a:xfrm>
            <a:off x="6146101" y="5968979"/>
            <a:ext cx="2236741" cy="369332"/>
          </a:xfrm>
          <a:prstGeom prst="rect">
            <a:avLst/>
          </a:prstGeom>
          <a:noFill/>
        </p:spPr>
        <p:txBody>
          <a:bodyPr wrap="square" rtlCol="0">
            <a:spAutoFit/>
          </a:bodyPr>
          <a:lstStyle/>
          <a:p>
            <a:pPr algn="ctr"/>
            <a:r>
              <a:rPr lang="it-IT" dirty="0" smtClean="0"/>
              <a:t>PREADU2.0@25°C</a:t>
            </a:r>
            <a:endParaRPr lang="it-IT" dirty="0"/>
          </a:p>
        </p:txBody>
      </p:sp>
      <p:sp>
        <p:nvSpPr>
          <p:cNvPr id="3" name="Titolo 2"/>
          <p:cNvSpPr>
            <a:spLocks noGrp="1"/>
          </p:cNvSpPr>
          <p:nvPr>
            <p:ph type="title"/>
          </p:nvPr>
        </p:nvSpPr>
        <p:spPr/>
        <p:txBody>
          <a:bodyPr/>
          <a:lstStyle/>
          <a:p>
            <a:r>
              <a:rPr lang="it-IT" sz="2800" dirty="0" smtClean="0"/>
              <a:t>RX2.0 </a:t>
            </a:r>
            <a:r>
              <a:rPr lang="it-IT" sz="2800" dirty="0" err="1" smtClean="0"/>
              <a:t>Power</a:t>
            </a:r>
            <a:r>
              <a:rPr lang="it-IT" sz="2800" dirty="0" smtClean="0"/>
              <a:t> </a:t>
            </a:r>
            <a:r>
              <a:rPr lang="it-IT" sz="2800" dirty="0" err="1" smtClean="0"/>
              <a:t>Consumption</a:t>
            </a:r>
            <a:endParaRPr lang="it-IT" dirty="0"/>
          </a:p>
        </p:txBody>
      </p:sp>
      <p:pic>
        <p:nvPicPr>
          <p:cNvPr id="5" name="Immagine 4"/>
          <p:cNvPicPr>
            <a:picLocks noChangeAspect="1"/>
          </p:cNvPicPr>
          <p:nvPr/>
        </p:nvPicPr>
        <p:blipFill>
          <a:blip r:embed="rId3"/>
          <a:stretch>
            <a:fillRect/>
          </a:stretch>
        </p:blipFill>
        <p:spPr>
          <a:xfrm>
            <a:off x="9948" y="1700972"/>
            <a:ext cx="4572396" cy="2877561"/>
          </a:xfrm>
          <a:prstGeom prst="rect">
            <a:avLst/>
          </a:prstGeom>
        </p:spPr>
      </p:pic>
      <p:sp>
        <p:nvSpPr>
          <p:cNvPr id="7" name="Rettangolo 6"/>
          <p:cNvSpPr/>
          <p:nvPr/>
        </p:nvSpPr>
        <p:spPr>
          <a:xfrm>
            <a:off x="3252354" y="2045158"/>
            <a:ext cx="802811" cy="20630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234270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smtClean="0"/>
              <a:t>Why</a:t>
            </a:r>
            <a:r>
              <a:rPr lang="it-IT" sz="2800" dirty="0" smtClean="0"/>
              <a:t> PREADU2.1 for AAVS1?</a:t>
            </a:r>
            <a:endParaRPr lang="it-IT" sz="2800" dirty="0"/>
          </a:p>
        </p:txBody>
      </p:sp>
      <p:pic>
        <p:nvPicPr>
          <p:cNvPr id="3" name="Immagine 2"/>
          <p:cNvPicPr>
            <a:picLocks noChangeAspect="1"/>
          </p:cNvPicPr>
          <p:nvPr/>
        </p:nvPicPr>
        <p:blipFill>
          <a:blip r:embed="rId2"/>
          <a:stretch>
            <a:fillRect/>
          </a:stretch>
        </p:blipFill>
        <p:spPr>
          <a:xfrm>
            <a:off x="1008300" y="1948431"/>
            <a:ext cx="6983513" cy="3935534"/>
          </a:xfrm>
          <a:prstGeom prst="rect">
            <a:avLst/>
          </a:prstGeom>
        </p:spPr>
      </p:pic>
      <p:sp>
        <p:nvSpPr>
          <p:cNvPr id="11" name="CasellaDiTesto 10"/>
          <p:cNvSpPr txBox="1"/>
          <p:nvPr/>
        </p:nvSpPr>
        <p:spPr>
          <a:xfrm>
            <a:off x="4773501" y="4975989"/>
            <a:ext cx="1232238" cy="1200329"/>
          </a:xfrm>
          <a:prstGeom prst="rect">
            <a:avLst/>
          </a:prstGeom>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dirty="0" smtClean="0">
                <a:solidFill>
                  <a:srgbClr val="000000"/>
                </a:solidFill>
              </a:rPr>
              <a:t>MMCX</a:t>
            </a:r>
          </a:p>
          <a:p>
            <a:pPr algn="ctr"/>
            <a:r>
              <a:rPr lang="it-IT" dirty="0" err="1" smtClean="0">
                <a:solidFill>
                  <a:srgbClr val="000000"/>
                </a:solidFill>
              </a:rPr>
              <a:t>coaxial</a:t>
            </a:r>
            <a:r>
              <a:rPr lang="it-IT" dirty="0" smtClean="0"/>
              <a:t> </a:t>
            </a:r>
            <a:r>
              <a:rPr lang="it-IT" dirty="0" err="1" smtClean="0">
                <a:solidFill>
                  <a:srgbClr val="000000"/>
                </a:solidFill>
              </a:rPr>
              <a:t>connector</a:t>
            </a:r>
            <a:r>
              <a:rPr lang="it-IT" dirty="0" smtClean="0"/>
              <a:t> </a:t>
            </a:r>
            <a:r>
              <a:rPr lang="it-IT" dirty="0" err="1" smtClean="0">
                <a:solidFill>
                  <a:srgbClr val="000000"/>
                </a:solidFill>
              </a:rPr>
              <a:t>broken</a:t>
            </a:r>
            <a:endParaRPr lang="it-IT" dirty="0">
              <a:solidFill>
                <a:srgbClr val="000000"/>
              </a:solidFill>
            </a:endParaRPr>
          </a:p>
        </p:txBody>
      </p:sp>
      <p:cxnSp>
        <p:nvCxnSpPr>
          <p:cNvPr id="13" name="Connettore 2 12"/>
          <p:cNvCxnSpPr/>
          <p:nvPr/>
        </p:nvCxnSpPr>
        <p:spPr>
          <a:xfrm flipH="1" flipV="1">
            <a:off x="4439478" y="4240697"/>
            <a:ext cx="334023" cy="73529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ttore 2 13"/>
          <p:cNvCxnSpPr/>
          <p:nvPr/>
        </p:nvCxnSpPr>
        <p:spPr>
          <a:xfrm flipV="1">
            <a:off x="6005739" y="3909391"/>
            <a:ext cx="116765" cy="106659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2063431" y="2398441"/>
            <a:ext cx="905056" cy="584775"/>
          </a:xfrm>
          <a:prstGeom prst="rect">
            <a:avLst/>
          </a:prstGeom>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3200" dirty="0" smtClean="0">
                <a:solidFill>
                  <a:srgbClr val="000000"/>
                </a:solidFill>
              </a:rPr>
              <a:t>ORX</a:t>
            </a:r>
            <a:endParaRPr lang="it-IT" sz="3200" dirty="0">
              <a:solidFill>
                <a:srgbClr val="000000"/>
              </a:solidFill>
            </a:endParaRPr>
          </a:p>
        </p:txBody>
      </p:sp>
      <p:sp>
        <p:nvSpPr>
          <p:cNvPr id="26" name="CasellaDiTesto 25"/>
          <p:cNvSpPr txBox="1"/>
          <p:nvPr/>
        </p:nvSpPr>
        <p:spPr>
          <a:xfrm>
            <a:off x="6960109" y="2398441"/>
            <a:ext cx="905056" cy="584775"/>
          </a:xfrm>
          <a:prstGeom prst="rect">
            <a:avLst/>
          </a:prstGeom>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3200" dirty="0" smtClean="0">
                <a:solidFill>
                  <a:srgbClr val="000000"/>
                </a:solidFill>
              </a:rPr>
              <a:t>RF</a:t>
            </a:r>
            <a:endParaRPr lang="it-IT" sz="3200" dirty="0">
              <a:solidFill>
                <a:srgbClr val="000000"/>
              </a:solidFill>
            </a:endParaRPr>
          </a:p>
        </p:txBody>
      </p:sp>
    </p:spTree>
    <p:extLst>
      <p:ext uri="{BB962C8B-B14F-4D97-AF65-F5344CB8AC3E}">
        <p14:creationId xmlns:p14="http://schemas.microsoft.com/office/powerpoint/2010/main" val="11167931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PREADU2.1 for AAVS1</a:t>
            </a:r>
            <a:endParaRPr lang="it-IT" sz="2800" dirty="0"/>
          </a:p>
        </p:txBody>
      </p:sp>
      <p:pic>
        <p:nvPicPr>
          <p:cNvPr id="6" name="Immagine 5"/>
          <p:cNvPicPr>
            <a:picLocks noChangeAspect="1"/>
          </p:cNvPicPr>
          <p:nvPr/>
        </p:nvPicPr>
        <p:blipFill>
          <a:blip r:embed="rId2"/>
          <a:stretch>
            <a:fillRect/>
          </a:stretch>
        </p:blipFill>
        <p:spPr>
          <a:xfrm>
            <a:off x="4837044" y="1834616"/>
            <a:ext cx="4320000" cy="3474240"/>
          </a:xfrm>
          <a:prstGeom prst="rect">
            <a:avLst/>
          </a:prstGeom>
        </p:spPr>
      </p:pic>
      <p:pic>
        <p:nvPicPr>
          <p:cNvPr id="8" name="Immagine 7"/>
          <p:cNvPicPr>
            <a:picLocks noChangeAspect="1"/>
          </p:cNvPicPr>
          <p:nvPr/>
        </p:nvPicPr>
        <p:blipFill>
          <a:blip r:embed="rId3"/>
          <a:stretch>
            <a:fillRect/>
          </a:stretch>
        </p:blipFill>
        <p:spPr>
          <a:xfrm>
            <a:off x="4837044" y="1834616"/>
            <a:ext cx="4320000" cy="3474240"/>
          </a:xfrm>
          <a:prstGeom prst="rect">
            <a:avLst/>
          </a:prstGeom>
        </p:spPr>
      </p:pic>
      <p:pic>
        <p:nvPicPr>
          <p:cNvPr id="10" name="Immagine 9"/>
          <p:cNvPicPr>
            <a:picLocks noChangeAspect="1"/>
          </p:cNvPicPr>
          <p:nvPr/>
        </p:nvPicPr>
        <p:blipFill rotWithShape="1">
          <a:blip r:embed="rId4" cstate="email">
            <a:extLst>
              <a:ext uri="{28A0092B-C50C-407E-A947-70E740481C1C}">
                <a14:useLocalDpi xmlns:a14="http://schemas.microsoft.com/office/drawing/2010/main" val="0"/>
              </a:ext>
            </a:extLst>
          </a:blip>
          <a:srcRect l="10786" r="8869" b="4731"/>
          <a:stretch/>
        </p:blipFill>
        <p:spPr>
          <a:xfrm>
            <a:off x="225287" y="1446688"/>
            <a:ext cx="4611757" cy="4088499"/>
          </a:xfrm>
          <a:prstGeom prst="rect">
            <a:avLst/>
          </a:prstGeom>
        </p:spPr>
      </p:pic>
      <p:sp>
        <p:nvSpPr>
          <p:cNvPr id="9" name="CasellaDiTesto 8"/>
          <p:cNvSpPr txBox="1"/>
          <p:nvPr/>
        </p:nvSpPr>
        <p:spPr>
          <a:xfrm>
            <a:off x="225287" y="5654750"/>
            <a:ext cx="5727639"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One single PCB and shielding enclosure for both ORX and RF</a:t>
            </a:r>
          </a:p>
          <a:p>
            <a:pPr marL="285750" indent="-285750">
              <a:buFont typeface="Arial" panose="020B0604020202020204" pitchFamily="34" charset="0"/>
              <a:buChar char="•"/>
            </a:pPr>
            <a:r>
              <a:rPr lang="en-GB" sz="1600" dirty="0" smtClean="0"/>
              <a:t>No more coax connectors between ORX and RF receiver</a:t>
            </a:r>
          </a:p>
          <a:p>
            <a:pPr marL="285750" indent="-285750">
              <a:buFont typeface="Arial" panose="020B0604020202020204" pitchFamily="34" charset="0"/>
              <a:buChar char="•"/>
            </a:pPr>
            <a:r>
              <a:rPr lang="en-GB" sz="1600" dirty="0" smtClean="0"/>
              <a:t>Same size, controls and performance than ORX+RF </a:t>
            </a:r>
            <a:endParaRPr lang="en-GB" sz="1600" dirty="0"/>
          </a:p>
        </p:txBody>
      </p:sp>
    </p:spTree>
    <p:extLst>
      <p:ext uri="{BB962C8B-B14F-4D97-AF65-F5344CB8AC3E}">
        <p14:creationId xmlns:p14="http://schemas.microsoft.com/office/powerpoint/2010/main" val="16421363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z="2800" dirty="0" smtClean="0"/>
              <a:t>Final RX specs for national tender</a:t>
            </a:r>
            <a:endParaRPr lang="en-GB" sz="2800" dirty="0"/>
          </a:p>
        </p:txBody>
      </p:sp>
      <p:graphicFrame>
        <p:nvGraphicFramePr>
          <p:cNvPr id="4" name="Tabella 3"/>
          <p:cNvGraphicFramePr>
            <a:graphicFrameLocks noGrp="1"/>
          </p:cNvGraphicFramePr>
          <p:nvPr>
            <p:extLst>
              <p:ext uri="{D42A27DB-BD31-4B8C-83A1-F6EECF244321}">
                <p14:modId xmlns:p14="http://schemas.microsoft.com/office/powerpoint/2010/main" val="1085863624"/>
              </p:ext>
            </p:extLst>
          </p:nvPr>
        </p:nvGraphicFramePr>
        <p:xfrm>
          <a:off x="225288" y="1265383"/>
          <a:ext cx="8733181" cy="5531244"/>
        </p:xfrm>
        <a:graphic>
          <a:graphicData uri="http://schemas.openxmlformats.org/drawingml/2006/table">
            <a:tbl>
              <a:tblPr firstRow="1" firstCol="1" bandRow="1">
                <a:tableStyleId>{5C22544A-7EE6-4342-B048-85BDC9FD1C3A}</a:tableStyleId>
              </a:tblPr>
              <a:tblGrid>
                <a:gridCol w="1404729">
                  <a:extLst>
                    <a:ext uri="{9D8B030D-6E8A-4147-A177-3AD203B41FA5}">
                      <a16:colId xmlns:a16="http://schemas.microsoft.com/office/drawing/2014/main" val="984183636"/>
                    </a:ext>
                  </a:extLst>
                </a:gridCol>
                <a:gridCol w="967409">
                  <a:extLst>
                    <a:ext uri="{9D8B030D-6E8A-4147-A177-3AD203B41FA5}">
                      <a16:colId xmlns:a16="http://schemas.microsoft.com/office/drawing/2014/main" val="2885371606"/>
                    </a:ext>
                  </a:extLst>
                </a:gridCol>
                <a:gridCol w="6361043">
                  <a:extLst>
                    <a:ext uri="{9D8B030D-6E8A-4147-A177-3AD203B41FA5}">
                      <a16:colId xmlns:a16="http://schemas.microsoft.com/office/drawing/2014/main" val="291886679"/>
                    </a:ext>
                  </a:extLst>
                </a:gridCol>
              </a:tblGrid>
              <a:tr h="118667">
                <a:tc>
                  <a:txBody>
                    <a:bodyPr/>
                    <a:lstStyle/>
                    <a:p>
                      <a:pPr algn="l">
                        <a:lnSpc>
                          <a:spcPct val="107000"/>
                        </a:lnSpc>
                        <a:spcBef>
                          <a:spcPts val="600"/>
                        </a:spcBef>
                        <a:spcAft>
                          <a:spcPts val="0"/>
                        </a:spcAft>
                      </a:pPr>
                      <a:r>
                        <a:rPr lang="en-GB" sz="1200" dirty="0">
                          <a:effectLst/>
                        </a:rPr>
                        <a:t>Parameter</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Value</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Notes</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3713308536"/>
                  </a:ext>
                </a:extLst>
              </a:tr>
              <a:tr h="118667">
                <a:tc>
                  <a:txBody>
                    <a:bodyPr/>
                    <a:lstStyle/>
                    <a:p>
                      <a:pPr algn="just">
                        <a:lnSpc>
                          <a:spcPct val="107000"/>
                        </a:lnSpc>
                        <a:spcBef>
                          <a:spcPts val="600"/>
                        </a:spcBef>
                        <a:spcAft>
                          <a:spcPts val="0"/>
                        </a:spcAft>
                      </a:pPr>
                      <a:r>
                        <a:rPr lang="en-GB" sz="1200">
                          <a:effectLst/>
                        </a:rPr>
                        <a:t>RF band</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600"/>
                        </a:spcBef>
                        <a:spcAft>
                          <a:spcPts val="0"/>
                        </a:spcAft>
                      </a:pPr>
                      <a:r>
                        <a:rPr lang="it-IT" sz="1200">
                          <a:effectLst/>
                        </a:rPr>
                        <a:t>50-650MHz</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600"/>
                        </a:spcBef>
                        <a:spcAft>
                          <a:spcPts val="0"/>
                        </a:spcAft>
                      </a:pPr>
                      <a:r>
                        <a:rPr lang="en-GB" sz="1200">
                          <a:effectLst/>
                        </a:rPr>
                        <a:t>Overall frequency band</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3413234724"/>
                  </a:ext>
                </a:extLst>
              </a:tr>
              <a:tr h="118667">
                <a:tc>
                  <a:txBody>
                    <a:bodyPr/>
                    <a:lstStyle/>
                    <a:p>
                      <a:pPr algn="l">
                        <a:lnSpc>
                          <a:spcPct val="107000"/>
                        </a:lnSpc>
                        <a:spcBef>
                          <a:spcPts val="600"/>
                        </a:spcBef>
                        <a:spcAft>
                          <a:spcPts val="0"/>
                        </a:spcAft>
                      </a:pPr>
                      <a:r>
                        <a:rPr lang="en-GB" sz="1200">
                          <a:effectLst/>
                        </a:rPr>
                        <a:t>Low Band (LB)</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50-375MHz</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3dB cut frequency</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4010843427"/>
                  </a:ext>
                </a:extLst>
              </a:tr>
              <a:tr h="118667">
                <a:tc>
                  <a:txBody>
                    <a:bodyPr/>
                    <a:lstStyle/>
                    <a:p>
                      <a:pPr algn="l">
                        <a:lnSpc>
                          <a:spcPct val="107000"/>
                        </a:lnSpc>
                        <a:spcBef>
                          <a:spcPts val="600"/>
                        </a:spcBef>
                        <a:spcAft>
                          <a:spcPts val="0"/>
                        </a:spcAft>
                      </a:pPr>
                      <a:r>
                        <a:rPr lang="en-GB" sz="1200" dirty="0">
                          <a:effectLst/>
                        </a:rPr>
                        <a:t>High Band (HB)</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375-650MHz</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3dB cut frequency</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3582455892"/>
                  </a:ext>
                </a:extLst>
              </a:tr>
              <a:tr h="118667">
                <a:tc>
                  <a:txBody>
                    <a:bodyPr/>
                    <a:lstStyle/>
                    <a:p>
                      <a:pPr algn="l">
                        <a:lnSpc>
                          <a:spcPct val="107000"/>
                        </a:lnSpc>
                        <a:spcBef>
                          <a:spcPts val="600"/>
                        </a:spcBef>
                        <a:spcAft>
                          <a:spcPts val="0"/>
                        </a:spcAft>
                      </a:pPr>
                      <a:r>
                        <a:rPr lang="en-GB" sz="1200">
                          <a:effectLst/>
                        </a:rPr>
                        <a:t>Flatness</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dirty="0">
                          <a:effectLst/>
                        </a:rPr>
                        <a:t>+/-1.5dB</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Measured in the two separate sub-bands LB and HB</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4133941376"/>
                  </a:ext>
                </a:extLst>
              </a:tr>
              <a:tr h="118667">
                <a:tc>
                  <a:txBody>
                    <a:bodyPr/>
                    <a:lstStyle/>
                    <a:p>
                      <a:pPr algn="l">
                        <a:lnSpc>
                          <a:spcPct val="107000"/>
                        </a:lnSpc>
                        <a:spcBef>
                          <a:spcPts val="600"/>
                        </a:spcBef>
                        <a:spcAft>
                          <a:spcPts val="0"/>
                        </a:spcAft>
                      </a:pPr>
                      <a:r>
                        <a:rPr lang="en-GB" sz="1200">
                          <a:effectLst/>
                        </a:rPr>
                        <a:t>HP filter rejection</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dirty="0">
                          <a:effectLst/>
                        </a:rPr>
                        <a:t>≥45dB</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Freq≤20MHz, HP filter integrated in the FE PCA</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2062336211"/>
                  </a:ext>
                </a:extLst>
              </a:tr>
              <a:tr h="237333">
                <a:tc>
                  <a:txBody>
                    <a:bodyPr/>
                    <a:lstStyle/>
                    <a:p>
                      <a:pPr algn="l">
                        <a:lnSpc>
                          <a:spcPct val="107000"/>
                        </a:lnSpc>
                        <a:spcBef>
                          <a:spcPts val="600"/>
                        </a:spcBef>
                        <a:spcAft>
                          <a:spcPts val="0"/>
                        </a:spcAft>
                      </a:pPr>
                      <a:r>
                        <a:rPr lang="en-GB" sz="1200">
                          <a:effectLst/>
                        </a:rPr>
                        <a:t>LB filter rejection</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dirty="0">
                          <a:effectLst/>
                        </a:rPr>
                        <a:t>≥45dB</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Freq≥450MHz, LB filter integrated in the PREADU PCA</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1079242743"/>
                  </a:ext>
                </a:extLst>
              </a:tr>
              <a:tr h="237333">
                <a:tc>
                  <a:txBody>
                    <a:bodyPr/>
                    <a:lstStyle/>
                    <a:p>
                      <a:pPr algn="l">
                        <a:lnSpc>
                          <a:spcPct val="107000"/>
                        </a:lnSpc>
                        <a:spcBef>
                          <a:spcPts val="600"/>
                        </a:spcBef>
                        <a:spcAft>
                          <a:spcPts val="0"/>
                        </a:spcAft>
                      </a:pPr>
                      <a:r>
                        <a:rPr lang="en-GB" sz="1200">
                          <a:effectLst/>
                        </a:rPr>
                        <a:t>HB filter rejection</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dirty="0">
                          <a:effectLst/>
                        </a:rPr>
                        <a:t>≥45dB</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Freq≤325MHz &amp; Freq≥750MHz, HB filter integrated in the PREADU PCA</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1839109454"/>
                  </a:ext>
                </a:extLst>
              </a:tr>
              <a:tr h="466903">
                <a:tc>
                  <a:txBody>
                    <a:bodyPr/>
                    <a:lstStyle/>
                    <a:p>
                      <a:pPr algn="just">
                        <a:lnSpc>
                          <a:spcPct val="107000"/>
                        </a:lnSpc>
                        <a:spcBef>
                          <a:spcPts val="600"/>
                        </a:spcBef>
                        <a:spcAft>
                          <a:spcPts val="0"/>
                        </a:spcAft>
                      </a:pPr>
                      <a:r>
                        <a:rPr lang="it-IT" sz="1200">
                          <a:effectLst/>
                        </a:rPr>
                        <a:t>Gain</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0"/>
                        </a:spcBef>
                        <a:spcAft>
                          <a:spcPts val="0"/>
                        </a:spcAft>
                      </a:pPr>
                      <a:r>
                        <a:rPr lang="it-IT" sz="1200" dirty="0" err="1">
                          <a:effectLst/>
                        </a:rPr>
                        <a:t>Min</a:t>
                      </a:r>
                      <a:r>
                        <a:rPr lang="it-IT" sz="1200" dirty="0">
                          <a:effectLst/>
                        </a:rPr>
                        <a:t> 54dB</a:t>
                      </a:r>
                      <a:endParaRPr lang="it-IT" sz="1400" dirty="0">
                        <a:effectLst/>
                      </a:endParaRPr>
                    </a:p>
                    <a:p>
                      <a:pPr algn="just">
                        <a:lnSpc>
                          <a:spcPct val="107000"/>
                        </a:lnSpc>
                        <a:spcBef>
                          <a:spcPts val="0"/>
                        </a:spcBef>
                        <a:spcAft>
                          <a:spcPts val="0"/>
                        </a:spcAft>
                      </a:pPr>
                      <a:r>
                        <a:rPr lang="it-IT" sz="1200" dirty="0" err="1">
                          <a:effectLst/>
                        </a:rPr>
                        <a:t>Typ</a:t>
                      </a:r>
                      <a:r>
                        <a:rPr lang="it-IT" sz="1200" dirty="0">
                          <a:effectLst/>
                        </a:rPr>
                        <a:t> 60dB</a:t>
                      </a:r>
                      <a:endParaRPr lang="it-IT" sz="1400" dirty="0">
                        <a:effectLst/>
                      </a:endParaRPr>
                    </a:p>
                    <a:p>
                      <a:pPr algn="just">
                        <a:lnSpc>
                          <a:spcPct val="107000"/>
                        </a:lnSpc>
                        <a:spcBef>
                          <a:spcPts val="0"/>
                        </a:spcBef>
                        <a:spcAft>
                          <a:spcPts val="0"/>
                        </a:spcAft>
                      </a:pPr>
                      <a:r>
                        <a:rPr lang="it-IT" sz="1200" dirty="0">
                          <a:effectLst/>
                        </a:rPr>
                        <a:t>Max 66dB</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0"/>
                        </a:spcBef>
                        <a:spcAft>
                          <a:spcPts val="0"/>
                        </a:spcAft>
                      </a:pPr>
                      <a:r>
                        <a:rPr lang="en-GB" sz="1200" dirty="0" err="1">
                          <a:effectLst/>
                        </a:rPr>
                        <a:t>Freq</a:t>
                      </a:r>
                      <a:r>
                        <a:rPr lang="en-GB" sz="1200" dirty="0">
                          <a:effectLst/>
                        </a:rPr>
                        <a:t>=100MHz</a:t>
                      </a:r>
                      <a:endParaRPr lang="it-IT" sz="1400" dirty="0">
                        <a:effectLst/>
                      </a:endParaRPr>
                    </a:p>
                    <a:p>
                      <a:pPr algn="just">
                        <a:lnSpc>
                          <a:spcPct val="107000"/>
                        </a:lnSpc>
                        <a:spcBef>
                          <a:spcPts val="0"/>
                        </a:spcBef>
                        <a:spcAft>
                          <a:spcPts val="0"/>
                        </a:spcAft>
                      </a:pPr>
                      <a:r>
                        <a:rPr lang="en-GB" sz="1200" dirty="0">
                          <a:effectLst/>
                        </a:rPr>
                        <a:t>FE and ORX connected directly</a:t>
                      </a:r>
                      <a:endParaRPr lang="it-IT" sz="1400" dirty="0">
                        <a:effectLst/>
                      </a:endParaRPr>
                    </a:p>
                    <a:p>
                      <a:pPr algn="just">
                        <a:lnSpc>
                          <a:spcPct val="107000"/>
                        </a:lnSpc>
                        <a:spcBef>
                          <a:spcPts val="0"/>
                        </a:spcBef>
                        <a:spcAft>
                          <a:spcPts val="0"/>
                        </a:spcAft>
                      </a:pPr>
                      <a:r>
                        <a:rPr lang="en-GB" sz="1200" dirty="0">
                          <a:effectLst/>
                        </a:rPr>
                        <a:t>DSA set at minimum attenuation level</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4280911172"/>
                  </a:ext>
                </a:extLst>
              </a:tr>
              <a:tr h="237333">
                <a:tc>
                  <a:txBody>
                    <a:bodyPr/>
                    <a:lstStyle/>
                    <a:p>
                      <a:pPr algn="l">
                        <a:lnSpc>
                          <a:spcPct val="107000"/>
                        </a:lnSpc>
                        <a:spcBef>
                          <a:spcPts val="600"/>
                        </a:spcBef>
                        <a:spcAft>
                          <a:spcPts val="0"/>
                        </a:spcAft>
                      </a:pPr>
                      <a:r>
                        <a:rPr lang="en-GB" sz="1200">
                          <a:effectLst/>
                        </a:rPr>
                        <a:t>IRL</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dirty="0">
                          <a:effectLst/>
                        </a:rPr>
                        <a:t>&gt;12dB</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Measured at both FE inputs on the overall RF band 50-650MHz.</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4289001999"/>
                  </a:ext>
                </a:extLst>
              </a:tr>
              <a:tr h="237333">
                <a:tc>
                  <a:txBody>
                    <a:bodyPr/>
                    <a:lstStyle/>
                    <a:p>
                      <a:pPr algn="l">
                        <a:lnSpc>
                          <a:spcPct val="107000"/>
                        </a:lnSpc>
                        <a:spcBef>
                          <a:spcPts val="600"/>
                        </a:spcBef>
                        <a:spcAft>
                          <a:spcPts val="0"/>
                        </a:spcAft>
                      </a:pPr>
                      <a:r>
                        <a:rPr lang="en-GB" sz="1200">
                          <a:effectLst/>
                        </a:rPr>
                        <a:t>ORL</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dirty="0">
                          <a:effectLst/>
                        </a:rPr>
                        <a:t>&gt;12dB</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Measured at both ORX+RF outputs on the two sub-bands LB and HB.</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3445240711"/>
                  </a:ext>
                </a:extLst>
              </a:tr>
              <a:tr h="466903">
                <a:tc>
                  <a:txBody>
                    <a:bodyPr/>
                    <a:lstStyle/>
                    <a:p>
                      <a:pPr algn="just">
                        <a:lnSpc>
                          <a:spcPct val="107000"/>
                        </a:lnSpc>
                        <a:spcBef>
                          <a:spcPts val="600"/>
                        </a:spcBef>
                        <a:spcAft>
                          <a:spcPts val="0"/>
                        </a:spcAft>
                      </a:pPr>
                      <a:r>
                        <a:rPr lang="it-IT" sz="1200" dirty="0">
                          <a:effectLst/>
                        </a:rPr>
                        <a:t>NF</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600"/>
                        </a:spcBef>
                        <a:spcAft>
                          <a:spcPts val="0"/>
                        </a:spcAft>
                      </a:pPr>
                      <a:r>
                        <a:rPr lang="it-IT" sz="1200">
                          <a:effectLst/>
                        </a:rPr>
                        <a:t>&lt;16dB</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0"/>
                        </a:spcBef>
                        <a:spcAft>
                          <a:spcPts val="0"/>
                        </a:spcAft>
                      </a:pPr>
                      <a:r>
                        <a:rPr lang="it-IT" sz="1200" dirty="0" err="1">
                          <a:effectLst/>
                        </a:rPr>
                        <a:t>Measured</a:t>
                      </a:r>
                      <a:r>
                        <a:rPr lang="it-IT" sz="1200" dirty="0">
                          <a:effectLst/>
                        </a:rPr>
                        <a:t> in the </a:t>
                      </a:r>
                      <a:r>
                        <a:rPr lang="it-IT" sz="1200" dirty="0" err="1">
                          <a:effectLst/>
                        </a:rPr>
                        <a:t>two</a:t>
                      </a:r>
                      <a:r>
                        <a:rPr lang="it-IT" sz="1200" dirty="0">
                          <a:effectLst/>
                        </a:rPr>
                        <a:t> sub-</a:t>
                      </a:r>
                      <a:r>
                        <a:rPr lang="it-IT" sz="1200" dirty="0" err="1">
                          <a:effectLst/>
                        </a:rPr>
                        <a:t>bands</a:t>
                      </a:r>
                      <a:r>
                        <a:rPr lang="it-IT" sz="1200" dirty="0">
                          <a:effectLst/>
                        </a:rPr>
                        <a:t> LB e HB</a:t>
                      </a:r>
                      <a:endParaRPr lang="it-IT" sz="1400" dirty="0">
                        <a:effectLst/>
                      </a:endParaRPr>
                    </a:p>
                    <a:p>
                      <a:pPr algn="just">
                        <a:lnSpc>
                          <a:spcPct val="107000"/>
                        </a:lnSpc>
                        <a:spcBef>
                          <a:spcPts val="0"/>
                        </a:spcBef>
                        <a:spcAft>
                          <a:spcPts val="0"/>
                        </a:spcAft>
                      </a:pPr>
                      <a:r>
                        <a:rPr lang="en-GB" sz="1200" dirty="0">
                          <a:effectLst/>
                        </a:rPr>
                        <a:t>FE and ORX connected directly</a:t>
                      </a:r>
                      <a:endParaRPr lang="it-IT" sz="1400" dirty="0">
                        <a:effectLst/>
                      </a:endParaRPr>
                    </a:p>
                    <a:p>
                      <a:pPr algn="just">
                        <a:lnSpc>
                          <a:spcPct val="107000"/>
                        </a:lnSpc>
                        <a:spcBef>
                          <a:spcPts val="0"/>
                        </a:spcBef>
                        <a:spcAft>
                          <a:spcPts val="0"/>
                        </a:spcAft>
                      </a:pPr>
                      <a:r>
                        <a:rPr lang="en-GB" sz="1200" dirty="0">
                          <a:effectLst/>
                        </a:rPr>
                        <a:t>DSA set at minimum attenuation level</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221877662"/>
                  </a:ext>
                </a:extLst>
              </a:tr>
              <a:tr h="530118">
                <a:tc>
                  <a:txBody>
                    <a:bodyPr/>
                    <a:lstStyle/>
                    <a:p>
                      <a:pPr algn="l">
                        <a:lnSpc>
                          <a:spcPct val="107000"/>
                        </a:lnSpc>
                        <a:spcBef>
                          <a:spcPts val="600"/>
                        </a:spcBef>
                        <a:spcAft>
                          <a:spcPts val="0"/>
                        </a:spcAft>
                      </a:pPr>
                      <a:r>
                        <a:rPr lang="en-GB" sz="1200">
                          <a:effectLst/>
                        </a:rPr>
                        <a:t>RF channels isolation</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l">
                        <a:lnSpc>
                          <a:spcPct val="107000"/>
                        </a:lnSpc>
                        <a:spcBef>
                          <a:spcPts val="600"/>
                        </a:spcBef>
                        <a:spcAft>
                          <a:spcPts val="0"/>
                        </a:spcAft>
                      </a:pPr>
                      <a:r>
                        <a:rPr lang="en-GB" sz="1200">
                          <a:effectLst/>
                        </a:rPr>
                        <a:t>&gt;30dB</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0"/>
                        </a:spcBef>
                        <a:spcAft>
                          <a:spcPts val="0"/>
                        </a:spcAft>
                      </a:pPr>
                      <a:r>
                        <a:rPr lang="en-GB" sz="1200" dirty="0">
                          <a:effectLst/>
                        </a:rPr>
                        <a:t>Defined as the difference of the gains measured at the two PREADU PCA outputs with the same FE PCA input on both LB and HB bands.</a:t>
                      </a:r>
                      <a:endParaRPr lang="it-IT" sz="1400" dirty="0">
                        <a:effectLst/>
                      </a:endParaRPr>
                    </a:p>
                    <a:p>
                      <a:pPr algn="just">
                        <a:lnSpc>
                          <a:spcPct val="107000"/>
                        </a:lnSpc>
                        <a:spcBef>
                          <a:spcPts val="0"/>
                        </a:spcBef>
                        <a:spcAft>
                          <a:spcPts val="0"/>
                        </a:spcAft>
                      </a:pPr>
                      <a:r>
                        <a:rPr lang="en-GB" sz="1200" dirty="0">
                          <a:effectLst/>
                        </a:rPr>
                        <a:t>DSA set at minimum attenuation level</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2257001592"/>
                  </a:ext>
                </a:extLst>
              </a:tr>
              <a:tr h="466903">
                <a:tc>
                  <a:txBody>
                    <a:bodyPr/>
                    <a:lstStyle/>
                    <a:p>
                      <a:pPr algn="just">
                        <a:lnSpc>
                          <a:spcPct val="107000"/>
                        </a:lnSpc>
                        <a:spcBef>
                          <a:spcPts val="600"/>
                        </a:spcBef>
                        <a:spcAft>
                          <a:spcPts val="0"/>
                        </a:spcAft>
                      </a:pPr>
                      <a:r>
                        <a:rPr lang="it-IT" sz="1200">
                          <a:effectLst/>
                        </a:rPr>
                        <a:t>OP1dB</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600"/>
                        </a:spcBef>
                        <a:spcAft>
                          <a:spcPts val="0"/>
                        </a:spcAft>
                      </a:pPr>
                      <a:r>
                        <a:rPr lang="it-IT" sz="1200">
                          <a:effectLst/>
                        </a:rPr>
                        <a:t>&gt;+17dBm</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0"/>
                        </a:spcBef>
                        <a:spcAft>
                          <a:spcPts val="0"/>
                        </a:spcAft>
                      </a:pPr>
                      <a:r>
                        <a:rPr lang="it-IT" sz="1200" dirty="0" err="1">
                          <a:effectLst/>
                        </a:rPr>
                        <a:t>Freq</a:t>
                      </a:r>
                      <a:r>
                        <a:rPr lang="it-IT" sz="1200" dirty="0">
                          <a:effectLst/>
                        </a:rPr>
                        <a:t>=100MHz</a:t>
                      </a:r>
                      <a:endParaRPr lang="it-IT" sz="1400" dirty="0">
                        <a:effectLst/>
                      </a:endParaRPr>
                    </a:p>
                    <a:p>
                      <a:pPr algn="just">
                        <a:lnSpc>
                          <a:spcPct val="107000"/>
                        </a:lnSpc>
                        <a:spcBef>
                          <a:spcPts val="0"/>
                        </a:spcBef>
                        <a:spcAft>
                          <a:spcPts val="0"/>
                        </a:spcAft>
                      </a:pPr>
                      <a:r>
                        <a:rPr lang="en-GB" sz="1200" dirty="0">
                          <a:effectLst/>
                        </a:rPr>
                        <a:t>FE and ORX connected directly</a:t>
                      </a:r>
                      <a:endParaRPr lang="it-IT" sz="1400" dirty="0">
                        <a:effectLst/>
                      </a:endParaRPr>
                    </a:p>
                    <a:p>
                      <a:pPr algn="just">
                        <a:lnSpc>
                          <a:spcPct val="107000"/>
                        </a:lnSpc>
                        <a:spcBef>
                          <a:spcPts val="0"/>
                        </a:spcBef>
                        <a:spcAft>
                          <a:spcPts val="0"/>
                        </a:spcAft>
                      </a:pPr>
                      <a:r>
                        <a:rPr lang="en-GB" sz="1200" dirty="0">
                          <a:effectLst/>
                        </a:rPr>
                        <a:t>DSA set at minimum attenuation level</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3378098773"/>
                  </a:ext>
                </a:extLst>
              </a:tr>
              <a:tr h="466903">
                <a:tc>
                  <a:txBody>
                    <a:bodyPr/>
                    <a:lstStyle/>
                    <a:p>
                      <a:pPr algn="just">
                        <a:lnSpc>
                          <a:spcPct val="107000"/>
                        </a:lnSpc>
                        <a:spcBef>
                          <a:spcPts val="600"/>
                        </a:spcBef>
                        <a:spcAft>
                          <a:spcPts val="0"/>
                        </a:spcAft>
                      </a:pPr>
                      <a:r>
                        <a:rPr lang="it-IT" sz="1200">
                          <a:effectLst/>
                        </a:rPr>
                        <a:t>OIP3</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600"/>
                        </a:spcBef>
                        <a:spcAft>
                          <a:spcPts val="0"/>
                        </a:spcAft>
                      </a:pPr>
                      <a:r>
                        <a:rPr lang="it-IT" sz="1200">
                          <a:effectLst/>
                        </a:rPr>
                        <a:t>&gt;+18dBm</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0"/>
                        </a:spcBef>
                        <a:spcAft>
                          <a:spcPts val="0"/>
                        </a:spcAft>
                      </a:pPr>
                      <a:r>
                        <a:rPr lang="it-IT" sz="1200" dirty="0" err="1">
                          <a:effectLst/>
                        </a:rPr>
                        <a:t>Freq</a:t>
                      </a:r>
                      <a:r>
                        <a:rPr lang="it-IT" sz="1200" dirty="0">
                          <a:effectLst/>
                        </a:rPr>
                        <a:t>=100MHz</a:t>
                      </a:r>
                      <a:endParaRPr lang="it-IT" sz="1400" dirty="0">
                        <a:effectLst/>
                      </a:endParaRPr>
                    </a:p>
                    <a:p>
                      <a:pPr algn="just">
                        <a:lnSpc>
                          <a:spcPct val="107000"/>
                        </a:lnSpc>
                        <a:spcBef>
                          <a:spcPts val="0"/>
                        </a:spcBef>
                        <a:spcAft>
                          <a:spcPts val="0"/>
                        </a:spcAft>
                      </a:pPr>
                      <a:r>
                        <a:rPr lang="en-GB" sz="1200" dirty="0">
                          <a:effectLst/>
                        </a:rPr>
                        <a:t>FE and ORX connected directly</a:t>
                      </a:r>
                      <a:endParaRPr lang="it-IT" sz="1400" dirty="0">
                        <a:effectLst/>
                      </a:endParaRPr>
                    </a:p>
                    <a:p>
                      <a:pPr algn="just">
                        <a:lnSpc>
                          <a:spcPct val="107000"/>
                        </a:lnSpc>
                        <a:spcBef>
                          <a:spcPts val="0"/>
                        </a:spcBef>
                        <a:spcAft>
                          <a:spcPts val="0"/>
                        </a:spcAft>
                      </a:pPr>
                      <a:r>
                        <a:rPr lang="en-GB" sz="1200" dirty="0">
                          <a:effectLst/>
                        </a:rPr>
                        <a:t>DSA set at minimum attenuation level</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1270720026"/>
                  </a:ext>
                </a:extLst>
              </a:tr>
              <a:tr h="466903">
                <a:tc>
                  <a:txBody>
                    <a:bodyPr/>
                    <a:lstStyle/>
                    <a:p>
                      <a:pPr algn="just">
                        <a:lnSpc>
                          <a:spcPct val="107000"/>
                        </a:lnSpc>
                        <a:spcBef>
                          <a:spcPts val="600"/>
                        </a:spcBef>
                        <a:spcAft>
                          <a:spcPts val="0"/>
                        </a:spcAft>
                      </a:pPr>
                      <a:r>
                        <a:rPr lang="it-IT" sz="1200" dirty="0">
                          <a:effectLst/>
                        </a:rPr>
                        <a:t>OIP2</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600"/>
                        </a:spcBef>
                        <a:spcAft>
                          <a:spcPts val="0"/>
                        </a:spcAft>
                      </a:pPr>
                      <a:r>
                        <a:rPr lang="it-IT" sz="1200">
                          <a:effectLst/>
                        </a:rPr>
                        <a:t>&gt;+38dBm</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tc>
                  <a:txBody>
                    <a:bodyPr/>
                    <a:lstStyle/>
                    <a:p>
                      <a:pPr algn="just">
                        <a:lnSpc>
                          <a:spcPct val="107000"/>
                        </a:lnSpc>
                        <a:spcBef>
                          <a:spcPts val="0"/>
                        </a:spcBef>
                        <a:spcAft>
                          <a:spcPts val="0"/>
                        </a:spcAft>
                      </a:pPr>
                      <a:r>
                        <a:rPr lang="it-IT" sz="1200" dirty="0" err="1">
                          <a:effectLst/>
                        </a:rPr>
                        <a:t>Freq</a:t>
                      </a:r>
                      <a:r>
                        <a:rPr lang="it-IT" sz="1200" dirty="0">
                          <a:effectLst/>
                        </a:rPr>
                        <a:t>=100MHz</a:t>
                      </a:r>
                      <a:endParaRPr lang="it-IT" sz="1400" dirty="0">
                        <a:effectLst/>
                      </a:endParaRPr>
                    </a:p>
                    <a:p>
                      <a:pPr algn="just">
                        <a:lnSpc>
                          <a:spcPct val="107000"/>
                        </a:lnSpc>
                        <a:spcBef>
                          <a:spcPts val="0"/>
                        </a:spcBef>
                        <a:spcAft>
                          <a:spcPts val="0"/>
                        </a:spcAft>
                      </a:pPr>
                      <a:r>
                        <a:rPr lang="en-GB" sz="1200" dirty="0">
                          <a:effectLst/>
                        </a:rPr>
                        <a:t>FE and ORX connected directly</a:t>
                      </a:r>
                      <a:endParaRPr lang="it-IT" sz="1400" dirty="0">
                        <a:effectLst/>
                      </a:endParaRPr>
                    </a:p>
                    <a:p>
                      <a:pPr algn="just">
                        <a:lnSpc>
                          <a:spcPct val="107000"/>
                        </a:lnSpc>
                        <a:spcBef>
                          <a:spcPts val="0"/>
                        </a:spcBef>
                        <a:spcAft>
                          <a:spcPts val="0"/>
                        </a:spcAft>
                      </a:pPr>
                      <a:r>
                        <a:rPr lang="en-GB" sz="1200" dirty="0">
                          <a:effectLst/>
                        </a:rPr>
                        <a:t>DSA set at minimum attenuation level</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906" marR="49906" marT="0" marB="0" anchor="ctr"/>
                </a:tc>
                <a:extLst>
                  <a:ext uri="{0D108BD9-81ED-4DB2-BD59-A6C34878D82A}">
                    <a16:rowId xmlns:a16="http://schemas.microsoft.com/office/drawing/2014/main" val="3400093043"/>
                  </a:ext>
                </a:extLst>
              </a:tr>
            </a:tbl>
          </a:graphicData>
        </a:graphic>
      </p:graphicFrame>
    </p:spTree>
    <p:extLst>
      <p:ext uri="{BB962C8B-B14F-4D97-AF65-F5344CB8AC3E}">
        <p14:creationId xmlns:p14="http://schemas.microsoft.com/office/powerpoint/2010/main" val="555760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67544" y="188640"/>
            <a:ext cx="8229600" cy="1143000"/>
          </a:xfrm>
          <a:prstGeom prst="rect">
            <a:avLst/>
          </a:prstGeom>
        </p:spPr>
        <p:txBody>
          <a:bodyP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GB" dirty="0" smtClean="0">
                <a:solidFill>
                  <a:srgbClr val="FFFFFF"/>
                </a:solidFill>
              </a:rPr>
              <a:t>Critical issues</a:t>
            </a:r>
          </a:p>
        </p:txBody>
      </p:sp>
      <p:sp>
        <p:nvSpPr>
          <p:cNvPr id="3" name="TextBox 2"/>
          <p:cNvSpPr txBox="1"/>
          <p:nvPr/>
        </p:nvSpPr>
        <p:spPr>
          <a:xfrm>
            <a:off x="76328" y="1732178"/>
            <a:ext cx="9082423" cy="4832092"/>
          </a:xfrm>
          <a:prstGeom prst="rect">
            <a:avLst/>
          </a:prstGeom>
          <a:noFill/>
        </p:spPr>
        <p:txBody>
          <a:bodyPr wrap="none" rtlCol="0">
            <a:spAutoFit/>
          </a:bodyPr>
          <a:lstStyle/>
          <a:p>
            <a:pPr marL="514350" indent="-514350">
              <a:buFont typeface="Arial"/>
              <a:buChar char="•"/>
            </a:pPr>
            <a:r>
              <a:rPr lang="en-US" sz="2800" dirty="0" smtClean="0"/>
              <a:t>Requirements and Analysis not completed yet </a:t>
            </a:r>
          </a:p>
          <a:p>
            <a:pPr marL="514350" indent="-514350">
              <a:buFont typeface="Arial"/>
              <a:buChar char="•"/>
            </a:pPr>
            <a:endParaRPr lang="en-US" sz="2800" dirty="0" smtClean="0"/>
          </a:p>
          <a:p>
            <a:pPr marL="514350" indent="-514350">
              <a:buFont typeface="Arial"/>
              <a:buChar char="•"/>
            </a:pPr>
            <a:r>
              <a:rPr lang="en-US" sz="2800" dirty="0"/>
              <a:t>N</a:t>
            </a:r>
            <a:r>
              <a:rPr lang="en-US" sz="2800" dirty="0" smtClean="0"/>
              <a:t>o reliability studies considered so far </a:t>
            </a:r>
            <a:br>
              <a:rPr lang="en-US" sz="2800" dirty="0" smtClean="0"/>
            </a:br>
            <a:r>
              <a:rPr lang="en-US" sz="2800" dirty="0" smtClean="0"/>
              <a:t>(maintenance may suffers)</a:t>
            </a:r>
          </a:p>
          <a:p>
            <a:pPr marL="514350" indent="-514350">
              <a:buFont typeface="Arial"/>
              <a:buChar char="•"/>
            </a:pPr>
            <a:endParaRPr lang="en-US" sz="2800" dirty="0" smtClean="0"/>
          </a:p>
          <a:p>
            <a:pPr marL="514350" indent="-514350">
              <a:buFont typeface="Arial"/>
              <a:buChar char="•"/>
            </a:pPr>
            <a:r>
              <a:rPr lang="en-US" sz="2800" dirty="0" smtClean="0"/>
              <a:t>Costing</a:t>
            </a:r>
          </a:p>
          <a:p>
            <a:pPr marL="514350" indent="-514350">
              <a:buFont typeface="Arial"/>
              <a:buChar char="•"/>
            </a:pPr>
            <a:endParaRPr lang="en-US" sz="2800" dirty="0" smtClean="0"/>
          </a:p>
          <a:p>
            <a:pPr marL="514350" indent="-514350">
              <a:buFont typeface="Arial"/>
              <a:buChar char="•"/>
            </a:pPr>
            <a:r>
              <a:rPr lang="en-US" sz="2800" dirty="0"/>
              <a:t>International Scientific groups not involved so far (AAVS1)</a:t>
            </a:r>
          </a:p>
          <a:p>
            <a:pPr marL="514350" indent="-514350">
              <a:buFont typeface="Arial"/>
              <a:buChar char="•"/>
            </a:pPr>
            <a:endParaRPr lang="en-US" sz="2800" dirty="0" smtClean="0"/>
          </a:p>
          <a:p>
            <a:pPr marL="514350" indent="-514350">
              <a:buFont typeface="Arial"/>
              <a:buChar char="•"/>
            </a:pPr>
            <a:r>
              <a:rPr lang="en-US" sz="2800" dirty="0" smtClean="0"/>
              <a:t>IP and its protection not clear</a:t>
            </a:r>
          </a:p>
          <a:p>
            <a:pPr marL="514350" indent="-514350">
              <a:buFont typeface="Arial"/>
              <a:buChar char="•"/>
            </a:pPr>
            <a:endParaRPr lang="en-US" sz="2800" dirty="0"/>
          </a:p>
        </p:txBody>
      </p:sp>
    </p:spTree>
    <p:extLst>
      <p:ext uri="{BB962C8B-B14F-4D97-AF65-F5344CB8AC3E}">
        <p14:creationId xmlns:p14="http://schemas.microsoft.com/office/powerpoint/2010/main" val="3491820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55223" y="1516271"/>
            <a:ext cx="8817895" cy="292873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Rectangle 1"/>
          <p:cNvSpPr/>
          <p:nvPr/>
        </p:nvSpPr>
        <p:spPr>
          <a:xfrm>
            <a:off x="183445" y="4698999"/>
            <a:ext cx="8789673" cy="18626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TextBox 2"/>
          <p:cNvSpPr txBox="1"/>
          <p:nvPr/>
        </p:nvSpPr>
        <p:spPr>
          <a:xfrm>
            <a:off x="368767" y="2493130"/>
            <a:ext cx="4031873" cy="1200328"/>
          </a:xfrm>
          <a:prstGeom prst="rect">
            <a:avLst/>
          </a:prstGeom>
          <a:noFill/>
        </p:spPr>
        <p:txBody>
          <a:bodyPr wrap="none" rtlCol="0">
            <a:spAutoFit/>
          </a:bodyPr>
          <a:lstStyle/>
          <a:p>
            <a:pPr marL="342900" indent="-342900">
              <a:buFont typeface="Arial"/>
              <a:buChar char="•"/>
            </a:pPr>
            <a:r>
              <a:rPr lang="en-US" sz="2400" dirty="0" smtClean="0"/>
              <a:t>CNR-IEIIT &amp; POLITO (WP-AL)</a:t>
            </a:r>
          </a:p>
          <a:p>
            <a:pPr marL="285750" indent="-285750">
              <a:buFont typeface="Arial"/>
              <a:buChar char="•"/>
            </a:pPr>
            <a:r>
              <a:rPr lang="en-US" sz="2400" dirty="0" smtClean="0"/>
              <a:t>UNIBO (WP-RX)</a:t>
            </a:r>
          </a:p>
          <a:p>
            <a:pPr marL="285750" indent="-285750">
              <a:buFont typeface="Arial"/>
              <a:buChar char="•"/>
            </a:pPr>
            <a:r>
              <a:rPr lang="en-US" sz="2400" dirty="0" smtClean="0"/>
              <a:t>UNIFI (WP-RX)</a:t>
            </a:r>
            <a:endParaRPr lang="en-US" sz="2400" dirty="0"/>
          </a:p>
        </p:txBody>
      </p:sp>
      <p:sp>
        <p:nvSpPr>
          <p:cNvPr id="4" name="Titolo 1"/>
          <p:cNvSpPr txBox="1">
            <a:spLocks/>
          </p:cNvSpPr>
          <p:nvPr/>
        </p:nvSpPr>
        <p:spPr>
          <a:xfrm>
            <a:off x="467544" y="47530"/>
            <a:ext cx="6471639" cy="1143000"/>
          </a:xfrm>
          <a:prstGeom prst="rect">
            <a:avLst/>
          </a:prstGeom>
        </p:spPr>
        <p:txBody>
          <a:bodyP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GB" dirty="0" smtClean="0">
                <a:solidFill>
                  <a:srgbClr val="FFFFFF"/>
                </a:solidFill>
              </a:rPr>
              <a:t>Research &amp; Industrial Contracts </a:t>
            </a:r>
          </a:p>
          <a:p>
            <a:pPr algn="ctr"/>
            <a:r>
              <a:rPr lang="en-GB" dirty="0" smtClean="0">
                <a:solidFill>
                  <a:srgbClr val="FFFFFF"/>
                </a:solidFill>
              </a:rPr>
              <a:t>(2015-2016)</a:t>
            </a:r>
          </a:p>
        </p:txBody>
      </p:sp>
      <p:sp>
        <p:nvSpPr>
          <p:cNvPr id="44" name="Rectangle 43"/>
          <p:cNvSpPr/>
          <p:nvPr/>
        </p:nvSpPr>
        <p:spPr>
          <a:xfrm>
            <a:off x="4678729" y="2388787"/>
            <a:ext cx="1827712" cy="562857"/>
          </a:xfrm>
          <a:prstGeom prst="rect">
            <a:avLst/>
          </a:prstGeom>
          <a:gradFill>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a:endParaRPr>
          </a:p>
          <a:p>
            <a:pPr algn="ctr"/>
            <a:endParaRPr lang="en-US" dirty="0" smtClean="0">
              <a:solidFill>
                <a:srgbClr val="FFFFFF"/>
              </a:solidFill>
              <a:latin typeface="Calibri"/>
            </a:endParaRPr>
          </a:p>
        </p:txBody>
      </p:sp>
      <p:sp>
        <p:nvSpPr>
          <p:cNvPr id="45" name="TextBox 44"/>
          <p:cNvSpPr txBox="1"/>
          <p:nvPr/>
        </p:nvSpPr>
        <p:spPr>
          <a:xfrm>
            <a:off x="4782404" y="2466478"/>
            <a:ext cx="1056700" cy="369332"/>
          </a:xfrm>
          <a:prstGeom prst="rect">
            <a:avLst/>
          </a:prstGeom>
          <a:noFill/>
        </p:spPr>
        <p:txBody>
          <a:bodyPr wrap="none" rtlCol="0">
            <a:spAutoFit/>
          </a:bodyPr>
          <a:lstStyle/>
          <a:p>
            <a:r>
              <a:rPr lang="en-US" dirty="0" smtClean="0">
                <a:solidFill>
                  <a:schemeClr val="bg1"/>
                </a:solidFill>
              </a:rPr>
              <a:t>CNR-IEIIT</a:t>
            </a:r>
            <a:endParaRPr lang="en-US" dirty="0">
              <a:solidFill>
                <a:schemeClr val="bg1"/>
              </a:solidFill>
            </a:endParaRPr>
          </a:p>
        </p:txBody>
      </p:sp>
      <p:sp>
        <p:nvSpPr>
          <p:cNvPr id="46" name="Rectangle 45"/>
          <p:cNvSpPr/>
          <p:nvPr/>
        </p:nvSpPr>
        <p:spPr>
          <a:xfrm>
            <a:off x="4668934" y="1692804"/>
            <a:ext cx="1827712" cy="562857"/>
          </a:xfrm>
          <a:prstGeom prst="rect">
            <a:avLst/>
          </a:prstGeom>
          <a:gradFill>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a:endParaRPr>
          </a:p>
          <a:p>
            <a:pPr algn="ctr"/>
            <a:endParaRPr lang="en-US" dirty="0" smtClean="0">
              <a:solidFill>
                <a:srgbClr val="FFFFFF"/>
              </a:solidFill>
              <a:latin typeface="Calibri"/>
            </a:endParaRPr>
          </a:p>
        </p:txBody>
      </p:sp>
      <p:pic>
        <p:nvPicPr>
          <p:cNvPr id="47" name="Picture 4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4670" y="1741012"/>
            <a:ext cx="435314" cy="435314"/>
          </a:xfrm>
          <a:prstGeom prst="rect">
            <a:avLst/>
          </a:prstGeom>
        </p:spPr>
      </p:pic>
      <p:pic>
        <p:nvPicPr>
          <p:cNvPr id="48"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23701" y="2506914"/>
            <a:ext cx="503825" cy="319089"/>
          </a:xfrm>
          <a:prstGeom prst="rect">
            <a:avLst/>
          </a:prstGeom>
          <a:noFill/>
          <a:ln w="9525">
            <a:noFill/>
            <a:miter lim="800000"/>
            <a:headEnd/>
            <a:tailEnd/>
          </a:ln>
        </p:spPr>
      </p:pic>
      <p:sp>
        <p:nvSpPr>
          <p:cNvPr id="49" name="CasellaDiTesto 5"/>
          <p:cNvSpPr txBox="1">
            <a:spLocks noChangeArrowheads="1"/>
          </p:cNvSpPr>
          <p:nvPr/>
        </p:nvSpPr>
        <p:spPr bwMode="auto">
          <a:xfrm>
            <a:off x="6595014" y="2348513"/>
            <a:ext cx="2540625" cy="461665"/>
          </a:xfrm>
          <a:prstGeom prst="rect">
            <a:avLst/>
          </a:prstGeom>
          <a:noFill/>
          <a:ln w="9525">
            <a:noFill/>
            <a:miter lim="800000"/>
            <a:headEnd/>
            <a:tailEnd/>
          </a:ln>
        </p:spPr>
        <p:txBody>
          <a:bodyPr wrap="square">
            <a:spAutoFit/>
          </a:bodyPr>
          <a:lstStyle/>
          <a:p>
            <a:pPr algn="ctr"/>
            <a:r>
              <a:rPr lang="it-IT" sz="1200" dirty="0" smtClean="0">
                <a:solidFill>
                  <a:srgbClr val="FF0000"/>
                </a:solidFill>
                <a:latin typeface="Calibri" pitchFamily="34" charset="0"/>
              </a:rPr>
              <a:t>Giuseppe </a:t>
            </a:r>
            <a:r>
              <a:rPr lang="it-IT" sz="1200" dirty="0" err="1" smtClean="0">
                <a:solidFill>
                  <a:srgbClr val="FF0000"/>
                </a:solidFill>
                <a:latin typeface="Calibri" pitchFamily="34" charset="0"/>
              </a:rPr>
              <a:t>Virone</a:t>
            </a:r>
            <a:r>
              <a:rPr lang="it-IT" sz="1200" dirty="0" smtClean="0">
                <a:solidFill>
                  <a:srgbClr val="000000"/>
                </a:solidFill>
                <a:latin typeface="Calibri" pitchFamily="34" charset="0"/>
              </a:rPr>
              <a:t>, Augusto Olivieri, Fabio </a:t>
            </a:r>
            <a:r>
              <a:rPr lang="it-IT" sz="1200" dirty="0" err="1" smtClean="0">
                <a:solidFill>
                  <a:srgbClr val="000000"/>
                </a:solidFill>
                <a:latin typeface="Calibri" pitchFamily="34" charset="0"/>
              </a:rPr>
              <a:t>Paonessa</a:t>
            </a:r>
            <a:endParaRPr lang="it-IT" sz="1200" dirty="0">
              <a:solidFill>
                <a:srgbClr val="000000"/>
              </a:solidFill>
              <a:latin typeface="Calibri" pitchFamily="34" charset="0"/>
            </a:endParaRPr>
          </a:p>
        </p:txBody>
      </p:sp>
      <p:sp>
        <p:nvSpPr>
          <p:cNvPr id="50" name="CasellaDiTesto 5"/>
          <p:cNvSpPr txBox="1">
            <a:spLocks noChangeArrowheads="1"/>
          </p:cNvSpPr>
          <p:nvPr/>
        </p:nvSpPr>
        <p:spPr bwMode="auto">
          <a:xfrm>
            <a:off x="6744005" y="3138979"/>
            <a:ext cx="2438071" cy="461665"/>
          </a:xfrm>
          <a:prstGeom prst="rect">
            <a:avLst/>
          </a:prstGeom>
          <a:noFill/>
          <a:ln w="9525">
            <a:noFill/>
            <a:miter lim="800000"/>
            <a:headEnd/>
            <a:tailEnd/>
          </a:ln>
        </p:spPr>
        <p:txBody>
          <a:bodyPr wrap="square">
            <a:spAutoFit/>
          </a:bodyPr>
          <a:lstStyle/>
          <a:p>
            <a:pPr algn="ctr"/>
            <a:r>
              <a:rPr lang="it-IT" sz="1200" dirty="0" smtClean="0">
                <a:solidFill>
                  <a:srgbClr val="FF0000"/>
                </a:solidFill>
                <a:latin typeface="Calibri" pitchFamily="34" charset="0"/>
              </a:rPr>
              <a:t>Andrea Lingua</a:t>
            </a:r>
            <a:r>
              <a:rPr lang="it-IT" sz="1200" dirty="0" smtClean="0">
                <a:solidFill>
                  <a:srgbClr val="000000"/>
                </a:solidFill>
                <a:latin typeface="Calibri" pitchFamily="34" charset="0"/>
              </a:rPr>
              <a:t>, Marco Piras, </a:t>
            </a:r>
          </a:p>
          <a:p>
            <a:pPr algn="ctr"/>
            <a:r>
              <a:rPr lang="it-IT" sz="1200" dirty="0" smtClean="0">
                <a:solidFill>
                  <a:srgbClr val="000000"/>
                </a:solidFill>
                <a:latin typeface="Calibri" pitchFamily="34" charset="0"/>
              </a:rPr>
              <a:t>Paolo Maschio, </a:t>
            </a:r>
            <a:endParaRPr lang="it-IT" sz="1200" dirty="0">
              <a:solidFill>
                <a:srgbClr val="000000"/>
              </a:solidFill>
              <a:latin typeface="Calibri" pitchFamily="34" charset="0"/>
            </a:endParaRPr>
          </a:p>
        </p:txBody>
      </p:sp>
      <p:sp>
        <p:nvSpPr>
          <p:cNvPr id="51" name="CasellaDiTesto 5"/>
          <p:cNvSpPr txBox="1">
            <a:spLocks noChangeArrowheads="1"/>
          </p:cNvSpPr>
          <p:nvPr/>
        </p:nvSpPr>
        <p:spPr bwMode="auto">
          <a:xfrm>
            <a:off x="7135043" y="1853815"/>
            <a:ext cx="1651439" cy="276999"/>
          </a:xfrm>
          <a:prstGeom prst="rect">
            <a:avLst/>
          </a:prstGeom>
          <a:noFill/>
          <a:ln w="9525">
            <a:noFill/>
            <a:miter lim="800000"/>
            <a:headEnd/>
            <a:tailEnd/>
          </a:ln>
        </p:spPr>
        <p:txBody>
          <a:bodyPr wrap="square">
            <a:spAutoFit/>
          </a:bodyPr>
          <a:lstStyle/>
          <a:p>
            <a:r>
              <a:rPr lang="it-IT" sz="1200" dirty="0" smtClean="0">
                <a:solidFill>
                  <a:srgbClr val="FF0000"/>
                </a:solidFill>
                <a:latin typeface="Calibri" pitchFamily="34" charset="0"/>
              </a:rPr>
              <a:t>Giovanni </a:t>
            </a:r>
            <a:r>
              <a:rPr lang="it-IT" sz="1200" dirty="0" err="1" smtClean="0">
                <a:solidFill>
                  <a:srgbClr val="FF0000"/>
                </a:solidFill>
                <a:latin typeface="Calibri" pitchFamily="34" charset="0"/>
              </a:rPr>
              <a:t>Tartarini</a:t>
            </a:r>
            <a:r>
              <a:rPr lang="it-IT" sz="1200" dirty="0" smtClean="0">
                <a:solidFill>
                  <a:srgbClr val="000000"/>
                </a:solidFill>
                <a:latin typeface="Calibri" pitchFamily="34" charset="0"/>
              </a:rPr>
              <a:t>, </a:t>
            </a:r>
          </a:p>
        </p:txBody>
      </p:sp>
      <p:sp>
        <p:nvSpPr>
          <p:cNvPr id="52" name="CasellaDiTesto 5"/>
          <p:cNvSpPr txBox="1">
            <a:spLocks noChangeArrowheads="1"/>
          </p:cNvSpPr>
          <p:nvPr/>
        </p:nvSpPr>
        <p:spPr bwMode="auto">
          <a:xfrm>
            <a:off x="7075783" y="4004604"/>
            <a:ext cx="2106293" cy="276999"/>
          </a:xfrm>
          <a:prstGeom prst="rect">
            <a:avLst/>
          </a:prstGeom>
          <a:noFill/>
          <a:ln w="9525">
            <a:noFill/>
            <a:miter lim="800000"/>
            <a:headEnd/>
            <a:tailEnd/>
          </a:ln>
        </p:spPr>
        <p:txBody>
          <a:bodyPr wrap="square">
            <a:spAutoFit/>
          </a:bodyPr>
          <a:lstStyle/>
          <a:p>
            <a:r>
              <a:rPr lang="it-IT" sz="1200" dirty="0" smtClean="0">
                <a:solidFill>
                  <a:srgbClr val="FF0000"/>
                </a:solidFill>
                <a:latin typeface="Calibri" pitchFamily="34" charset="0"/>
              </a:rPr>
              <a:t>Marcantonio </a:t>
            </a:r>
            <a:r>
              <a:rPr lang="it-IT" sz="1200" dirty="0" err="1" smtClean="0">
                <a:solidFill>
                  <a:srgbClr val="FF0000"/>
                </a:solidFill>
                <a:latin typeface="Calibri" pitchFamily="34" charset="0"/>
              </a:rPr>
              <a:t>Catelani</a:t>
            </a:r>
            <a:endParaRPr lang="it-IT" sz="1200" dirty="0">
              <a:solidFill>
                <a:srgbClr val="000000"/>
              </a:solidFill>
              <a:latin typeface="Calibri" pitchFamily="34" charset="0"/>
            </a:endParaRPr>
          </a:p>
        </p:txBody>
      </p:sp>
      <p:sp>
        <p:nvSpPr>
          <p:cNvPr id="53" name="TextBox 52"/>
          <p:cNvSpPr txBox="1"/>
          <p:nvPr/>
        </p:nvSpPr>
        <p:spPr>
          <a:xfrm>
            <a:off x="7347236" y="3814608"/>
            <a:ext cx="899217" cy="307777"/>
          </a:xfrm>
          <a:prstGeom prst="rect">
            <a:avLst/>
          </a:prstGeom>
          <a:noFill/>
        </p:spPr>
        <p:txBody>
          <a:bodyPr wrap="none" rtlCol="0">
            <a:spAutoFit/>
          </a:bodyPr>
          <a:lstStyle/>
          <a:p>
            <a:r>
              <a:rPr lang="en-US" sz="1400" dirty="0" smtClean="0"/>
              <a:t>Reliability</a:t>
            </a:r>
            <a:endParaRPr lang="en-US" sz="1400" dirty="0"/>
          </a:p>
        </p:txBody>
      </p:sp>
      <p:sp>
        <p:nvSpPr>
          <p:cNvPr id="54" name="TextBox 53"/>
          <p:cNvSpPr txBox="1"/>
          <p:nvPr/>
        </p:nvSpPr>
        <p:spPr>
          <a:xfrm>
            <a:off x="6857232" y="2949941"/>
            <a:ext cx="1877988" cy="307777"/>
          </a:xfrm>
          <a:prstGeom prst="rect">
            <a:avLst/>
          </a:prstGeom>
          <a:noFill/>
        </p:spPr>
        <p:txBody>
          <a:bodyPr wrap="none" rtlCol="0">
            <a:spAutoFit/>
          </a:bodyPr>
          <a:lstStyle/>
          <a:p>
            <a:r>
              <a:rPr lang="en-US" sz="1400" dirty="0" smtClean="0"/>
              <a:t>Flying measure facility</a:t>
            </a:r>
          </a:p>
        </p:txBody>
      </p:sp>
      <p:sp>
        <p:nvSpPr>
          <p:cNvPr id="55" name="TextBox 54"/>
          <p:cNvSpPr txBox="1"/>
          <p:nvPr/>
        </p:nvSpPr>
        <p:spPr>
          <a:xfrm>
            <a:off x="6965595" y="2139827"/>
            <a:ext cx="1806717" cy="307777"/>
          </a:xfrm>
          <a:prstGeom prst="rect">
            <a:avLst/>
          </a:prstGeom>
          <a:noFill/>
        </p:spPr>
        <p:txBody>
          <a:bodyPr wrap="none" rtlCol="0">
            <a:spAutoFit/>
          </a:bodyPr>
          <a:lstStyle/>
          <a:p>
            <a:r>
              <a:rPr lang="en-US" sz="1400" dirty="0" smtClean="0"/>
              <a:t>Antenna </a:t>
            </a:r>
            <a:r>
              <a:rPr lang="en-US" sz="1400" smtClean="0"/>
              <a:t>&amp; Calibration</a:t>
            </a:r>
            <a:endParaRPr lang="en-US" sz="1400" dirty="0"/>
          </a:p>
        </p:txBody>
      </p:sp>
      <p:sp>
        <p:nvSpPr>
          <p:cNvPr id="56" name="TextBox 55"/>
          <p:cNvSpPr txBox="1"/>
          <p:nvPr/>
        </p:nvSpPr>
        <p:spPr>
          <a:xfrm>
            <a:off x="6939183" y="1684538"/>
            <a:ext cx="1813317" cy="307777"/>
          </a:xfrm>
          <a:prstGeom prst="rect">
            <a:avLst/>
          </a:prstGeom>
          <a:noFill/>
        </p:spPr>
        <p:txBody>
          <a:bodyPr wrap="none" rtlCol="0">
            <a:spAutoFit/>
          </a:bodyPr>
          <a:lstStyle/>
          <a:p>
            <a:r>
              <a:rPr lang="en-US" sz="1400" dirty="0" smtClean="0"/>
              <a:t>Analogue Optical </a:t>
            </a:r>
            <a:r>
              <a:rPr lang="en-US" sz="1400" dirty="0" err="1" smtClean="0"/>
              <a:t>fibre</a:t>
            </a:r>
            <a:endParaRPr lang="en-US" sz="1400" dirty="0"/>
          </a:p>
        </p:txBody>
      </p:sp>
      <p:sp>
        <p:nvSpPr>
          <p:cNvPr id="57" name="TextBox 56"/>
          <p:cNvSpPr txBox="1"/>
          <p:nvPr/>
        </p:nvSpPr>
        <p:spPr>
          <a:xfrm>
            <a:off x="4807169" y="1770495"/>
            <a:ext cx="785416" cy="369332"/>
          </a:xfrm>
          <a:prstGeom prst="rect">
            <a:avLst/>
          </a:prstGeom>
          <a:noFill/>
        </p:spPr>
        <p:txBody>
          <a:bodyPr wrap="none" rtlCol="0">
            <a:spAutoFit/>
          </a:bodyPr>
          <a:lstStyle/>
          <a:p>
            <a:r>
              <a:rPr lang="en-US" dirty="0" err="1" smtClean="0">
                <a:solidFill>
                  <a:schemeClr val="bg1"/>
                </a:solidFill>
              </a:rPr>
              <a:t>UniBO</a:t>
            </a:r>
            <a:endParaRPr lang="en-US" dirty="0">
              <a:solidFill>
                <a:schemeClr val="bg1"/>
              </a:solidFill>
            </a:endParaRPr>
          </a:p>
        </p:txBody>
      </p:sp>
      <p:sp>
        <p:nvSpPr>
          <p:cNvPr id="58" name="Rectangle 57"/>
          <p:cNvSpPr/>
          <p:nvPr/>
        </p:nvSpPr>
        <p:spPr>
          <a:xfrm>
            <a:off x="4672105" y="3093294"/>
            <a:ext cx="1827712" cy="562857"/>
          </a:xfrm>
          <a:prstGeom prst="rect">
            <a:avLst/>
          </a:prstGeom>
          <a:gradFill>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a:endParaRPr>
          </a:p>
          <a:p>
            <a:pPr algn="ctr"/>
            <a:endParaRPr lang="en-US" dirty="0" smtClean="0">
              <a:solidFill>
                <a:srgbClr val="FFFFFF"/>
              </a:solidFill>
              <a:latin typeface="Calibri"/>
            </a:endParaRPr>
          </a:p>
        </p:txBody>
      </p:sp>
      <p:sp>
        <p:nvSpPr>
          <p:cNvPr id="59" name="TextBox 58"/>
          <p:cNvSpPr txBox="1"/>
          <p:nvPr/>
        </p:nvSpPr>
        <p:spPr>
          <a:xfrm>
            <a:off x="4810340" y="3170985"/>
            <a:ext cx="877276" cy="369332"/>
          </a:xfrm>
          <a:prstGeom prst="rect">
            <a:avLst/>
          </a:prstGeom>
          <a:noFill/>
        </p:spPr>
        <p:txBody>
          <a:bodyPr wrap="none" rtlCol="0">
            <a:spAutoFit/>
          </a:bodyPr>
          <a:lstStyle/>
          <a:p>
            <a:r>
              <a:rPr lang="en-US" dirty="0" smtClean="0">
                <a:solidFill>
                  <a:schemeClr val="bg1"/>
                </a:solidFill>
              </a:rPr>
              <a:t>POLITO</a:t>
            </a:r>
            <a:endParaRPr lang="en-US" dirty="0">
              <a:solidFill>
                <a:schemeClr val="bg1"/>
              </a:solidFill>
            </a:endParaRPr>
          </a:p>
        </p:txBody>
      </p:sp>
      <p:pic>
        <p:nvPicPr>
          <p:cNvPr id="60" name="Picture 59" descr="200px-Politecnico_di_Torino_-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9626" y="3153705"/>
            <a:ext cx="453080" cy="450814"/>
          </a:xfrm>
          <a:prstGeom prst="rect">
            <a:avLst/>
          </a:prstGeom>
        </p:spPr>
      </p:pic>
      <p:sp>
        <p:nvSpPr>
          <p:cNvPr id="61" name="Rectangle 60"/>
          <p:cNvSpPr/>
          <p:nvPr/>
        </p:nvSpPr>
        <p:spPr>
          <a:xfrm>
            <a:off x="4678729" y="3757654"/>
            <a:ext cx="1827712" cy="562857"/>
          </a:xfrm>
          <a:prstGeom prst="rect">
            <a:avLst/>
          </a:prstGeom>
          <a:gradFill>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a:endParaRPr>
          </a:p>
          <a:p>
            <a:pPr algn="ctr"/>
            <a:endParaRPr lang="en-US" dirty="0" smtClean="0">
              <a:solidFill>
                <a:srgbClr val="FFFFFF"/>
              </a:solidFill>
              <a:latin typeface="Calibri"/>
            </a:endParaRPr>
          </a:p>
        </p:txBody>
      </p:sp>
      <p:sp>
        <p:nvSpPr>
          <p:cNvPr id="62" name="TextBox 61"/>
          <p:cNvSpPr txBox="1"/>
          <p:nvPr/>
        </p:nvSpPr>
        <p:spPr>
          <a:xfrm>
            <a:off x="4807169" y="3835345"/>
            <a:ext cx="666055" cy="369332"/>
          </a:xfrm>
          <a:prstGeom prst="rect">
            <a:avLst/>
          </a:prstGeom>
          <a:noFill/>
        </p:spPr>
        <p:txBody>
          <a:bodyPr wrap="none" rtlCol="0">
            <a:spAutoFit/>
          </a:bodyPr>
          <a:lstStyle/>
          <a:p>
            <a:r>
              <a:rPr lang="en-US" dirty="0" err="1" smtClean="0">
                <a:solidFill>
                  <a:schemeClr val="bg1"/>
                </a:solidFill>
              </a:rPr>
              <a:t>UniFi</a:t>
            </a:r>
            <a:endParaRPr lang="en-US" dirty="0">
              <a:solidFill>
                <a:schemeClr val="bg1"/>
              </a:solidFill>
            </a:endParaRPr>
          </a:p>
        </p:txBody>
      </p:sp>
      <p:pic>
        <p:nvPicPr>
          <p:cNvPr id="63" name="Picture 6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43706" y="3792924"/>
            <a:ext cx="485644" cy="475200"/>
          </a:xfrm>
          <a:prstGeom prst="rect">
            <a:avLst/>
          </a:prstGeom>
        </p:spPr>
      </p:pic>
      <p:pic>
        <p:nvPicPr>
          <p:cNvPr id="64" name="Picture 63" descr="optel.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41408" y="4900064"/>
            <a:ext cx="1020076" cy="578697"/>
          </a:xfrm>
          <a:prstGeom prst="rect">
            <a:avLst/>
          </a:prstGeom>
        </p:spPr>
      </p:pic>
      <p:pic>
        <p:nvPicPr>
          <p:cNvPr id="65" name="Picture 64" descr="sx_01.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28059" y="4812029"/>
            <a:ext cx="844340" cy="807828"/>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77509" y="5624232"/>
            <a:ext cx="1229712" cy="308973"/>
          </a:xfrm>
          <a:prstGeom prst="rect">
            <a:avLst/>
          </a:prstGeom>
        </p:spPr>
      </p:pic>
      <p:sp>
        <p:nvSpPr>
          <p:cNvPr id="67" name="Rectangle 66"/>
          <p:cNvSpPr/>
          <p:nvPr/>
        </p:nvSpPr>
        <p:spPr>
          <a:xfrm>
            <a:off x="396989" y="4968403"/>
            <a:ext cx="3820341" cy="1569660"/>
          </a:xfrm>
          <a:prstGeom prst="rect">
            <a:avLst/>
          </a:prstGeom>
          <a:noFill/>
        </p:spPr>
        <p:txBody>
          <a:bodyPr wrap="none" rtlCol="0">
            <a:spAutoFit/>
          </a:bodyPr>
          <a:lstStyle/>
          <a:p>
            <a:pPr marL="342900" indent="-342900">
              <a:buFont typeface="Arial"/>
              <a:buChar char="•"/>
            </a:pPr>
            <a:r>
              <a:rPr lang="en-US" sz="2400" dirty="0" err="1"/>
              <a:t>Lightech</a:t>
            </a:r>
            <a:r>
              <a:rPr lang="en-US" sz="2400" dirty="0"/>
              <a:t> &amp; OPTEL (WP-RX)</a:t>
            </a:r>
          </a:p>
          <a:p>
            <a:pPr marL="342900" indent="-342900">
              <a:buFont typeface="Arial"/>
              <a:buChar char="•"/>
            </a:pPr>
            <a:r>
              <a:rPr lang="en-US" sz="2400" dirty="0" err="1"/>
              <a:t>Sanitas</a:t>
            </a:r>
            <a:r>
              <a:rPr lang="en-US" sz="2400" dirty="0"/>
              <a:t> EG (WP-SP)</a:t>
            </a:r>
          </a:p>
          <a:p>
            <a:pPr marL="342900" indent="-342900">
              <a:buFont typeface="Arial"/>
              <a:buChar char="•"/>
            </a:pPr>
            <a:r>
              <a:rPr lang="en-US" sz="2400" dirty="0" err="1" smtClean="0"/>
              <a:t>Finmeccanica</a:t>
            </a:r>
            <a:r>
              <a:rPr lang="en-US" sz="2400" dirty="0" smtClean="0"/>
              <a:t> </a:t>
            </a:r>
            <a:r>
              <a:rPr lang="en-US" sz="2400" dirty="0"/>
              <a:t>(WP-RX</a:t>
            </a:r>
            <a:r>
              <a:rPr lang="en-US" sz="2400" dirty="0" smtClean="0"/>
              <a:t>)</a:t>
            </a:r>
          </a:p>
          <a:p>
            <a:pPr marL="342900" indent="-342900">
              <a:buFont typeface="Arial"/>
              <a:buChar char="•"/>
            </a:pPr>
            <a:r>
              <a:rPr lang="en-US" sz="2400" dirty="0" err="1" smtClean="0"/>
              <a:t>Campera</a:t>
            </a:r>
            <a:r>
              <a:rPr lang="en-US" sz="2400" dirty="0" smtClean="0"/>
              <a:t> ES (WP-SP)</a:t>
            </a:r>
          </a:p>
        </p:txBody>
      </p:sp>
      <p:pic>
        <p:nvPicPr>
          <p:cNvPr id="31" name="Immagine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00794" y="5667866"/>
            <a:ext cx="1919935" cy="719976"/>
          </a:xfrm>
          <a:prstGeom prst="rect">
            <a:avLst/>
          </a:prstGeom>
        </p:spPr>
      </p:pic>
      <p:pic>
        <p:nvPicPr>
          <p:cNvPr id="5" name="Immagine 4"/>
          <p:cNvPicPr>
            <a:picLocks noChangeAspect="1"/>
          </p:cNvPicPr>
          <p:nvPr/>
        </p:nvPicPr>
        <p:blipFill>
          <a:blip r:embed="rId11"/>
          <a:stretch>
            <a:fillRect/>
          </a:stretch>
        </p:blipFill>
        <p:spPr>
          <a:xfrm>
            <a:off x="7063092" y="4963913"/>
            <a:ext cx="1604468" cy="530131"/>
          </a:xfrm>
          <a:prstGeom prst="rect">
            <a:avLst/>
          </a:prstGeom>
        </p:spPr>
      </p:pic>
      <p:pic>
        <p:nvPicPr>
          <p:cNvPr id="6" name="Immagine 5"/>
          <p:cNvPicPr>
            <a:picLocks noChangeAspect="1"/>
          </p:cNvPicPr>
          <p:nvPr/>
        </p:nvPicPr>
        <p:blipFill>
          <a:blip r:embed="rId12"/>
          <a:stretch>
            <a:fillRect/>
          </a:stretch>
        </p:blipFill>
        <p:spPr>
          <a:xfrm>
            <a:off x="5275174" y="6053059"/>
            <a:ext cx="1483379" cy="446454"/>
          </a:xfrm>
          <a:prstGeom prst="rect">
            <a:avLst/>
          </a:prstGeom>
        </p:spPr>
      </p:pic>
    </p:spTree>
    <p:extLst>
      <p:ext uri="{BB962C8B-B14F-4D97-AF65-F5344CB8AC3E}">
        <p14:creationId xmlns:p14="http://schemas.microsoft.com/office/powerpoint/2010/main" val="29844517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67544" y="188640"/>
            <a:ext cx="6428556" cy="1143000"/>
          </a:xfrm>
          <a:prstGeom prst="rect">
            <a:avLst/>
          </a:prstGeom>
        </p:spPr>
        <p:txBody>
          <a:bodyP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GB" dirty="0" smtClean="0">
                <a:solidFill>
                  <a:srgbClr val="FFFFFF"/>
                </a:solidFill>
              </a:rPr>
              <a:t>Technology Maturity</a:t>
            </a:r>
          </a:p>
        </p:txBody>
      </p:sp>
      <p:sp>
        <p:nvSpPr>
          <p:cNvPr id="3" name="TextBox 2"/>
          <p:cNvSpPr txBox="1"/>
          <p:nvPr/>
        </p:nvSpPr>
        <p:spPr>
          <a:xfrm>
            <a:off x="61981" y="1246956"/>
            <a:ext cx="8212633" cy="5693866"/>
          </a:xfrm>
          <a:prstGeom prst="rect">
            <a:avLst/>
          </a:prstGeom>
          <a:noFill/>
        </p:spPr>
        <p:txBody>
          <a:bodyPr wrap="none" rtlCol="0">
            <a:spAutoFit/>
          </a:bodyPr>
          <a:lstStyle/>
          <a:p>
            <a:pPr marL="514350" indent="-514350">
              <a:buFont typeface="Arial"/>
              <a:buChar char="•"/>
            </a:pPr>
            <a:r>
              <a:rPr lang="en-US" sz="2800" dirty="0"/>
              <a:t>Rack design</a:t>
            </a:r>
            <a:br>
              <a:rPr lang="en-US" sz="2800" dirty="0"/>
            </a:br>
            <a:r>
              <a:rPr lang="en-US" sz="2800" dirty="0"/>
              <a:t>	Cooling system, Clocks Distribution, </a:t>
            </a:r>
            <a:br>
              <a:rPr lang="en-US" sz="2800" dirty="0"/>
            </a:br>
            <a:r>
              <a:rPr lang="en-US" sz="2800" dirty="0"/>
              <a:t>	main PSU, Routing &amp; Cabling</a:t>
            </a:r>
          </a:p>
          <a:p>
            <a:pPr marL="514350" indent="-514350">
              <a:buFont typeface="Arial"/>
              <a:buChar char="•"/>
            </a:pPr>
            <a:endParaRPr lang="en-US" sz="2800" dirty="0"/>
          </a:p>
          <a:p>
            <a:pPr marL="514350" indent="-514350">
              <a:buFont typeface="Arial"/>
              <a:buChar char="•"/>
            </a:pPr>
            <a:r>
              <a:rPr lang="en-US" sz="2800" dirty="0"/>
              <a:t>Software/Firmware design </a:t>
            </a:r>
          </a:p>
          <a:p>
            <a:pPr marL="514350" indent="-514350">
              <a:buFont typeface="Arial"/>
              <a:buChar char="•"/>
            </a:pPr>
            <a:endParaRPr lang="en-US" sz="2800" dirty="0" smtClean="0"/>
          </a:p>
          <a:p>
            <a:pPr marL="514350" indent="-514350">
              <a:buFont typeface="Arial"/>
              <a:buChar char="•"/>
            </a:pPr>
            <a:r>
              <a:rPr lang="en-US" sz="2800" dirty="0" smtClean="0"/>
              <a:t>Connection antenna end not optimized</a:t>
            </a:r>
          </a:p>
          <a:p>
            <a:pPr marL="514350" indent="-514350">
              <a:buFont typeface="Arial"/>
              <a:buChar char="•"/>
            </a:pPr>
            <a:endParaRPr lang="en-US" sz="2800" dirty="0"/>
          </a:p>
          <a:p>
            <a:pPr marL="514350" indent="-514350">
              <a:buFont typeface="Arial"/>
              <a:buChar char="•"/>
            </a:pPr>
            <a:r>
              <a:rPr lang="en-US" sz="2800" dirty="0" smtClean="0"/>
              <a:t>Monitoring at APIU level (maintenance)</a:t>
            </a:r>
          </a:p>
          <a:p>
            <a:pPr marL="514350" indent="-514350">
              <a:buFont typeface="Arial"/>
              <a:buChar char="•"/>
            </a:pPr>
            <a:endParaRPr lang="en-US" sz="2800" dirty="0"/>
          </a:p>
          <a:p>
            <a:pPr marL="514350" indent="-514350">
              <a:buFont typeface="Arial"/>
              <a:buChar char="•"/>
            </a:pPr>
            <a:r>
              <a:rPr lang="en-US" sz="2800" dirty="0"/>
              <a:t>PREADU &amp; ADU assembly</a:t>
            </a:r>
            <a:br>
              <a:rPr lang="en-US" sz="2800" dirty="0"/>
            </a:br>
            <a:r>
              <a:rPr lang="en-US" sz="2800" dirty="0"/>
              <a:t>	Self RFI, RFI acceptable for Australian regulations</a:t>
            </a:r>
            <a:endParaRPr lang="en-US" sz="2800" dirty="0" smtClean="0"/>
          </a:p>
          <a:p>
            <a:pPr marL="514350" indent="-514350">
              <a:buFont typeface="Arial"/>
              <a:buChar char="•"/>
            </a:pPr>
            <a:endParaRPr lang="en-US" sz="2800" dirty="0"/>
          </a:p>
        </p:txBody>
      </p:sp>
    </p:spTree>
    <p:extLst>
      <p:ext uri="{BB962C8B-B14F-4D97-AF65-F5344CB8AC3E}">
        <p14:creationId xmlns:p14="http://schemas.microsoft.com/office/powerpoint/2010/main" val="40588101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467544" y="188640"/>
            <a:ext cx="6428556" cy="1143000"/>
          </a:xfrm>
          <a:prstGeom prst="rect">
            <a:avLst/>
          </a:prstGeom>
        </p:spPr>
        <p:txBody>
          <a:bodyP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GB" dirty="0" smtClean="0">
                <a:solidFill>
                  <a:srgbClr val="FFFFFF"/>
                </a:solidFill>
              </a:rPr>
              <a:t>Conclusions</a:t>
            </a:r>
          </a:p>
        </p:txBody>
      </p:sp>
      <p:sp>
        <p:nvSpPr>
          <p:cNvPr id="2" name="CasellaDiTesto 1"/>
          <p:cNvSpPr txBox="1"/>
          <p:nvPr/>
        </p:nvSpPr>
        <p:spPr>
          <a:xfrm>
            <a:off x="353963" y="1799303"/>
            <a:ext cx="8524566" cy="3970318"/>
          </a:xfrm>
          <a:prstGeom prst="rect">
            <a:avLst/>
          </a:prstGeom>
          <a:noFill/>
        </p:spPr>
        <p:txBody>
          <a:bodyPr wrap="square" rtlCol="0">
            <a:spAutoFit/>
          </a:bodyPr>
          <a:lstStyle/>
          <a:p>
            <a:pPr algn="ctr"/>
            <a:r>
              <a:rPr lang="en-GB" sz="2800" dirty="0" smtClean="0"/>
              <a:t>Much has been done since the beginning of the project up to now and the results achieved are remarkable.</a:t>
            </a:r>
            <a:br>
              <a:rPr lang="en-GB" sz="2800" dirty="0" smtClean="0"/>
            </a:br>
            <a:r>
              <a:rPr lang="en-GB" sz="2800" dirty="0" smtClean="0"/>
              <a:t>But we are aware of the fact that, time and expertise are needed to reach the technological maturity that this extraordinary project requires.</a:t>
            </a:r>
          </a:p>
          <a:p>
            <a:pPr algn="ctr"/>
            <a:endParaRPr lang="en-GB" sz="2800" dirty="0" smtClean="0"/>
          </a:p>
          <a:p>
            <a:pPr algn="ctr"/>
            <a:r>
              <a:rPr lang="en-GB" sz="2800" dirty="0" smtClean="0"/>
              <a:t>In particular is unavoidable and needed an end to end homogenization of all parts and development towards engineering for </a:t>
            </a:r>
            <a:r>
              <a:rPr lang="en-GB" sz="2800" dirty="0" err="1" smtClean="0"/>
              <a:t>SKAlow</a:t>
            </a:r>
            <a:r>
              <a:rPr lang="en-GB" sz="2800" dirty="0" smtClean="0"/>
              <a:t> (ITF).</a:t>
            </a:r>
          </a:p>
        </p:txBody>
      </p:sp>
    </p:spTree>
    <p:extLst>
      <p:ext uri="{BB962C8B-B14F-4D97-AF65-F5344CB8AC3E}">
        <p14:creationId xmlns:p14="http://schemas.microsoft.com/office/powerpoint/2010/main" val="3466428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67544" y="188640"/>
            <a:ext cx="8229600" cy="1143000"/>
          </a:xfrm>
          <a:prstGeom prst="rect">
            <a:avLst/>
          </a:prstGeom>
        </p:spPr>
        <p:txBody>
          <a:bodyP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GB" dirty="0" smtClean="0">
                <a:solidFill>
                  <a:srgbClr val="FFFFFF"/>
                </a:solidFill>
              </a:rPr>
              <a:t>Main Past Activities</a:t>
            </a:r>
          </a:p>
        </p:txBody>
      </p:sp>
      <p:sp>
        <p:nvSpPr>
          <p:cNvPr id="3" name="TextBox 2"/>
          <p:cNvSpPr txBox="1"/>
          <p:nvPr/>
        </p:nvSpPr>
        <p:spPr>
          <a:xfrm>
            <a:off x="246934" y="1441781"/>
            <a:ext cx="5241733" cy="2246769"/>
          </a:xfrm>
          <a:prstGeom prst="rect">
            <a:avLst/>
          </a:prstGeom>
          <a:noFill/>
        </p:spPr>
        <p:txBody>
          <a:bodyPr wrap="square" rtlCol="0">
            <a:spAutoFit/>
          </a:bodyPr>
          <a:lstStyle/>
          <a:p>
            <a:pPr marL="285750" indent="-285750">
              <a:buFont typeface="Arial"/>
              <a:buChar char="•"/>
            </a:pPr>
            <a:r>
              <a:rPr lang="en-US" sz="2000" dirty="0" smtClean="0"/>
              <a:t>Vivaldi design</a:t>
            </a:r>
          </a:p>
          <a:p>
            <a:pPr marL="285750" indent="-285750">
              <a:buFont typeface="Arial"/>
              <a:buChar char="•"/>
            </a:pPr>
            <a:r>
              <a:rPr lang="en-US" sz="2000" dirty="0" err="1" smtClean="0"/>
              <a:t>Hexacopter</a:t>
            </a:r>
            <a:r>
              <a:rPr lang="en-US" sz="2000" dirty="0" smtClean="0"/>
              <a:t> test bench</a:t>
            </a:r>
          </a:p>
          <a:p>
            <a:pPr marL="285750" indent="-285750">
              <a:buFont typeface="Arial"/>
              <a:buChar char="•"/>
            </a:pPr>
            <a:r>
              <a:rPr lang="en-US" sz="2000" dirty="0" err="1" smtClean="0"/>
              <a:t>RFoF</a:t>
            </a:r>
            <a:r>
              <a:rPr lang="en-US" sz="2000" dirty="0" smtClean="0"/>
              <a:t> technology (standard, WDM, VCSEL, POF)</a:t>
            </a:r>
          </a:p>
          <a:p>
            <a:pPr marL="285750" indent="-285750">
              <a:buFont typeface="Arial"/>
              <a:buChar char="•"/>
            </a:pPr>
            <a:r>
              <a:rPr lang="en-US" sz="2000" dirty="0" smtClean="0"/>
              <a:t>Pattern measurement/Calibration for Vivaldi/SKALA, Mini MAD, MAD-1,2,3</a:t>
            </a:r>
          </a:p>
          <a:p>
            <a:pPr marL="285750" indent="-285750">
              <a:buFont typeface="Arial"/>
              <a:buChar char="•"/>
            </a:pPr>
            <a:r>
              <a:rPr lang="en-US" sz="2000" dirty="0" err="1" smtClean="0"/>
              <a:t>iTPM</a:t>
            </a:r>
            <a:r>
              <a:rPr lang="en-US" sz="2000" smtClean="0"/>
              <a:t>  </a:t>
            </a:r>
            <a:endParaRPr lang="en-US" sz="2000" dirty="0" smtClean="0"/>
          </a:p>
        </p:txBody>
      </p:sp>
      <p:pic>
        <p:nvPicPr>
          <p:cNvPr id="8" name="Picture 7" descr="DSC_0334.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5824" y="4137587"/>
            <a:ext cx="2921000" cy="2342678"/>
          </a:xfrm>
          <a:prstGeom prst="rect">
            <a:avLst/>
          </a:prstGeom>
        </p:spPr>
      </p:pic>
      <p:pic>
        <p:nvPicPr>
          <p:cNvPr id="6" name="Picture 5" descr="DSC_042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2953" y="3834772"/>
            <a:ext cx="3398964" cy="2275339"/>
          </a:xfrm>
          <a:prstGeom prst="rect">
            <a:avLst/>
          </a:prstGeom>
        </p:spPr>
      </p:pic>
      <p:pic>
        <p:nvPicPr>
          <p:cNvPr id="9" name="Picture 8" descr="DSCN109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8709" y="3834772"/>
            <a:ext cx="3033785" cy="2275339"/>
          </a:xfrm>
          <a:prstGeom prst="rect">
            <a:avLst/>
          </a:prstGeom>
        </p:spPr>
      </p:pic>
      <p:pic>
        <p:nvPicPr>
          <p:cNvPr id="10" name="Immagine 9"/>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4651" t="11873" r="29884" b="5793"/>
          <a:stretch/>
        </p:blipFill>
        <p:spPr>
          <a:xfrm rot="16200000">
            <a:off x="6434538" y="1275137"/>
            <a:ext cx="2182125" cy="2644701"/>
          </a:xfrm>
          <a:prstGeom prst="rect">
            <a:avLst/>
          </a:prstGeom>
        </p:spPr>
      </p:pic>
    </p:spTree>
    <p:extLst>
      <p:ext uri="{BB962C8B-B14F-4D97-AF65-F5344CB8AC3E}">
        <p14:creationId xmlns:p14="http://schemas.microsoft.com/office/powerpoint/2010/main" val="1484565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012" y="1371939"/>
            <a:ext cx="5181034" cy="1631216"/>
          </a:xfrm>
          <a:prstGeom prst="rect">
            <a:avLst/>
          </a:prstGeom>
          <a:noFill/>
        </p:spPr>
        <p:txBody>
          <a:bodyPr wrap="none" rtlCol="0">
            <a:spAutoFit/>
          </a:bodyPr>
          <a:lstStyle/>
          <a:p>
            <a:pPr marL="457200" indent="-457200">
              <a:buFont typeface="+mj-lt"/>
              <a:buAutoNum type="arabicPeriod"/>
            </a:pPr>
            <a:r>
              <a:rPr lang="en-US" sz="2000" dirty="0" smtClean="0"/>
              <a:t>Pre-AAVS1 (16 SKALA Lord Bridge) – 2015</a:t>
            </a:r>
          </a:p>
          <a:p>
            <a:pPr marL="457200" indent="-457200">
              <a:buFont typeface="+mj-lt"/>
              <a:buAutoNum type="arabicPeriod"/>
            </a:pPr>
            <a:r>
              <a:rPr lang="en-US" sz="2000" dirty="0" smtClean="0"/>
              <a:t>BAD (16 Vivaldi </a:t>
            </a:r>
            <a:r>
              <a:rPr lang="en-US" sz="2000" dirty="0" err="1" smtClean="0"/>
              <a:t>Medicina</a:t>
            </a:r>
            <a:r>
              <a:rPr lang="en-US" sz="2000" dirty="0" smtClean="0"/>
              <a:t>)</a:t>
            </a:r>
          </a:p>
          <a:p>
            <a:pPr marL="457200" indent="-457200">
              <a:buFont typeface="+mj-lt"/>
              <a:buAutoNum type="arabicPeriod"/>
            </a:pPr>
            <a:r>
              <a:rPr lang="en-US" sz="2000" dirty="0" smtClean="0"/>
              <a:t>SAD (128 Vivaldi SRT) –2016</a:t>
            </a:r>
          </a:p>
          <a:p>
            <a:pPr marL="457200" indent="-457200">
              <a:buFont typeface="+mj-lt"/>
              <a:buAutoNum type="arabicPeriod"/>
            </a:pPr>
            <a:r>
              <a:rPr lang="en-US" sz="2000" dirty="0"/>
              <a:t>Pre-AAVS1 (16 SKALA </a:t>
            </a:r>
            <a:r>
              <a:rPr lang="en-US" sz="2000" dirty="0" smtClean="0"/>
              <a:t>MRO) </a:t>
            </a:r>
            <a:r>
              <a:rPr lang="en-US" sz="2000" dirty="0"/>
              <a:t>- </a:t>
            </a:r>
            <a:r>
              <a:rPr lang="en-US" sz="2000" dirty="0" smtClean="0"/>
              <a:t>2016</a:t>
            </a:r>
          </a:p>
          <a:p>
            <a:pPr marL="457200" indent="-457200">
              <a:buFont typeface="+mj-lt"/>
              <a:buAutoNum type="arabicPeriod"/>
            </a:pPr>
            <a:r>
              <a:rPr lang="en-US" sz="2000" dirty="0"/>
              <a:t>AAVS1 (384 SKALA MRO</a:t>
            </a:r>
            <a:r>
              <a:rPr lang="en-US" sz="2000" dirty="0" smtClean="0"/>
              <a:t>) -2016 (December)</a:t>
            </a:r>
            <a:endParaRPr lang="en-US" sz="2000" dirty="0"/>
          </a:p>
        </p:txBody>
      </p:sp>
      <p:sp>
        <p:nvSpPr>
          <p:cNvPr id="3" name="Titolo 1"/>
          <p:cNvSpPr txBox="1">
            <a:spLocks/>
          </p:cNvSpPr>
          <p:nvPr/>
        </p:nvSpPr>
        <p:spPr>
          <a:xfrm>
            <a:off x="467544" y="188640"/>
            <a:ext cx="8229600" cy="1143000"/>
          </a:xfrm>
          <a:prstGeom prst="rect">
            <a:avLst/>
          </a:prstGeom>
        </p:spPr>
        <p:txBody>
          <a:bodyP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GB" dirty="0" smtClean="0">
                <a:solidFill>
                  <a:srgbClr val="FFFFFF"/>
                </a:solidFill>
              </a:rPr>
              <a:t>Verification systems (2015-2016)</a:t>
            </a:r>
          </a:p>
        </p:txBody>
      </p:sp>
      <p:pic>
        <p:nvPicPr>
          <p:cNvPr id="4" name="Picture 3" descr="Macintosh HD:Users:230255E:eclipseworkspace:SKAlowWork:AAVS1:layouts:doc2:overlays-new.png"/>
          <p:cNvPicPr/>
          <p:nvPr/>
        </p:nvPicPr>
        <p:blipFill>
          <a:blip r:embed="rId2" cstate="print">
            <a:extLst>
              <a:ext uri="{28A0092B-C50C-407E-A947-70E740481C1C}">
                <a14:useLocalDpi xmlns:a14="http://schemas.microsoft.com/office/drawing/2010/main"/>
              </a:ext>
            </a:extLst>
          </a:blip>
          <a:srcRect/>
          <a:stretch>
            <a:fillRect/>
          </a:stretch>
        </p:blipFill>
        <p:spPr bwMode="auto">
          <a:xfrm>
            <a:off x="230012" y="3304064"/>
            <a:ext cx="2300839" cy="2234584"/>
          </a:xfrm>
          <a:prstGeom prst="rect">
            <a:avLst/>
          </a:prstGeom>
          <a:noFill/>
          <a:ln>
            <a:noFill/>
          </a:ln>
        </p:spPr>
      </p:pic>
      <p:pic>
        <p:nvPicPr>
          <p:cNvPr id="5" name="Picture 4" descr="cavidotti.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0197" y="1825838"/>
            <a:ext cx="2951709" cy="3712810"/>
          </a:xfrm>
          <a:prstGeom prst="rect">
            <a:avLst/>
          </a:prstGeom>
        </p:spPr>
      </p:pic>
      <p:pic>
        <p:nvPicPr>
          <p:cNvPr id="6" name="Picture 5"/>
          <p:cNvPicPr/>
          <p:nvPr/>
        </p:nvPicPr>
        <p:blipFill>
          <a:blip r:embed="rId4">
            <a:extLst>
              <a:ext uri="{28A0092B-C50C-407E-A947-70E740481C1C}">
                <a14:useLocalDpi xmlns:a14="http://schemas.microsoft.com/office/drawing/2010/main"/>
              </a:ext>
            </a:extLst>
          </a:blip>
          <a:srcRect/>
          <a:stretch>
            <a:fillRect/>
          </a:stretch>
        </p:blipFill>
        <p:spPr bwMode="auto">
          <a:xfrm>
            <a:off x="1522482" y="5201185"/>
            <a:ext cx="2750689" cy="1453980"/>
          </a:xfrm>
          <a:prstGeom prst="rect">
            <a:avLst/>
          </a:prstGeom>
          <a:noFill/>
          <a:ln>
            <a:noFill/>
          </a:ln>
          <a:extLst/>
        </p:spPr>
      </p:pic>
      <p:pic>
        <p:nvPicPr>
          <p:cNvPr id="7" name="Picture 6" descr="DSCN136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23321" y="3860882"/>
            <a:ext cx="2756390" cy="2067293"/>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11046" y="4914916"/>
            <a:ext cx="3768044" cy="1974455"/>
          </a:xfrm>
          <a:prstGeom prst="rect">
            <a:avLst/>
          </a:prstGeom>
        </p:spPr>
      </p:pic>
    </p:spTree>
    <p:extLst>
      <p:ext uri="{BB962C8B-B14F-4D97-AF65-F5344CB8AC3E}">
        <p14:creationId xmlns:p14="http://schemas.microsoft.com/office/powerpoint/2010/main" val="4055324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67544" y="47530"/>
            <a:ext cx="6471639" cy="1143000"/>
          </a:xfrm>
          <a:prstGeom prst="rect">
            <a:avLst/>
          </a:prstGeom>
        </p:spPr>
        <p:txBody>
          <a:bodyP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GB" dirty="0" smtClean="0">
                <a:solidFill>
                  <a:srgbClr val="FFFFFF"/>
                </a:solidFill>
              </a:rPr>
              <a:t>INAF AADC participation </a:t>
            </a:r>
          </a:p>
          <a:p>
            <a:pPr algn="ctr"/>
            <a:r>
              <a:rPr lang="en-GB" dirty="0" smtClean="0">
                <a:solidFill>
                  <a:srgbClr val="FFFFFF"/>
                </a:solidFill>
              </a:rPr>
              <a:t>Costs</a:t>
            </a:r>
            <a:r>
              <a:rPr lang="en-GB" dirty="0">
                <a:solidFill>
                  <a:srgbClr val="FFFFFF"/>
                </a:solidFill>
              </a:rPr>
              <a:t> </a:t>
            </a:r>
            <a:r>
              <a:rPr lang="en-GB" dirty="0" smtClean="0">
                <a:solidFill>
                  <a:srgbClr val="FFFFFF"/>
                </a:solidFill>
              </a:rPr>
              <a:t>(2012-2016)</a:t>
            </a:r>
          </a:p>
        </p:txBody>
      </p:sp>
      <p:graphicFrame>
        <p:nvGraphicFramePr>
          <p:cNvPr id="4" name="Tabella 3"/>
          <p:cNvGraphicFramePr>
            <a:graphicFrameLocks noGrp="1"/>
          </p:cNvGraphicFramePr>
          <p:nvPr>
            <p:extLst/>
          </p:nvPr>
        </p:nvGraphicFramePr>
        <p:xfrm>
          <a:off x="1173223" y="1534160"/>
          <a:ext cx="6204268" cy="2123440"/>
        </p:xfrm>
        <a:graphic>
          <a:graphicData uri="http://schemas.openxmlformats.org/drawingml/2006/table">
            <a:tbl>
              <a:tblPr firstRow="1" bandRow="1">
                <a:tableStyleId>{69CF1AB2-1976-4502-BF36-3FF5EA218861}</a:tableStyleId>
              </a:tblPr>
              <a:tblGrid>
                <a:gridCol w="1327468">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it-IT" dirty="0" err="1" smtClean="0"/>
                        <a:t>Year</a:t>
                      </a:r>
                      <a:endParaRPr lang="it-IT" dirty="0"/>
                    </a:p>
                  </a:txBody>
                  <a:tcPr/>
                </a:tc>
                <a:tc>
                  <a:txBody>
                    <a:bodyPr/>
                    <a:lstStyle/>
                    <a:p>
                      <a:r>
                        <a:rPr lang="it-IT" dirty="0" smtClean="0"/>
                        <a:t>FTE (1=66K€)</a:t>
                      </a:r>
                      <a:endParaRPr lang="it-IT" dirty="0"/>
                    </a:p>
                  </a:txBody>
                  <a:tcPr/>
                </a:tc>
                <a:tc>
                  <a:txBody>
                    <a:bodyPr/>
                    <a:lstStyle/>
                    <a:p>
                      <a:r>
                        <a:rPr lang="it-IT" dirty="0" smtClean="0"/>
                        <a:t>Cash</a:t>
                      </a:r>
                      <a:endParaRPr lang="it-IT" dirty="0"/>
                    </a:p>
                  </a:txBody>
                  <a:tcPr/>
                </a:tc>
                <a:tc>
                  <a:txBody>
                    <a:bodyPr/>
                    <a:lstStyle/>
                    <a:p>
                      <a:r>
                        <a:rPr lang="it-IT" dirty="0" err="1" smtClean="0"/>
                        <a:t>Industry</a:t>
                      </a:r>
                      <a:r>
                        <a:rPr lang="it-IT" dirty="0" smtClean="0"/>
                        <a:t> </a:t>
                      </a:r>
                      <a:r>
                        <a:rPr lang="it-IT" dirty="0" err="1" smtClean="0"/>
                        <a:t>Contract</a:t>
                      </a:r>
                      <a:endParaRPr lang="it-IT" dirty="0"/>
                    </a:p>
                  </a:txBody>
                  <a:tcPr/>
                </a:tc>
                <a:tc>
                  <a:txBody>
                    <a:bodyPr/>
                    <a:lstStyle/>
                    <a:p>
                      <a:r>
                        <a:rPr lang="it-IT" dirty="0" smtClean="0"/>
                        <a:t>Travel</a:t>
                      </a:r>
                      <a:endParaRPr lang="it-IT" dirty="0"/>
                    </a:p>
                  </a:txBody>
                  <a:tcPr/>
                </a:tc>
                <a:extLst>
                  <a:ext uri="{0D108BD9-81ED-4DB2-BD59-A6C34878D82A}">
                    <a16:rowId xmlns:a16="http://schemas.microsoft.com/office/drawing/2014/main" val="10000"/>
                  </a:ext>
                </a:extLst>
              </a:tr>
              <a:tr h="370840">
                <a:tc>
                  <a:txBody>
                    <a:bodyPr/>
                    <a:lstStyle/>
                    <a:p>
                      <a:r>
                        <a:rPr lang="en-US" sz="1800" dirty="0" smtClean="0">
                          <a:solidFill>
                            <a:prstClr val="black"/>
                          </a:solidFill>
                          <a:latin typeface="Helvetica" charset="0"/>
                        </a:rPr>
                        <a:t>2012-2013</a:t>
                      </a:r>
                      <a:endParaRPr lang="it-IT" dirty="0"/>
                    </a:p>
                  </a:txBody>
                  <a:tcPr/>
                </a:tc>
                <a:tc>
                  <a:txBody>
                    <a:bodyPr/>
                    <a:lstStyle/>
                    <a:p>
                      <a:r>
                        <a:rPr lang="it-IT" dirty="0" smtClean="0"/>
                        <a:t>10.39</a:t>
                      </a:r>
                      <a:endParaRPr lang="it-IT" dirty="0"/>
                    </a:p>
                  </a:txBody>
                  <a:tcPr/>
                </a:tc>
                <a:tc>
                  <a:txBody>
                    <a:bodyPr/>
                    <a:lstStyle/>
                    <a:p>
                      <a:r>
                        <a:rPr lang="it-IT" dirty="0" smtClean="0"/>
                        <a:t>185K</a:t>
                      </a:r>
                      <a:endParaRPr lang="it-IT" dirty="0"/>
                    </a:p>
                  </a:txBody>
                  <a:tcPr/>
                </a:tc>
                <a:tc>
                  <a:txBody>
                    <a:bodyPr/>
                    <a:lstStyle/>
                    <a:p>
                      <a:r>
                        <a:rPr lang="it-IT" dirty="0" smtClean="0"/>
                        <a:t>0</a:t>
                      </a:r>
                      <a:endParaRPr lang="it-IT" dirty="0"/>
                    </a:p>
                  </a:txBody>
                  <a:tcPr/>
                </a:tc>
                <a:tc>
                  <a:txBody>
                    <a:bodyPr/>
                    <a:lstStyle/>
                    <a:p>
                      <a:r>
                        <a:rPr lang="it-IT" dirty="0" smtClean="0"/>
                        <a:t>20K</a:t>
                      </a:r>
                      <a:endParaRPr lang="it-IT" dirty="0"/>
                    </a:p>
                  </a:txBody>
                  <a:tcPr/>
                </a:tc>
                <a:extLst>
                  <a:ext uri="{0D108BD9-81ED-4DB2-BD59-A6C34878D82A}">
                    <a16:rowId xmlns:a16="http://schemas.microsoft.com/office/drawing/2014/main" val="10001"/>
                  </a:ext>
                </a:extLst>
              </a:tr>
              <a:tr h="370840">
                <a:tc>
                  <a:txBody>
                    <a:bodyPr/>
                    <a:lstStyle/>
                    <a:p>
                      <a:r>
                        <a:rPr lang="en-US" sz="1800" dirty="0" smtClean="0">
                          <a:solidFill>
                            <a:prstClr val="black"/>
                          </a:solidFill>
                          <a:latin typeface="Helvetica" charset="0"/>
                        </a:rPr>
                        <a:t>2013-2014</a:t>
                      </a:r>
                      <a:endParaRPr lang="it-IT" dirty="0"/>
                    </a:p>
                  </a:txBody>
                  <a:tcPr/>
                </a:tc>
                <a:tc>
                  <a:txBody>
                    <a:bodyPr/>
                    <a:lstStyle/>
                    <a:p>
                      <a:r>
                        <a:rPr lang="it-IT" dirty="0" smtClean="0"/>
                        <a:t>9.6</a:t>
                      </a:r>
                      <a:endParaRPr lang="it-IT" dirty="0"/>
                    </a:p>
                  </a:txBody>
                  <a:tcPr/>
                </a:tc>
                <a:tc>
                  <a:txBody>
                    <a:bodyPr/>
                    <a:lstStyle/>
                    <a:p>
                      <a:r>
                        <a:rPr lang="it-IT" dirty="0" smtClean="0"/>
                        <a:t>256K</a:t>
                      </a:r>
                      <a:endParaRPr lang="it-IT" dirty="0"/>
                    </a:p>
                  </a:txBody>
                  <a:tcPr/>
                </a:tc>
                <a:tc>
                  <a:txBody>
                    <a:bodyPr/>
                    <a:lstStyle/>
                    <a:p>
                      <a:r>
                        <a:rPr lang="it-IT" dirty="0" smtClean="0"/>
                        <a:t>100K</a:t>
                      </a:r>
                      <a:endParaRPr lang="it-IT" dirty="0"/>
                    </a:p>
                  </a:txBody>
                  <a:tcPr/>
                </a:tc>
                <a:tc>
                  <a:txBody>
                    <a:bodyPr/>
                    <a:lstStyle/>
                    <a:p>
                      <a:r>
                        <a:rPr lang="it-IT" dirty="0" smtClean="0"/>
                        <a:t>20K</a:t>
                      </a:r>
                      <a:endParaRPr lang="it-IT" dirty="0"/>
                    </a:p>
                  </a:txBody>
                  <a:tcPr/>
                </a:tc>
                <a:extLst>
                  <a:ext uri="{0D108BD9-81ED-4DB2-BD59-A6C34878D82A}">
                    <a16:rowId xmlns:a16="http://schemas.microsoft.com/office/drawing/2014/main" val="10002"/>
                  </a:ext>
                </a:extLst>
              </a:tr>
              <a:tr h="370840">
                <a:tc>
                  <a:txBody>
                    <a:bodyPr/>
                    <a:lstStyle/>
                    <a:p>
                      <a:r>
                        <a:rPr lang="en-US" sz="1800" dirty="0" smtClean="0">
                          <a:solidFill>
                            <a:prstClr val="black"/>
                          </a:solidFill>
                          <a:latin typeface="Helvetica" charset="0"/>
                        </a:rPr>
                        <a:t>2014-2015</a:t>
                      </a:r>
                      <a:endParaRPr lang="it-IT" dirty="0"/>
                    </a:p>
                  </a:txBody>
                  <a:tcPr/>
                </a:tc>
                <a:tc>
                  <a:txBody>
                    <a:bodyPr/>
                    <a:lstStyle/>
                    <a:p>
                      <a:r>
                        <a:rPr lang="it-IT" dirty="0" smtClean="0"/>
                        <a:t>9.84</a:t>
                      </a:r>
                      <a:endParaRPr lang="it-IT" dirty="0"/>
                    </a:p>
                  </a:txBody>
                  <a:tcPr/>
                </a:tc>
                <a:tc>
                  <a:txBody>
                    <a:bodyPr/>
                    <a:lstStyle/>
                    <a:p>
                      <a:r>
                        <a:rPr lang="it-IT" dirty="0" smtClean="0"/>
                        <a:t>214K</a:t>
                      </a:r>
                      <a:endParaRPr lang="it-IT" dirty="0"/>
                    </a:p>
                  </a:txBody>
                  <a:tcPr/>
                </a:tc>
                <a:tc>
                  <a:txBody>
                    <a:bodyPr/>
                    <a:lstStyle/>
                    <a:p>
                      <a:r>
                        <a:rPr lang="it-IT" dirty="0" smtClean="0"/>
                        <a:t>0</a:t>
                      </a:r>
                      <a:endParaRPr lang="it-IT" dirty="0"/>
                    </a:p>
                  </a:txBody>
                  <a:tcPr/>
                </a:tc>
                <a:tc>
                  <a:txBody>
                    <a:bodyPr/>
                    <a:lstStyle/>
                    <a:p>
                      <a:r>
                        <a:rPr lang="it-IT" dirty="0" smtClean="0"/>
                        <a:t>49.8K</a:t>
                      </a:r>
                      <a:endParaRPr lang="it-IT" dirty="0"/>
                    </a:p>
                  </a:txBody>
                  <a:tcPr/>
                </a:tc>
                <a:extLst>
                  <a:ext uri="{0D108BD9-81ED-4DB2-BD59-A6C34878D82A}">
                    <a16:rowId xmlns:a16="http://schemas.microsoft.com/office/drawing/2014/main" val="10003"/>
                  </a:ext>
                </a:extLst>
              </a:tr>
              <a:tr h="370840">
                <a:tc>
                  <a:txBody>
                    <a:bodyPr/>
                    <a:lstStyle/>
                    <a:p>
                      <a:r>
                        <a:rPr lang="en-US" sz="1800" dirty="0" smtClean="0">
                          <a:solidFill>
                            <a:prstClr val="black"/>
                          </a:solidFill>
                          <a:latin typeface="Helvetica" charset="0"/>
                        </a:rPr>
                        <a:t>2015-2016</a:t>
                      </a:r>
                      <a:endParaRPr lang="it-IT" dirty="0"/>
                    </a:p>
                  </a:txBody>
                  <a:tcPr/>
                </a:tc>
                <a:tc>
                  <a:txBody>
                    <a:bodyPr/>
                    <a:lstStyle/>
                    <a:p>
                      <a:r>
                        <a:rPr lang="it-IT" dirty="0" smtClean="0"/>
                        <a:t>8.69</a:t>
                      </a:r>
                      <a:endParaRPr lang="it-IT" dirty="0"/>
                    </a:p>
                  </a:txBody>
                  <a:tcPr/>
                </a:tc>
                <a:tc>
                  <a:txBody>
                    <a:bodyPr/>
                    <a:lstStyle/>
                    <a:p>
                      <a:r>
                        <a:rPr lang="it-IT" dirty="0" smtClean="0"/>
                        <a:t>152.2K</a:t>
                      </a:r>
                      <a:endParaRPr lang="it-IT" dirty="0"/>
                    </a:p>
                  </a:txBody>
                  <a:tcPr/>
                </a:tc>
                <a:tc>
                  <a:txBody>
                    <a:bodyPr/>
                    <a:lstStyle/>
                    <a:p>
                      <a:r>
                        <a:rPr lang="it-IT" dirty="0" smtClean="0"/>
                        <a:t>589.3K</a:t>
                      </a:r>
                      <a:endParaRPr lang="it-IT" dirty="0"/>
                    </a:p>
                  </a:txBody>
                  <a:tcPr/>
                </a:tc>
                <a:tc>
                  <a:txBody>
                    <a:bodyPr/>
                    <a:lstStyle/>
                    <a:p>
                      <a:r>
                        <a:rPr lang="it-IT" dirty="0" smtClean="0"/>
                        <a:t>41K</a:t>
                      </a:r>
                      <a:endParaRPr lang="it-IT" dirty="0"/>
                    </a:p>
                  </a:txBody>
                  <a:tcPr/>
                </a:tc>
                <a:extLst>
                  <a:ext uri="{0D108BD9-81ED-4DB2-BD59-A6C34878D82A}">
                    <a16:rowId xmlns:a16="http://schemas.microsoft.com/office/drawing/2014/main" val="10004"/>
                  </a:ext>
                </a:extLst>
              </a:tr>
            </a:tbl>
          </a:graphicData>
        </a:graphic>
      </p:graphicFrame>
      <p:pic>
        <p:nvPicPr>
          <p:cNvPr id="3" name="Immagine 2"/>
          <p:cNvPicPr>
            <a:picLocks noChangeAspect="1"/>
          </p:cNvPicPr>
          <p:nvPr/>
        </p:nvPicPr>
        <p:blipFill>
          <a:blip r:embed="rId2"/>
          <a:stretch>
            <a:fillRect/>
          </a:stretch>
        </p:blipFill>
        <p:spPr>
          <a:xfrm>
            <a:off x="1849083" y="3774728"/>
            <a:ext cx="4533900" cy="2566042"/>
          </a:xfrm>
          <a:prstGeom prst="rect">
            <a:avLst/>
          </a:prstGeom>
        </p:spPr>
      </p:pic>
      <p:sp>
        <p:nvSpPr>
          <p:cNvPr id="5" name="Rettangolo 4"/>
          <p:cNvSpPr/>
          <p:nvPr/>
        </p:nvSpPr>
        <p:spPr>
          <a:xfrm>
            <a:off x="2957886" y="5136543"/>
            <a:ext cx="548640" cy="95416"/>
          </a:xfrm>
          <a:prstGeom prst="rect">
            <a:avLst/>
          </a:prstGeom>
          <a:solidFill>
            <a:srgbClr val="FF00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flipV="1">
            <a:off x="4621032" y="5136543"/>
            <a:ext cx="579121" cy="95416"/>
          </a:xfrm>
          <a:prstGeom prst="rect">
            <a:avLst/>
          </a:prstGeom>
          <a:solidFill>
            <a:srgbClr val="FF00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Esplosione 1 5"/>
          <p:cNvSpPr/>
          <p:nvPr/>
        </p:nvSpPr>
        <p:spPr>
          <a:xfrm>
            <a:off x="1494844" y="3864334"/>
            <a:ext cx="5176299" cy="2476436"/>
          </a:xfrm>
          <a:prstGeom prst="irregularSeal1">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dirty="0" smtClean="0">
                <a:solidFill>
                  <a:srgbClr val="FF0000"/>
                </a:solidFill>
              </a:rPr>
              <a:t>4.17M€</a:t>
            </a:r>
            <a:endParaRPr lang="it-IT" sz="2800" dirty="0">
              <a:solidFill>
                <a:srgbClr val="FF0000"/>
              </a:solidFill>
            </a:endParaRPr>
          </a:p>
        </p:txBody>
      </p:sp>
      <p:sp>
        <p:nvSpPr>
          <p:cNvPr id="8" name="CasellaDiTesto 7"/>
          <p:cNvSpPr txBox="1"/>
          <p:nvPr/>
        </p:nvSpPr>
        <p:spPr>
          <a:xfrm>
            <a:off x="6386280" y="3774728"/>
            <a:ext cx="2489528" cy="923330"/>
          </a:xfrm>
          <a:prstGeom prst="rect">
            <a:avLst/>
          </a:prstGeom>
          <a:noFill/>
        </p:spPr>
        <p:txBody>
          <a:bodyPr wrap="none" rtlCol="0">
            <a:spAutoFit/>
          </a:bodyPr>
          <a:lstStyle/>
          <a:p>
            <a:r>
              <a:rPr lang="it-IT" dirty="0" err="1" smtClean="0"/>
              <a:t>Maybe</a:t>
            </a:r>
            <a:r>
              <a:rPr lang="it-IT" dirty="0" smtClean="0"/>
              <a:t> more:</a:t>
            </a:r>
          </a:p>
          <a:p>
            <a:r>
              <a:rPr lang="it-IT" dirty="0" smtClean="0"/>
              <a:t>Administration </a:t>
            </a:r>
            <a:r>
              <a:rPr lang="it-IT" dirty="0" err="1" smtClean="0"/>
              <a:t>tenders</a:t>
            </a:r>
            <a:endParaRPr lang="it-IT" dirty="0" smtClean="0"/>
          </a:p>
          <a:p>
            <a:r>
              <a:rPr lang="it-IT" dirty="0" err="1" smtClean="0"/>
              <a:t>Comoretto</a:t>
            </a:r>
            <a:r>
              <a:rPr lang="it-IT" dirty="0" smtClean="0"/>
              <a:t> 2012 to 2015</a:t>
            </a:r>
            <a:endParaRPr lang="it-IT" dirty="0"/>
          </a:p>
        </p:txBody>
      </p:sp>
    </p:spTree>
    <p:extLst>
      <p:ext uri="{BB962C8B-B14F-4D97-AF65-F5344CB8AC3E}">
        <p14:creationId xmlns:p14="http://schemas.microsoft.com/office/powerpoint/2010/main" val="5008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677" y="27149"/>
            <a:ext cx="6213475" cy="1143000"/>
          </a:xfrm>
        </p:spPr>
        <p:txBody>
          <a:bodyPr/>
          <a:lstStyle/>
          <a:p>
            <a:r>
              <a:rPr lang="en-US" dirty="0" smtClean="0"/>
              <a:t>WP-RX</a:t>
            </a:r>
            <a:endParaRPr lang="nl-NL" dirty="0"/>
          </a:p>
        </p:txBody>
      </p:sp>
      <p:sp>
        <p:nvSpPr>
          <p:cNvPr id="25" name="Freeform 24"/>
          <p:cNvSpPr/>
          <p:nvPr/>
        </p:nvSpPr>
        <p:spPr>
          <a:xfrm>
            <a:off x="4449265" y="3650049"/>
            <a:ext cx="1709522" cy="733038"/>
          </a:xfrm>
          <a:custGeom>
            <a:avLst/>
            <a:gdLst>
              <a:gd name="connsiteX0" fmla="*/ 0 w 676658"/>
              <a:gd name="connsiteY0" fmla="*/ 473396 h 489096"/>
              <a:gd name="connsiteX1" fmla="*/ 281073 w 676658"/>
              <a:gd name="connsiteY1" fmla="*/ 473396 h 489096"/>
              <a:gd name="connsiteX2" fmla="*/ 447635 w 676658"/>
              <a:gd name="connsiteY2" fmla="*/ 379701 h 489096"/>
              <a:gd name="connsiteX3" fmla="*/ 489276 w 676658"/>
              <a:gd name="connsiteY3" fmla="*/ 67382 h 489096"/>
              <a:gd name="connsiteX4" fmla="*/ 301894 w 676658"/>
              <a:gd name="connsiteY4" fmla="*/ 4918 h 489096"/>
              <a:gd name="connsiteX5" fmla="*/ 208202 w 676658"/>
              <a:gd name="connsiteY5" fmla="*/ 150667 h 489096"/>
              <a:gd name="connsiteX6" fmla="*/ 291483 w 676658"/>
              <a:gd name="connsiteY6" fmla="*/ 452575 h 489096"/>
              <a:gd name="connsiteX7" fmla="*/ 676658 w 676658"/>
              <a:gd name="connsiteY7" fmla="*/ 483807 h 489096"/>
              <a:gd name="connsiteX8" fmla="*/ 676658 w 676658"/>
              <a:gd name="connsiteY8" fmla="*/ 483807 h 489096"/>
              <a:gd name="connsiteX9" fmla="*/ 676658 w 676658"/>
              <a:gd name="connsiteY9" fmla="*/ 483807 h 48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658" h="489096">
                <a:moveTo>
                  <a:pt x="0" y="473396"/>
                </a:moveTo>
                <a:cubicBezTo>
                  <a:pt x="103233" y="481204"/>
                  <a:pt x="206467" y="489012"/>
                  <a:pt x="281073" y="473396"/>
                </a:cubicBezTo>
                <a:cubicBezTo>
                  <a:pt x="355679" y="457780"/>
                  <a:pt x="412935" y="447370"/>
                  <a:pt x="447635" y="379701"/>
                </a:cubicBezTo>
                <a:cubicBezTo>
                  <a:pt x="482336" y="312032"/>
                  <a:pt x="513566" y="129846"/>
                  <a:pt x="489276" y="67382"/>
                </a:cubicBezTo>
                <a:cubicBezTo>
                  <a:pt x="464986" y="4918"/>
                  <a:pt x="348740" y="-8963"/>
                  <a:pt x="301894" y="4918"/>
                </a:cubicBezTo>
                <a:cubicBezTo>
                  <a:pt x="255048" y="18799"/>
                  <a:pt x="209937" y="76058"/>
                  <a:pt x="208202" y="150667"/>
                </a:cubicBezTo>
                <a:cubicBezTo>
                  <a:pt x="206467" y="225276"/>
                  <a:pt x="213407" y="397052"/>
                  <a:pt x="291483" y="452575"/>
                </a:cubicBezTo>
                <a:cubicBezTo>
                  <a:pt x="369559" y="508098"/>
                  <a:pt x="676658" y="483807"/>
                  <a:pt x="676658" y="483807"/>
                </a:cubicBezTo>
                <a:lnTo>
                  <a:pt x="676658" y="483807"/>
                </a:lnTo>
                <a:lnTo>
                  <a:pt x="676658" y="483807"/>
                </a:lnTo>
              </a:path>
            </a:pathLst>
          </a:custGeom>
          <a:noFill/>
          <a:ln w="25400" cap="flat" cmpd="sng" algn="ctr">
            <a:solidFill>
              <a:srgbClr val="FFFF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F7F7F"/>
              </a:solidFill>
              <a:effectLst>
                <a:outerShdw blurRad="50800" dist="38100" algn="l" rotWithShape="0">
                  <a:prstClr val="black">
                    <a:alpha val="40000"/>
                  </a:prstClr>
                </a:outerShdw>
              </a:effectLst>
              <a:uLnTx/>
              <a:uFillTx/>
              <a:latin typeface="Calibri"/>
              <a:ea typeface="+mn-ea"/>
              <a:cs typeface="+mn-cs"/>
            </a:endParaRPr>
          </a:p>
        </p:txBody>
      </p:sp>
      <p:sp>
        <p:nvSpPr>
          <p:cNvPr id="26" name="Isosceles Triangle 25"/>
          <p:cNvSpPr/>
          <p:nvPr/>
        </p:nvSpPr>
        <p:spPr>
          <a:xfrm rot="5400000">
            <a:off x="722111" y="3908556"/>
            <a:ext cx="792088" cy="936104"/>
          </a:xfrm>
          <a:prstGeom prst="triangle">
            <a:avLst/>
          </a:prstGeom>
          <a:gradFill rotWithShape="1">
            <a:gsLst>
              <a:gs pos="0">
                <a:srgbClr val="00AEEF">
                  <a:tint val="100000"/>
                  <a:shade val="100000"/>
                  <a:satMod val="130000"/>
                </a:srgbClr>
              </a:gs>
              <a:gs pos="100000">
                <a:srgbClr val="00AEEF">
                  <a:tint val="50000"/>
                  <a:shade val="100000"/>
                  <a:satMod val="350000"/>
                </a:srgbClr>
              </a:gs>
            </a:gsLst>
            <a:lin ang="16200000" scaled="0"/>
          </a:gradFill>
          <a:ln w="9525" cap="flat" cmpd="sng" algn="ctr">
            <a:solidFill>
              <a:srgbClr val="00AEEF">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Calibri"/>
                <a:ea typeface="+mn-ea"/>
                <a:cs typeface="+mn-cs"/>
              </a:rPr>
              <a:t>LNA</a:t>
            </a:r>
          </a:p>
        </p:txBody>
      </p:sp>
      <p:sp>
        <p:nvSpPr>
          <p:cNvPr id="27" name="Rectangle 26"/>
          <p:cNvSpPr/>
          <p:nvPr/>
        </p:nvSpPr>
        <p:spPr>
          <a:xfrm>
            <a:off x="3585169" y="4016568"/>
            <a:ext cx="864096" cy="720080"/>
          </a:xfrm>
          <a:prstGeom prst="rect">
            <a:avLst/>
          </a:prstGeom>
          <a:gradFill rotWithShape="1">
            <a:gsLst>
              <a:gs pos="0">
                <a:srgbClr val="00AEEF">
                  <a:tint val="100000"/>
                  <a:shade val="100000"/>
                  <a:satMod val="130000"/>
                </a:srgbClr>
              </a:gs>
              <a:gs pos="100000">
                <a:srgbClr val="00AEEF">
                  <a:tint val="50000"/>
                  <a:shade val="100000"/>
                  <a:satMod val="350000"/>
                </a:srgbClr>
              </a:gs>
            </a:gsLst>
            <a:lin ang="16200000" scaled="0"/>
          </a:gradFill>
          <a:ln w="9525" cap="flat" cmpd="sng" algn="ctr">
            <a:solidFill>
              <a:srgbClr val="00AEE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Calibri"/>
                <a:ea typeface="+mn-ea"/>
                <a:cs typeface="+mn-cs"/>
              </a:rPr>
              <a:t>TX</a:t>
            </a:r>
          </a:p>
        </p:txBody>
      </p:sp>
      <p:sp>
        <p:nvSpPr>
          <p:cNvPr id="28" name="Rectangle 27"/>
          <p:cNvSpPr/>
          <p:nvPr/>
        </p:nvSpPr>
        <p:spPr>
          <a:xfrm>
            <a:off x="6158787" y="4016568"/>
            <a:ext cx="792088" cy="720080"/>
          </a:xfrm>
          <a:prstGeom prst="rect">
            <a:avLst/>
          </a:prstGeom>
          <a:gradFill rotWithShape="1">
            <a:gsLst>
              <a:gs pos="0">
                <a:srgbClr val="00AEEF">
                  <a:tint val="100000"/>
                  <a:shade val="100000"/>
                  <a:satMod val="130000"/>
                </a:srgbClr>
              </a:gs>
              <a:gs pos="100000">
                <a:srgbClr val="00AEEF">
                  <a:tint val="50000"/>
                  <a:shade val="100000"/>
                  <a:satMod val="350000"/>
                </a:srgbClr>
              </a:gs>
            </a:gsLst>
            <a:lin ang="16200000" scaled="0"/>
          </a:gradFill>
          <a:ln w="9525" cap="flat" cmpd="sng" algn="ctr">
            <a:solidFill>
              <a:srgbClr val="00AEE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Calibri"/>
                <a:ea typeface="+mn-ea"/>
                <a:cs typeface="+mn-cs"/>
              </a:rPr>
              <a:t>RX</a:t>
            </a:r>
          </a:p>
        </p:txBody>
      </p:sp>
      <p:cxnSp>
        <p:nvCxnSpPr>
          <p:cNvPr id="29" name="Straight Arrow Connector 28"/>
          <p:cNvCxnSpPr>
            <a:endCxn id="26" idx="3"/>
          </p:cNvCxnSpPr>
          <p:nvPr/>
        </p:nvCxnSpPr>
        <p:spPr>
          <a:xfrm>
            <a:off x="2031" y="4376068"/>
            <a:ext cx="648072" cy="540"/>
          </a:xfrm>
          <a:prstGeom prst="straightConnector1">
            <a:avLst/>
          </a:prstGeom>
          <a:noFill/>
          <a:ln w="25400" cap="flat" cmpd="sng" algn="ctr">
            <a:solidFill>
              <a:srgbClr val="00AEEF"/>
            </a:solidFill>
            <a:prstDash val="solid"/>
            <a:tailEnd type="arrow"/>
          </a:ln>
          <a:effectLst>
            <a:outerShdw blurRad="40000" dist="20000" dir="5400000" rotWithShape="0">
              <a:srgbClr val="000000">
                <a:alpha val="38000"/>
              </a:srgbClr>
            </a:outerShdw>
          </a:effectLst>
        </p:spPr>
      </p:cxnSp>
      <p:sp>
        <p:nvSpPr>
          <p:cNvPr id="30" name="Rectangle 29"/>
          <p:cNvSpPr/>
          <p:nvPr/>
        </p:nvSpPr>
        <p:spPr>
          <a:xfrm>
            <a:off x="2224101" y="4016568"/>
            <a:ext cx="1007300" cy="720080"/>
          </a:xfrm>
          <a:prstGeom prst="rect">
            <a:avLst/>
          </a:prstGeom>
          <a:gradFill rotWithShape="1">
            <a:gsLst>
              <a:gs pos="0">
                <a:srgbClr val="00AEEF">
                  <a:tint val="100000"/>
                  <a:shade val="100000"/>
                  <a:satMod val="130000"/>
                </a:srgbClr>
              </a:gs>
              <a:gs pos="100000">
                <a:srgbClr val="00AEEF">
                  <a:tint val="50000"/>
                  <a:shade val="100000"/>
                  <a:satMod val="350000"/>
                </a:srgbClr>
              </a:gs>
            </a:gsLst>
            <a:lin ang="16200000" scaled="0"/>
          </a:gradFill>
          <a:ln w="9525" cap="flat" cmpd="sng" algn="ctr">
            <a:solidFill>
              <a:srgbClr val="00AEE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Calibri"/>
                <a:ea typeface="+mn-ea"/>
                <a:cs typeface="+mn-cs"/>
              </a:rPr>
              <a:t>RF Circuitry</a:t>
            </a:r>
          </a:p>
        </p:txBody>
      </p:sp>
      <p:sp>
        <p:nvSpPr>
          <p:cNvPr id="31" name="Rectangle 30"/>
          <p:cNvSpPr/>
          <p:nvPr/>
        </p:nvSpPr>
        <p:spPr>
          <a:xfrm>
            <a:off x="7258837" y="4023047"/>
            <a:ext cx="1007300" cy="720080"/>
          </a:xfrm>
          <a:prstGeom prst="rect">
            <a:avLst/>
          </a:prstGeom>
          <a:gradFill rotWithShape="1">
            <a:gsLst>
              <a:gs pos="0">
                <a:srgbClr val="00AEEF">
                  <a:tint val="100000"/>
                  <a:shade val="100000"/>
                  <a:satMod val="130000"/>
                </a:srgbClr>
              </a:gs>
              <a:gs pos="100000">
                <a:srgbClr val="00AEEF">
                  <a:tint val="50000"/>
                  <a:shade val="100000"/>
                  <a:satMod val="350000"/>
                </a:srgbClr>
              </a:gs>
            </a:gsLst>
            <a:lin ang="16200000" scaled="0"/>
          </a:gradFill>
          <a:ln w="9525" cap="flat" cmpd="sng" algn="ctr">
            <a:solidFill>
              <a:srgbClr val="00AEE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Calibri"/>
                <a:ea typeface="+mn-ea"/>
                <a:cs typeface="+mn-cs"/>
              </a:rPr>
              <a:t>RF Circuitry</a:t>
            </a:r>
          </a:p>
        </p:txBody>
      </p:sp>
      <p:sp>
        <p:nvSpPr>
          <p:cNvPr id="32" name="Rectangle 31"/>
          <p:cNvSpPr/>
          <p:nvPr/>
        </p:nvSpPr>
        <p:spPr>
          <a:xfrm>
            <a:off x="1816115" y="3140574"/>
            <a:ext cx="2962523" cy="2474409"/>
          </a:xfrm>
          <a:prstGeom prst="rect">
            <a:avLst/>
          </a:prstGeom>
          <a:noFill/>
          <a:ln w="28575" cap="flat" cmpd="sng" algn="ctr">
            <a:solidFill>
              <a:srgbClr val="00AEE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33" name="Rectangle 32"/>
          <p:cNvSpPr/>
          <p:nvPr/>
        </p:nvSpPr>
        <p:spPr>
          <a:xfrm>
            <a:off x="350324" y="3145882"/>
            <a:ext cx="4428314" cy="2474409"/>
          </a:xfrm>
          <a:prstGeom prst="rect">
            <a:avLst/>
          </a:prstGeom>
          <a:noFill/>
          <a:ln w="9525" cap="flat" cmpd="sng" algn="ctr">
            <a:solidFill>
              <a:srgbClr val="00AEEF">
                <a:shade val="95000"/>
                <a:satMod val="10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34" name="Rectangle 33"/>
          <p:cNvSpPr/>
          <p:nvPr/>
        </p:nvSpPr>
        <p:spPr>
          <a:xfrm>
            <a:off x="3336651" y="3370498"/>
            <a:ext cx="3772963" cy="1948871"/>
          </a:xfrm>
          <a:prstGeom prst="rect">
            <a:avLst/>
          </a:prstGeom>
          <a:noFill/>
          <a:ln w="28575"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00"/>
              </a:solidFill>
              <a:effectLst/>
              <a:uLnTx/>
              <a:uFillTx/>
              <a:latin typeface="Calibri"/>
              <a:ea typeface="+mn-ea"/>
              <a:cs typeface="+mn-cs"/>
            </a:endParaRPr>
          </a:p>
        </p:txBody>
      </p:sp>
      <p:sp>
        <p:nvSpPr>
          <p:cNvPr id="35" name="Rectangle 34"/>
          <p:cNvSpPr/>
          <p:nvPr/>
        </p:nvSpPr>
        <p:spPr>
          <a:xfrm>
            <a:off x="5777575" y="3145882"/>
            <a:ext cx="2962523" cy="2474409"/>
          </a:xfrm>
          <a:prstGeom prst="rect">
            <a:avLst/>
          </a:prstGeom>
          <a:noFill/>
          <a:ln w="28575" cap="flat" cmpd="sng" algn="ctr">
            <a:solidFill>
              <a:srgbClr val="00AEE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cxnSp>
        <p:nvCxnSpPr>
          <p:cNvPr id="36" name="Straight Connector 35"/>
          <p:cNvCxnSpPr>
            <a:stCxn id="26" idx="0"/>
            <a:endCxn id="30" idx="1"/>
          </p:cNvCxnSpPr>
          <p:nvPr/>
        </p:nvCxnSpPr>
        <p:spPr>
          <a:xfrm>
            <a:off x="1586207" y="4376608"/>
            <a:ext cx="637894" cy="0"/>
          </a:xfrm>
          <a:prstGeom prst="line">
            <a:avLst/>
          </a:prstGeom>
          <a:noFill/>
          <a:ln w="25400" cap="flat" cmpd="sng" algn="ctr">
            <a:solidFill>
              <a:srgbClr val="00AEEF"/>
            </a:solidFill>
            <a:prstDash val="solid"/>
          </a:ln>
          <a:effectLst>
            <a:outerShdw blurRad="40000" dist="20000" dir="5400000" rotWithShape="0">
              <a:srgbClr val="000000">
                <a:alpha val="38000"/>
              </a:srgbClr>
            </a:outerShdw>
          </a:effectLst>
        </p:spPr>
      </p:cxnSp>
      <p:cxnSp>
        <p:nvCxnSpPr>
          <p:cNvPr id="37" name="Straight Connector 36"/>
          <p:cNvCxnSpPr>
            <a:stCxn id="30" idx="3"/>
            <a:endCxn id="27" idx="1"/>
          </p:cNvCxnSpPr>
          <p:nvPr/>
        </p:nvCxnSpPr>
        <p:spPr>
          <a:xfrm>
            <a:off x="3231401" y="4376608"/>
            <a:ext cx="353768" cy="0"/>
          </a:xfrm>
          <a:prstGeom prst="line">
            <a:avLst/>
          </a:prstGeom>
          <a:noFill/>
          <a:ln w="25400" cap="flat" cmpd="sng" algn="ctr">
            <a:solidFill>
              <a:srgbClr val="00AEEF"/>
            </a:solidFill>
            <a:prstDash val="solid"/>
          </a:ln>
          <a:effectLst>
            <a:outerShdw blurRad="40000" dist="20000" dir="5400000" rotWithShape="0">
              <a:srgbClr val="000000">
                <a:alpha val="38000"/>
              </a:srgbClr>
            </a:outerShdw>
          </a:effectLst>
        </p:spPr>
      </p:cxnSp>
      <p:cxnSp>
        <p:nvCxnSpPr>
          <p:cNvPr id="38" name="Straight Connector 37"/>
          <p:cNvCxnSpPr>
            <a:stCxn id="28" idx="3"/>
            <a:endCxn id="31" idx="1"/>
          </p:cNvCxnSpPr>
          <p:nvPr/>
        </p:nvCxnSpPr>
        <p:spPr>
          <a:xfrm>
            <a:off x="6950875" y="4376608"/>
            <a:ext cx="307962" cy="6479"/>
          </a:xfrm>
          <a:prstGeom prst="line">
            <a:avLst/>
          </a:prstGeom>
          <a:noFill/>
          <a:ln w="25400" cap="flat" cmpd="sng" algn="ctr">
            <a:solidFill>
              <a:srgbClr val="00AEEF"/>
            </a:solidFill>
            <a:prstDash val="solid"/>
          </a:ln>
          <a:effectLst>
            <a:outerShdw blurRad="40000" dist="20000" dir="5400000" rotWithShape="0">
              <a:srgbClr val="000000">
                <a:alpha val="38000"/>
              </a:srgbClr>
            </a:outerShdw>
          </a:effectLst>
        </p:spPr>
      </p:cxnSp>
      <p:cxnSp>
        <p:nvCxnSpPr>
          <p:cNvPr id="39" name="Straight Arrow Connector 38"/>
          <p:cNvCxnSpPr>
            <a:stCxn id="31" idx="3"/>
          </p:cNvCxnSpPr>
          <p:nvPr/>
        </p:nvCxnSpPr>
        <p:spPr>
          <a:xfrm>
            <a:off x="8266137" y="4383087"/>
            <a:ext cx="877863" cy="0"/>
          </a:xfrm>
          <a:prstGeom prst="straightConnector1">
            <a:avLst/>
          </a:prstGeom>
          <a:noFill/>
          <a:ln w="25400" cap="flat" cmpd="sng" algn="ctr">
            <a:solidFill>
              <a:srgbClr val="00AEEF"/>
            </a:solidFill>
            <a:prstDash val="solid"/>
            <a:tailEnd type="arrow"/>
          </a:ln>
          <a:effectLst>
            <a:outerShdw blurRad="40000" dist="20000" dir="5400000" rotWithShape="0">
              <a:srgbClr val="000000">
                <a:alpha val="38000"/>
              </a:srgbClr>
            </a:outerShdw>
          </a:effectLst>
        </p:spPr>
      </p:cxnSp>
      <p:sp>
        <p:nvSpPr>
          <p:cNvPr id="40" name="TextBox 39"/>
          <p:cNvSpPr txBox="1"/>
          <p:nvPr/>
        </p:nvSpPr>
        <p:spPr>
          <a:xfrm>
            <a:off x="4778638" y="4950037"/>
            <a:ext cx="1072266"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srgbClr val="F79646"/>
                </a:solidFill>
                <a:latin typeface="Calibri"/>
                <a:cs typeface="+mn-cs"/>
              </a:rPr>
              <a:t>Link </a:t>
            </a:r>
            <a:r>
              <a:rPr lang="en-US" sz="1800" dirty="0" err="1" smtClean="0">
                <a:solidFill>
                  <a:srgbClr val="F79646"/>
                </a:solidFill>
                <a:latin typeface="Calibri"/>
                <a:cs typeface="+mn-cs"/>
              </a:rPr>
              <a:t>RFoF</a:t>
            </a:r>
            <a:endParaRPr lang="en-US" sz="1800" dirty="0">
              <a:solidFill>
                <a:srgbClr val="F79646"/>
              </a:solidFill>
              <a:latin typeface="Calibri"/>
              <a:cs typeface="+mn-cs"/>
            </a:endParaRPr>
          </a:p>
        </p:txBody>
      </p:sp>
      <p:sp>
        <p:nvSpPr>
          <p:cNvPr id="41" name="TextBox 40"/>
          <p:cNvSpPr txBox="1"/>
          <p:nvPr/>
        </p:nvSpPr>
        <p:spPr>
          <a:xfrm>
            <a:off x="1953285" y="5219811"/>
            <a:ext cx="600795"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srgbClr val="7F7F7F">
                    <a:lumMod val="60000"/>
                    <a:lumOff val="40000"/>
                  </a:srgbClr>
                </a:solidFill>
                <a:latin typeface="Calibri"/>
                <a:cs typeface="+mn-cs"/>
              </a:rPr>
              <a:t>FEM</a:t>
            </a:r>
            <a:endParaRPr lang="en-US" sz="1800" dirty="0">
              <a:solidFill>
                <a:srgbClr val="7F7F7F">
                  <a:lumMod val="60000"/>
                  <a:lumOff val="40000"/>
                </a:srgbClr>
              </a:solidFill>
              <a:latin typeface="Calibri"/>
              <a:cs typeface="+mn-cs"/>
            </a:endParaRPr>
          </a:p>
        </p:txBody>
      </p:sp>
      <p:sp>
        <p:nvSpPr>
          <p:cNvPr id="42" name="TextBox 41"/>
          <p:cNvSpPr txBox="1"/>
          <p:nvPr/>
        </p:nvSpPr>
        <p:spPr>
          <a:xfrm>
            <a:off x="7799998" y="5245651"/>
            <a:ext cx="965641" cy="369332"/>
          </a:xfrm>
          <a:prstGeom prst="rect">
            <a:avLst/>
          </a:prstGeom>
          <a:noFill/>
        </p:spPr>
        <p:txBody>
          <a:bodyPr wrap="none" rtlCol="0">
            <a:spAutoFit/>
          </a:bodyPr>
          <a:lstStyle>
            <a:defPPr>
              <a:defRPr lang="en-US"/>
            </a:defPPr>
            <a:lvl1pPr>
              <a:defRPr>
                <a:solidFill>
                  <a:schemeClr val="tx2">
                    <a:lumMod val="60000"/>
                    <a:lumOff val="40000"/>
                  </a:schemeClr>
                </a:solidFill>
              </a:defRPr>
            </a:lvl1pPr>
          </a:lstStyle>
          <a:p>
            <a:pPr defTabSz="457200" fontAlgn="auto">
              <a:spcBef>
                <a:spcPts val="0"/>
              </a:spcBef>
              <a:spcAft>
                <a:spcPts val="0"/>
              </a:spcAft>
            </a:pPr>
            <a:r>
              <a:rPr lang="en-US" sz="1800" dirty="0">
                <a:solidFill>
                  <a:srgbClr val="7F7F7F">
                    <a:lumMod val="60000"/>
                    <a:lumOff val="40000"/>
                  </a:srgbClr>
                </a:solidFill>
                <a:latin typeface="Calibri"/>
                <a:cs typeface="+mn-cs"/>
              </a:rPr>
              <a:t>PREADU</a:t>
            </a:r>
          </a:p>
        </p:txBody>
      </p:sp>
      <p:sp>
        <p:nvSpPr>
          <p:cNvPr id="43" name="Rectangle 42"/>
          <p:cNvSpPr/>
          <p:nvPr/>
        </p:nvSpPr>
        <p:spPr>
          <a:xfrm>
            <a:off x="1684739" y="2848021"/>
            <a:ext cx="7171886" cy="3251768"/>
          </a:xfrm>
          <a:prstGeom prst="rect">
            <a:avLst/>
          </a:prstGeom>
          <a:noFill/>
          <a:ln w="28575" cap="flat" cmpd="sng" algn="ctr">
            <a:solidFill>
              <a:srgbClr val="00FF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44" name="TextBox 43"/>
          <p:cNvSpPr txBox="1"/>
          <p:nvPr/>
        </p:nvSpPr>
        <p:spPr>
          <a:xfrm>
            <a:off x="1820663" y="5730457"/>
            <a:ext cx="1366668"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srgbClr val="00FF00"/>
                </a:solidFill>
                <a:latin typeface="Calibri"/>
                <a:cs typeface="+mn-cs"/>
              </a:rPr>
              <a:t>WP Receiver</a:t>
            </a:r>
            <a:endParaRPr lang="en-US" sz="1800" dirty="0">
              <a:solidFill>
                <a:srgbClr val="00FF00"/>
              </a:solidFill>
              <a:latin typeface="Calibri"/>
              <a:cs typeface="+mn-cs"/>
            </a:endParaRPr>
          </a:p>
        </p:txBody>
      </p:sp>
      <p:pic>
        <p:nvPicPr>
          <p:cNvPr id="23" name="Picture 2" descr="ur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07394" y="1728087"/>
            <a:ext cx="834612" cy="950135"/>
          </a:xfrm>
          <a:prstGeom prst="rect">
            <a:avLst/>
          </a:prstGeom>
        </p:spPr>
      </p:pic>
      <p:pic>
        <p:nvPicPr>
          <p:cNvPr id="24" name="Picture 3" descr="ASTRON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3426" y="1712998"/>
            <a:ext cx="2384963" cy="775909"/>
          </a:xfrm>
          <a:prstGeom prst="rect">
            <a:avLst/>
          </a:prstGeom>
        </p:spPr>
      </p:pic>
      <p:pic>
        <p:nvPicPr>
          <p:cNvPr id="45" name="Picture 8" descr="ICRAR_lge_stck_col.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7575" y="1530188"/>
            <a:ext cx="1074325" cy="1119284"/>
          </a:xfrm>
          <a:prstGeom prst="rect">
            <a:avLst/>
          </a:prstGeom>
        </p:spPr>
      </p:pic>
      <p:pic>
        <p:nvPicPr>
          <p:cNvPr id="46" name="Picture 5" descr="inaf circ colore.psd"/>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5790" y="1508222"/>
            <a:ext cx="1372158" cy="1389866"/>
          </a:xfrm>
          <a:prstGeom prst="rect">
            <a:avLst/>
          </a:prstGeom>
        </p:spPr>
      </p:pic>
    </p:spTree>
    <p:extLst>
      <p:ext uri="{BB962C8B-B14F-4D97-AF65-F5344CB8AC3E}">
        <p14:creationId xmlns:p14="http://schemas.microsoft.com/office/powerpoint/2010/main" val="2952588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4144"/>
            <a:ext cx="6975456" cy="1246680"/>
          </a:xfrm>
          <a:prstGeom prst="rect">
            <a:avLst/>
          </a:prstGeom>
        </p:spPr>
        <p:txBody>
          <a:bodyPr anchor="ctr"/>
          <a:lst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a:lstStyle>
          <a:p>
            <a:pPr algn="ctr"/>
            <a:r>
              <a:rPr lang="en-US" dirty="0" smtClean="0"/>
              <a:t>Documents delivered (PDR, DDR)</a:t>
            </a:r>
            <a:endParaRPr lang="en-US" dirty="0"/>
          </a:p>
        </p:txBody>
      </p:sp>
      <p:pic>
        <p:nvPicPr>
          <p:cNvPr id="5" name="Immagin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07180" y="2160123"/>
            <a:ext cx="4662672" cy="3394858"/>
          </a:xfrm>
          <a:prstGeom prst="rect">
            <a:avLst/>
          </a:prstGeom>
        </p:spPr>
      </p:pic>
      <p:pic>
        <p:nvPicPr>
          <p:cNvPr id="6" name="Immagin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4640" y="3195320"/>
            <a:ext cx="3488327" cy="957580"/>
          </a:xfrm>
          <a:prstGeom prst="rect">
            <a:avLst/>
          </a:prstGeom>
        </p:spPr>
      </p:pic>
    </p:spTree>
    <p:extLst>
      <p:ext uri="{BB962C8B-B14F-4D97-AF65-F5344CB8AC3E}">
        <p14:creationId xmlns:p14="http://schemas.microsoft.com/office/powerpoint/2010/main" val="1898658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SKA Rheme">
  <a:themeElements>
    <a:clrScheme name="SKA1">
      <a:dk1>
        <a:srgbClr val="7F7F7F"/>
      </a:dk1>
      <a:lt1>
        <a:srgbClr val="FFFFFF"/>
      </a:lt1>
      <a:dk2>
        <a:srgbClr val="7F7F7F"/>
      </a:dk2>
      <a:lt2>
        <a:srgbClr val="FFFFFF"/>
      </a:lt2>
      <a:accent1>
        <a:srgbClr val="00AEEF"/>
      </a:accent1>
      <a:accent2>
        <a:srgbClr val="0054A4"/>
      </a:accent2>
      <a:accent3>
        <a:srgbClr val="9BBB59"/>
      </a:accent3>
      <a:accent4>
        <a:srgbClr val="8064A2"/>
      </a:accent4>
      <a:accent5>
        <a:srgbClr val="4BACC6"/>
      </a:accent5>
      <a:accent6>
        <a:srgbClr val="F79646"/>
      </a:accent6>
      <a:hlink>
        <a:srgbClr val="0054A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SKA Rheme.thmx</Template>
  <TotalTime>5711</TotalTime>
  <Words>2403</Words>
  <Application>Microsoft Office PowerPoint</Application>
  <PresentationFormat>Presentazione su schermo (4:3)</PresentationFormat>
  <Paragraphs>691</Paragraphs>
  <Slides>41</Slides>
  <Notes>8</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41</vt:i4>
      </vt:variant>
    </vt:vector>
  </HeadingPairs>
  <TitlesOfParts>
    <vt:vector size="49" baseType="lpstr">
      <vt:lpstr>Arial</vt:lpstr>
      <vt:lpstr>Calibri</vt:lpstr>
      <vt:lpstr>Eurostile Extended</vt:lpstr>
      <vt:lpstr>Helvetica</vt:lpstr>
      <vt:lpstr>Symbol</vt:lpstr>
      <vt:lpstr>Times New Roman</vt:lpstr>
      <vt:lpstr>Wingdings</vt:lpstr>
      <vt:lpstr>SKA Rheme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WP-RX</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News from the Lab Update of the most recent results towards AAVS1</vt:lpstr>
      <vt:lpstr>From PREADU1.0 to 2.0 (February 2016)</vt:lpstr>
      <vt:lpstr>RX WP Specifications</vt:lpstr>
      <vt:lpstr>RFoF Links specifications</vt:lpstr>
      <vt:lpstr>WDM – Wavelength Division Multiplex</vt:lpstr>
      <vt:lpstr>WDM – Wavelength Division Multiplex</vt:lpstr>
      <vt:lpstr>RFoF evolution (options)</vt:lpstr>
      <vt:lpstr>WDM 1270/1330 pre-production meas.</vt:lpstr>
      <vt:lpstr>WDM 1270/1330 pre-production meas.</vt:lpstr>
      <vt:lpstr>WDM 1270/1330 pre-production meas.</vt:lpstr>
      <vt:lpstr>RF receiver specifications</vt:lpstr>
      <vt:lpstr>RF receiver 2.0 schematic</vt:lpstr>
      <vt:lpstr>RF receiver 2.0 measurements</vt:lpstr>
      <vt:lpstr>RF receiver 2.0 measurements</vt:lpstr>
      <vt:lpstr>RX2.0 Power Consumption</vt:lpstr>
      <vt:lpstr>Why PREADU2.1 for AAVS1?</vt:lpstr>
      <vt:lpstr>PREADU2.1 for AAVS1</vt:lpstr>
      <vt:lpstr>Final RX specs for national tender</vt:lpstr>
      <vt:lpstr>Presentazione standard di PowerPoint</vt:lpstr>
      <vt:lpstr>Presentazione standard di PowerPoint</vt:lpstr>
      <vt:lpstr>Presentazione standard di PowerPoint</vt:lpstr>
    </vt:vector>
  </TitlesOfParts>
  <Company>IRA INAF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Jader Monari</dc:creator>
  <cp:lastModifiedBy>Federico Perini</cp:lastModifiedBy>
  <cp:revision>486</cp:revision>
  <dcterms:created xsi:type="dcterms:W3CDTF">2014-12-01T12:29:49Z</dcterms:created>
  <dcterms:modified xsi:type="dcterms:W3CDTF">2016-05-10T13:36:07Z</dcterms:modified>
</cp:coreProperties>
</file>