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gif" ContentType="image/gif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711" r:id="rId2"/>
    <p:sldMasterId id="2147483698" r:id="rId3"/>
    <p:sldMasterId id="2147483685" r:id="rId4"/>
  </p:sldMasterIdLst>
  <p:notesMasterIdLst>
    <p:notesMasterId r:id="rId59"/>
  </p:notesMasterIdLst>
  <p:handoutMasterIdLst>
    <p:handoutMasterId r:id="rId60"/>
  </p:handoutMasterIdLst>
  <p:sldIdLst>
    <p:sldId id="256" r:id="rId5"/>
    <p:sldId id="288" r:id="rId6"/>
    <p:sldId id="273" r:id="rId7"/>
    <p:sldId id="260" r:id="rId8"/>
    <p:sldId id="285" r:id="rId9"/>
    <p:sldId id="265" r:id="rId10"/>
    <p:sldId id="277" r:id="rId11"/>
    <p:sldId id="275" r:id="rId12"/>
    <p:sldId id="278" r:id="rId13"/>
    <p:sldId id="290" r:id="rId14"/>
    <p:sldId id="291" r:id="rId15"/>
    <p:sldId id="289" r:id="rId16"/>
    <p:sldId id="271" r:id="rId17"/>
    <p:sldId id="283" r:id="rId18"/>
    <p:sldId id="264" r:id="rId19"/>
    <p:sldId id="324" r:id="rId20"/>
    <p:sldId id="292" r:id="rId21"/>
    <p:sldId id="293" r:id="rId22"/>
    <p:sldId id="294" r:id="rId23"/>
    <p:sldId id="295" r:id="rId24"/>
    <p:sldId id="296" r:id="rId25"/>
    <p:sldId id="297" r:id="rId26"/>
    <p:sldId id="298" r:id="rId27"/>
    <p:sldId id="299" r:id="rId28"/>
    <p:sldId id="300" r:id="rId29"/>
    <p:sldId id="301" r:id="rId30"/>
    <p:sldId id="302" r:id="rId31"/>
    <p:sldId id="303" r:id="rId32"/>
    <p:sldId id="304" r:id="rId33"/>
    <p:sldId id="312" r:id="rId34"/>
    <p:sldId id="313" r:id="rId35"/>
    <p:sldId id="316" r:id="rId36"/>
    <p:sldId id="317" r:id="rId37"/>
    <p:sldId id="318" r:id="rId38"/>
    <p:sldId id="319" r:id="rId39"/>
    <p:sldId id="320" r:id="rId40"/>
    <p:sldId id="321" r:id="rId41"/>
    <p:sldId id="322" r:id="rId42"/>
    <p:sldId id="306" r:id="rId43"/>
    <p:sldId id="282" r:id="rId44"/>
    <p:sldId id="281" r:id="rId45"/>
    <p:sldId id="323" r:id="rId46"/>
    <p:sldId id="307" r:id="rId47"/>
    <p:sldId id="308" r:id="rId48"/>
    <p:sldId id="310" r:id="rId49"/>
    <p:sldId id="311" r:id="rId50"/>
    <p:sldId id="327" r:id="rId51"/>
    <p:sldId id="326" r:id="rId52"/>
    <p:sldId id="305" r:id="rId53"/>
    <p:sldId id="325" r:id="rId54"/>
    <p:sldId id="314" r:id="rId55"/>
    <p:sldId id="315" r:id="rId56"/>
    <p:sldId id="287" r:id="rId57"/>
    <p:sldId id="309" r:id="rId5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856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24" d="100"/>
          <a:sy n="124" d="100"/>
        </p:scale>
        <p:origin x="-6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378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63" Type="http://schemas.openxmlformats.org/officeDocument/2006/relationships/viewProps" Target="viewProps.xml"/><Relationship Id="rId64" Type="http://schemas.openxmlformats.org/officeDocument/2006/relationships/theme" Target="theme/theme1.xml"/><Relationship Id="rId65" Type="http://schemas.openxmlformats.org/officeDocument/2006/relationships/tableStyles" Target="tableStyles.xml"/><Relationship Id="rId50" Type="http://schemas.openxmlformats.org/officeDocument/2006/relationships/slide" Target="slides/slide46.xml"/><Relationship Id="rId51" Type="http://schemas.openxmlformats.org/officeDocument/2006/relationships/slide" Target="slides/slide47.xml"/><Relationship Id="rId52" Type="http://schemas.openxmlformats.org/officeDocument/2006/relationships/slide" Target="slides/slide48.xml"/><Relationship Id="rId53" Type="http://schemas.openxmlformats.org/officeDocument/2006/relationships/slide" Target="slides/slide49.xml"/><Relationship Id="rId54" Type="http://schemas.openxmlformats.org/officeDocument/2006/relationships/slide" Target="slides/slide50.xml"/><Relationship Id="rId55" Type="http://schemas.openxmlformats.org/officeDocument/2006/relationships/slide" Target="slides/slide51.xml"/><Relationship Id="rId56" Type="http://schemas.openxmlformats.org/officeDocument/2006/relationships/slide" Target="slides/slide52.xml"/><Relationship Id="rId57" Type="http://schemas.openxmlformats.org/officeDocument/2006/relationships/slide" Target="slides/slide53.xml"/><Relationship Id="rId58" Type="http://schemas.openxmlformats.org/officeDocument/2006/relationships/slide" Target="slides/slide54.xml"/><Relationship Id="rId59" Type="http://schemas.openxmlformats.org/officeDocument/2006/relationships/notesMaster" Target="notesMasters/notesMaster1.xml"/><Relationship Id="rId40" Type="http://schemas.openxmlformats.org/officeDocument/2006/relationships/slide" Target="slides/slide36.xml"/><Relationship Id="rId41" Type="http://schemas.openxmlformats.org/officeDocument/2006/relationships/slide" Target="slides/slide37.xml"/><Relationship Id="rId42" Type="http://schemas.openxmlformats.org/officeDocument/2006/relationships/slide" Target="slides/slide38.xml"/><Relationship Id="rId43" Type="http://schemas.openxmlformats.org/officeDocument/2006/relationships/slide" Target="slides/slide39.xml"/><Relationship Id="rId44" Type="http://schemas.openxmlformats.org/officeDocument/2006/relationships/slide" Target="slides/slide40.xml"/><Relationship Id="rId45" Type="http://schemas.openxmlformats.org/officeDocument/2006/relationships/slide" Target="slides/slide41.xml"/><Relationship Id="rId46" Type="http://schemas.openxmlformats.org/officeDocument/2006/relationships/slide" Target="slides/slide42.xml"/><Relationship Id="rId47" Type="http://schemas.openxmlformats.org/officeDocument/2006/relationships/slide" Target="slides/slide43.xml"/><Relationship Id="rId48" Type="http://schemas.openxmlformats.org/officeDocument/2006/relationships/slide" Target="slides/slide44.xml"/><Relationship Id="rId49" Type="http://schemas.openxmlformats.org/officeDocument/2006/relationships/slide" Target="slides/slide45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slide" Target="slides/slide31.xml"/><Relationship Id="rId36" Type="http://schemas.openxmlformats.org/officeDocument/2006/relationships/slide" Target="slides/slide32.xml"/><Relationship Id="rId37" Type="http://schemas.openxmlformats.org/officeDocument/2006/relationships/slide" Target="slides/slide33.xml"/><Relationship Id="rId38" Type="http://schemas.openxmlformats.org/officeDocument/2006/relationships/slide" Target="slides/slide34.xml"/><Relationship Id="rId39" Type="http://schemas.openxmlformats.org/officeDocument/2006/relationships/slide" Target="slides/slide3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60" Type="http://schemas.openxmlformats.org/officeDocument/2006/relationships/handoutMaster" Target="handoutMasters/handoutMaster1.xml"/><Relationship Id="rId61" Type="http://schemas.openxmlformats.org/officeDocument/2006/relationships/printerSettings" Target="printerSettings/printerSettings1.bin"/><Relationship Id="rId62" Type="http://schemas.openxmlformats.org/officeDocument/2006/relationships/presProps" Target="presProp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F49688-A6EF-4064-9DE1-30E32DE691DD}" type="doc">
      <dgm:prSet loTypeId="urn:microsoft.com/office/officeart/2005/8/layout/hierarchy1" loCatId="hierarchy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it-IT"/>
        </a:p>
      </dgm:t>
    </dgm:pt>
    <dgm:pt modelId="{C1829960-14DE-4167-8242-4F44511F7388}">
      <dgm:prSet phldrT="[Text]"/>
      <dgm:spPr/>
      <dgm:t>
        <a:bodyPr/>
        <a:lstStyle/>
        <a:p>
          <a:r>
            <a:rPr lang="en-US" b="1" dirty="0" err="1" smtClean="0">
              <a:solidFill>
                <a:srgbClr val="002060"/>
              </a:solidFill>
            </a:rPr>
            <a:t>iTPM</a:t>
          </a:r>
          <a:r>
            <a:rPr lang="en-US" b="1" dirty="0" smtClean="0">
              <a:solidFill>
                <a:srgbClr val="002060"/>
              </a:solidFill>
            </a:rPr>
            <a:t> Board Development</a:t>
          </a:r>
          <a:endParaRPr lang="it-IT" b="1" dirty="0">
            <a:solidFill>
              <a:srgbClr val="002060"/>
            </a:solidFill>
          </a:endParaRPr>
        </a:p>
      </dgm:t>
    </dgm:pt>
    <dgm:pt modelId="{A7FBDBF3-6ABC-48F4-9997-BDCA61280099}" type="parTrans" cxnId="{1A00E975-1A0C-4038-82AC-BAB0C3FB8A0B}">
      <dgm:prSet/>
      <dgm:spPr/>
      <dgm:t>
        <a:bodyPr/>
        <a:lstStyle/>
        <a:p>
          <a:endParaRPr lang="it-IT"/>
        </a:p>
      </dgm:t>
    </dgm:pt>
    <dgm:pt modelId="{5E92D3D8-7EB6-49CC-A252-7CFD47BF782F}" type="sibTrans" cxnId="{1A00E975-1A0C-4038-82AC-BAB0C3FB8A0B}">
      <dgm:prSet/>
      <dgm:spPr/>
      <dgm:t>
        <a:bodyPr/>
        <a:lstStyle/>
        <a:p>
          <a:endParaRPr lang="it-IT"/>
        </a:p>
      </dgm:t>
    </dgm:pt>
    <dgm:pt modelId="{A15F2CDE-574A-4246-8ED8-207BD77BDAC0}">
      <dgm:prSet phldrT="[Text]"/>
      <dgm:spPr/>
      <dgm:t>
        <a:bodyPr anchor="t" anchorCtr="1"/>
        <a:lstStyle/>
        <a:p>
          <a:r>
            <a:rPr lang="en-US" b="1" dirty="0" smtClean="0">
              <a:solidFill>
                <a:srgbClr val="002060"/>
              </a:solidFill>
            </a:rPr>
            <a:t>Management</a:t>
          </a:r>
          <a:endParaRPr lang="it-IT" b="1" dirty="0">
            <a:solidFill>
              <a:srgbClr val="002060"/>
            </a:solidFill>
          </a:endParaRPr>
        </a:p>
      </dgm:t>
    </dgm:pt>
    <dgm:pt modelId="{CBA635BE-5806-4AA6-A98B-1C52FC2EEB3A}" type="parTrans" cxnId="{68269FBA-3521-4D41-98BC-E4C138876E4F}">
      <dgm:prSet/>
      <dgm:spPr/>
      <dgm:t>
        <a:bodyPr/>
        <a:lstStyle/>
        <a:p>
          <a:endParaRPr lang="it-IT"/>
        </a:p>
      </dgm:t>
    </dgm:pt>
    <dgm:pt modelId="{5CCD9CFF-ED74-49C9-B617-2D270C344477}" type="sibTrans" cxnId="{68269FBA-3521-4D41-98BC-E4C138876E4F}">
      <dgm:prSet/>
      <dgm:spPr/>
      <dgm:t>
        <a:bodyPr/>
        <a:lstStyle/>
        <a:p>
          <a:endParaRPr lang="it-IT"/>
        </a:p>
      </dgm:t>
    </dgm:pt>
    <dgm:pt modelId="{3B8E4EAC-0780-4511-89F0-30DB7F4D152A}">
      <dgm:prSet phldrT="[Text]"/>
      <dgm:spPr/>
      <dgm:t>
        <a:bodyPr anchor="t" anchorCtr="1"/>
        <a:lstStyle/>
        <a:p>
          <a:r>
            <a:rPr lang="en-US" b="1" dirty="0" smtClean="0">
              <a:solidFill>
                <a:srgbClr val="002060"/>
              </a:solidFill>
            </a:rPr>
            <a:t>HW + Basic Firmware </a:t>
          </a:r>
          <a:endParaRPr lang="it-IT" b="1" dirty="0">
            <a:solidFill>
              <a:srgbClr val="002060"/>
            </a:solidFill>
          </a:endParaRPr>
        </a:p>
      </dgm:t>
    </dgm:pt>
    <dgm:pt modelId="{A33E74D5-402A-4DBC-A737-98652CA5945E}" type="parTrans" cxnId="{CE1C9FDC-E757-4229-9C73-85EF9590497F}">
      <dgm:prSet/>
      <dgm:spPr/>
      <dgm:t>
        <a:bodyPr/>
        <a:lstStyle/>
        <a:p>
          <a:endParaRPr lang="it-IT"/>
        </a:p>
      </dgm:t>
    </dgm:pt>
    <dgm:pt modelId="{ABA430E8-5224-4440-BD8C-37AD822643F8}" type="sibTrans" cxnId="{CE1C9FDC-E757-4229-9C73-85EF9590497F}">
      <dgm:prSet/>
      <dgm:spPr/>
      <dgm:t>
        <a:bodyPr/>
        <a:lstStyle/>
        <a:p>
          <a:endParaRPr lang="it-IT"/>
        </a:p>
      </dgm:t>
    </dgm:pt>
    <dgm:pt modelId="{6F8BFE26-8D4A-468D-AF43-EAD066616C9F}">
      <dgm:prSet phldrT="[Text]"/>
      <dgm:spPr/>
      <dgm:t>
        <a:bodyPr anchor="t" anchorCtr="1"/>
        <a:lstStyle/>
        <a:p>
          <a:r>
            <a:rPr lang="en-US" b="1" dirty="0" smtClean="0">
              <a:solidFill>
                <a:srgbClr val="002060"/>
              </a:solidFill>
            </a:rPr>
            <a:t> Performance Test</a:t>
          </a:r>
          <a:endParaRPr lang="it-IT" b="1" dirty="0">
            <a:solidFill>
              <a:srgbClr val="002060"/>
            </a:solidFill>
          </a:endParaRPr>
        </a:p>
      </dgm:t>
    </dgm:pt>
    <dgm:pt modelId="{27E5FA85-F65A-4460-9752-8CAC64C12504}" type="parTrans" cxnId="{0C2E4D03-6237-44A2-AA6D-3193A30990B1}">
      <dgm:prSet/>
      <dgm:spPr/>
      <dgm:t>
        <a:bodyPr/>
        <a:lstStyle/>
        <a:p>
          <a:endParaRPr lang="it-IT"/>
        </a:p>
      </dgm:t>
    </dgm:pt>
    <dgm:pt modelId="{7FB02ED6-29E7-4533-BADD-9E23AEF9D254}" type="sibTrans" cxnId="{0C2E4D03-6237-44A2-AA6D-3193A30990B1}">
      <dgm:prSet/>
      <dgm:spPr/>
      <dgm:t>
        <a:bodyPr/>
        <a:lstStyle/>
        <a:p>
          <a:endParaRPr lang="it-IT"/>
        </a:p>
      </dgm:t>
    </dgm:pt>
    <dgm:pt modelId="{8E00B2A1-A0AF-46A7-A7DD-ADE4E88F5505}">
      <dgm:prSet/>
      <dgm:spPr/>
      <dgm:t>
        <a:bodyPr anchor="t" anchorCtr="0"/>
        <a:lstStyle/>
        <a:p>
          <a:r>
            <a:rPr lang="en-US" b="1" dirty="0" smtClean="0">
              <a:solidFill>
                <a:srgbClr val="002060"/>
              </a:solidFill>
            </a:rPr>
            <a:t>Operation Firmware </a:t>
          </a:r>
          <a:endParaRPr lang="it-IT" b="1" dirty="0">
            <a:solidFill>
              <a:srgbClr val="002060"/>
            </a:solidFill>
          </a:endParaRPr>
        </a:p>
      </dgm:t>
    </dgm:pt>
    <dgm:pt modelId="{53DA238E-596E-4F3D-B95D-A9DC1F8D6544}" type="parTrans" cxnId="{B208CC6C-4452-4E71-A884-0294FB1670A5}">
      <dgm:prSet/>
      <dgm:spPr/>
      <dgm:t>
        <a:bodyPr/>
        <a:lstStyle/>
        <a:p>
          <a:endParaRPr lang="it-IT"/>
        </a:p>
      </dgm:t>
    </dgm:pt>
    <dgm:pt modelId="{D5495DD7-23F9-4380-8902-ED338F736A33}" type="sibTrans" cxnId="{B208CC6C-4452-4E71-A884-0294FB1670A5}">
      <dgm:prSet/>
      <dgm:spPr/>
      <dgm:t>
        <a:bodyPr/>
        <a:lstStyle/>
        <a:p>
          <a:endParaRPr lang="it-IT"/>
        </a:p>
      </dgm:t>
    </dgm:pt>
    <dgm:pt modelId="{90948C23-AB60-47C5-AB0B-8630089886FF}">
      <dgm:prSet/>
      <dgm:spPr/>
      <dgm:t>
        <a:bodyPr anchor="t" anchorCtr="1"/>
        <a:lstStyle/>
        <a:p>
          <a:r>
            <a:rPr lang="en-US" b="1" dirty="0" smtClean="0">
              <a:solidFill>
                <a:srgbClr val="002060"/>
              </a:solidFill>
            </a:rPr>
            <a:t>Test Bench</a:t>
          </a:r>
          <a:endParaRPr lang="it-IT" b="1" dirty="0">
            <a:solidFill>
              <a:srgbClr val="002060"/>
            </a:solidFill>
          </a:endParaRPr>
        </a:p>
      </dgm:t>
    </dgm:pt>
    <dgm:pt modelId="{B61A96BC-656B-436C-AD06-FCEA33AA56E6}" type="parTrans" cxnId="{0F82CD47-81ED-4FCE-B445-7382744B0E5A}">
      <dgm:prSet/>
      <dgm:spPr/>
      <dgm:t>
        <a:bodyPr/>
        <a:lstStyle/>
        <a:p>
          <a:endParaRPr lang="it-IT"/>
        </a:p>
      </dgm:t>
    </dgm:pt>
    <dgm:pt modelId="{9BE3A1C8-81ED-44FC-A8A6-41B38A1055D0}" type="sibTrans" cxnId="{0F82CD47-81ED-4FCE-B445-7382744B0E5A}">
      <dgm:prSet/>
      <dgm:spPr/>
      <dgm:t>
        <a:bodyPr/>
        <a:lstStyle/>
        <a:p>
          <a:endParaRPr lang="it-IT"/>
        </a:p>
      </dgm:t>
    </dgm:pt>
    <dgm:pt modelId="{CFA8B9DA-83E2-438F-9D61-377AAB2C4889}">
      <dgm:prSet/>
      <dgm:spPr/>
      <dgm:t>
        <a:bodyPr anchor="t" anchorCtr="1"/>
        <a:lstStyle/>
        <a:p>
          <a:r>
            <a:rPr lang="en-US" b="1" dirty="0" smtClean="0">
              <a:solidFill>
                <a:srgbClr val="002060"/>
              </a:solidFill>
            </a:rPr>
            <a:t>Mechanical Design </a:t>
          </a:r>
          <a:endParaRPr lang="it-IT" b="1" dirty="0">
            <a:solidFill>
              <a:srgbClr val="002060"/>
            </a:solidFill>
          </a:endParaRPr>
        </a:p>
      </dgm:t>
    </dgm:pt>
    <dgm:pt modelId="{32C3D222-EED7-49C6-93C5-0E72FE80CA67}" type="parTrans" cxnId="{4601CF1A-BDB5-4C19-823A-72EFC4068C0F}">
      <dgm:prSet/>
      <dgm:spPr/>
      <dgm:t>
        <a:bodyPr/>
        <a:lstStyle/>
        <a:p>
          <a:endParaRPr lang="it-IT"/>
        </a:p>
      </dgm:t>
    </dgm:pt>
    <dgm:pt modelId="{C015DBB0-6823-4614-8A77-026F2F31BF57}" type="sibTrans" cxnId="{4601CF1A-BDB5-4C19-823A-72EFC4068C0F}">
      <dgm:prSet/>
      <dgm:spPr/>
      <dgm:t>
        <a:bodyPr/>
        <a:lstStyle/>
        <a:p>
          <a:endParaRPr lang="it-IT"/>
        </a:p>
      </dgm:t>
    </dgm:pt>
    <dgm:pt modelId="{6B9C501C-FE20-4335-9F17-48952E09ECD2}">
      <dgm:prSet/>
      <dgm:spPr/>
      <dgm:t>
        <a:bodyPr/>
        <a:lstStyle/>
        <a:p>
          <a:r>
            <a:rPr lang="en-US" dirty="0" smtClean="0"/>
            <a:t>Software</a:t>
          </a:r>
          <a:endParaRPr lang="it-IT" dirty="0"/>
        </a:p>
      </dgm:t>
    </dgm:pt>
    <dgm:pt modelId="{8AE1C777-DB06-4F8E-BA6C-56A1AA57D9B4}" type="parTrans" cxnId="{699BF4AA-6628-4006-9C3A-37E2EF4559D0}">
      <dgm:prSet/>
      <dgm:spPr/>
      <dgm:t>
        <a:bodyPr/>
        <a:lstStyle/>
        <a:p>
          <a:endParaRPr lang="it-IT"/>
        </a:p>
      </dgm:t>
    </dgm:pt>
    <dgm:pt modelId="{EE813534-ACA5-4E0D-AC95-3411CCA276BD}" type="sibTrans" cxnId="{699BF4AA-6628-4006-9C3A-37E2EF4559D0}">
      <dgm:prSet/>
      <dgm:spPr/>
      <dgm:t>
        <a:bodyPr/>
        <a:lstStyle/>
        <a:p>
          <a:endParaRPr lang="it-IT"/>
        </a:p>
      </dgm:t>
    </dgm:pt>
    <dgm:pt modelId="{58AF327E-5075-4873-B710-BFB06B4B4206}" type="pres">
      <dgm:prSet presAssocID="{EAF49688-A6EF-4064-9DE1-30E32DE691D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it-IT"/>
        </a:p>
      </dgm:t>
    </dgm:pt>
    <dgm:pt modelId="{9FB2499A-9A61-4157-AC39-0435DB5641DB}" type="pres">
      <dgm:prSet presAssocID="{C1829960-14DE-4167-8242-4F44511F7388}" presName="hierRoot1" presStyleCnt="0"/>
      <dgm:spPr/>
      <dgm:t>
        <a:bodyPr/>
        <a:lstStyle/>
        <a:p>
          <a:endParaRPr lang="it-IT"/>
        </a:p>
      </dgm:t>
    </dgm:pt>
    <dgm:pt modelId="{98171EB7-9A67-425E-80B4-9368290349DF}" type="pres">
      <dgm:prSet presAssocID="{C1829960-14DE-4167-8242-4F44511F7388}" presName="composite" presStyleCnt="0"/>
      <dgm:spPr/>
      <dgm:t>
        <a:bodyPr/>
        <a:lstStyle/>
        <a:p>
          <a:endParaRPr lang="it-IT"/>
        </a:p>
      </dgm:t>
    </dgm:pt>
    <dgm:pt modelId="{F0BBAEB2-8301-4921-A739-B440CB8DF276}" type="pres">
      <dgm:prSet presAssocID="{C1829960-14DE-4167-8242-4F44511F7388}" presName="background" presStyleLbl="node0" presStyleIdx="0" presStyleCnt="1"/>
      <dgm:spPr/>
      <dgm:t>
        <a:bodyPr/>
        <a:lstStyle/>
        <a:p>
          <a:endParaRPr lang="it-IT"/>
        </a:p>
      </dgm:t>
    </dgm:pt>
    <dgm:pt modelId="{121DD181-371A-4023-A82C-631F6E8EEC73}" type="pres">
      <dgm:prSet presAssocID="{C1829960-14DE-4167-8242-4F44511F7388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A93C6D0C-C29D-4EB0-A3B8-6B3ECE0C3913}" type="pres">
      <dgm:prSet presAssocID="{C1829960-14DE-4167-8242-4F44511F7388}" presName="hierChild2" presStyleCnt="0"/>
      <dgm:spPr/>
      <dgm:t>
        <a:bodyPr/>
        <a:lstStyle/>
        <a:p>
          <a:endParaRPr lang="it-IT"/>
        </a:p>
      </dgm:t>
    </dgm:pt>
    <dgm:pt modelId="{193D74C2-C9E7-4B1F-88FF-F156D91114DB}" type="pres">
      <dgm:prSet presAssocID="{CBA635BE-5806-4AA6-A98B-1C52FC2EEB3A}" presName="Name10" presStyleLbl="parChTrans1D2" presStyleIdx="0" presStyleCnt="5"/>
      <dgm:spPr/>
      <dgm:t>
        <a:bodyPr/>
        <a:lstStyle/>
        <a:p>
          <a:endParaRPr lang="it-IT"/>
        </a:p>
      </dgm:t>
    </dgm:pt>
    <dgm:pt modelId="{AF32E621-BC0B-4CD1-AF81-B5EEFE6E7862}" type="pres">
      <dgm:prSet presAssocID="{A15F2CDE-574A-4246-8ED8-207BD77BDAC0}" presName="hierRoot2" presStyleCnt="0"/>
      <dgm:spPr/>
      <dgm:t>
        <a:bodyPr/>
        <a:lstStyle/>
        <a:p>
          <a:endParaRPr lang="it-IT"/>
        </a:p>
      </dgm:t>
    </dgm:pt>
    <dgm:pt modelId="{EE6A0820-0C8C-4E2D-8999-3FFA4A860AED}" type="pres">
      <dgm:prSet presAssocID="{A15F2CDE-574A-4246-8ED8-207BD77BDAC0}" presName="composite2" presStyleCnt="0"/>
      <dgm:spPr/>
      <dgm:t>
        <a:bodyPr/>
        <a:lstStyle/>
        <a:p>
          <a:endParaRPr lang="it-IT"/>
        </a:p>
      </dgm:t>
    </dgm:pt>
    <dgm:pt modelId="{570B5BFB-E8D8-4B60-B576-9E97E395DF14}" type="pres">
      <dgm:prSet presAssocID="{A15F2CDE-574A-4246-8ED8-207BD77BDAC0}" presName="background2" presStyleLbl="node2" presStyleIdx="0" presStyleCnt="5"/>
      <dgm:spPr/>
      <dgm:t>
        <a:bodyPr/>
        <a:lstStyle/>
        <a:p>
          <a:endParaRPr lang="it-IT"/>
        </a:p>
      </dgm:t>
    </dgm:pt>
    <dgm:pt modelId="{DACAC3DB-6D67-4B4E-9B5A-130957654760}" type="pres">
      <dgm:prSet presAssocID="{A15F2CDE-574A-4246-8ED8-207BD77BDAC0}" presName="text2" presStyleLbl="fgAcc2" presStyleIdx="0" presStyleCnt="5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4FC54747-0B0D-4099-9C78-11F0EEF2239D}" type="pres">
      <dgm:prSet presAssocID="{A15F2CDE-574A-4246-8ED8-207BD77BDAC0}" presName="hierChild3" presStyleCnt="0"/>
      <dgm:spPr/>
      <dgm:t>
        <a:bodyPr/>
        <a:lstStyle/>
        <a:p>
          <a:endParaRPr lang="it-IT"/>
        </a:p>
      </dgm:t>
    </dgm:pt>
    <dgm:pt modelId="{2A98F623-3C83-436D-9D65-F36F8524E5C9}" type="pres">
      <dgm:prSet presAssocID="{A33E74D5-402A-4DBC-A737-98652CA5945E}" presName="Name10" presStyleLbl="parChTrans1D2" presStyleIdx="1" presStyleCnt="5"/>
      <dgm:spPr/>
      <dgm:t>
        <a:bodyPr/>
        <a:lstStyle/>
        <a:p>
          <a:endParaRPr lang="it-IT"/>
        </a:p>
      </dgm:t>
    </dgm:pt>
    <dgm:pt modelId="{9FF18446-1330-4C86-A93B-DD3E6E4B5EAF}" type="pres">
      <dgm:prSet presAssocID="{3B8E4EAC-0780-4511-89F0-30DB7F4D152A}" presName="hierRoot2" presStyleCnt="0"/>
      <dgm:spPr/>
      <dgm:t>
        <a:bodyPr/>
        <a:lstStyle/>
        <a:p>
          <a:endParaRPr lang="it-IT"/>
        </a:p>
      </dgm:t>
    </dgm:pt>
    <dgm:pt modelId="{659D2D02-1B77-41D4-9660-438A4F276EC4}" type="pres">
      <dgm:prSet presAssocID="{3B8E4EAC-0780-4511-89F0-30DB7F4D152A}" presName="composite2" presStyleCnt="0"/>
      <dgm:spPr/>
      <dgm:t>
        <a:bodyPr/>
        <a:lstStyle/>
        <a:p>
          <a:endParaRPr lang="it-IT"/>
        </a:p>
      </dgm:t>
    </dgm:pt>
    <dgm:pt modelId="{91C05E9D-866C-45CD-BB6B-FF7F0981796E}" type="pres">
      <dgm:prSet presAssocID="{3B8E4EAC-0780-4511-89F0-30DB7F4D152A}" presName="background2" presStyleLbl="node2" presStyleIdx="1" presStyleCnt="5"/>
      <dgm:spPr/>
      <dgm:t>
        <a:bodyPr/>
        <a:lstStyle/>
        <a:p>
          <a:endParaRPr lang="it-IT"/>
        </a:p>
      </dgm:t>
    </dgm:pt>
    <dgm:pt modelId="{D7B6D3C5-66EE-41EE-BB8B-76703E730A58}" type="pres">
      <dgm:prSet presAssocID="{3B8E4EAC-0780-4511-89F0-30DB7F4D152A}" presName="text2" presStyleLbl="fgAcc2" presStyleIdx="1" presStyleCnt="5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3DAE1041-094D-494A-8823-737702AC7309}" type="pres">
      <dgm:prSet presAssocID="{3B8E4EAC-0780-4511-89F0-30DB7F4D152A}" presName="hierChild3" presStyleCnt="0"/>
      <dgm:spPr/>
      <dgm:t>
        <a:bodyPr/>
        <a:lstStyle/>
        <a:p>
          <a:endParaRPr lang="it-IT"/>
        </a:p>
      </dgm:t>
    </dgm:pt>
    <dgm:pt modelId="{5FF1EA9F-A85E-4139-B79B-65143698704D}" type="pres">
      <dgm:prSet presAssocID="{27E5FA85-F65A-4460-9752-8CAC64C12504}" presName="Name17" presStyleLbl="parChTrans1D3" presStyleIdx="0" presStyleCnt="2"/>
      <dgm:spPr/>
      <dgm:t>
        <a:bodyPr/>
        <a:lstStyle/>
        <a:p>
          <a:endParaRPr lang="it-IT"/>
        </a:p>
      </dgm:t>
    </dgm:pt>
    <dgm:pt modelId="{FB5E0D82-B77D-43D4-B34F-76D4B8B49643}" type="pres">
      <dgm:prSet presAssocID="{6F8BFE26-8D4A-468D-AF43-EAD066616C9F}" presName="hierRoot3" presStyleCnt="0"/>
      <dgm:spPr/>
      <dgm:t>
        <a:bodyPr/>
        <a:lstStyle/>
        <a:p>
          <a:endParaRPr lang="it-IT"/>
        </a:p>
      </dgm:t>
    </dgm:pt>
    <dgm:pt modelId="{7300215C-FA9E-4962-94CC-E1C12ACE14A4}" type="pres">
      <dgm:prSet presAssocID="{6F8BFE26-8D4A-468D-AF43-EAD066616C9F}" presName="composite3" presStyleCnt="0"/>
      <dgm:spPr/>
      <dgm:t>
        <a:bodyPr/>
        <a:lstStyle/>
        <a:p>
          <a:endParaRPr lang="it-IT"/>
        </a:p>
      </dgm:t>
    </dgm:pt>
    <dgm:pt modelId="{E3C9C0B1-5D45-413F-BA93-2A38AFD99AC5}" type="pres">
      <dgm:prSet presAssocID="{6F8BFE26-8D4A-468D-AF43-EAD066616C9F}" presName="background3" presStyleLbl="node3" presStyleIdx="0" presStyleCnt="2"/>
      <dgm:spPr/>
      <dgm:t>
        <a:bodyPr/>
        <a:lstStyle/>
        <a:p>
          <a:endParaRPr lang="it-IT"/>
        </a:p>
      </dgm:t>
    </dgm:pt>
    <dgm:pt modelId="{1AC04E85-0B83-4005-8151-B5976AF7FF23}" type="pres">
      <dgm:prSet presAssocID="{6F8BFE26-8D4A-468D-AF43-EAD066616C9F}" presName="text3" presStyleLbl="fgAcc3" presStyleIdx="0" presStyleCnt="2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F39B6175-28F0-4F8A-A85F-C1E1BA97022F}" type="pres">
      <dgm:prSet presAssocID="{6F8BFE26-8D4A-468D-AF43-EAD066616C9F}" presName="hierChild4" presStyleCnt="0"/>
      <dgm:spPr/>
      <dgm:t>
        <a:bodyPr/>
        <a:lstStyle/>
        <a:p>
          <a:endParaRPr lang="it-IT"/>
        </a:p>
      </dgm:t>
    </dgm:pt>
    <dgm:pt modelId="{C6BFE535-E5B5-4D1A-95BD-FE14DFA6A696}" type="pres">
      <dgm:prSet presAssocID="{32C3D222-EED7-49C6-93C5-0E72FE80CA67}" presName="Name17" presStyleLbl="parChTrans1D3" presStyleIdx="1" presStyleCnt="2"/>
      <dgm:spPr/>
      <dgm:t>
        <a:bodyPr/>
        <a:lstStyle/>
        <a:p>
          <a:endParaRPr lang="it-IT"/>
        </a:p>
      </dgm:t>
    </dgm:pt>
    <dgm:pt modelId="{6EE8DB38-6959-4A3D-A8D7-B63EAE1ABA80}" type="pres">
      <dgm:prSet presAssocID="{CFA8B9DA-83E2-438F-9D61-377AAB2C4889}" presName="hierRoot3" presStyleCnt="0"/>
      <dgm:spPr/>
      <dgm:t>
        <a:bodyPr/>
        <a:lstStyle/>
        <a:p>
          <a:endParaRPr lang="it-IT"/>
        </a:p>
      </dgm:t>
    </dgm:pt>
    <dgm:pt modelId="{BE4FED92-4710-48BD-B56F-A2000D07E062}" type="pres">
      <dgm:prSet presAssocID="{CFA8B9DA-83E2-438F-9D61-377AAB2C4889}" presName="composite3" presStyleCnt="0"/>
      <dgm:spPr/>
      <dgm:t>
        <a:bodyPr/>
        <a:lstStyle/>
        <a:p>
          <a:endParaRPr lang="it-IT"/>
        </a:p>
      </dgm:t>
    </dgm:pt>
    <dgm:pt modelId="{A3B52010-1FA7-458C-9CD2-DCB9B227B268}" type="pres">
      <dgm:prSet presAssocID="{CFA8B9DA-83E2-438F-9D61-377AAB2C4889}" presName="background3" presStyleLbl="node3" presStyleIdx="1" presStyleCnt="2"/>
      <dgm:spPr/>
      <dgm:t>
        <a:bodyPr/>
        <a:lstStyle/>
        <a:p>
          <a:endParaRPr lang="it-IT"/>
        </a:p>
      </dgm:t>
    </dgm:pt>
    <dgm:pt modelId="{CEAEFB10-DBB4-483D-A6E5-A13D11625F8D}" type="pres">
      <dgm:prSet presAssocID="{CFA8B9DA-83E2-438F-9D61-377AAB2C4889}" presName="text3" presStyleLbl="fgAcc3" presStyleIdx="1" presStyleCnt="2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C6BE3414-ED9C-4B65-B0C5-1E3349C94F19}" type="pres">
      <dgm:prSet presAssocID="{CFA8B9DA-83E2-438F-9D61-377AAB2C4889}" presName="hierChild4" presStyleCnt="0"/>
      <dgm:spPr/>
      <dgm:t>
        <a:bodyPr/>
        <a:lstStyle/>
        <a:p>
          <a:endParaRPr lang="it-IT"/>
        </a:p>
      </dgm:t>
    </dgm:pt>
    <dgm:pt modelId="{B933DF96-4BE2-4A4C-9694-79448B332F0C}" type="pres">
      <dgm:prSet presAssocID="{53DA238E-596E-4F3D-B95D-A9DC1F8D6544}" presName="Name10" presStyleLbl="parChTrans1D2" presStyleIdx="2" presStyleCnt="5"/>
      <dgm:spPr/>
      <dgm:t>
        <a:bodyPr/>
        <a:lstStyle/>
        <a:p>
          <a:endParaRPr lang="it-IT"/>
        </a:p>
      </dgm:t>
    </dgm:pt>
    <dgm:pt modelId="{3EF2DE12-6E60-46F8-AEE2-5F85DB48722A}" type="pres">
      <dgm:prSet presAssocID="{8E00B2A1-A0AF-46A7-A7DD-ADE4E88F5505}" presName="hierRoot2" presStyleCnt="0"/>
      <dgm:spPr/>
      <dgm:t>
        <a:bodyPr/>
        <a:lstStyle/>
        <a:p>
          <a:endParaRPr lang="it-IT"/>
        </a:p>
      </dgm:t>
    </dgm:pt>
    <dgm:pt modelId="{2FC9472F-E1AC-4962-A150-5684CF4CAE8A}" type="pres">
      <dgm:prSet presAssocID="{8E00B2A1-A0AF-46A7-A7DD-ADE4E88F5505}" presName="composite2" presStyleCnt="0"/>
      <dgm:spPr/>
      <dgm:t>
        <a:bodyPr/>
        <a:lstStyle/>
        <a:p>
          <a:endParaRPr lang="it-IT"/>
        </a:p>
      </dgm:t>
    </dgm:pt>
    <dgm:pt modelId="{CC995CD0-A7FA-4460-8570-5F5929E29374}" type="pres">
      <dgm:prSet presAssocID="{8E00B2A1-A0AF-46A7-A7DD-ADE4E88F5505}" presName="background2" presStyleLbl="node2" presStyleIdx="2" presStyleCnt="5"/>
      <dgm:spPr/>
      <dgm:t>
        <a:bodyPr/>
        <a:lstStyle/>
        <a:p>
          <a:endParaRPr lang="it-IT"/>
        </a:p>
      </dgm:t>
    </dgm:pt>
    <dgm:pt modelId="{84CD218F-5B24-4506-AC35-49A630C32769}" type="pres">
      <dgm:prSet presAssocID="{8E00B2A1-A0AF-46A7-A7DD-ADE4E88F5505}" presName="text2" presStyleLbl="fgAcc2" presStyleIdx="2" presStyleCnt="5" custLinFactNeighborY="120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2D71E647-6A36-4989-89BE-F8E465D10C32}" type="pres">
      <dgm:prSet presAssocID="{8E00B2A1-A0AF-46A7-A7DD-ADE4E88F5505}" presName="hierChild3" presStyleCnt="0"/>
      <dgm:spPr/>
      <dgm:t>
        <a:bodyPr/>
        <a:lstStyle/>
        <a:p>
          <a:endParaRPr lang="it-IT"/>
        </a:p>
      </dgm:t>
    </dgm:pt>
    <dgm:pt modelId="{557637D0-D808-40E1-B991-0769272E4762}" type="pres">
      <dgm:prSet presAssocID="{B61A96BC-656B-436C-AD06-FCEA33AA56E6}" presName="Name10" presStyleLbl="parChTrans1D2" presStyleIdx="3" presStyleCnt="5"/>
      <dgm:spPr/>
      <dgm:t>
        <a:bodyPr/>
        <a:lstStyle/>
        <a:p>
          <a:endParaRPr lang="it-IT"/>
        </a:p>
      </dgm:t>
    </dgm:pt>
    <dgm:pt modelId="{2C2E4555-7CF3-48FA-A42C-17EB2D703F5F}" type="pres">
      <dgm:prSet presAssocID="{90948C23-AB60-47C5-AB0B-8630089886FF}" presName="hierRoot2" presStyleCnt="0"/>
      <dgm:spPr/>
      <dgm:t>
        <a:bodyPr/>
        <a:lstStyle/>
        <a:p>
          <a:endParaRPr lang="it-IT"/>
        </a:p>
      </dgm:t>
    </dgm:pt>
    <dgm:pt modelId="{03A5D1B5-BF17-47AF-B558-F413320CA230}" type="pres">
      <dgm:prSet presAssocID="{90948C23-AB60-47C5-AB0B-8630089886FF}" presName="composite2" presStyleCnt="0"/>
      <dgm:spPr/>
      <dgm:t>
        <a:bodyPr/>
        <a:lstStyle/>
        <a:p>
          <a:endParaRPr lang="it-IT"/>
        </a:p>
      </dgm:t>
    </dgm:pt>
    <dgm:pt modelId="{736C44EA-4462-4264-98BD-F5A5E5F8A649}" type="pres">
      <dgm:prSet presAssocID="{90948C23-AB60-47C5-AB0B-8630089886FF}" presName="background2" presStyleLbl="node2" presStyleIdx="3" presStyleCnt="5"/>
      <dgm:spPr/>
      <dgm:t>
        <a:bodyPr/>
        <a:lstStyle/>
        <a:p>
          <a:endParaRPr lang="it-IT"/>
        </a:p>
      </dgm:t>
    </dgm:pt>
    <dgm:pt modelId="{81FF944B-CD6C-451F-86C4-852DB8BAFE0E}" type="pres">
      <dgm:prSet presAssocID="{90948C23-AB60-47C5-AB0B-8630089886FF}" presName="text2" presStyleLbl="fgAcc2" presStyleIdx="3" presStyleCnt="5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49C98876-CE5D-48DF-8397-AA214EC3ADD8}" type="pres">
      <dgm:prSet presAssocID="{90948C23-AB60-47C5-AB0B-8630089886FF}" presName="hierChild3" presStyleCnt="0"/>
      <dgm:spPr/>
      <dgm:t>
        <a:bodyPr/>
        <a:lstStyle/>
        <a:p>
          <a:endParaRPr lang="it-IT"/>
        </a:p>
      </dgm:t>
    </dgm:pt>
    <dgm:pt modelId="{B6CA2468-F64B-4B5C-B3C0-9B4C8B33102B}" type="pres">
      <dgm:prSet presAssocID="{8AE1C777-DB06-4F8E-BA6C-56A1AA57D9B4}" presName="Name10" presStyleLbl="parChTrans1D2" presStyleIdx="4" presStyleCnt="5"/>
      <dgm:spPr/>
      <dgm:t>
        <a:bodyPr/>
        <a:lstStyle/>
        <a:p>
          <a:endParaRPr lang="it-IT"/>
        </a:p>
      </dgm:t>
    </dgm:pt>
    <dgm:pt modelId="{B29F2810-9DEF-4AC7-BC51-A3310A961F9A}" type="pres">
      <dgm:prSet presAssocID="{6B9C501C-FE20-4335-9F17-48952E09ECD2}" presName="hierRoot2" presStyleCnt="0"/>
      <dgm:spPr/>
    </dgm:pt>
    <dgm:pt modelId="{C61A93C1-1F24-4925-9E25-816856B676BC}" type="pres">
      <dgm:prSet presAssocID="{6B9C501C-FE20-4335-9F17-48952E09ECD2}" presName="composite2" presStyleCnt="0"/>
      <dgm:spPr/>
    </dgm:pt>
    <dgm:pt modelId="{5680A630-5760-4FDD-9780-BFB5175503FC}" type="pres">
      <dgm:prSet presAssocID="{6B9C501C-FE20-4335-9F17-48952E09ECD2}" presName="background2" presStyleLbl="node2" presStyleIdx="4" presStyleCnt="5"/>
      <dgm:spPr/>
    </dgm:pt>
    <dgm:pt modelId="{11423584-68AC-4384-8A9A-CDBD816B80C2}" type="pres">
      <dgm:prSet presAssocID="{6B9C501C-FE20-4335-9F17-48952E09ECD2}" presName="text2" presStyleLbl="fgAcc2" presStyleIdx="4" presStyleCnt="5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419EADA3-26EB-4B12-A667-C8C605B9C4E9}" type="pres">
      <dgm:prSet presAssocID="{6B9C501C-FE20-4335-9F17-48952E09ECD2}" presName="hierChild3" presStyleCnt="0"/>
      <dgm:spPr/>
    </dgm:pt>
  </dgm:ptLst>
  <dgm:cxnLst>
    <dgm:cxn modelId="{1A00E975-1A0C-4038-82AC-BAB0C3FB8A0B}" srcId="{EAF49688-A6EF-4064-9DE1-30E32DE691DD}" destId="{C1829960-14DE-4167-8242-4F44511F7388}" srcOrd="0" destOrd="0" parTransId="{A7FBDBF3-6ABC-48F4-9997-BDCA61280099}" sibTransId="{5E92D3D8-7EB6-49CC-A252-7CFD47BF782F}"/>
    <dgm:cxn modelId="{EA36BAD5-8716-4237-96FB-5ECDADB0F877}" type="presOf" srcId="{C1829960-14DE-4167-8242-4F44511F7388}" destId="{121DD181-371A-4023-A82C-631F6E8EEC73}" srcOrd="0" destOrd="0" presId="urn:microsoft.com/office/officeart/2005/8/layout/hierarchy1"/>
    <dgm:cxn modelId="{4314ABD7-AA64-4512-B83D-111225612902}" type="presOf" srcId="{6F8BFE26-8D4A-468D-AF43-EAD066616C9F}" destId="{1AC04E85-0B83-4005-8151-B5976AF7FF23}" srcOrd="0" destOrd="0" presId="urn:microsoft.com/office/officeart/2005/8/layout/hierarchy1"/>
    <dgm:cxn modelId="{4C286A5B-5853-40A6-93FE-FC97A2E312AE}" type="presOf" srcId="{3B8E4EAC-0780-4511-89F0-30DB7F4D152A}" destId="{D7B6D3C5-66EE-41EE-BB8B-76703E730A58}" srcOrd="0" destOrd="0" presId="urn:microsoft.com/office/officeart/2005/8/layout/hierarchy1"/>
    <dgm:cxn modelId="{F3118AF9-5C7D-487F-945C-5BB981E0F95D}" type="presOf" srcId="{B61A96BC-656B-436C-AD06-FCEA33AA56E6}" destId="{557637D0-D808-40E1-B991-0769272E4762}" srcOrd="0" destOrd="0" presId="urn:microsoft.com/office/officeart/2005/8/layout/hierarchy1"/>
    <dgm:cxn modelId="{E984F16C-C66C-4A52-B8CC-D054357DC6F9}" type="presOf" srcId="{CFA8B9DA-83E2-438F-9D61-377AAB2C4889}" destId="{CEAEFB10-DBB4-483D-A6E5-A13D11625F8D}" srcOrd="0" destOrd="0" presId="urn:microsoft.com/office/officeart/2005/8/layout/hierarchy1"/>
    <dgm:cxn modelId="{0C2E4D03-6237-44A2-AA6D-3193A30990B1}" srcId="{3B8E4EAC-0780-4511-89F0-30DB7F4D152A}" destId="{6F8BFE26-8D4A-468D-AF43-EAD066616C9F}" srcOrd="0" destOrd="0" parTransId="{27E5FA85-F65A-4460-9752-8CAC64C12504}" sibTransId="{7FB02ED6-29E7-4533-BADD-9E23AEF9D254}"/>
    <dgm:cxn modelId="{68269FBA-3521-4D41-98BC-E4C138876E4F}" srcId="{C1829960-14DE-4167-8242-4F44511F7388}" destId="{A15F2CDE-574A-4246-8ED8-207BD77BDAC0}" srcOrd="0" destOrd="0" parTransId="{CBA635BE-5806-4AA6-A98B-1C52FC2EEB3A}" sibTransId="{5CCD9CFF-ED74-49C9-B617-2D270C344477}"/>
    <dgm:cxn modelId="{699BF4AA-6628-4006-9C3A-37E2EF4559D0}" srcId="{C1829960-14DE-4167-8242-4F44511F7388}" destId="{6B9C501C-FE20-4335-9F17-48952E09ECD2}" srcOrd="4" destOrd="0" parTransId="{8AE1C777-DB06-4F8E-BA6C-56A1AA57D9B4}" sibTransId="{EE813534-ACA5-4E0D-AC95-3411CCA276BD}"/>
    <dgm:cxn modelId="{CF030322-D27D-44E2-9772-63EAAA5CDF2B}" type="presOf" srcId="{90948C23-AB60-47C5-AB0B-8630089886FF}" destId="{81FF944B-CD6C-451F-86C4-852DB8BAFE0E}" srcOrd="0" destOrd="0" presId="urn:microsoft.com/office/officeart/2005/8/layout/hierarchy1"/>
    <dgm:cxn modelId="{6BAA599B-9821-4295-A723-01E851C47678}" type="presOf" srcId="{A33E74D5-402A-4DBC-A737-98652CA5945E}" destId="{2A98F623-3C83-436D-9D65-F36F8524E5C9}" srcOrd="0" destOrd="0" presId="urn:microsoft.com/office/officeart/2005/8/layout/hierarchy1"/>
    <dgm:cxn modelId="{C4ADD3AF-94CF-4049-BAA9-3F25FDBB4C7F}" type="presOf" srcId="{CBA635BE-5806-4AA6-A98B-1C52FC2EEB3A}" destId="{193D74C2-C9E7-4B1F-88FF-F156D91114DB}" srcOrd="0" destOrd="0" presId="urn:microsoft.com/office/officeart/2005/8/layout/hierarchy1"/>
    <dgm:cxn modelId="{694EB89B-ABAC-4DBC-8153-0492D785CD8D}" type="presOf" srcId="{32C3D222-EED7-49C6-93C5-0E72FE80CA67}" destId="{C6BFE535-E5B5-4D1A-95BD-FE14DFA6A696}" srcOrd="0" destOrd="0" presId="urn:microsoft.com/office/officeart/2005/8/layout/hierarchy1"/>
    <dgm:cxn modelId="{74633C20-2965-4515-A798-3F1061003184}" type="presOf" srcId="{53DA238E-596E-4F3D-B95D-A9DC1F8D6544}" destId="{B933DF96-4BE2-4A4C-9694-79448B332F0C}" srcOrd="0" destOrd="0" presId="urn:microsoft.com/office/officeart/2005/8/layout/hierarchy1"/>
    <dgm:cxn modelId="{4DF73D6C-5C15-484A-93AF-BCAF88BC2301}" type="presOf" srcId="{8E00B2A1-A0AF-46A7-A7DD-ADE4E88F5505}" destId="{84CD218F-5B24-4506-AC35-49A630C32769}" srcOrd="0" destOrd="0" presId="urn:microsoft.com/office/officeart/2005/8/layout/hierarchy1"/>
    <dgm:cxn modelId="{B4B0985B-DA79-41E0-903B-909B2192BEC1}" type="presOf" srcId="{EAF49688-A6EF-4064-9DE1-30E32DE691DD}" destId="{58AF327E-5075-4873-B710-BFB06B4B4206}" srcOrd="0" destOrd="0" presId="urn:microsoft.com/office/officeart/2005/8/layout/hierarchy1"/>
    <dgm:cxn modelId="{B208CC6C-4452-4E71-A884-0294FB1670A5}" srcId="{C1829960-14DE-4167-8242-4F44511F7388}" destId="{8E00B2A1-A0AF-46A7-A7DD-ADE4E88F5505}" srcOrd="2" destOrd="0" parTransId="{53DA238E-596E-4F3D-B95D-A9DC1F8D6544}" sibTransId="{D5495DD7-23F9-4380-8902-ED338F736A33}"/>
    <dgm:cxn modelId="{7F0D8D0A-E893-4B56-A308-4F7CA9B4F117}" type="presOf" srcId="{6B9C501C-FE20-4335-9F17-48952E09ECD2}" destId="{11423584-68AC-4384-8A9A-CDBD816B80C2}" srcOrd="0" destOrd="0" presId="urn:microsoft.com/office/officeart/2005/8/layout/hierarchy1"/>
    <dgm:cxn modelId="{CE1C9FDC-E757-4229-9C73-85EF9590497F}" srcId="{C1829960-14DE-4167-8242-4F44511F7388}" destId="{3B8E4EAC-0780-4511-89F0-30DB7F4D152A}" srcOrd="1" destOrd="0" parTransId="{A33E74D5-402A-4DBC-A737-98652CA5945E}" sibTransId="{ABA430E8-5224-4440-BD8C-37AD822643F8}"/>
    <dgm:cxn modelId="{CF0FF69B-569F-4F29-B419-0479961A936D}" type="presOf" srcId="{27E5FA85-F65A-4460-9752-8CAC64C12504}" destId="{5FF1EA9F-A85E-4139-B79B-65143698704D}" srcOrd="0" destOrd="0" presId="urn:microsoft.com/office/officeart/2005/8/layout/hierarchy1"/>
    <dgm:cxn modelId="{0F82CD47-81ED-4FCE-B445-7382744B0E5A}" srcId="{C1829960-14DE-4167-8242-4F44511F7388}" destId="{90948C23-AB60-47C5-AB0B-8630089886FF}" srcOrd="3" destOrd="0" parTransId="{B61A96BC-656B-436C-AD06-FCEA33AA56E6}" sibTransId="{9BE3A1C8-81ED-44FC-A8A6-41B38A1055D0}"/>
    <dgm:cxn modelId="{4601CF1A-BDB5-4C19-823A-72EFC4068C0F}" srcId="{3B8E4EAC-0780-4511-89F0-30DB7F4D152A}" destId="{CFA8B9DA-83E2-438F-9D61-377AAB2C4889}" srcOrd="1" destOrd="0" parTransId="{32C3D222-EED7-49C6-93C5-0E72FE80CA67}" sibTransId="{C015DBB0-6823-4614-8A77-026F2F31BF57}"/>
    <dgm:cxn modelId="{B5DEFFA2-156F-45AA-B9D4-60503CACC49E}" type="presOf" srcId="{8AE1C777-DB06-4F8E-BA6C-56A1AA57D9B4}" destId="{B6CA2468-F64B-4B5C-B3C0-9B4C8B33102B}" srcOrd="0" destOrd="0" presId="urn:microsoft.com/office/officeart/2005/8/layout/hierarchy1"/>
    <dgm:cxn modelId="{82A7CCE2-13A2-486E-956B-4A1E90C45A0F}" type="presOf" srcId="{A15F2CDE-574A-4246-8ED8-207BD77BDAC0}" destId="{DACAC3DB-6D67-4B4E-9B5A-130957654760}" srcOrd="0" destOrd="0" presId="urn:microsoft.com/office/officeart/2005/8/layout/hierarchy1"/>
    <dgm:cxn modelId="{DA71F2A2-CA65-4830-A0AD-7241F5E3EC7B}" type="presParOf" srcId="{58AF327E-5075-4873-B710-BFB06B4B4206}" destId="{9FB2499A-9A61-4157-AC39-0435DB5641DB}" srcOrd="0" destOrd="0" presId="urn:microsoft.com/office/officeart/2005/8/layout/hierarchy1"/>
    <dgm:cxn modelId="{6C68CE14-501C-4EDA-AC93-06C9BAFA5799}" type="presParOf" srcId="{9FB2499A-9A61-4157-AC39-0435DB5641DB}" destId="{98171EB7-9A67-425E-80B4-9368290349DF}" srcOrd="0" destOrd="0" presId="urn:microsoft.com/office/officeart/2005/8/layout/hierarchy1"/>
    <dgm:cxn modelId="{03F358F3-4E92-4CCB-A54A-6F4119C88683}" type="presParOf" srcId="{98171EB7-9A67-425E-80B4-9368290349DF}" destId="{F0BBAEB2-8301-4921-A739-B440CB8DF276}" srcOrd="0" destOrd="0" presId="urn:microsoft.com/office/officeart/2005/8/layout/hierarchy1"/>
    <dgm:cxn modelId="{76305E6F-F5FD-41B3-B174-CB224FCA9CA5}" type="presParOf" srcId="{98171EB7-9A67-425E-80B4-9368290349DF}" destId="{121DD181-371A-4023-A82C-631F6E8EEC73}" srcOrd="1" destOrd="0" presId="urn:microsoft.com/office/officeart/2005/8/layout/hierarchy1"/>
    <dgm:cxn modelId="{A0A69521-2E98-442E-ACF9-BEB63766D2B6}" type="presParOf" srcId="{9FB2499A-9A61-4157-AC39-0435DB5641DB}" destId="{A93C6D0C-C29D-4EB0-A3B8-6B3ECE0C3913}" srcOrd="1" destOrd="0" presId="urn:microsoft.com/office/officeart/2005/8/layout/hierarchy1"/>
    <dgm:cxn modelId="{81766A8C-00F1-42C8-A128-D82EF2728177}" type="presParOf" srcId="{A93C6D0C-C29D-4EB0-A3B8-6B3ECE0C3913}" destId="{193D74C2-C9E7-4B1F-88FF-F156D91114DB}" srcOrd="0" destOrd="0" presId="urn:microsoft.com/office/officeart/2005/8/layout/hierarchy1"/>
    <dgm:cxn modelId="{9C4A3341-CF96-4D33-83D1-5F0210833E3F}" type="presParOf" srcId="{A93C6D0C-C29D-4EB0-A3B8-6B3ECE0C3913}" destId="{AF32E621-BC0B-4CD1-AF81-B5EEFE6E7862}" srcOrd="1" destOrd="0" presId="urn:microsoft.com/office/officeart/2005/8/layout/hierarchy1"/>
    <dgm:cxn modelId="{371EF8AC-3D3E-4594-B976-AF33AF66B776}" type="presParOf" srcId="{AF32E621-BC0B-4CD1-AF81-B5EEFE6E7862}" destId="{EE6A0820-0C8C-4E2D-8999-3FFA4A860AED}" srcOrd="0" destOrd="0" presId="urn:microsoft.com/office/officeart/2005/8/layout/hierarchy1"/>
    <dgm:cxn modelId="{1C425814-0AB3-4659-98E0-42539A4A7171}" type="presParOf" srcId="{EE6A0820-0C8C-4E2D-8999-3FFA4A860AED}" destId="{570B5BFB-E8D8-4B60-B576-9E97E395DF14}" srcOrd="0" destOrd="0" presId="urn:microsoft.com/office/officeart/2005/8/layout/hierarchy1"/>
    <dgm:cxn modelId="{895D5B15-F734-4C53-A916-0FF4C6D5F9DC}" type="presParOf" srcId="{EE6A0820-0C8C-4E2D-8999-3FFA4A860AED}" destId="{DACAC3DB-6D67-4B4E-9B5A-130957654760}" srcOrd="1" destOrd="0" presId="urn:microsoft.com/office/officeart/2005/8/layout/hierarchy1"/>
    <dgm:cxn modelId="{1A05366F-D9F5-4E76-95B0-814C24A16039}" type="presParOf" srcId="{AF32E621-BC0B-4CD1-AF81-B5EEFE6E7862}" destId="{4FC54747-0B0D-4099-9C78-11F0EEF2239D}" srcOrd="1" destOrd="0" presId="urn:microsoft.com/office/officeart/2005/8/layout/hierarchy1"/>
    <dgm:cxn modelId="{6F2F8DD0-E41B-4DF5-B529-C92537DB0997}" type="presParOf" srcId="{A93C6D0C-C29D-4EB0-A3B8-6B3ECE0C3913}" destId="{2A98F623-3C83-436D-9D65-F36F8524E5C9}" srcOrd="2" destOrd="0" presId="urn:microsoft.com/office/officeart/2005/8/layout/hierarchy1"/>
    <dgm:cxn modelId="{6D968679-2BC2-4FE7-AE78-B5F7D1949084}" type="presParOf" srcId="{A93C6D0C-C29D-4EB0-A3B8-6B3ECE0C3913}" destId="{9FF18446-1330-4C86-A93B-DD3E6E4B5EAF}" srcOrd="3" destOrd="0" presId="urn:microsoft.com/office/officeart/2005/8/layout/hierarchy1"/>
    <dgm:cxn modelId="{D010904D-A62E-4DEB-85D3-AE0D7D3E8574}" type="presParOf" srcId="{9FF18446-1330-4C86-A93B-DD3E6E4B5EAF}" destId="{659D2D02-1B77-41D4-9660-438A4F276EC4}" srcOrd="0" destOrd="0" presId="urn:microsoft.com/office/officeart/2005/8/layout/hierarchy1"/>
    <dgm:cxn modelId="{50EF80BE-B35E-4D0F-A67C-51868B3B4C80}" type="presParOf" srcId="{659D2D02-1B77-41D4-9660-438A4F276EC4}" destId="{91C05E9D-866C-45CD-BB6B-FF7F0981796E}" srcOrd="0" destOrd="0" presId="urn:microsoft.com/office/officeart/2005/8/layout/hierarchy1"/>
    <dgm:cxn modelId="{258A0FEC-E4E1-48E4-A09A-70DF31F6049E}" type="presParOf" srcId="{659D2D02-1B77-41D4-9660-438A4F276EC4}" destId="{D7B6D3C5-66EE-41EE-BB8B-76703E730A58}" srcOrd="1" destOrd="0" presId="urn:microsoft.com/office/officeart/2005/8/layout/hierarchy1"/>
    <dgm:cxn modelId="{596583F3-FFD3-4B67-BFA6-E65EB0582D4C}" type="presParOf" srcId="{9FF18446-1330-4C86-A93B-DD3E6E4B5EAF}" destId="{3DAE1041-094D-494A-8823-737702AC7309}" srcOrd="1" destOrd="0" presId="urn:microsoft.com/office/officeart/2005/8/layout/hierarchy1"/>
    <dgm:cxn modelId="{F1FFE40E-FFBD-48CC-B4A2-979CAC04D88F}" type="presParOf" srcId="{3DAE1041-094D-494A-8823-737702AC7309}" destId="{5FF1EA9F-A85E-4139-B79B-65143698704D}" srcOrd="0" destOrd="0" presId="urn:microsoft.com/office/officeart/2005/8/layout/hierarchy1"/>
    <dgm:cxn modelId="{C2D69B3E-48C6-49AC-A751-F9F6FF798025}" type="presParOf" srcId="{3DAE1041-094D-494A-8823-737702AC7309}" destId="{FB5E0D82-B77D-43D4-B34F-76D4B8B49643}" srcOrd="1" destOrd="0" presId="urn:microsoft.com/office/officeart/2005/8/layout/hierarchy1"/>
    <dgm:cxn modelId="{F9CB49F1-2CB8-4192-B430-7A9FD899D8D2}" type="presParOf" srcId="{FB5E0D82-B77D-43D4-B34F-76D4B8B49643}" destId="{7300215C-FA9E-4962-94CC-E1C12ACE14A4}" srcOrd="0" destOrd="0" presId="urn:microsoft.com/office/officeart/2005/8/layout/hierarchy1"/>
    <dgm:cxn modelId="{611D8EDA-BF14-4EED-967A-E1B5CA0A5065}" type="presParOf" srcId="{7300215C-FA9E-4962-94CC-E1C12ACE14A4}" destId="{E3C9C0B1-5D45-413F-BA93-2A38AFD99AC5}" srcOrd="0" destOrd="0" presId="urn:microsoft.com/office/officeart/2005/8/layout/hierarchy1"/>
    <dgm:cxn modelId="{C522448E-7F02-4DF6-A0FD-F4F88A0FEF94}" type="presParOf" srcId="{7300215C-FA9E-4962-94CC-E1C12ACE14A4}" destId="{1AC04E85-0B83-4005-8151-B5976AF7FF23}" srcOrd="1" destOrd="0" presId="urn:microsoft.com/office/officeart/2005/8/layout/hierarchy1"/>
    <dgm:cxn modelId="{1FAF376A-8846-4651-B3B1-1F9272CA18A9}" type="presParOf" srcId="{FB5E0D82-B77D-43D4-B34F-76D4B8B49643}" destId="{F39B6175-28F0-4F8A-A85F-C1E1BA97022F}" srcOrd="1" destOrd="0" presId="urn:microsoft.com/office/officeart/2005/8/layout/hierarchy1"/>
    <dgm:cxn modelId="{76EF880E-BC3C-4660-86DC-9681C2396987}" type="presParOf" srcId="{3DAE1041-094D-494A-8823-737702AC7309}" destId="{C6BFE535-E5B5-4D1A-95BD-FE14DFA6A696}" srcOrd="2" destOrd="0" presId="urn:microsoft.com/office/officeart/2005/8/layout/hierarchy1"/>
    <dgm:cxn modelId="{16EE4D6B-FAC0-4E97-BE19-F68B654FA96F}" type="presParOf" srcId="{3DAE1041-094D-494A-8823-737702AC7309}" destId="{6EE8DB38-6959-4A3D-A8D7-B63EAE1ABA80}" srcOrd="3" destOrd="0" presId="urn:microsoft.com/office/officeart/2005/8/layout/hierarchy1"/>
    <dgm:cxn modelId="{5486768D-E0CD-4AE9-B6EB-42C850B6C939}" type="presParOf" srcId="{6EE8DB38-6959-4A3D-A8D7-B63EAE1ABA80}" destId="{BE4FED92-4710-48BD-B56F-A2000D07E062}" srcOrd="0" destOrd="0" presId="urn:microsoft.com/office/officeart/2005/8/layout/hierarchy1"/>
    <dgm:cxn modelId="{11AB2CB6-EED1-4EF4-82D9-23231B0D1B97}" type="presParOf" srcId="{BE4FED92-4710-48BD-B56F-A2000D07E062}" destId="{A3B52010-1FA7-458C-9CD2-DCB9B227B268}" srcOrd="0" destOrd="0" presId="urn:microsoft.com/office/officeart/2005/8/layout/hierarchy1"/>
    <dgm:cxn modelId="{06F0040A-040C-485E-98FD-C031A0257107}" type="presParOf" srcId="{BE4FED92-4710-48BD-B56F-A2000D07E062}" destId="{CEAEFB10-DBB4-483D-A6E5-A13D11625F8D}" srcOrd="1" destOrd="0" presId="urn:microsoft.com/office/officeart/2005/8/layout/hierarchy1"/>
    <dgm:cxn modelId="{EE864FBC-BDC4-45FD-9326-43CAEF19855B}" type="presParOf" srcId="{6EE8DB38-6959-4A3D-A8D7-B63EAE1ABA80}" destId="{C6BE3414-ED9C-4B65-B0C5-1E3349C94F19}" srcOrd="1" destOrd="0" presId="urn:microsoft.com/office/officeart/2005/8/layout/hierarchy1"/>
    <dgm:cxn modelId="{8114DB3F-F81E-4569-870D-9307E4F08FE7}" type="presParOf" srcId="{A93C6D0C-C29D-4EB0-A3B8-6B3ECE0C3913}" destId="{B933DF96-4BE2-4A4C-9694-79448B332F0C}" srcOrd="4" destOrd="0" presId="urn:microsoft.com/office/officeart/2005/8/layout/hierarchy1"/>
    <dgm:cxn modelId="{FFC974F7-C81D-4272-B28E-C5669E52A13A}" type="presParOf" srcId="{A93C6D0C-C29D-4EB0-A3B8-6B3ECE0C3913}" destId="{3EF2DE12-6E60-46F8-AEE2-5F85DB48722A}" srcOrd="5" destOrd="0" presId="urn:microsoft.com/office/officeart/2005/8/layout/hierarchy1"/>
    <dgm:cxn modelId="{BACB124D-4B9C-405E-8763-6736FC696EB5}" type="presParOf" srcId="{3EF2DE12-6E60-46F8-AEE2-5F85DB48722A}" destId="{2FC9472F-E1AC-4962-A150-5684CF4CAE8A}" srcOrd="0" destOrd="0" presId="urn:microsoft.com/office/officeart/2005/8/layout/hierarchy1"/>
    <dgm:cxn modelId="{8E2B0CDD-AD7F-4E8A-BC5E-E2D7E5A84A0E}" type="presParOf" srcId="{2FC9472F-E1AC-4962-A150-5684CF4CAE8A}" destId="{CC995CD0-A7FA-4460-8570-5F5929E29374}" srcOrd="0" destOrd="0" presId="urn:microsoft.com/office/officeart/2005/8/layout/hierarchy1"/>
    <dgm:cxn modelId="{DB0C6A33-966E-433E-93F3-9FD0C6404137}" type="presParOf" srcId="{2FC9472F-E1AC-4962-A150-5684CF4CAE8A}" destId="{84CD218F-5B24-4506-AC35-49A630C32769}" srcOrd="1" destOrd="0" presId="urn:microsoft.com/office/officeart/2005/8/layout/hierarchy1"/>
    <dgm:cxn modelId="{EBC436B4-866A-4E7B-9D60-2339EE15D584}" type="presParOf" srcId="{3EF2DE12-6E60-46F8-AEE2-5F85DB48722A}" destId="{2D71E647-6A36-4989-89BE-F8E465D10C32}" srcOrd="1" destOrd="0" presId="urn:microsoft.com/office/officeart/2005/8/layout/hierarchy1"/>
    <dgm:cxn modelId="{D4898B3A-7E54-424D-84EF-6AFC3EE5474D}" type="presParOf" srcId="{A93C6D0C-C29D-4EB0-A3B8-6B3ECE0C3913}" destId="{557637D0-D808-40E1-B991-0769272E4762}" srcOrd="6" destOrd="0" presId="urn:microsoft.com/office/officeart/2005/8/layout/hierarchy1"/>
    <dgm:cxn modelId="{69AEED59-6F42-4FC6-9A66-095326381460}" type="presParOf" srcId="{A93C6D0C-C29D-4EB0-A3B8-6B3ECE0C3913}" destId="{2C2E4555-7CF3-48FA-A42C-17EB2D703F5F}" srcOrd="7" destOrd="0" presId="urn:microsoft.com/office/officeart/2005/8/layout/hierarchy1"/>
    <dgm:cxn modelId="{648138C9-464E-4905-B09B-997115FD1069}" type="presParOf" srcId="{2C2E4555-7CF3-48FA-A42C-17EB2D703F5F}" destId="{03A5D1B5-BF17-47AF-B558-F413320CA230}" srcOrd="0" destOrd="0" presId="urn:microsoft.com/office/officeart/2005/8/layout/hierarchy1"/>
    <dgm:cxn modelId="{E01E96D2-E1DC-4468-AF50-33D4BD473FD7}" type="presParOf" srcId="{03A5D1B5-BF17-47AF-B558-F413320CA230}" destId="{736C44EA-4462-4264-98BD-F5A5E5F8A649}" srcOrd="0" destOrd="0" presId="urn:microsoft.com/office/officeart/2005/8/layout/hierarchy1"/>
    <dgm:cxn modelId="{BE517A47-2FBB-4808-B9DE-B4D9713F342D}" type="presParOf" srcId="{03A5D1B5-BF17-47AF-B558-F413320CA230}" destId="{81FF944B-CD6C-451F-86C4-852DB8BAFE0E}" srcOrd="1" destOrd="0" presId="urn:microsoft.com/office/officeart/2005/8/layout/hierarchy1"/>
    <dgm:cxn modelId="{1A33955A-8401-4F87-9E41-15E5E4914B22}" type="presParOf" srcId="{2C2E4555-7CF3-48FA-A42C-17EB2D703F5F}" destId="{49C98876-CE5D-48DF-8397-AA214EC3ADD8}" srcOrd="1" destOrd="0" presId="urn:microsoft.com/office/officeart/2005/8/layout/hierarchy1"/>
    <dgm:cxn modelId="{C4D4B2E6-7FF5-40FB-8418-ADC2043474D9}" type="presParOf" srcId="{A93C6D0C-C29D-4EB0-A3B8-6B3ECE0C3913}" destId="{B6CA2468-F64B-4B5C-B3C0-9B4C8B33102B}" srcOrd="8" destOrd="0" presId="urn:microsoft.com/office/officeart/2005/8/layout/hierarchy1"/>
    <dgm:cxn modelId="{0ED5967C-53C1-4131-996F-9A05272FF83C}" type="presParOf" srcId="{A93C6D0C-C29D-4EB0-A3B8-6B3ECE0C3913}" destId="{B29F2810-9DEF-4AC7-BC51-A3310A961F9A}" srcOrd="9" destOrd="0" presId="urn:microsoft.com/office/officeart/2005/8/layout/hierarchy1"/>
    <dgm:cxn modelId="{3E97521F-6F70-4EBA-B2AE-7849D8DC1935}" type="presParOf" srcId="{B29F2810-9DEF-4AC7-BC51-A3310A961F9A}" destId="{C61A93C1-1F24-4925-9E25-816856B676BC}" srcOrd="0" destOrd="0" presId="urn:microsoft.com/office/officeart/2005/8/layout/hierarchy1"/>
    <dgm:cxn modelId="{565B37E4-768C-4B8D-82C4-CA9109D7314C}" type="presParOf" srcId="{C61A93C1-1F24-4925-9E25-816856B676BC}" destId="{5680A630-5760-4FDD-9780-BFB5175503FC}" srcOrd="0" destOrd="0" presId="urn:microsoft.com/office/officeart/2005/8/layout/hierarchy1"/>
    <dgm:cxn modelId="{62D73D9D-EEBF-4B59-9CAF-8EE7161B239E}" type="presParOf" srcId="{C61A93C1-1F24-4925-9E25-816856B676BC}" destId="{11423584-68AC-4384-8A9A-CDBD816B80C2}" srcOrd="1" destOrd="0" presId="urn:microsoft.com/office/officeart/2005/8/layout/hierarchy1"/>
    <dgm:cxn modelId="{C8C79488-CF16-4FE0-9386-02C076BF9A0A}" type="presParOf" srcId="{B29F2810-9DEF-4AC7-BC51-A3310A961F9A}" destId="{419EADA3-26EB-4B12-A667-C8C605B9C4E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CA2468-F64B-4B5C-B3C0-9B4C8B33102B}">
      <dsp:nvSpPr>
        <dsp:cNvPr id="0" name=""/>
        <dsp:cNvSpPr/>
      </dsp:nvSpPr>
      <dsp:spPr>
        <a:xfrm>
          <a:off x="3962876" y="1810650"/>
          <a:ext cx="3287643" cy="3911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6560"/>
              </a:lnTo>
              <a:lnTo>
                <a:pt x="3287643" y="266560"/>
              </a:lnTo>
              <a:lnTo>
                <a:pt x="3287643" y="391154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7637D0-D808-40E1-B991-0769272E4762}">
      <dsp:nvSpPr>
        <dsp:cNvPr id="0" name=""/>
        <dsp:cNvSpPr/>
      </dsp:nvSpPr>
      <dsp:spPr>
        <a:xfrm>
          <a:off x="3962876" y="1810650"/>
          <a:ext cx="1643821" cy="3911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6560"/>
              </a:lnTo>
              <a:lnTo>
                <a:pt x="1643821" y="266560"/>
              </a:lnTo>
              <a:lnTo>
                <a:pt x="1643821" y="391154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33DF96-4BE2-4A4C-9694-79448B332F0C}">
      <dsp:nvSpPr>
        <dsp:cNvPr id="0" name=""/>
        <dsp:cNvSpPr/>
      </dsp:nvSpPr>
      <dsp:spPr>
        <a:xfrm>
          <a:off x="3917156" y="1810650"/>
          <a:ext cx="91440" cy="39217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92179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BFE535-E5B5-4D1A-95BD-FE14DFA6A696}">
      <dsp:nvSpPr>
        <dsp:cNvPr id="0" name=""/>
        <dsp:cNvSpPr/>
      </dsp:nvSpPr>
      <dsp:spPr>
        <a:xfrm>
          <a:off x="2319054" y="3055845"/>
          <a:ext cx="821910" cy="3911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6560"/>
              </a:lnTo>
              <a:lnTo>
                <a:pt x="821910" y="266560"/>
              </a:lnTo>
              <a:lnTo>
                <a:pt x="821910" y="391154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F1EA9F-A85E-4139-B79B-65143698704D}">
      <dsp:nvSpPr>
        <dsp:cNvPr id="0" name=""/>
        <dsp:cNvSpPr/>
      </dsp:nvSpPr>
      <dsp:spPr>
        <a:xfrm>
          <a:off x="1497143" y="3055845"/>
          <a:ext cx="821910" cy="391154"/>
        </a:xfrm>
        <a:custGeom>
          <a:avLst/>
          <a:gdLst/>
          <a:ahLst/>
          <a:cxnLst/>
          <a:rect l="0" t="0" r="0" b="0"/>
          <a:pathLst>
            <a:path>
              <a:moveTo>
                <a:pt x="821910" y="0"/>
              </a:moveTo>
              <a:lnTo>
                <a:pt x="821910" y="266560"/>
              </a:lnTo>
              <a:lnTo>
                <a:pt x="0" y="266560"/>
              </a:lnTo>
              <a:lnTo>
                <a:pt x="0" y="391154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98F623-3C83-436D-9D65-F36F8524E5C9}">
      <dsp:nvSpPr>
        <dsp:cNvPr id="0" name=""/>
        <dsp:cNvSpPr/>
      </dsp:nvSpPr>
      <dsp:spPr>
        <a:xfrm>
          <a:off x="2319054" y="1810650"/>
          <a:ext cx="1643821" cy="391154"/>
        </a:xfrm>
        <a:custGeom>
          <a:avLst/>
          <a:gdLst/>
          <a:ahLst/>
          <a:cxnLst/>
          <a:rect l="0" t="0" r="0" b="0"/>
          <a:pathLst>
            <a:path>
              <a:moveTo>
                <a:pt x="1643821" y="0"/>
              </a:moveTo>
              <a:lnTo>
                <a:pt x="1643821" y="266560"/>
              </a:lnTo>
              <a:lnTo>
                <a:pt x="0" y="266560"/>
              </a:lnTo>
              <a:lnTo>
                <a:pt x="0" y="391154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3D74C2-C9E7-4B1F-88FF-F156D91114DB}">
      <dsp:nvSpPr>
        <dsp:cNvPr id="0" name=""/>
        <dsp:cNvSpPr/>
      </dsp:nvSpPr>
      <dsp:spPr>
        <a:xfrm>
          <a:off x="675232" y="1810650"/>
          <a:ext cx="3287643" cy="391154"/>
        </a:xfrm>
        <a:custGeom>
          <a:avLst/>
          <a:gdLst/>
          <a:ahLst/>
          <a:cxnLst/>
          <a:rect l="0" t="0" r="0" b="0"/>
          <a:pathLst>
            <a:path>
              <a:moveTo>
                <a:pt x="3287643" y="0"/>
              </a:moveTo>
              <a:lnTo>
                <a:pt x="3287643" y="266560"/>
              </a:lnTo>
              <a:lnTo>
                <a:pt x="0" y="266560"/>
              </a:lnTo>
              <a:lnTo>
                <a:pt x="0" y="391154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BBAEB2-8301-4921-A739-B440CB8DF276}">
      <dsp:nvSpPr>
        <dsp:cNvPr id="0" name=""/>
        <dsp:cNvSpPr/>
      </dsp:nvSpPr>
      <dsp:spPr>
        <a:xfrm>
          <a:off x="3290403" y="956610"/>
          <a:ext cx="1344945" cy="8540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21DD181-371A-4023-A82C-631F6E8EEC73}">
      <dsp:nvSpPr>
        <dsp:cNvPr id="0" name=""/>
        <dsp:cNvSpPr/>
      </dsp:nvSpPr>
      <dsp:spPr>
        <a:xfrm>
          <a:off x="3439842" y="1098577"/>
          <a:ext cx="1344945" cy="8540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err="1" smtClean="0">
              <a:solidFill>
                <a:srgbClr val="002060"/>
              </a:solidFill>
            </a:rPr>
            <a:t>iTPM</a:t>
          </a:r>
          <a:r>
            <a:rPr lang="en-US" sz="1600" b="1" kern="1200" dirty="0" smtClean="0">
              <a:solidFill>
                <a:srgbClr val="002060"/>
              </a:solidFill>
            </a:rPr>
            <a:t> Board Development</a:t>
          </a:r>
          <a:endParaRPr lang="it-IT" sz="1600" b="1" kern="1200" dirty="0">
            <a:solidFill>
              <a:srgbClr val="002060"/>
            </a:solidFill>
          </a:endParaRPr>
        </a:p>
      </dsp:txBody>
      <dsp:txXfrm>
        <a:off x="3464856" y="1123591"/>
        <a:ext cx="1294917" cy="804012"/>
      </dsp:txXfrm>
    </dsp:sp>
    <dsp:sp modelId="{570B5BFB-E8D8-4B60-B576-9E97E395DF14}">
      <dsp:nvSpPr>
        <dsp:cNvPr id="0" name=""/>
        <dsp:cNvSpPr/>
      </dsp:nvSpPr>
      <dsp:spPr>
        <a:xfrm>
          <a:off x="2760" y="2201805"/>
          <a:ext cx="1344945" cy="8540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ACAC3DB-6D67-4B4E-9B5A-130957654760}">
      <dsp:nvSpPr>
        <dsp:cNvPr id="0" name=""/>
        <dsp:cNvSpPr/>
      </dsp:nvSpPr>
      <dsp:spPr>
        <a:xfrm>
          <a:off x="152198" y="2343772"/>
          <a:ext cx="1344945" cy="8540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1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rgbClr val="002060"/>
              </a:solidFill>
            </a:rPr>
            <a:t>Management</a:t>
          </a:r>
          <a:endParaRPr lang="it-IT" sz="1600" b="1" kern="1200" dirty="0">
            <a:solidFill>
              <a:srgbClr val="002060"/>
            </a:solidFill>
          </a:endParaRPr>
        </a:p>
      </dsp:txBody>
      <dsp:txXfrm>
        <a:off x="177212" y="2368786"/>
        <a:ext cx="1294917" cy="804012"/>
      </dsp:txXfrm>
    </dsp:sp>
    <dsp:sp modelId="{91C05E9D-866C-45CD-BB6B-FF7F0981796E}">
      <dsp:nvSpPr>
        <dsp:cNvPr id="0" name=""/>
        <dsp:cNvSpPr/>
      </dsp:nvSpPr>
      <dsp:spPr>
        <a:xfrm>
          <a:off x="1646581" y="2201805"/>
          <a:ext cx="1344945" cy="8540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7B6D3C5-66EE-41EE-BB8B-76703E730A58}">
      <dsp:nvSpPr>
        <dsp:cNvPr id="0" name=""/>
        <dsp:cNvSpPr/>
      </dsp:nvSpPr>
      <dsp:spPr>
        <a:xfrm>
          <a:off x="1796020" y="2343772"/>
          <a:ext cx="1344945" cy="8540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1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rgbClr val="002060"/>
              </a:solidFill>
            </a:rPr>
            <a:t>HW + Basic Firmware </a:t>
          </a:r>
          <a:endParaRPr lang="it-IT" sz="1600" b="1" kern="1200" dirty="0">
            <a:solidFill>
              <a:srgbClr val="002060"/>
            </a:solidFill>
          </a:endParaRPr>
        </a:p>
      </dsp:txBody>
      <dsp:txXfrm>
        <a:off x="1821034" y="2368786"/>
        <a:ext cx="1294917" cy="804012"/>
      </dsp:txXfrm>
    </dsp:sp>
    <dsp:sp modelId="{E3C9C0B1-5D45-413F-BA93-2A38AFD99AC5}">
      <dsp:nvSpPr>
        <dsp:cNvPr id="0" name=""/>
        <dsp:cNvSpPr/>
      </dsp:nvSpPr>
      <dsp:spPr>
        <a:xfrm>
          <a:off x="824670" y="3447000"/>
          <a:ext cx="1344945" cy="8540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AC04E85-0B83-4005-8151-B5976AF7FF23}">
      <dsp:nvSpPr>
        <dsp:cNvPr id="0" name=""/>
        <dsp:cNvSpPr/>
      </dsp:nvSpPr>
      <dsp:spPr>
        <a:xfrm>
          <a:off x="974109" y="3588967"/>
          <a:ext cx="1344945" cy="8540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1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rgbClr val="002060"/>
              </a:solidFill>
            </a:rPr>
            <a:t> Performance Test</a:t>
          </a:r>
          <a:endParaRPr lang="it-IT" sz="1600" b="1" kern="1200" dirty="0">
            <a:solidFill>
              <a:srgbClr val="002060"/>
            </a:solidFill>
          </a:endParaRPr>
        </a:p>
      </dsp:txBody>
      <dsp:txXfrm>
        <a:off x="999123" y="3613981"/>
        <a:ext cx="1294917" cy="804012"/>
      </dsp:txXfrm>
    </dsp:sp>
    <dsp:sp modelId="{A3B52010-1FA7-458C-9CD2-DCB9B227B268}">
      <dsp:nvSpPr>
        <dsp:cNvPr id="0" name=""/>
        <dsp:cNvSpPr/>
      </dsp:nvSpPr>
      <dsp:spPr>
        <a:xfrm>
          <a:off x="2468492" y="3447000"/>
          <a:ext cx="1344945" cy="8540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EAEFB10-DBB4-483D-A6E5-A13D11625F8D}">
      <dsp:nvSpPr>
        <dsp:cNvPr id="0" name=""/>
        <dsp:cNvSpPr/>
      </dsp:nvSpPr>
      <dsp:spPr>
        <a:xfrm>
          <a:off x="2617931" y="3588967"/>
          <a:ext cx="1344945" cy="8540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1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rgbClr val="002060"/>
              </a:solidFill>
            </a:rPr>
            <a:t>Mechanical Design </a:t>
          </a:r>
          <a:endParaRPr lang="it-IT" sz="1600" b="1" kern="1200" dirty="0">
            <a:solidFill>
              <a:srgbClr val="002060"/>
            </a:solidFill>
          </a:endParaRPr>
        </a:p>
      </dsp:txBody>
      <dsp:txXfrm>
        <a:off x="2642945" y="3613981"/>
        <a:ext cx="1294917" cy="804012"/>
      </dsp:txXfrm>
    </dsp:sp>
    <dsp:sp modelId="{CC995CD0-A7FA-4460-8570-5F5929E29374}">
      <dsp:nvSpPr>
        <dsp:cNvPr id="0" name=""/>
        <dsp:cNvSpPr/>
      </dsp:nvSpPr>
      <dsp:spPr>
        <a:xfrm>
          <a:off x="3290403" y="2202830"/>
          <a:ext cx="1344945" cy="8540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4CD218F-5B24-4506-AC35-49A630C32769}">
      <dsp:nvSpPr>
        <dsp:cNvPr id="0" name=""/>
        <dsp:cNvSpPr/>
      </dsp:nvSpPr>
      <dsp:spPr>
        <a:xfrm>
          <a:off x="3439842" y="2344796"/>
          <a:ext cx="1344945" cy="8540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rgbClr val="002060"/>
              </a:solidFill>
            </a:rPr>
            <a:t>Operation Firmware </a:t>
          </a:r>
          <a:endParaRPr lang="it-IT" sz="1600" b="1" kern="1200" dirty="0">
            <a:solidFill>
              <a:srgbClr val="002060"/>
            </a:solidFill>
          </a:endParaRPr>
        </a:p>
      </dsp:txBody>
      <dsp:txXfrm>
        <a:off x="3464856" y="2369810"/>
        <a:ext cx="1294917" cy="804012"/>
      </dsp:txXfrm>
    </dsp:sp>
    <dsp:sp modelId="{736C44EA-4462-4264-98BD-F5A5E5F8A649}">
      <dsp:nvSpPr>
        <dsp:cNvPr id="0" name=""/>
        <dsp:cNvSpPr/>
      </dsp:nvSpPr>
      <dsp:spPr>
        <a:xfrm>
          <a:off x="4934225" y="2201805"/>
          <a:ext cx="1344945" cy="8540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1FF944B-CD6C-451F-86C4-852DB8BAFE0E}">
      <dsp:nvSpPr>
        <dsp:cNvPr id="0" name=""/>
        <dsp:cNvSpPr/>
      </dsp:nvSpPr>
      <dsp:spPr>
        <a:xfrm>
          <a:off x="5083663" y="2343772"/>
          <a:ext cx="1344945" cy="8540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1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rgbClr val="002060"/>
              </a:solidFill>
            </a:rPr>
            <a:t>Test Bench</a:t>
          </a:r>
          <a:endParaRPr lang="it-IT" sz="1600" b="1" kern="1200" dirty="0">
            <a:solidFill>
              <a:srgbClr val="002060"/>
            </a:solidFill>
          </a:endParaRPr>
        </a:p>
      </dsp:txBody>
      <dsp:txXfrm>
        <a:off x="5108677" y="2368786"/>
        <a:ext cx="1294917" cy="804012"/>
      </dsp:txXfrm>
    </dsp:sp>
    <dsp:sp modelId="{5680A630-5760-4FDD-9780-BFB5175503FC}">
      <dsp:nvSpPr>
        <dsp:cNvPr id="0" name=""/>
        <dsp:cNvSpPr/>
      </dsp:nvSpPr>
      <dsp:spPr>
        <a:xfrm>
          <a:off x="6578047" y="2201805"/>
          <a:ext cx="1344945" cy="8540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1423584-68AC-4384-8A9A-CDBD816B80C2}">
      <dsp:nvSpPr>
        <dsp:cNvPr id="0" name=""/>
        <dsp:cNvSpPr/>
      </dsp:nvSpPr>
      <dsp:spPr>
        <a:xfrm>
          <a:off x="6727485" y="2343772"/>
          <a:ext cx="1344945" cy="8540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Software</a:t>
          </a:r>
          <a:endParaRPr lang="it-IT" sz="1600" kern="1200" dirty="0"/>
        </a:p>
      </dsp:txBody>
      <dsp:txXfrm>
        <a:off x="6752499" y="2368786"/>
        <a:ext cx="1294917" cy="8040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5034F0-1EFD-4E05-829D-7EE1CDCEC8DB}" type="datetimeFigureOut">
              <a:rPr lang="it-IT" smtClean="0"/>
              <a:t>10/05/16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26C0A1-79D1-41BE-B4D4-1C75187E49E6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492192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F30779-2460-4B86-BFB5-12CA9ABC106F}" type="datetimeFigureOut">
              <a:rPr lang="it-IT" smtClean="0"/>
              <a:t>10/05/16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B53F5F-F280-4204-BCEA-A6A17BDFA8BC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193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B53F5F-F280-4204-BCEA-A6A17BDFA8BC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03647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Power Supply Rejection Ratio</a:t>
            </a: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B53F5F-F280-4204-BCEA-A6A17BDFA8BC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523197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B53F5F-F280-4204-BCEA-A6A17BDFA8BC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508862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SYSREF must be source synchronous with the device clock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2CDCFB-678F-4A94-856D-C59469A3A2D7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7636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 smtClean="0"/>
              <a:t>In the picture there are the elements</a:t>
            </a:r>
            <a:r>
              <a:rPr lang="en-US" baseline="0" noProof="0" dirty="0" smtClean="0"/>
              <a:t> of the system: </a:t>
            </a:r>
          </a:p>
          <a:p>
            <a:pPr marL="228600" indent="-228600">
              <a:buAutoNum type="arabicParenR"/>
            </a:pPr>
            <a:r>
              <a:rPr lang="en-US" baseline="0" noProof="0" dirty="0" smtClean="0"/>
              <a:t>A Signal Generator, with low harmonics, good spectral purity, low phase noise</a:t>
            </a:r>
          </a:p>
          <a:p>
            <a:pPr marL="228600" indent="-228600">
              <a:buAutoNum type="arabicParenR"/>
            </a:pPr>
            <a:r>
              <a:rPr lang="en-US" baseline="0" noProof="0" dirty="0" smtClean="0"/>
              <a:t>Filters to suppress harmonics and spurious signals</a:t>
            </a:r>
          </a:p>
          <a:p>
            <a:pPr marL="228600" indent="-228600">
              <a:buAutoNum type="arabicParenR"/>
            </a:pPr>
            <a:r>
              <a:rPr lang="it-IT" baseline="0" noProof="0" dirty="0" err="1" smtClean="0"/>
              <a:t>Power</a:t>
            </a:r>
            <a:r>
              <a:rPr lang="it-IT" baseline="0" noProof="0" dirty="0" smtClean="0"/>
              <a:t> </a:t>
            </a:r>
            <a:r>
              <a:rPr lang="it-IT" baseline="0" noProof="0" dirty="0" err="1" smtClean="0"/>
              <a:t>meter</a:t>
            </a:r>
            <a:r>
              <a:rPr lang="it-IT" baseline="0" noProof="0" dirty="0" smtClean="0"/>
              <a:t> to </a:t>
            </a:r>
            <a:r>
              <a:rPr lang="it-IT" baseline="0" noProof="0" dirty="0" err="1" smtClean="0"/>
              <a:t>measure</a:t>
            </a:r>
            <a:r>
              <a:rPr lang="it-IT" baseline="0" noProof="0" dirty="0" smtClean="0"/>
              <a:t> the RF output </a:t>
            </a:r>
            <a:r>
              <a:rPr lang="it-IT" baseline="0" noProof="0" dirty="0" err="1" smtClean="0"/>
              <a:t>power</a:t>
            </a:r>
            <a:r>
              <a:rPr lang="it-IT" baseline="0" noProof="0" dirty="0" smtClean="0"/>
              <a:t> of </a:t>
            </a:r>
            <a:r>
              <a:rPr lang="it-IT" baseline="0" noProof="0" dirty="0" err="1" smtClean="0"/>
              <a:t>Signal</a:t>
            </a:r>
            <a:r>
              <a:rPr lang="it-IT" baseline="0" noProof="0" dirty="0" smtClean="0"/>
              <a:t> Generator and for </a:t>
            </a:r>
            <a:r>
              <a:rPr lang="it-IT" baseline="0" noProof="0" dirty="0" err="1" smtClean="0"/>
              <a:t>its</a:t>
            </a:r>
            <a:r>
              <a:rPr lang="it-IT" baseline="0" noProof="0" dirty="0" smtClean="0"/>
              <a:t> control</a:t>
            </a:r>
            <a:endParaRPr lang="en-US" baseline="0" noProof="0" dirty="0" smtClean="0"/>
          </a:p>
          <a:p>
            <a:pPr marL="228600" indent="-228600">
              <a:buAutoNum type="arabicParenR"/>
            </a:pPr>
            <a:r>
              <a:rPr lang="it-IT" baseline="0" noProof="0" dirty="0" smtClean="0"/>
              <a:t>Source and </a:t>
            </a:r>
            <a:r>
              <a:rPr lang="en-US" baseline="0" noProof="0" dirty="0" smtClean="0"/>
              <a:t>Sinks</a:t>
            </a:r>
            <a:r>
              <a:rPr lang="it-IT" baseline="0" noProof="0" dirty="0" smtClean="0"/>
              <a:t> must be </a:t>
            </a:r>
            <a:r>
              <a:rPr lang="it-IT" baseline="0" noProof="0" dirty="0" err="1" smtClean="0"/>
              <a:t>locked</a:t>
            </a:r>
            <a:r>
              <a:rPr lang="it-IT" baseline="0" noProof="0" dirty="0" smtClean="0"/>
              <a:t> to the </a:t>
            </a:r>
            <a:r>
              <a:rPr lang="it-IT" baseline="0" noProof="0" dirty="0" err="1" smtClean="0"/>
              <a:t>same</a:t>
            </a:r>
            <a:r>
              <a:rPr lang="it-IT" baseline="0" noProof="0" dirty="0" smtClean="0"/>
              <a:t> </a:t>
            </a:r>
            <a:r>
              <a:rPr lang="it-IT" baseline="0" noProof="0" dirty="0" err="1" smtClean="0"/>
              <a:t>stable</a:t>
            </a:r>
            <a:r>
              <a:rPr lang="it-IT" baseline="0" noProof="0" dirty="0" smtClean="0"/>
              <a:t> Reference</a:t>
            </a:r>
          </a:p>
          <a:p>
            <a:pPr marL="228600" indent="-228600">
              <a:buAutoNum type="arabicParenR"/>
            </a:pPr>
            <a:r>
              <a:rPr lang="it-IT" baseline="0" noProof="0" dirty="0" smtClean="0"/>
              <a:t>A workstation </a:t>
            </a:r>
            <a:r>
              <a:rPr lang="it-IT" baseline="0" noProof="0" dirty="0" err="1" smtClean="0"/>
              <a:t>that</a:t>
            </a:r>
            <a:r>
              <a:rPr lang="it-IT" baseline="0" noProof="0" dirty="0" smtClean="0"/>
              <a:t> </a:t>
            </a:r>
            <a:r>
              <a:rPr lang="it-IT" baseline="0" noProof="0" dirty="0" err="1" smtClean="0"/>
              <a:t>controls</a:t>
            </a:r>
            <a:r>
              <a:rPr lang="it-IT" baseline="0" noProof="0" dirty="0" smtClean="0"/>
              <a:t> the </a:t>
            </a:r>
            <a:r>
              <a:rPr lang="it-IT" baseline="0" noProof="0" dirty="0" err="1" smtClean="0"/>
              <a:t>instruments</a:t>
            </a:r>
            <a:r>
              <a:rPr lang="it-IT" baseline="0" noProof="0" dirty="0" smtClean="0"/>
              <a:t> over a GPIB bus, </a:t>
            </a:r>
            <a:r>
              <a:rPr lang="it-IT" baseline="0" noProof="0" dirty="0" err="1" smtClean="0"/>
              <a:t>controls</a:t>
            </a:r>
            <a:r>
              <a:rPr lang="it-IT" baseline="0" noProof="0" dirty="0" smtClean="0"/>
              <a:t> </a:t>
            </a:r>
            <a:r>
              <a:rPr lang="it-IT" baseline="0" noProof="0" dirty="0" err="1" smtClean="0"/>
              <a:t>also</a:t>
            </a:r>
            <a:r>
              <a:rPr lang="it-IT" baseline="0" noProof="0" dirty="0" smtClean="0"/>
              <a:t> the ADU </a:t>
            </a:r>
            <a:r>
              <a:rPr lang="it-IT" baseline="0" noProof="0" dirty="0" err="1" smtClean="0"/>
              <a:t>board</a:t>
            </a:r>
            <a:r>
              <a:rPr lang="it-IT" baseline="0" noProof="0" dirty="0" smtClean="0"/>
              <a:t>, </a:t>
            </a:r>
            <a:r>
              <a:rPr lang="it-IT" baseline="0" noProof="0" dirty="0" err="1" smtClean="0"/>
              <a:t>receives</a:t>
            </a:r>
            <a:r>
              <a:rPr lang="it-IT" baseline="0" noProof="0" dirty="0" smtClean="0"/>
              <a:t> and </a:t>
            </a:r>
            <a:r>
              <a:rPr lang="en-US" baseline="0" noProof="0" dirty="0" smtClean="0"/>
              <a:t>processes</a:t>
            </a:r>
            <a:r>
              <a:rPr lang="it-IT" baseline="0" noProof="0" dirty="0" smtClean="0"/>
              <a:t> </a:t>
            </a:r>
            <a:r>
              <a:rPr lang="it-IT" baseline="0" noProof="0" dirty="0" err="1" smtClean="0"/>
              <a:t>measurements</a:t>
            </a:r>
            <a:r>
              <a:rPr lang="it-IT" baseline="0" noProof="0" dirty="0" smtClean="0"/>
              <a:t> data</a:t>
            </a:r>
            <a:endParaRPr lang="en-US" noProof="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ABACA-3F69-294A-97AF-F692E078BED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451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I show </a:t>
            </a:r>
            <a:r>
              <a:rPr lang="it-IT" dirty="0" err="1" smtClean="0"/>
              <a:t>you</a:t>
            </a:r>
            <a:r>
              <a:rPr lang="it-IT" dirty="0" smtClean="0"/>
              <a:t> some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results</a:t>
            </a:r>
            <a:r>
              <a:rPr lang="it-IT" baseline="0" dirty="0" smtClean="0"/>
              <a:t> from the </a:t>
            </a:r>
            <a:r>
              <a:rPr lang="it-IT" baseline="0" dirty="0" err="1" smtClean="0"/>
              <a:t>measurement</a:t>
            </a:r>
            <a:r>
              <a:rPr lang="it-IT" baseline="0" dirty="0" smtClean="0"/>
              <a:t> on the BOARD with ADA.</a:t>
            </a:r>
          </a:p>
          <a:p>
            <a:r>
              <a:rPr lang="it-IT" baseline="0" dirty="0" smtClean="0"/>
              <a:t>The </a:t>
            </a:r>
            <a:r>
              <a:rPr lang="it-IT" baseline="0" dirty="0" err="1" smtClean="0"/>
              <a:t>dispersion</a:t>
            </a:r>
            <a:r>
              <a:rPr lang="it-IT" baseline="0" dirty="0" smtClean="0"/>
              <a:t> of </a:t>
            </a:r>
            <a:r>
              <a:rPr lang="it-IT" baseline="0" dirty="0" err="1" smtClean="0"/>
              <a:t>all</a:t>
            </a:r>
            <a:r>
              <a:rPr lang="it-IT" baseline="0" dirty="0" smtClean="0"/>
              <a:t> the input trends </a:t>
            </a:r>
            <a:r>
              <a:rPr lang="it-IT" baseline="0" dirty="0" err="1" smtClean="0"/>
              <a:t>is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within</a:t>
            </a:r>
            <a:r>
              <a:rPr lang="it-IT" baseline="0" dirty="0" smtClean="0"/>
              <a:t> 0.6 dB. </a:t>
            </a:r>
            <a:r>
              <a:rPr lang="it-IT" baseline="0" dirty="0" err="1" smtClean="0"/>
              <a:t>Also</a:t>
            </a:r>
            <a:r>
              <a:rPr lang="it-IT" baseline="0" dirty="0" smtClean="0"/>
              <a:t> the gain </a:t>
            </a:r>
            <a:r>
              <a:rPr lang="it-IT" baseline="0" dirty="0" err="1" smtClean="0"/>
              <a:t>flatness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is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within</a:t>
            </a:r>
            <a:r>
              <a:rPr lang="it-IT" baseline="0" dirty="0" smtClean="0"/>
              <a:t> 0.6 dB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ABACA-3F69-294A-97AF-F692E078BED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6171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I show </a:t>
            </a:r>
            <a:r>
              <a:rPr lang="it-IT" dirty="0" err="1" smtClean="0"/>
              <a:t>you</a:t>
            </a:r>
            <a:r>
              <a:rPr lang="it-IT" dirty="0" smtClean="0"/>
              <a:t> some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results</a:t>
            </a:r>
            <a:r>
              <a:rPr lang="it-IT" baseline="0" dirty="0" smtClean="0"/>
              <a:t> from the </a:t>
            </a:r>
            <a:r>
              <a:rPr lang="it-IT" baseline="0" dirty="0" err="1" smtClean="0"/>
              <a:t>measurement</a:t>
            </a:r>
            <a:r>
              <a:rPr lang="it-IT" baseline="0" dirty="0" smtClean="0"/>
              <a:t> on the BOARD with ADA.</a:t>
            </a:r>
          </a:p>
          <a:p>
            <a:r>
              <a:rPr lang="it-IT" baseline="0" dirty="0" smtClean="0"/>
              <a:t>The </a:t>
            </a:r>
            <a:r>
              <a:rPr lang="it-IT" baseline="0" dirty="0" err="1" smtClean="0"/>
              <a:t>dispersion</a:t>
            </a:r>
            <a:r>
              <a:rPr lang="it-IT" baseline="0" dirty="0" smtClean="0"/>
              <a:t> of </a:t>
            </a:r>
            <a:r>
              <a:rPr lang="it-IT" baseline="0" dirty="0" err="1" smtClean="0"/>
              <a:t>all</a:t>
            </a:r>
            <a:r>
              <a:rPr lang="it-IT" baseline="0" dirty="0" smtClean="0"/>
              <a:t> the input trends </a:t>
            </a:r>
            <a:r>
              <a:rPr lang="it-IT" baseline="0" dirty="0" err="1" smtClean="0"/>
              <a:t>is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within</a:t>
            </a:r>
            <a:r>
              <a:rPr lang="it-IT" baseline="0" dirty="0" smtClean="0"/>
              <a:t> 0.6 dB. </a:t>
            </a:r>
            <a:r>
              <a:rPr lang="it-IT" baseline="0" dirty="0" err="1" smtClean="0"/>
              <a:t>Also</a:t>
            </a:r>
            <a:r>
              <a:rPr lang="it-IT" baseline="0" dirty="0" smtClean="0"/>
              <a:t> the gain </a:t>
            </a:r>
            <a:r>
              <a:rPr lang="it-IT" baseline="0" dirty="0" err="1" smtClean="0"/>
              <a:t>flatness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is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within</a:t>
            </a:r>
            <a:r>
              <a:rPr lang="it-IT" baseline="0" dirty="0" smtClean="0"/>
              <a:t> 0.6 dB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ABACA-3F69-294A-97AF-F692E078BED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6171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baseline="0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ABACA-3F69-294A-97AF-F692E078BED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617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gi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gif"/><Relationship Id="rId3" Type="http://schemas.openxmlformats.org/officeDocument/2006/relationships/image" Target="../media/image4.jpe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gif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gif"/><Relationship Id="rId3" Type="http://schemas.openxmlformats.org/officeDocument/2006/relationships/image" Target="../media/image4.jpe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gif"/><Relationship Id="rId3" Type="http://schemas.openxmlformats.org/officeDocument/2006/relationships/image" Target="../media/image4.jpe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gif"/><Relationship Id="rId3" Type="http://schemas.openxmlformats.org/officeDocument/2006/relationships/image" Target="../media/image4.jpe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gif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jpe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gif"/><Relationship Id="rId3" Type="http://schemas.openxmlformats.org/officeDocument/2006/relationships/image" Target="../media/image4.jpe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gif"/><Relationship Id="rId3" Type="http://schemas.openxmlformats.org/officeDocument/2006/relationships/image" Target="../media/image4.jpe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gif"/><Relationship Id="rId3" Type="http://schemas.openxmlformats.org/officeDocument/2006/relationships/image" Target="../media/image4.jpe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gif"/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jpeg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.gif"/><Relationship Id="rId3" Type="http://schemas.openxmlformats.org/officeDocument/2006/relationships/image" Target="../media/image4.jpeg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gif"/><Relationship Id="rId3" Type="http://schemas.openxmlformats.org/officeDocument/2006/relationships/image" Target="../media/image4.jpe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.gif"/><Relationship Id="rId3" Type="http://schemas.openxmlformats.org/officeDocument/2006/relationships/image" Target="../media/image4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gif"/><Relationship Id="rId3" Type="http://schemas.openxmlformats.org/officeDocument/2006/relationships/image" Target="../media/image4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773C-A7AA-4C50-B102-864434EC9D82}" type="slidenum">
              <a:rPr lang="it-IT" smtClean="0"/>
              <a:t>‹n.›</a:t>
            </a:fld>
            <a:endParaRPr lang="it-IT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8151" y="133392"/>
            <a:ext cx="1913466" cy="1011680"/>
          </a:xfrm>
          <a:prstGeom prst="rect">
            <a:avLst/>
          </a:prstGeom>
        </p:spPr>
      </p:pic>
      <p:pic>
        <p:nvPicPr>
          <p:cNvPr id="9" name="Immagine 11" descr="logo_sanitas.jpg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4428454" y="200008"/>
            <a:ext cx="2171700" cy="619446"/>
          </a:xfrm>
          <a:prstGeom prst="rect">
            <a:avLst/>
          </a:prstGeom>
        </p:spPr>
      </p:pic>
      <p:pic>
        <p:nvPicPr>
          <p:cNvPr id="11" name="Immagine 0" descr="INAF_finale.gif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98352" y="41679"/>
            <a:ext cx="936104" cy="9361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478221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773C-A7AA-4C50-B102-864434EC9D82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22031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773C-A7AA-4C50-B102-864434EC9D82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89468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39750" y="1628775"/>
            <a:ext cx="8064500" cy="4464050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10" name="Immagine 0" descr="INAF_finale.gif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6237312"/>
            <a:ext cx="504056" cy="504056"/>
          </a:xfrm>
          <a:prstGeom prst="rect">
            <a:avLst/>
          </a:prstGeom>
          <a:noFill/>
        </p:spPr>
      </p:pic>
      <p:pic>
        <p:nvPicPr>
          <p:cNvPr id="11" name="Immagine 7" descr="logo_sanitas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6309320"/>
            <a:ext cx="1161894" cy="331413"/>
          </a:xfrm>
          <a:prstGeom prst="rect">
            <a:avLst/>
          </a:prstGeom>
        </p:spPr>
      </p:pic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1464772" y="6388258"/>
            <a:ext cx="35813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ctr" defTabSz="914400" rtl="0" eaLnBrk="1" latinLnBrk="0" hangingPunct="1">
              <a:defRPr sz="1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050" i="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SKA AADC</a:t>
            </a:r>
            <a:r>
              <a:rPr lang="it-IT" sz="1050" i="0" baseline="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 </a:t>
            </a:r>
            <a:r>
              <a:rPr lang="en-US" sz="1050" i="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All Hands Meeting, May 9</a:t>
            </a:r>
            <a:r>
              <a:rPr lang="en-US" sz="1050" i="0" baseline="3000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th</a:t>
            </a:r>
            <a:r>
              <a:rPr lang="en-US" sz="1050" i="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 - 13</a:t>
            </a:r>
            <a:r>
              <a:rPr lang="en-US" sz="1050" i="0" baseline="3000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th</a:t>
            </a:r>
            <a:r>
              <a:rPr lang="en-US" sz="1050" i="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, 2016</a:t>
            </a:r>
            <a:endParaRPr lang="it-IT" sz="1050" i="0" dirty="0">
              <a:solidFill>
                <a:schemeClr val="bg2">
                  <a:lumMod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25436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84365-0BF9-4BC9-9586-E528F9B07927}" type="datetime1">
              <a:rPr lang="it-IT" smtClean="0"/>
              <a:t>10/05/16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773C-A7AA-4C50-B102-864434EC9D82}" type="slidenum">
              <a:rPr lang="it-IT" smtClean="0"/>
              <a:t>‹n.›</a:t>
            </a:fld>
            <a:endParaRPr lang="it-IT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8151" y="133392"/>
            <a:ext cx="1913466" cy="1011680"/>
          </a:xfrm>
          <a:prstGeom prst="rect">
            <a:avLst/>
          </a:prstGeom>
        </p:spPr>
      </p:pic>
      <p:pic>
        <p:nvPicPr>
          <p:cNvPr id="9" name="Immagine 11" descr="logo_sanitas.jpg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4428454" y="200008"/>
            <a:ext cx="2171700" cy="619446"/>
          </a:xfrm>
          <a:prstGeom prst="rect">
            <a:avLst/>
          </a:prstGeom>
        </p:spPr>
      </p:pic>
      <p:pic>
        <p:nvPicPr>
          <p:cNvPr id="11" name="Immagine 0" descr="INAF_finale.gif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98352" y="41679"/>
            <a:ext cx="936104" cy="9361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76312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+mn-lt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+mn-lt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+mn-lt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+mn-lt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fld id="{FBA96DCF-3BF7-438B-8805-A0AC25281263}" type="datetime1">
              <a:rPr lang="it-IT" smtClean="0"/>
              <a:pPr/>
              <a:t>10/05/16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37883" y="6356351"/>
            <a:ext cx="3086100" cy="365125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773C-A7AA-4C50-B102-864434EC9D82}" type="slidenum">
              <a:rPr lang="it-IT" smtClean="0"/>
              <a:t>‹n.›</a:t>
            </a:fld>
            <a:endParaRPr lang="it-IT"/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1464772" y="6388258"/>
            <a:ext cx="35813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ctr" defTabSz="914400" rtl="0" eaLnBrk="1" latinLnBrk="0" hangingPunct="1">
              <a:defRPr sz="1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050" i="0" dirty="0" smtClean="0">
                <a:latin typeface="+mn-lt"/>
              </a:rPr>
              <a:t>SKA AADC</a:t>
            </a:r>
            <a:r>
              <a:rPr lang="it-IT" sz="1050" i="0" baseline="0" dirty="0" smtClean="0">
                <a:latin typeface="+mn-lt"/>
              </a:rPr>
              <a:t> </a:t>
            </a:r>
            <a:r>
              <a:rPr lang="en-US" sz="1050" i="0" dirty="0" smtClean="0">
                <a:latin typeface="+mn-lt"/>
              </a:rPr>
              <a:t>All Hands Meeting, May 9</a:t>
            </a:r>
            <a:r>
              <a:rPr lang="en-US" sz="1050" i="0" baseline="30000" dirty="0" smtClean="0">
                <a:latin typeface="+mn-lt"/>
              </a:rPr>
              <a:t>th</a:t>
            </a:r>
            <a:r>
              <a:rPr lang="en-US" sz="1050" i="0" dirty="0" smtClean="0">
                <a:latin typeface="+mn-lt"/>
              </a:rPr>
              <a:t> - 13</a:t>
            </a:r>
            <a:r>
              <a:rPr lang="en-US" sz="1050" i="0" baseline="30000" dirty="0" smtClean="0">
                <a:latin typeface="+mn-lt"/>
              </a:rPr>
              <a:t>th</a:t>
            </a:r>
            <a:r>
              <a:rPr lang="en-US" sz="1050" i="0" dirty="0" smtClean="0">
                <a:latin typeface="+mn-lt"/>
              </a:rPr>
              <a:t>, 2016</a:t>
            </a:r>
            <a:endParaRPr lang="it-IT" sz="1050" i="0" dirty="0">
              <a:latin typeface="+mn-lt"/>
            </a:endParaRPr>
          </a:p>
        </p:txBody>
      </p:sp>
      <p:pic>
        <p:nvPicPr>
          <p:cNvPr id="10" name="Immagine 0" descr="INAF_finale.gif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3" y="6220221"/>
            <a:ext cx="521147" cy="521147"/>
          </a:xfrm>
          <a:prstGeom prst="rect">
            <a:avLst/>
          </a:prstGeom>
          <a:noFill/>
        </p:spPr>
      </p:pic>
      <p:pic>
        <p:nvPicPr>
          <p:cNvPr id="11" name="Immagine 7" descr="logo_sanitas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6309320"/>
            <a:ext cx="1161894" cy="331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380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855B8-CC68-484D-8C04-5DC760726175}" type="datetime1">
              <a:rPr lang="it-IT" smtClean="0"/>
              <a:t>10/05/16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773C-A7AA-4C50-B102-864434EC9D82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037732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773C-A7AA-4C50-B102-864434EC9D82}" type="slidenum">
              <a:rPr lang="it-IT" smtClean="0"/>
              <a:t>‹n.›</a:t>
            </a:fld>
            <a:endParaRPr lang="it-IT"/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-446686" y="6356350"/>
            <a:ext cx="3985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ctr" defTabSz="914400" rtl="0" eaLnBrk="1" latinLnBrk="0" hangingPunct="1">
              <a:defRPr sz="1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 smtClean="0"/>
              <a:t>M. Alderighi, INAF – IASF Milano 15/12/15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27003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C8A46-EE0D-4DF8-A792-775A014B88AF}" type="datetime1">
              <a:rPr lang="it-IT" smtClean="0"/>
              <a:t>10/05/16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773C-A7AA-4C50-B102-864434EC9D82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123797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773C-A7AA-4C50-B102-864434EC9D82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81216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26F9D-FF38-4C3D-92F3-22DD396915A1}" type="datetime1">
              <a:rPr lang="it-IT" smtClean="0"/>
              <a:t>10/05/16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773C-A7AA-4C50-B102-864434EC9D82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7725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+mn-lt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+mn-lt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+mn-lt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+mn-lt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37883" y="6356351"/>
            <a:ext cx="3086100" cy="365125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773C-A7AA-4C50-B102-864434EC9D82}" type="slidenum">
              <a:rPr lang="it-IT" smtClean="0"/>
              <a:t>‹n.›</a:t>
            </a:fld>
            <a:endParaRPr lang="it-IT"/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1464772" y="6388258"/>
            <a:ext cx="35813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ctr" defTabSz="914400" rtl="0" eaLnBrk="1" latinLnBrk="0" hangingPunct="1">
              <a:defRPr sz="1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050" i="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SKA AADC</a:t>
            </a:r>
            <a:r>
              <a:rPr lang="it-IT" sz="1050" i="0" baseline="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 </a:t>
            </a:r>
            <a:r>
              <a:rPr lang="en-US" sz="1050" i="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All Hands Meeting, May 9</a:t>
            </a:r>
            <a:r>
              <a:rPr lang="en-US" sz="1050" i="0" baseline="3000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th</a:t>
            </a:r>
            <a:r>
              <a:rPr lang="en-US" sz="1050" i="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 - 13</a:t>
            </a:r>
            <a:r>
              <a:rPr lang="en-US" sz="1050" i="0" baseline="3000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th</a:t>
            </a:r>
            <a:r>
              <a:rPr lang="en-US" sz="1050" i="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, 2016</a:t>
            </a:r>
            <a:endParaRPr lang="it-IT" sz="1050" i="0" dirty="0">
              <a:solidFill>
                <a:schemeClr val="bg2">
                  <a:lumMod val="25000"/>
                </a:schemeClr>
              </a:solidFill>
              <a:latin typeface="+mn-lt"/>
            </a:endParaRPr>
          </a:p>
        </p:txBody>
      </p:sp>
      <p:pic>
        <p:nvPicPr>
          <p:cNvPr id="10" name="Immagine 0" descr="INAF_finale.gif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3" y="6220221"/>
            <a:ext cx="521147" cy="521147"/>
          </a:xfrm>
          <a:prstGeom prst="rect">
            <a:avLst/>
          </a:prstGeom>
          <a:noFill/>
        </p:spPr>
      </p:pic>
      <p:pic>
        <p:nvPicPr>
          <p:cNvPr id="11" name="Immagine 7" descr="logo_sanitas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6309320"/>
            <a:ext cx="1161894" cy="331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6893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D234D-C01D-413A-B749-C04A7BDD3638}" type="datetime1">
              <a:rPr lang="it-IT" smtClean="0"/>
              <a:t>10/05/16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773C-A7AA-4C50-B102-864434EC9D82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35405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AB606-848F-48BD-96EA-F6448440BE5A}" type="datetime1">
              <a:rPr lang="it-IT" smtClean="0"/>
              <a:t>10/05/16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773C-A7AA-4C50-B102-864434EC9D82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24883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BF526-3584-4E6C-AC90-8966FDF0CB79}" type="datetime1">
              <a:rPr lang="it-IT" smtClean="0"/>
              <a:t>10/05/16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773C-A7AA-4C50-B102-864434EC9D82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50828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F026E-0247-4A84-A811-5990FCAF28A9}" type="datetime1">
              <a:rPr lang="it-IT" smtClean="0"/>
              <a:t>10/05/16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773C-A7AA-4C50-B102-864434EC9D82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76487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39750" y="1628775"/>
            <a:ext cx="8064500" cy="4464050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10" name="Immagine 0" descr="INAF_finale.gif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6237312"/>
            <a:ext cx="504056" cy="504056"/>
          </a:xfrm>
          <a:prstGeom prst="rect">
            <a:avLst/>
          </a:prstGeom>
          <a:noFill/>
        </p:spPr>
      </p:pic>
      <p:pic>
        <p:nvPicPr>
          <p:cNvPr id="11" name="Immagine 7" descr="logo_sanitas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6309320"/>
            <a:ext cx="1161894" cy="331413"/>
          </a:xfrm>
          <a:prstGeom prst="rect">
            <a:avLst/>
          </a:prstGeom>
        </p:spPr>
      </p:pic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1464772" y="6388258"/>
            <a:ext cx="35813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ctr" defTabSz="914400" rtl="0" eaLnBrk="1" latinLnBrk="0" hangingPunct="1">
              <a:defRPr sz="1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050" i="0" dirty="0" smtClean="0">
                <a:latin typeface="+mn-lt"/>
              </a:rPr>
              <a:t>SKA AADC</a:t>
            </a:r>
            <a:r>
              <a:rPr lang="it-IT" sz="1050" i="0" baseline="0" dirty="0" smtClean="0">
                <a:latin typeface="+mn-lt"/>
              </a:rPr>
              <a:t> </a:t>
            </a:r>
            <a:r>
              <a:rPr lang="en-US" sz="1050" i="0" dirty="0" smtClean="0">
                <a:latin typeface="+mn-lt"/>
              </a:rPr>
              <a:t>All Hands Meeting, May 9</a:t>
            </a:r>
            <a:r>
              <a:rPr lang="en-US" sz="1050" i="0" baseline="30000" dirty="0" smtClean="0">
                <a:latin typeface="+mn-lt"/>
              </a:rPr>
              <a:t>th</a:t>
            </a:r>
            <a:r>
              <a:rPr lang="en-US" sz="1050" i="0" dirty="0" smtClean="0">
                <a:latin typeface="+mn-lt"/>
              </a:rPr>
              <a:t> - 13</a:t>
            </a:r>
            <a:r>
              <a:rPr lang="en-US" sz="1050" i="0" baseline="30000" dirty="0" smtClean="0">
                <a:latin typeface="+mn-lt"/>
              </a:rPr>
              <a:t>th</a:t>
            </a:r>
            <a:r>
              <a:rPr lang="en-US" sz="1050" i="0" dirty="0" smtClean="0">
                <a:latin typeface="+mn-lt"/>
              </a:rPr>
              <a:t>, 2016</a:t>
            </a:r>
            <a:endParaRPr lang="it-IT" sz="1050" i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552904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84365-0BF9-4BC9-9586-E528F9B07927}" type="datetime1">
              <a:rPr lang="it-IT" smtClean="0"/>
              <a:t>10/05/16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773C-A7AA-4C50-B102-864434EC9D82}" type="slidenum">
              <a:rPr lang="it-IT" smtClean="0"/>
              <a:t>‹n.›</a:t>
            </a:fld>
            <a:endParaRPr lang="it-IT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8151" y="133392"/>
            <a:ext cx="1913466" cy="1011680"/>
          </a:xfrm>
          <a:prstGeom prst="rect">
            <a:avLst/>
          </a:prstGeom>
        </p:spPr>
      </p:pic>
      <p:pic>
        <p:nvPicPr>
          <p:cNvPr id="9" name="Immagine 11" descr="logo_sanitas.jpg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4428454" y="200008"/>
            <a:ext cx="2171700" cy="619446"/>
          </a:xfrm>
          <a:prstGeom prst="rect">
            <a:avLst/>
          </a:prstGeom>
        </p:spPr>
      </p:pic>
      <p:pic>
        <p:nvPicPr>
          <p:cNvPr id="11" name="Immagine 0" descr="INAF_finale.gif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98352" y="41679"/>
            <a:ext cx="936104" cy="9361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57812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+mn-lt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+mn-lt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+mn-lt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+mn-lt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fld id="{FBA96DCF-3BF7-438B-8805-A0AC25281263}" type="datetime1">
              <a:rPr lang="it-IT" smtClean="0"/>
              <a:pPr/>
              <a:t>10/05/16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37883" y="6356351"/>
            <a:ext cx="3086100" cy="365125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773C-A7AA-4C50-B102-864434EC9D82}" type="slidenum">
              <a:rPr lang="it-IT" smtClean="0"/>
              <a:t>‹n.›</a:t>
            </a:fld>
            <a:endParaRPr lang="it-IT"/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1464772" y="6388258"/>
            <a:ext cx="35813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ctr" defTabSz="914400" rtl="0" eaLnBrk="1" latinLnBrk="0" hangingPunct="1">
              <a:defRPr sz="1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050" i="0" dirty="0" smtClean="0">
                <a:latin typeface="+mn-lt"/>
              </a:rPr>
              <a:t>SKA AADC</a:t>
            </a:r>
            <a:r>
              <a:rPr lang="it-IT" sz="1050" i="0" baseline="0" dirty="0" smtClean="0">
                <a:latin typeface="+mn-lt"/>
              </a:rPr>
              <a:t> </a:t>
            </a:r>
            <a:r>
              <a:rPr lang="en-US" sz="1050" i="0" dirty="0" smtClean="0">
                <a:latin typeface="+mn-lt"/>
              </a:rPr>
              <a:t>All Hands Meeting, May 9</a:t>
            </a:r>
            <a:r>
              <a:rPr lang="en-US" sz="1050" i="0" baseline="30000" dirty="0" smtClean="0">
                <a:latin typeface="+mn-lt"/>
              </a:rPr>
              <a:t>th</a:t>
            </a:r>
            <a:r>
              <a:rPr lang="en-US" sz="1050" i="0" dirty="0" smtClean="0">
                <a:latin typeface="+mn-lt"/>
              </a:rPr>
              <a:t> - 13</a:t>
            </a:r>
            <a:r>
              <a:rPr lang="en-US" sz="1050" i="0" baseline="30000" dirty="0" smtClean="0">
                <a:latin typeface="+mn-lt"/>
              </a:rPr>
              <a:t>th</a:t>
            </a:r>
            <a:r>
              <a:rPr lang="en-US" sz="1050" i="0" dirty="0" smtClean="0">
                <a:latin typeface="+mn-lt"/>
              </a:rPr>
              <a:t>, 2016</a:t>
            </a:r>
            <a:endParaRPr lang="it-IT" sz="1050" i="0" dirty="0">
              <a:latin typeface="+mn-lt"/>
            </a:endParaRPr>
          </a:p>
        </p:txBody>
      </p:sp>
      <p:pic>
        <p:nvPicPr>
          <p:cNvPr id="10" name="Immagine 0" descr="INAF_finale.gif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3" y="6220221"/>
            <a:ext cx="521147" cy="521147"/>
          </a:xfrm>
          <a:prstGeom prst="rect">
            <a:avLst/>
          </a:prstGeom>
          <a:noFill/>
        </p:spPr>
      </p:pic>
      <p:pic>
        <p:nvPicPr>
          <p:cNvPr id="11" name="Immagine 7" descr="logo_sanitas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6309320"/>
            <a:ext cx="1161894" cy="331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171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855B8-CC68-484D-8C04-5DC760726175}" type="datetime1">
              <a:rPr lang="it-IT" smtClean="0"/>
              <a:t>10/05/16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773C-A7AA-4C50-B102-864434EC9D82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43366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773C-A7AA-4C50-B102-864434EC9D82}" type="slidenum">
              <a:rPr lang="it-IT" smtClean="0"/>
              <a:t>‹n.›</a:t>
            </a:fld>
            <a:endParaRPr lang="it-IT"/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-446686" y="6356350"/>
            <a:ext cx="3985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ctr" defTabSz="914400" rtl="0" eaLnBrk="1" latinLnBrk="0" hangingPunct="1">
              <a:defRPr sz="1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 smtClean="0"/>
              <a:t>M. Alderighi, INAF – IASF Milano 15/12/15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046474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C8A46-EE0D-4DF8-A792-775A014B88AF}" type="datetime1">
              <a:rPr lang="it-IT" smtClean="0"/>
              <a:t>10/05/16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773C-A7AA-4C50-B102-864434EC9D82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36790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773C-A7AA-4C50-B102-864434EC9D82}" type="slidenum">
              <a:rPr lang="it-IT" smtClean="0"/>
              <a:t>‹n.›</a:t>
            </a:fld>
            <a:endParaRPr lang="it-IT"/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1464772" y="6388258"/>
            <a:ext cx="35813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ctr" defTabSz="914400" rtl="0" eaLnBrk="1" latinLnBrk="0" hangingPunct="1">
              <a:defRPr sz="1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050" i="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SKA AADC</a:t>
            </a:r>
            <a:r>
              <a:rPr lang="it-IT" sz="1050" i="0" baseline="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 </a:t>
            </a:r>
            <a:r>
              <a:rPr lang="en-US" sz="1050" i="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All Hands Meeting, May 9</a:t>
            </a:r>
            <a:r>
              <a:rPr lang="en-US" sz="1050" i="0" baseline="3000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th</a:t>
            </a:r>
            <a:r>
              <a:rPr lang="en-US" sz="1050" i="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 - 13</a:t>
            </a:r>
            <a:r>
              <a:rPr lang="en-US" sz="1050" i="0" baseline="3000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th</a:t>
            </a:r>
            <a:r>
              <a:rPr lang="en-US" sz="1050" i="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, 2016</a:t>
            </a:r>
            <a:endParaRPr lang="it-IT" sz="1050" i="0" dirty="0">
              <a:solidFill>
                <a:schemeClr val="bg2">
                  <a:lumMod val="25000"/>
                </a:schemeClr>
              </a:solidFill>
              <a:latin typeface="+mn-lt"/>
            </a:endParaRPr>
          </a:p>
        </p:txBody>
      </p:sp>
      <p:pic>
        <p:nvPicPr>
          <p:cNvPr id="8" name="Immagine 0" descr="INAF_finale.gif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3" y="6220221"/>
            <a:ext cx="521147" cy="521147"/>
          </a:xfrm>
          <a:prstGeom prst="rect">
            <a:avLst/>
          </a:prstGeom>
          <a:noFill/>
        </p:spPr>
      </p:pic>
      <p:pic>
        <p:nvPicPr>
          <p:cNvPr id="9" name="Immagine 7" descr="logo_sanitas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6309320"/>
            <a:ext cx="1161894" cy="331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47254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773C-A7AA-4C50-B102-864434EC9D82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75833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26F9D-FF38-4C3D-92F3-22DD396915A1}" type="datetime1">
              <a:rPr lang="it-IT" smtClean="0"/>
              <a:t>10/05/16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773C-A7AA-4C50-B102-864434EC9D82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574638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D234D-C01D-413A-B749-C04A7BDD3638}" type="datetime1">
              <a:rPr lang="it-IT" smtClean="0"/>
              <a:t>10/05/16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773C-A7AA-4C50-B102-864434EC9D82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05412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AB606-848F-48BD-96EA-F6448440BE5A}" type="datetime1">
              <a:rPr lang="it-IT" smtClean="0"/>
              <a:t>10/05/16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773C-A7AA-4C50-B102-864434EC9D82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277925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BF526-3584-4E6C-AC90-8966FDF0CB79}" type="datetime1">
              <a:rPr lang="it-IT" smtClean="0"/>
              <a:t>10/05/16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773C-A7AA-4C50-B102-864434EC9D82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345277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F026E-0247-4A84-A811-5990FCAF28A9}" type="datetime1">
              <a:rPr lang="it-IT" smtClean="0"/>
              <a:t>10/05/16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773C-A7AA-4C50-B102-864434EC9D82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395031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39750" y="1628775"/>
            <a:ext cx="8064500" cy="4464050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10" name="Immagine 0" descr="INAF_finale.gif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6237312"/>
            <a:ext cx="504056" cy="504056"/>
          </a:xfrm>
          <a:prstGeom prst="rect">
            <a:avLst/>
          </a:prstGeom>
          <a:noFill/>
        </p:spPr>
      </p:pic>
      <p:pic>
        <p:nvPicPr>
          <p:cNvPr id="11" name="Immagine 7" descr="logo_sanitas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6309320"/>
            <a:ext cx="1161894" cy="331413"/>
          </a:xfrm>
          <a:prstGeom prst="rect">
            <a:avLst/>
          </a:prstGeom>
        </p:spPr>
      </p:pic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1464772" y="6388258"/>
            <a:ext cx="35813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ctr" defTabSz="914400" rtl="0" eaLnBrk="1" latinLnBrk="0" hangingPunct="1">
              <a:defRPr sz="1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050" i="0" dirty="0" smtClean="0">
                <a:latin typeface="+mn-lt"/>
              </a:rPr>
              <a:t>SKA AADC</a:t>
            </a:r>
            <a:r>
              <a:rPr lang="it-IT" sz="1050" i="0" baseline="0" dirty="0" smtClean="0">
                <a:latin typeface="+mn-lt"/>
              </a:rPr>
              <a:t> </a:t>
            </a:r>
            <a:r>
              <a:rPr lang="en-US" sz="1050" i="0" dirty="0" smtClean="0">
                <a:latin typeface="+mn-lt"/>
              </a:rPr>
              <a:t>All Hands Meeting, May 9</a:t>
            </a:r>
            <a:r>
              <a:rPr lang="en-US" sz="1050" i="0" baseline="30000" dirty="0" smtClean="0">
                <a:latin typeface="+mn-lt"/>
              </a:rPr>
              <a:t>th</a:t>
            </a:r>
            <a:r>
              <a:rPr lang="en-US" sz="1050" i="0" dirty="0" smtClean="0">
                <a:latin typeface="+mn-lt"/>
              </a:rPr>
              <a:t> - 13</a:t>
            </a:r>
            <a:r>
              <a:rPr lang="en-US" sz="1050" i="0" baseline="30000" dirty="0" smtClean="0">
                <a:latin typeface="+mn-lt"/>
              </a:rPr>
              <a:t>th</a:t>
            </a:r>
            <a:r>
              <a:rPr lang="en-US" sz="1050" i="0" dirty="0" smtClean="0">
                <a:latin typeface="+mn-lt"/>
              </a:rPr>
              <a:t>, 2016</a:t>
            </a:r>
            <a:endParaRPr lang="it-IT" sz="1050" i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978337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84365-0BF9-4BC9-9586-E528F9B07927}" type="datetime1">
              <a:rPr lang="it-IT" smtClean="0"/>
              <a:t>10/05/16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773C-A7AA-4C50-B102-864434EC9D82}" type="slidenum">
              <a:rPr lang="it-IT" smtClean="0"/>
              <a:t>‹n.›</a:t>
            </a:fld>
            <a:endParaRPr lang="it-IT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8151" y="133392"/>
            <a:ext cx="1913466" cy="1011680"/>
          </a:xfrm>
          <a:prstGeom prst="rect">
            <a:avLst/>
          </a:prstGeom>
        </p:spPr>
      </p:pic>
      <p:pic>
        <p:nvPicPr>
          <p:cNvPr id="9" name="Immagine 11" descr="logo_sanitas.jpg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4428454" y="200008"/>
            <a:ext cx="2171700" cy="619446"/>
          </a:xfrm>
          <a:prstGeom prst="rect">
            <a:avLst/>
          </a:prstGeom>
        </p:spPr>
      </p:pic>
      <p:pic>
        <p:nvPicPr>
          <p:cNvPr id="11" name="Immagine 0" descr="INAF_finale.gif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98352" y="41679"/>
            <a:ext cx="936104" cy="9361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58392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+mn-lt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+mn-lt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+mn-lt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+mn-lt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fld id="{FBA96DCF-3BF7-438B-8805-A0AC25281263}" type="datetime1">
              <a:rPr lang="it-IT" smtClean="0"/>
              <a:pPr/>
              <a:t>10/05/16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37883" y="6356351"/>
            <a:ext cx="3086100" cy="365125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773C-A7AA-4C50-B102-864434EC9D82}" type="slidenum">
              <a:rPr lang="it-IT" smtClean="0"/>
              <a:t>‹n.›</a:t>
            </a:fld>
            <a:endParaRPr lang="it-IT"/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1464772" y="6388258"/>
            <a:ext cx="35813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ctr" defTabSz="914400" rtl="0" eaLnBrk="1" latinLnBrk="0" hangingPunct="1">
              <a:defRPr sz="1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050" i="0" dirty="0" smtClean="0">
                <a:latin typeface="+mn-lt"/>
              </a:rPr>
              <a:t>SKA AADC</a:t>
            </a:r>
            <a:r>
              <a:rPr lang="it-IT" sz="1050" i="0" baseline="0" dirty="0" smtClean="0">
                <a:latin typeface="+mn-lt"/>
              </a:rPr>
              <a:t> </a:t>
            </a:r>
            <a:r>
              <a:rPr lang="en-US" sz="1050" i="0" dirty="0" smtClean="0">
                <a:latin typeface="+mn-lt"/>
              </a:rPr>
              <a:t>All Hands Meeting, May 9</a:t>
            </a:r>
            <a:r>
              <a:rPr lang="en-US" sz="1050" i="0" baseline="30000" dirty="0" smtClean="0">
                <a:latin typeface="+mn-lt"/>
              </a:rPr>
              <a:t>th</a:t>
            </a:r>
            <a:r>
              <a:rPr lang="en-US" sz="1050" i="0" dirty="0" smtClean="0">
                <a:latin typeface="+mn-lt"/>
              </a:rPr>
              <a:t> - 13</a:t>
            </a:r>
            <a:r>
              <a:rPr lang="en-US" sz="1050" i="0" baseline="30000" dirty="0" smtClean="0">
                <a:latin typeface="+mn-lt"/>
              </a:rPr>
              <a:t>th</a:t>
            </a:r>
            <a:r>
              <a:rPr lang="en-US" sz="1050" i="0" dirty="0" smtClean="0">
                <a:latin typeface="+mn-lt"/>
              </a:rPr>
              <a:t>, 2016</a:t>
            </a:r>
            <a:endParaRPr lang="it-IT" sz="1050" i="0" dirty="0">
              <a:latin typeface="+mn-lt"/>
            </a:endParaRPr>
          </a:p>
        </p:txBody>
      </p:sp>
      <p:pic>
        <p:nvPicPr>
          <p:cNvPr id="10" name="Immagine 0" descr="INAF_finale.gif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3" y="6220221"/>
            <a:ext cx="521147" cy="521147"/>
          </a:xfrm>
          <a:prstGeom prst="rect">
            <a:avLst/>
          </a:prstGeom>
          <a:noFill/>
        </p:spPr>
      </p:pic>
      <p:pic>
        <p:nvPicPr>
          <p:cNvPr id="11" name="Immagine 7" descr="logo_sanitas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6309320"/>
            <a:ext cx="1161894" cy="331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389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855B8-CC68-484D-8C04-5DC760726175}" type="datetime1">
              <a:rPr lang="it-IT" smtClean="0"/>
              <a:t>10/05/16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773C-A7AA-4C50-B102-864434EC9D82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9289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773C-A7AA-4C50-B102-864434EC9D82}" type="slidenum">
              <a:rPr lang="it-IT" smtClean="0"/>
              <a:t>‹n.›</a:t>
            </a:fld>
            <a:endParaRPr lang="it-IT"/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1464772" y="6388258"/>
            <a:ext cx="35813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ctr" defTabSz="914400" rtl="0" eaLnBrk="1" latinLnBrk="0" hangingPunct="1">
              <a:defRPr sz="1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050" i="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SKA AADC</a:t>
            </a:r>
            <a:r>
              <a:rPr lang="it-IT" sz="1050" i="0" baseline="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 </a:t>
            </a:r>
            <a:r>
              <a:rPr lang="en-US" sz="1050" i="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All Hands Meeting, May 9</a:t>
            </a:r>
            <a:r>
              <a:rPr lang="en-US" sz="1050" i="0" baseline="3000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th</a:t>
            </a:r>
            <a:r>
              <a:rPr lang="en-US" sz="1050" i="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 - 13</a:t>
            </a:r>
            <a:r>
              <a:rPr lang="en-US" sz="1050" i="0" baseline="3000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th</a:t>
            </a:r>
            <a:r>
              <a:rPr lang="en-US" sz="1050" i="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, 2016</a:t>
            </a:r>
            <a:endParaRPr lang="it-IT" sz="1050" i="0" dirty="0">
              <a:solidFill>
                <a:schemeClr val="bg2">
                  <a:lumMod val="25000"/>
                </a:schemeClr>
              </a:solidFill>
              <a:latin typeface="+mn-lt"/>
            </a:endParaRPr>
          </a:p>
        </p:txBody>
      </p:sp>
      <p:pic>
        <p:nvPicPr>
          <p:cNvPr id="9" name="Immagine 0" descr="INAF_finale.gif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3" y="6220221"/>
            <a:ext cx="521147" cy="521147"/>
          </a:xfrm>
          <a:prstGeom prst="rect">
            <a:avLst/>
          </a:prstGeom>
          <a:noFill/>
        </p:spPr>
      </p:pic>
      <p:pic>
        <p:nvPicPr>
          <p:cNvPr id="11" name="Immagine 7" descr="logo_sanitas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6309320"/>
            <a:ext cx="1161894" cy="331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885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773C-A7AA-4C50-B102-864434EC9D82}" type="slidenum">
              <a:rPr lang="it-IT" smtClean="0"/>
              <a:t>‹n.›</a:t>
            </a:fld>
            <a:endParaRPr lang="it-IT"/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-446686" y="6356350"/>
            <a:ext cx="3985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ctr" defTabSz="914400" rtl="0" eaLnBrk="1" latinLnBrk="0" hangingPunct="1">
              <a:defRPr sz="1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 smtClean="0"/>
              <a:t>M. Alderighi, INAF – IASF Milano 15/12/15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96626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C8A46-EE0D-4DF8-A792-775A014B88AF}" type="datetime1">
              <a:rPr lang="it-IT" smtClean="0"/>
              <a:t>10/05/16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773C-A7AA-4C50-B102-864434EC9D82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786509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773C-A7AA-4C50-B102-864434EC9D82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0537866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26F9D-FF38-4C3D-92F3-22DD396915A1}" type="datetime1">
              <a:rPr lang="it-IT" smtClean="0"/>
              <a:t>10/05/16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773C-A7AA-4C50-B102-864434EC9D82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840684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D234D-C01D-413A-B749-C04A7BDD3638}" type="datetime1">
              <a:rPr lang="it-IT" smtClean="0"/>
              <a:t>10/05/16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773C-A7AA-4C50-B102-864434EC9D82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682332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AB606-848F-48BD-96EA-F6448440BE5A}" type="datetime1">
              <a:rPr lang="it-IT" smtClean="0"/>
              <a:t>10/05/16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773C-A7AA-4C50-B102-864434EC9D82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481057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BF526-3584-4E6C-AC90-8966FDF0CB79}" type="datetime1">
              <a:rPr lang="it-IT" smtClean="0"/>
              <a:t>10/05/16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773C-A7AA-4C50-B102-864434EC9D82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9404459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F026E-0247-4A84-A811-5990FCAF28A9}" type="datetime1">
              <a:rPr lang="it-IT" smtClean="0"/>
              <a:t>10/05/16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773C-A7AA-4C50-B102-864434EC9D82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555679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39750" y="1628775"/>
            <a:ext cx="8064500" cy="4464050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10" name="Immagine 0" descr="INAF_finale.gif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6237312"/>
            <a:ext cx="504056" cy="504056"/>
          </a:xfrm>
          <a:prstGeom prst="rect">
            <a:avLst/>
          </a:prstGeom>
          <a:noFill/>
        </p:spPr>
      </p:pic>
      <p:pic>
        <p:nvPicPr>
          <p:cNvPr id="11" name="Immagine 7" descr="logo_sanitas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6309320"/>
            <a:ext cx="1161894" cy="331413"/>
          </a:xfrm>
          <a:prstGeom prst="rect">
            <a:avLst/>
          </a:prstGeom>
        </p:spPr>
      </p:pic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1464772" y="6388258"/>
            <a:ext cx="35813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ctr" defTabSz="914400" rtl="0" eaLnBrk="1" latinLnBrk="0" hangingPunct="1">
              <a:defRPr sz="1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050" i="0" dirty="0" smtClean="0">
                <a:latin typeface="+mn-lt"/>
              </a:rPr>
              <a:t>SKA AADC</a:t>
            </a:r>
            <a:r>
              <a:rPr lang="it-IT" sz="1050" i="0" baseline="0" dirty="0" smtClean="0">
                <a:latin typeface="+mn-lt"/>
              </a:rPr>
              <a:t> </a:t>
            </a:r>
            <a:r>
              <a:rPr lang="en-US" sz="1050" i="0" dirty="0" smtClean="0">
                <a:latin typeface="+mn-lt"/>
              </a:rPr>
              <a:t>All Hands Meeting, May 9</a:t>
            </a:r>
            <a:r>
              <a:rPr lang="en-US" sz="1050" i="0" baseline="30000" dirty="0" smtClean="0">
                <a:latin typeface="+mn-lt"/>
              </a:rPr>
              <a:t>th</a:t>
            </a:r>
            <a:r>
              <a:rPr lang="en-US" sz="1050" i="0" dirty="0" smtClean="0">
                <a:latin typeface="+mn-lt"/>
              </a:rPr>
              <a:t> - 13</a:t>
            </a:r>
            <a:r>
              <a:rPr lang="en-US" sz="1050" i="0" baseline="30000" dirty="0" smtClean="0">
                <a:latin typeface="+mn-lt"/>
              </a:rPr>
              <a:t>th</a:t>
            </a:r>
            <a:r>
              <a:rPr lang="en-US" sz="1050" i="0" dirty="0" smtClean="0">
                <a:latin typeface="+mn-lt"/>
              </a:rPr>
              <a:t>, 2016</a:t>
            </a:r>
            <a:endParaRPr lang="it-IT" sz="1050" i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50157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773C-A7AA-4C50-B102-864434EC9D82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6866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773C-A7AA-4C50-B102-864434EC9D82}" type="slidenum">
              <a:rPr lang="it-IT" smtClean="0"/>
              <a:t>‹n.›</a:t>
            </a:fld>
            <a:endParaRPr lang="it-IT"/>
          </a:p>
        </p:txBody>
      </p:sp>
      <p:sp>
        <p:nvSpPr>
          <p:cNvPr id="6" name="Footer Placeholder 4"/>
          <p:cNvSpPr txBox="1">
            <a:spLocks/>
          </p:cNvSpPr>
          <p:nvPr userDrawn="1"/>
        </p:nvSpPr>
        <p:spPr>
          <a:xfrm>
            <a:off x="1464772" y="6388258"/>
            <a:ext cx="35813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ctr" defTabSz="914400" rtl="0" eaLnBrk="1" latinLnBrk="0" hangingPunct="1">
              <a:defRPr sz="1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050" i="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SKA AADC</a:t>
            </a:r>
            <a:r>
              <a:rPr lang="it-IT" sz="1050" i="0" baseline="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 </a:t>
            </a:r>
            <a:r>
              <a:rPr lang="en-US" sz="1050" i="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All Hands Meeting, May 9</a:t>
            </a:r>
            <a:r>
              <a:rPr lang="en-US" sz="1050" i="0" baseline="3000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th</a:t>
            </a:r>
            <a:r>
              <a:rPr lang="en-US" sz="1050" i="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 - 13</a:t>
            </a:r>
            <a:r>
              <a:rPr lang="en-US" sz="1050" i="0" baseline="3000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th</a:t>
            </a:r>
            <a:r>
              <a:rPr lang="en-US" sz="1050" i="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, 2016</a:t>
            </a:r>
            <a:endParaRPr lang="it-IT" sz="1050" i="0" dirty="0">
              <a:solidFill>
                <a:schemeClr val="bg2">
                  <a:lumMod val="25000"/>
                </a:schemeClr>
              </a:solidFill>
              <a:latin typeface="+mn-lt"/>
            </a:endParaRPr>
          </a:p>
        </p:txBody>
      </p:sp>
      <p:pic>
        <p:nvPicPr>
          <p:cNvPr id="7" name="Immagine 0" descr="INAF_finale.gif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3" y="6220221"/>
            <a:ext cx="521147" cy="521147"/>
          </a:xfrm>
          <a:prstGeom prst="rect">
            <a:avLst/>
          </a:prstGeom>
          <a:noFill/>
        </p:spPr>
      </p:pic>
      <p:pic>
        <p:nvPicPr>
          <p:cNvPr id="8" name="Immagine 7" descr="logo_sanitas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6309320"/>
            <a:ext cx="1161894" cy="331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972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773C-A7AA-4C50-B102-864434EC9D82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2883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773C-A7AA-4C50-B102-864434EC9D82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99726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773C-A7AA-4C50-B102-864434EC9D82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20138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36.xml"/><Relationship Id="rId13" Type="http://schemas.openxmlformats.org/officeDocument/2006/relationships/theme" Target="../theme/theme3.xml"/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48.xml"/><Relationship Id="rId13" Type="http://schemas.openxmlformats.org/officeDocument/2006/relationships/theme" Target="../theme/theme4.xml"/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5773C-A7AA-4C50-B102-864434EC9D82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6859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08BC2B-9556-4BAB-AC17-3C6F0186B643}" type="datetime1">
              <a:rPr lang="it-IT" smtClean="0"/>
              <a:t>10/05/16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5773C-A7AA-4C50-B102-864434EC9D82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75417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08BC2B-9556-4BAB-AC17-3C6F0186B643}" type="datetime1">
              <a:rPr lang="it-IT" smtClean="0"/>
              <a:t>10/05/16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5773C-A7AA-4C50-B102-864434EC9D82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1138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08BC2B-9556-4BAB-AC17-3C6F0186B643}" type="datetime1">
              <a:rPr lang="it-IT" smtClean="0"/>
              <a:t>10/05/16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5773C-A7AA-4C50-B102-864434EC9D82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8612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onica@iasf-milano.inaf.it" TargetMode="External"/><Relationship Id="rId4" Type="http://schemas.openxmlformats.org/officeDocument/2006/relationships/hyperlink" Target="mailto:sandro.pastore@sanitaseg.it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0.png"/><Relationship Id="rId12" Type="http://schemas.openxmlformats.org/officeDocument/2006/relationships/image" Target="../media/image31.png"/><Relationship Id="rId13" Type="http://schemas.openxmlformats.org/officeDocument/2006/relationships/image" Target="../media/image32.png"/><Relationship Id="rId14" Type="http://schemas.openxmlformats.org/officeDocument/2006/relationships/image" Target="../media/image33.png"/><Relationship Id="rId15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7" Type="http://schemas.openxmlformats.org/officeDocument/2006/relationships/image" Target="../media/image26.png"/><Relationship Id="rId8" Type="http://schemas.openxmlformats.org/officeDocument/2006/relationships/image" Target="../media/image27.png"/><Relationship Id="rId9" Type="http://schemas.openxmlformats.org/officeDocument/2006/relationships/image" Target="../media/image28.png"/><Relationship Id="rId10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image" Target="../media/image38.png"/><Relationship Id="rId6" Type="http://schemas.openxmlformats.org/officeDocument/2006/relationships/image" Target="../media/image39.png"/><Relationship Id="rId7" Type="http://schemas.openxmlformats.org/officeDocument/2006/relationships/image" Target="../media/image40.png"/><Relationship Id="rId8" Type="http://schemas.openxmlformats.org/officeDocument/2006/relationships/image" Target="../media/image41.png"/><Relationship Id="rId9" Type="http://schemas.openxmlformats.org/officeDocument/2006/relationships/image" Target="../media/image42.png"/><Relationship Id="rId10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6.emf"/><Relationship Id="rId3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png"/><Relationship Id="rId5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8.png"/><Relationship Id="rId3" Type="http://schemas.openxmlformats.org/officeDocument/2006/relationships/image" Target="../media/image4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ng"/><Relationship Id="rId3" Type="http://schemas.openxmlformats.org/officeDocument/2006/relationships/image" Target="../media/image5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4" Type="http://schemas.openxmlformats.org/officeDocument/2006/relationships/image" Target="../media/image55.png"/><Relationship Id="rId5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gi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4" Type="http://schemas.openxmlformats.org/officeDocument/2006/relationships/image" Target="../media/image59.jpeg"/><Relationship Id="rId5" Type="http://schemas.openxmlformats.org/officeDocument/2006/relationships/image" Target="../media/image60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4" Type="http://schemas.openxmlformats.org/officeDocument/2006/relationships/image" Target="../media/image62.png"/><Relationship Id="rId5" Type="http://schemas.openxmlformats.org/officeDocument/2006/relationships/image" Target="../media/image63.png"/><Relationship Id="rId6" Type="http://schemas.openxmlformats.org/officeDocument/2006/relationships/image" Target="../media/image64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4" Type="http://schemas.openxmlformats.org/officeDocument/2006/relationships/image" Target="../media/image66.png"/><Relationship Id="rId5" Type="http://schemas.openxmlformats.org/officeDocument/2006/relationships/image" Target="../media/image67.png"/><Relationship Id="rId6" Type="http://schemas.openxmlformats.org/officeDocument/2006/relationships/image" Target="../media/image68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9.png"/><Relationship Id="rId3" Type="http://schemas.openxmlformats.org/officeDocument/2006/relationships/image" Target="../media/image70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1.png"/><Relationship Id="rId3" Type="http://schemas.openxmlformats.org/officeDocument/2006/relationships/image" Target="../media/image7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4" Type="http://schemas.openxmlformats.org/officeDocument/2006/relationships/image" Target="../media/image74.png"/><Relationship Id="rId5" Type="http://schemas.openxmlformats.org/officeDocument/2006/relationships/image" Target="../media/image75.png"/><Relationship Id="rId6" Type="http://schemas.openxmlformats.org/officeDocument/2006/relationships/image" Target="../media/image76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3.gif"/><Relationship Id="rId9" Type="http://schemas.openxmlformats.org/officeDocument/2006/relationships/image" Target="../media/image15.jpe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7.png"/><Relationship Id="rId3" Type="http://schemas.openxmlformats.org/officeDocument/2006/relationships/image" Target="../media/image78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4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9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1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2.emf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3.emf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i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TPM</a:t>
            </a: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cs typeface="Arial" panose="020B0604020202020204" pitchFamily="34" charset="0"/>
              </a:rPr>
              <a:t>Monica </a:t>
            </a:r>
            <a:r>
              <a:rPr lang="en-US" dirty="0" err="1" smtClean="0">
                <a:cs typeface="Arial" panose="020B0604020202020204" pitchFamily="34" charset="0"/>
              </a:rPr>
              <a:t>Alderighi</a:t>
            </a:r>
            <a:r>
              <a:rPr lang="en-US" dirty="0" smtClean="0">
                <a:cs typeface="Arial" panose="020B0604020202020204" pitchFamily="34" charset="0"/>
              </a:rPr>
              <a:t>, </a:t>
            </a:r>
            <a:r>
              <a:rPr lang="en-US" dirty="0" smtClean="0">
                <a:cs typeface="Arial" panose="020B0604020202020204" pitchFamily="34" charset="0"/>
                <a:hlinkClick r:id="rId3"/>
              </a:rPr>
              <a:t>monica@iasf-milano.inaf.it</a:t>
            </a:r>
            <a:endParaRPr lang="en-US" dirty="0" smtClean="0">
              <a:cs typeface="Arial" panose="020B0604020202020204" pitchFamily="34" charset="0"/>
            </a:endParaRPr>
          </a:p>
          <a:p>
            <a:r>
              <a:rPr lang="en-US" dirty="0" smtClean="0">
                <a:cs typeface="Arial" panose="020B0604020202020204" pitchFamily="34" charset="0"/>
              </a:rPr>
              <a:t>Sandro </a:t>
            </a:r>
            <a:r>
              <a:rPr lang="en-US" dirty="0" err="1" smtClean="0">
                <a:cs typeface="Arial" panose="020B0604020202020204" pitchFamily="34" charset="0"/>
              </a:rPr>
              <a:t>Pastore</a:t>
            </a:r>
            <a:r>
              <a:rPr lang="en-US" dirty="0" smtClean="0">
                <a:cs typeface="Arial" panose="020B0604020202020204" pitchFamily="34" charset="0"/>
              </a:rPr>
              <a:t>, </a:t>
            </a:r>
            <a:r>
              <a:rPr lang="en-US" dirty="0" smtClean="0">
                <a:cs typeface="Arial" panose="020B0604020202020204" pitchFamily="34" charset="0"/>
                <a:hlinkClick r:id="rId4"/>
              </a:rPr>
              <a:t>sandro.pastore@sanitaseg.it</a:t>
            </a:r>
            <a:endParaRPr lang="en-US" dirty="0" smtClean="0">
              <a:cs typeface="Arial" panose="020B0604020202020204" pitchFamily="34" charset="0"/>
            </a:endParaRPr>
          </a:p>
          <a:p>
            <a:endParaRPr lang="en-US" dirty="0">
              <a:cs typeface="Arial" panose="020B0604020202020204" pitchFamily="34" charset="0"/>
            </a:endParaRPr>
          </a:p>
          <a:p>
            <a:r>
              <a:rPr lang="en-US" dirty="0">
                <a:cs typeface="Arial" panose="020B0604020202020204" pitchFamily="34" charset="0"/>
              </a:rPr>
              <a:t>SKA AADC All Hands Meeting, May 9</a:t>
            </a:r>
            <a:r>
              <a:rPr lang="en-US" baseline="30000" dirty="0">
                <a:cs typeface="Arial" panose="020B0604020202020204" pitchFamily="34" charset="0"/>
              </a:rPr>
              <a:t>th</a:t>
            </a:r>
            <a:r>
              <a:rPr lang="en-US" dirty="0">
                <a:cs typeface="Arial" panose="020B0604020202020204" pitchFamily="34" charset="0"/>
              </a:rPr>
              <a:t> - 13</a:t>
            </a:r>
            <a:r>
              <a:rPr lang="en-US" baseline="30000" dirty="0">
                <a:cs typeface="Arial" panose="020B0604020202020204" pitchFamily="34" charset="0"/>
              </a:rPr>
              <a:t>th</a:t>
            </a:r>
            <a:r>
              <a:rPr lang="en-US" dirty="0">
                <a:cs typeface="Arial" panose="020B0604020202020204" pitchFamily="34" charset="0"/>
              </a:rPr>
              <a:t>, 2016</a:t>
            </a:r>
          </a:p>
          <a:p>
            <a:endParaRPr lang="it-IT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14098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-41271"/>
            <a:ext cx="7886700" cy="1325563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FPGA Xilinx Ultrascale: 20 nm device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10</a:t>
            </a:fld>
            <a:endParaRPr lang="it-IT" dirty="0"/>
          </a:p>
        </p:txBody>
      </p:sp>
      <p:grpSp>
        <p:nvGrpSpPr>
          <p:cNvPr id="13" name="Gruppo 12"/>
          <p:cNvGrpSpPr/>
          <p:nvPr/>
        </p:nvGrpSpPr>
        <p:grpSpPr>
          <a:xfrm>
            <a:off x="179512" y="1340768"/>
            <a:ext cx="5577014" cy="1449971"/>
            <a:chOff x="1907704" y="1694322"/>
            <a:chExt cx="5577014" cy="1449971"/>
          </a:xfrm>
        </p:grpSpPr>
        <p:grpSp>
          <p:nvGrpSpPr>
            <p:cNvPr id="9" name="Gruppo 8"/>
            <p:cNvGrpSpPr/>
            <p:nvPr/>
          </p:nvGrpSpPr>
          <p:grpSpPr>
            <a:xfrm>
              <a:off x="1907704" y="1700808"/>
              <a:ext cx="4399384" cy="1443485"/>
              <a:chOff x="2339752" y="1556792"/>
              <a:chExt cx="4831432" cy="1659509"/>
            </a:xfrm>
          </p:grpSpPr>
          <p:pic>
            <p:nvPicPr>
              <p:cNvPr id="2050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427984" y="1556792"/>
                <a:ext cx="2743200" cy="14763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51" name="Picture 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427984" y="3012066"/>
                <a:ext cx="2743200" cy="1619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52" name="Picture 4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339752" y="1556792"/>
                <a:ext cx="2066925" cy="14859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53" name="Picture 5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2343366" y="3025801"/>
                <a:ext cx="2047875" cy="1905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2055" name="Picture 7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313162" y="1694322"/>
              <a:ext cx="1171556" cy="1295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6" name="Picture 8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309103" y="2968834"/>
              <a:ext cx="1152128" cy="1460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" name="Rettangolo 13"/>
          <p:cNvSpPr/>
          <p:nvPr/>
        </p:nvSpPr>
        <p:spPr>
          <a:xfrm>
            <a:off x="539552" y="2996952"/>
            <a:ext cx="185984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24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Production 1q 2015</a:t>
            </a:r>
            <a:endParaRPr lang="it-IT" sz="2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15" name="Freccia a destra 14"/>
          <p:cNvSpPr/>
          <p:nvPr/>
        </p:nvSpPr>
        <p:spPr>
          <a:xfrm rot="17369480">
            <a:off x="1728578" y="2488865"/>
            <a:ext cx="945134" cy="288032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976"/>
          <a:stretch>
            <a:fillRect/>
          </a:stretch>
        </p:blipFill>
        <p:spPr bwMode="auto">
          <a:xfrm>
            <a:off x="5292080" y="3573016"/>
            <a:ext cx="3672408" cy="73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292080" y="4365104"/>
            <a:ext cx="3423295" cy="786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51520" y="4437112"/>
            <a:ext cx="371475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51520" y="5445224"/>
            <a:ext cx="6336704" cy="496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743700" y="2348880"/>
            <a:ext cx="24003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164288" y="2708920"/>
            <a:ext cx="17145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ettangolo 24"/>
          <p:cNvSpPr/>
          <p:nvPr/>
        </p:nvSpPr>
        <p:spPr>
          <a:xfrm>
            <a:off x="179512" y="3933056"/>
            <a:ext cx="26212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 smtClean="0"/>
              <a:t>Block RAM Capacity (Mb):</a:t>
            </a:r>
            <a:endParaRPr lang="en-US" u="sng" dirty="0"/>
          </a:p>
        </p:txBody>
      </p:sp>
      <p:sp>
        <p:nvSpPr>
          <p:cNvPr id="26" name="Rettangolo 25"/>
          <p:cNvSpPr/>
          <p:nvPr/>
        </p:nvSpPr>
        <p:spPr>
          <a:xfrm>
            <a:off x="5364088" y="3140968"/>
            <a:ext cx="16460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 smtClean="0"/>
              <a:t>DSP Slice Count</a:t>
            </a:r>
            <a:endParaRPr lang="en-US" u="sng" dirty="0"/>
          </a:p>
        </p:txBody>
      </p:sp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44" y="980728"/>
            <a:ext cx="3190876" cy="114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Rettangolo 23"/>
          <p:cNvSpPr/>
          <p:nvPr/>
        </p:nvSpPr>
        <p:spPr>
          <a:xfrm>
            <a:off x="6948264" y="1916832"/>
            <a:ext cx="20014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 smtClean="0"/>
              <a:t>Serial Transceivers: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2769130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57719" y="9521"/>
            <a:ext cx="7886700" cy="132556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AD9680 Datasheet </a:t>
            </a:r>
            <a:endParaRPr lang="en-US" sz="40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11</a:t>
            </a:fld>
            <a:endParaRPr lang="it-IT" dirty="0"/>
          </a:p>
        </p:txBody>
      </p:sp>
      <p:grpSp>
        <p:nvGrpSpPr>
          <p:cNvPr id="16" name="Gruppo 15"/>
          <p:cNvGrpSpPr/>
          <p:nvPr/>
        </p:nvGrpSpPr>
        <p:grpSpPr>
          <a:xfrm>
            <a:off x="3419872" y="4149080"/>
            <a:ext cx="2520280" cy="504056"/>
            <a:chOff x="5292080" y="1916832"/>
            <a:chExt cx="2952328" cy="648072"/>
          </a:xfrm>
        </p:grpSpPr>
        <p:pic>
          <p:nvPicPr>
            <p:cNvPr id="30723" name="Picture 3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4088" y="2204864"/>
              <a:ext cx="2818088" cy="360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24" name="Picture 4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2080" y="1916832"/>
              <a:ext cx="2952328" cy="2489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931193"/>
            <a:ext cx="12001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6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5856" y="4797152"/>
            <a:ext cx="2677874" cy="936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Picture 7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5856" y="1340768"/>
            <a:ext cx="2852738" cy="255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8" name="Picture 8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6256" y="4437112"/>
            <a:ext cx="1944216" cy="148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9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37977" y="4593835"/>
            <a:ext cx="2069564" cy="1643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0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1520" y="1556792"/>
            <a:ext cx="3021197" cy="3850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1" name="Picture 11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6256" y="1815207"/>
            <a:ext cx="1826957" cy="1871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ttangolo 17"/>
          <p:cNvSpPr/>
          <p:nvPr/>
        </p:nvSpPr>
        <p:spPr>
          <a:xfrm>
            <a:off x="7164288" y="1095127"/>
            <a:ext cx="151815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Input 0</a:t>
            </a:r>
            <a:endParaRPr lang="it-IT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9" name="Rettangolo 18"/>
          <p:cNvSpPr/>
          <p:nvPr/>
        </p:nvSpPr>
        <p:spPr>
          <a:xfrm>
            <a:off x="7164288" y="3903439"/>
            <a:ext cx="151815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Input 1</a:t>
            </a:r>
            <a:endParaRPr lang="it-IT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0" name="Rettangolo 19"/>
          <p:cNvSpPr/>
          <p:nvPr/>
        </p:nvSpPr>
        <p:spPr>
          <a:xfrm rot="16200000">
            <a:off x="8154088" y="2487470"/>
            <a:ext cx="151815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Clock</a:t>
            </a:r>
            <a:endParaRPr lang="it-IT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1" name="Rettangolo 20"/>
          <p:cNvSpPr/>
          <p:nvPr/>
        </p:nvSpPr>
        <p:spPr>
          <a:xfrm rot="16200000">
            <a:off x="5915961" y="2487470"/>
            <a:ext cx="151815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JESD IF</a:t>
            </a:r>
            <a:endParaRPr lang="it-IT" sz="2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cxnSp>
        <p:nvCxnSpPr>
          <p:cNvPr id="23" name="Connettore 2 22"/>
          <p:cNvCxnSpPr>
            <a:stCxn id="18" idx="2"/>
            <a:endCxn id="30731" idx="0"/>
          </p:cNvCxnSpPr>
          <p:nvPr/>
        </p:nvCxnSpPr>
        <p:spPr>
          <a:xfrm rot="5400000">
            <a:off x="7727345" y="1619183"/>
            <a:ext cx="258415" cy="13363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2 24"/>
          <p:cNvCxnSpPr>
            <a:stCxn id="19" idx="0"/>
            <a:endCxn id="30731" idx="2"/>
          </p:cNvCxnSpPr>
          <p:nvPr/>
        </p:nvCxnSpPr>
        <p:spPr>
          <a:xfrm rot="16200000" flipV="1">
            <a:off x="7748075" y="3728145"/>
            <a:ext cx="216955" cy="13363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/>
        </p:nvSpPr>
        <p:spPr>
          <a:xfrm>
            <a:off x="4336131" y="5301208"/>
            <a:ext cx="738979" cy="5078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it-IT" sz="900" dirty="0" smtClean="0"/>
              <a:t>700 </a:t>
            </a:r>
            <a:r>
              <a:rPr lang="it-IT" sz="900" dirty="0" err="1" smtClean="0"/>
              <a:t>mW</a:t>
            </a:r>
            <a:r>
              <a:rPr lang="it-IT" sz="900" dirty="0" smtClean="0"/>
              <a:t> </a:t>
            </a:r>
          </a:p>
          <a:p>
            <a:pPr algn="ctr"/>
            <a:r>
              <a:rPr lang="it-IT" sz="900" dirty="0" smtClean="0"/>
              <a:t>per </a:t>
            </a:r>
            <a:r>
              <a:rPr lang="it-IT" sz="900" dirty="0" err="1" smtClean="0"/>
              <a:t>channel</a:t>
            </a:r>
            <a:endParaRPr lang="it-IT" sz="900" dirty="0" smtClean="0"/>
          </a:p>
          <a:p>
            <a:pPr algn="ctr"/>
            <a:r>
              <a:rPr lang="it-IT" sz="900" dirty="0" smtClean="0"/>
              <a:t>1q 2016</a:t>
            </a:r>
            <a:endParaRPr lang="it-IT" sz="900" dirty="0"/>
          </a:p>
        </p:txBody>
      </p:sp>
      <p:sp>
        <p:nvSpPr>
          <p:cNvPr id="22" name="CasellaDiTesto 21"/>
          <p:cNvSpPr txBox="1"/>
          <p:nvPr/>
        </p:nvSpPr>
        <p:spPr>
          <a:xfrm>
            <a:off x="3203848" y="5157192"/>
            <a:ext cx="738979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it-IT" sz="900" dirty="0" smtClean="0"/>
              <a:t>1.6 </a:t>
            </a:r>
            <a:r>
              <a:rPr lang="it-IT" sz="900" dirty="0" err="1" smtClean="0"/>
              <a:t>W</a:t>
            </a:r>
            <a:r>
              <a:rPr lang="it-IT" sz="900" dirty="0" smtClean="0"/>
              <a:t> </a:t>
            </a:r>
          </a:p>
          <a:p>
            <a:pPr algn="ctr"/>
            <a:r>
              <a:rPr lang="it-IT" sz="900" dirty="0" smtClean="0"/>
              <a:t>per </a:t>
            </a:r>
            <a:r>
              <a:rPr lang="it-IT" sz="900" dirty="0" err="1" smtClean="0"/>
              <a:t>channel</a:t>
            </a:r>
            <a:endParaRPr lang="it-IT" sz="900" dirty="0"/>
          </a:p>
        </p:txBody>
      </p:sp>
      <p:sp>
        <p:nvSpPr>
          <p:cNvPr id="24" name="CasellaDiTesto 23"/>
          <p:cNvSpPr txBox="1"/>
          <p:nvPr/>
        </p:nvSpPr>
        <p:spPr>
          <a:xfrm>
            <a:off x="5417008" y="4980101"/>
            <a:ext cx="738979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it-IT" sz="900" dirty="0" smtClean="0"/>
              <a:t>??? </a:t>
            </a:r>
            <a:r>
              <a:rPr lang="it-IT" sz="900" dirty="0" err="1" smtClean="0"/>
              <a:t>mW</a:t>
            </a:r>
            <a:r>
              <a:rPr lang="it-IT" sz="900" dirty="0" smtClean="0"/>
              <a:t> </a:t>
            </a:r>
          </a:p>
          <a:p>
            <a:r>
              <a:rPr lang="it-IT" sz="900" dirty="0" smtClean="0"/>
              <a:t>per </a:t>
            </a:r>
            <a:r>
              <a:rPr lang="it-IT" sz="900" dirty="0" err="1" smtClean="0"/>
              <a:t>channel</a:t>
            </a:r>
            <a:endParaRPr lang="it-IT" sz="900" dirty="0"/>
          </a:p>
        </p:txBody>
      </p:sp>
    </p:spTree>
    <p:extLst>
      <p:ext uri="{BB962C8B-B14F-4D97-AF65-F5344CB8AC3E}">
        <p14:creationId xmlns:p14="http://schemas.microsoft.com/office/powerpoint/2010/main" val="21757477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773C-A7AA-4C50-B102-864434EC9D82}" type="slidenum">
              <a:rPr lang="it-IT" smtClean="0"/>
              <a:t>12</a:t>
            </a:fld>
            <a:endParaRPr lang="it-IT"/>
          </a:p>
        </p:txBody>
      </p:sp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8134350" cy="1325563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Feasibility output: preliminary board design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35912" y="2063228"/>
            <a:ext cx="5731888" cy="3867100"/>
          </a:xfrm>
          <a:prstGeom prst="rect">
            <a:avLst/>
          </a:prstGeom>
        </p:spPr>
      </p:pic>
      <p:sp>
        <p:nvSpPr>
          <p:cNvPr id="6" name="Segnaposto contenuto 2"/>
          <p:cNvSpPr>
            <a:spLocks noGrp="1"/>
          </p:cNvSpPr>
          <p:nvPr>
            <p:ph idx="1"/>
          </p:nvPr>
        </p:nvSpPr>
        <p:spPr>
          <a:xfrm>
            <a:off x="-177799" y="1990991"/>
            <a:ext cx="4267200" cy="2050521"/>
          </a:xfrm>
        </p:spPr>
        <p:txBody>
          <a:bodyPr>
            <a:noAutofit/>
          </a:bodyPr>
          <a:lstStyle/>
          <a:p>
            <a:pPr lvl="1">
              <a:lnSpc>
                <a:spcPct val="160000"/>
              </a:lnSpc>
            </a:pPr>
            <a:r>
              <a:rPr lang="en-US" sz="1800" dirty="0" smtClean="0"/>
              <a:t>Board architecture</a:t>
            </a:r>
          </a:p>
          <a:p>
            <a:pPr lvl="1">
              <a:lnSpc>
                <a:spcPct val="160000"/>
              </a:lnSpc>
            </a:pPr>
            <a:r>
              <a:rPr lang="en-US" sz="1800" dirty="0" smtClean="0"/>
              <a:t>Expected performances </a:t>
            </a:r>
          </a:p>
          <a:p>
            <a:pPr lvl="1">
              <a:lnSpc>
                <a:spcPct val="160000"/>
              </a:lnSpc>
            </a:pPr>
            <a:r>
              <a:rPr lang="en-US" sz="1800" dirty="0" smtClean="0"/>
              <a:t>Expected power consumption</a:t>
            </a:r>
          </a:p>
          <a:p>
            <a:pPr lvl="1">
              <a:lnSpc>
                <a:spcPct val="160000"/>
              </a:lnSpc>
            </a:pPr>
            <a:r>
              <a:rPr lang="en-US" sz="1800" dirty="0" smtClean="0"/>
              <a:t>Costs &amp; production proc</a:t>
            </a:r>
          </a:p>
          <a:p>
            <a:pPr lvl="1">
              <a:lnSpc>
                <a:spcPct val="160000"/>
              </a:lnSpc>
            </a:pPr>
            <a:r>
              <a:rPr lang="en-US" sz="1800" dirty="0" smtClean="0"/>
              <a:t>Production time line</a:t>
            </a:r>
          </a:p>
          <a:p>
            <a:pPr lvl="1">
              <a:lnSpc>
                <a:spcPct val="160000"/>
              </a:lnSpc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806908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Performed activities</a:t>
            </a:r>
            <a:endParaRPr lang="it-IT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6400" indent="-356400">
              <a:buFont typeface="Wingdings" panose="05000000000000000000" pitchFamily="2" charset="2"/>
              <a:buChar char="q"/>
            </a:pPr>
            <a:r>
              <a:rPr lang="en-US" sz="2400" dirty="0" smtClean="0"/>
              <a:t>Feasibility Study: January 2014</a:t>
            </a:r>
          </a:p>
          <a:p>
            <a:pPr marL="356400" indent="-356400">
              <a:buFont typeface="Wingdings" panose="05000000000000000000" pitchFamily="2" charset="2"/>
              <a:buChar char="q"/>
            </a:pPr>
            <a:r>
              <a:rPr lang="en-US" sz="2400" dirty="0" smtClean="0"/>
              <a:t>Prototype production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 smtClean="0"/>
              <a:t>R 1.0 (#2): January 2015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/>
              <a:t>R 1.1 (#4): October </a:t>
            </a:r>
            <a:r>
              <a:rPr lang="en-US" sz="1800" dirty="0" smtClean="0"/>
              <a:t>2015</a:t>
            </a:r>
            <a:endParaRPr lang="en-US" sz="2200" dirty="0" smtClean="0"/>
          </a:p>
          <a:p>
            <a:pPr marL="356400" indent="-356400">
              <a:buFont typeface="Wingdings" panose="05000000000000000000" pitchFamily="2" charset="2"/>
              <a:buChar char="q"/>
            </a:pPr>
            <a:r>
              <a:rPr lang="en-US" sz="2400" dirty="0" smtClean="0"/>
              <a:t>Performance Tests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 smtClean="0"/>
              <a:t>Data acquisition, configurations: Spring 2015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 smtClean="0"/>
              <a:t>Power consumption and temperature in rack: December 2015</a:t>
            </a:r>
            <a:endParaRPr lang="en-US" sz="2800" dirty="0" smtClean="0"/>
          </a:p>
          <a:p>
            <a:pPr lvl="1">
              <a:buFont typeface="Courier New" panose="02070309020205020404" pitchFamily="49" charset="0"/>
              <a:buChar char="o"/>
            </a:pPr>
            <a:endParaRPr lang="en-US" sz="2000" dirty="0" smtClean="0"/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  <a:p>
            <a:pPr lvl="1">
              <a:buFont typeface="Courier New" panose="02070309020205020404" pitchFamily="49" charset="0"/>
              <a:buChar char="o"/>
            </a:pPr>
            <a:endParaRPr lang="en-US" sz="2000" dirty="0" smtClean="0"/>
          </a:p>
          <a:p>
            <a:pPr>
              <a:buFont typeface="Wingdings" panose="05000000000000000000" pitchFamily="2" charset="2"/>
              <a:buChar char="q"/>
            </a:pPr>
            <a:endParaRPr lang="en-US" dirty="0" smtClean="0"/>
          </a:p>
          <a:p>
            <a:pPr marL="0" indent="0">
              <a:buNone/>
            </a:pPr>
            <a:endParaRPr lang="en-US" sz="2400" dirty="0" smtClean="0"/>
          </a:p>
          <a:p>
            <a:pPr>
              <a:buFont typeface="Wingdings" panose="05000000000000000000" pitchFamily="2" charset="2"/>
              <a:buChar char="q"/>
            </a:pPr>
            <a:endParaRPr lang="en-US" sz="2400" dirty="0"/>
          </a:p>
          <a:p>
            <a:pPr marL="457200" lvl="1" indent="0">
              <a:buNone/>
            </a:pPr>
            <a:endParaRPr lang="en-US" dirty="0"/>
          </a:p>
          <a:p>
            <a:pPr lvl="1">
              <a:buFont typeface="Courier New" panose="02070309020205020404" pitchFamily="49" charset="0"/>
              <a:buChar char="o"/>
            </a:pPr>
            <a:endParaRPr lang="it-IT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773C-A7AA-4C50-B102-864434EC9D82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850137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Current &amp; future activities</a:t>
            </a: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6400" indent="-356400">
              <a:buFont typeface="Wingdings" panose="05000000000000000000" pitchFamily="2" charset="2"/>
              <a:buChar char="q"/>
            </a:pPr>
            <a:r>
              <a:rPr lang="en-US" sz="2400" dirty="0" smtClean="0"/>
              <a:t>iTPM-ADU Public </a:t>
            </a:r>
            <a:r>
              <a:rPr lang="en-US" sz="2400" dirty="0"/>
              <a:t>Tender for AAVS1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/>
              <a:t>Published April 18, 2016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/>
              <a:t>Closure </a:t>
            </a:r>
            <a:r>
              <a:rPr lang="en-US" sz="2000" dirty="0" smtClean="0"/>
              <a:t>May 18, 2016</a:t>
            </a:r>
            <a:endParaRPr lang="en-US" dirty="0"/>
          </a:p>
          <a:p>
            <a:pPr marL="356400" indent="-356400">
              <a:buFont typeface="Wingdings" panose="05000000000000000000" pitchFamily="2" charset="2"/>
              <a:buChar char="q"/>
            </a:pPr>
            <a:r>
              <a:rPr lang="en-US" sz="2400" dirty="0" smtClean="0"/>
              <a:t>Testing &amp; AAVS1 production support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/>
              <a:t>Test </a:t>
            </a:r>
            <a:r>
              <a:rPr lang="en-US" sz="2000" dirty="0" smtClean="0"/>
              <a:t>Specification</a:t>
            </a:r>
            <a:endParaRPr lang="en-US" sz="200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 smtClean="0"/>
              <a:t>Test Firmware</a:t>
            </a:r>
            <a:endParaRPr lang="en-US" sz="200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/>
              <a:t>Procedures for functional verification of the </a:t>
            </a:r>
            <a:r>
              <a:rPr lang="en-US" sz="2000" dirty="0" err="1" smtClean="0"/>
              <a:t>iTPM</a:t>
            </a:r>
            <a:r>
              <a:rPr lang="en-US" sz="2000" dirty="0" smtClean="0"/>
              <a:t> </a:t>
            </a:r>
            <a:r>
              <a:rPr lang="en-US" sz="2000" dirty="0"/>
              <a:t>ADU </a:t>
            </a:r>
            <a:r>
              <a:rPr lang="en-US" sz="2000" dirty="0" smtClean="0"/>
              <a:t>board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 smtClean="0"/>
              <a:t>Test JIG development</a:t>
            </a:r>
          </a:p>
          <a:p>
            <a:pPr marL="355600" indent="-355600">
              <a:buFont typeface="Wingdings" panose="05000000000000000000" pitchFamily="2" charset="2"/>
              <a:buChar char="q"/>
            </a:pPr>
            <a:r>
              <a:rPr lang="en-US" dirty="0" smtClean="0"/>
              <a:t> </a:t>
            </a:r>
            <a:r>
              <a:rPr lang="en-US" sz="2400" dirty="0" smtClean="0"/>
              <a:t>iTPM-ADU </a:t>
            </a:r>
            <a:r>
              <a:rPr lang="en-US" sz="2400" dirty="0" smtClean="0"/>
              <a:t>development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/>
              <a:t>R 2.0 prototype featuring low power ADCs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/>
              <a:t>High density rack capability</a:t>
            </a:r>
            <a:endParaRPr lang="it-IT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773C-A7AA-4C50-B102-864434EC9D82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32539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23862"/>
            <a:ext cx="7886700" cy="1325563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Activity Breakdown</a:t>
            </a: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20E0E-49BB-47C8-BED7-71AC67000728}" type="slidenum">
              <a:rPr lang="it-IT" smtClean="0"/>
              <a:pPr/>
              <a:t>15</a:t>
            </a:fld>
            <a:endParaRPr lang="it-IT"/>
          </a:p>
        </p:txBody>
      </p:sp>
      <p:sp>
        <p:nvSpPr>
          <p:cNvPr id="13" name="Slide Number Placeholder 15"/>
          <p:cNvSpPr txBox="1">
            <a:spLocks/>
          </p:cNvSpPr>
          <p:nvPr/>
        </p:nvSpPr>
        <p:spPr>
          <a:xfrm>
            <a:off x="6610350" y="65087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6520E0E-49BB-47C8-BED7-71AC67000728}" type="slidenum">
              <a:rPr lang="it-IT" smtClean="0"/>
              <a:pPr/>
              <a:t>15</a:t>
            </a:fld>
            <a:endParaRPr lang="it-IT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684812031"/>
              </p:ext>
            </p:extLst>
          </p:nvPr>
        </p:nvGraphicFramePr>
        <p:xfrm>
          <a:off x="727901" y="1109134"/>
          <a:ext cx="8075191" cy="53996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506531" y="4072593"/>
            <a:ext cx="9492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OACT/IASF</a:t>
            </a:r>
            <a:endParaRPr lang="it-IT" sz="1000" dirty="0"/>
          </a:p>
        </p:txBody>
      </p:sp>
      <p:sp>
        <p:nvSpPr>
          <p:cNvPr id="8" name="TextBox 7"/>
          <p:cNvSpPr txBox="1"/>
          <p:nvPr/>
        </p:nvSpPr>
        <p:spPr>
          <a:xfrm>
            <a:off x="2891622" y="4115792"/>
            <a:ext cx="12435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IASF/</a:t>
            </a:r>
            <a:r>
              <a:rPr lang="en-US" sz="1000" dirty="0" err="1" smtClean="0"/>
              <a:t>Sanitas</a:t>
            </a:r>
            <a:r>
              <a:rPr lang="en-US" sz="1000" dirty="0" smtClean="0"/>
              <a:t> EG</a:t>
            </a:r>
            <a:endParaRPr lang="it-IT" sz="1000" dirty="0"/>
          </a:p>
        </p:txBody>
      </p:sp>
      <p:sp>
        <p:nvSpPr>
          <p:cNvPr id="9" name="TextBox 8"/>
          <p:cNvSpPr txBox="1"/>
          <p:nvPr/>
        </p:nvSpPr>
        <p:spPr>
          <a:xfrm>
            <a:off x="4080582" y="3953250"/>
            <a:ext cx="143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err="1" smtClean="0"/>
              <a:t>Arcetri</a:t>
            </a:r>
            <a:r>
              <a:rPr lang="en-US" sz="1000" dirty="0" smtClean="0"/>
              <a:t>/</a:t>
            </a:r>
            <a:r>
              <a:rPr lang="en-US" sz="1000" dirty="0" err="1" smtClean="0"/>
              <a:t>Sanitas</a:t>
            </a:r>
            <a:r>
              <a:rPr lang="en-US" sz="1000" dirty="0" smtClean="0"/>
              <a:t> EG/ Oxford/RAL</a:t>
            </a:r>
            <a:endParaRPr lang="it-IT" sz="1000" dirty="0"/>
          </a:p>
        </p:txBody>
      </p:sp>
      <p:sp>
        <p:nvSpPr>
          <p:cNvPr id="10" name="TextBox 9"/>
          <p:cNvSpPr txBox="1"/>
          <p:nvPr/>
        </p:nvSpPr>
        <p:spPr>
          <a:xfrm>
            <a:off x="6228633" y="4072530"/>
            <a:ext cx="12435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IASF/</a:t>
            </a:r>
            <a:r>
              <a:rPr lang="en-US" sz="1000" dirty="0" err="1" smtClean="0"/>
              <a:t>Sanitas</a:t>
            </a:r>
            <a:r>
              <a:rPr lang="en-US" sz="1000" dirty="0" smtClean="0"/>
              <a:t> EG</a:t>
            </a:r>
            <a:endParaRPr lang="it-IT" sz="1000" dirty="0"/>
          </a:p>
        </p:txBody>
      </p:sp>
      <p:sp>
        <p:nvSpPr>
          <p:cNvPr id="11" name="TextBox 10"/>
          <p:cNvSpPr txBox="1"/>
          <p:nvPr/>
        </p:nvSpPr>
        <p:spPr>
          <a:xfrm>
            <a:off x="2621799" y="5316308"/>
            <a:ext cx="5031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IRA</a:t>
            </a:r>
            <a:endParaRPr lang="it-IT" sz="1000" dirty="0"/>
          </a:p>
        </p:txBody>
      </p:sp>
      <p:sp>
        <p:nvSpPr>
          <p:cNvPr id="12" name="TextBox 11"/>
          <p:cNvSpPr txBox="1"/>
          <p:nvPr/>
        </p:nvSpPr>
        <p:spPr>
          <a:xfrm>
            <a:off x="3749862" y="5316307"/>
            <a:ext cx="12435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IRA/</a:t>
            </a:r>
            <a:r>
              <a:rPr lang="en-US" sz="1000" dirty="0" err="1" smtClean="0"/>
              <a:t>Sanitas</a:t>
            </a:r>
            <a:r>
              <a:rPr lang="en-US" sz="1000" dirty="0" smtClean="0"/>
              <a:t> EG</a:t>
            </a:r>
            <a:endParaRPr lang="it-IT" sz="1000" dirty="0"/>
          </a:p>
        </p:txBody>
      </p:sp>
      <p:sp>
        <p:nvSpPr>
          <p:cNvPr id="14" name="TextBox 13"/>
          <p:cNvSpPr txBox="1"/>
          <p:nvPr/>
        </p:nvSpPr>
        <p:spPr>
          <a:xfrm>
            <a:off x="7521812" y="4072531"/>
            <a:ext cx="12435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Malta </a:t>
            </a:r>
            <a:r>
              <a:rPr lang="en-US" sz="1000" dirty="0" err="1" smtClean="0"/>
              <a:t>Univ</a:t>
            </a:r>
            <a:r>
              <a:rPr lang="en-US" sz="1000" dirty="0" smtClean="0"/>
              <a:t>/Oxford</a:t>
            </a:r>
            <a:endParaRPr lang="it-IT" sz="1000" dirty="0"/>
          </a:p>
        </p:txBody>
      </p:sp>
    </p:spTree>
    <p:extLst>
      <p:ext uri="{BB962C8B-B14F-4D97-AF65-F5344CB8AC3E}">
        <p14:creationId xmlns:p14="http://schemas.microsoft.com/office/powerpoint/2010/main" val="2072998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iTPM key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16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014498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0" name="Forma 109"/>
          <p:cNvCxnSpPr>
            <a:stCxn id="4" idx="2"/>
            <a:endCxn id="18" idx="2"/>
          </p:cNvCxnSpPr>
          <p:nvPr/>
        </p:nvCxnSpPr>
        <p:spPr>
          <a:xfrm rot="16200000" flipH="1">
            <a:off x="2771800" y="4569541"/>
            <a:ext cx="2808312" cy="26268"/>
          </a:xfrm>
          <a:prstGeom prst="bentConnector5">
            <a:avLst>
              <a:gd name="adj1" fmla="val 18562"/>
              <a:gd name="adj2" fmla="val 4072735"/>
              <a:gd name="adj3" fmla="val 108140"/>
            </a:avLst>
          </a:prstGeom>
          <a:ln>
            <a:headEnd type="arrow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" name="Rettangolo 1"/>
          <p:cNvSpPr/>
          <p:nvPr/>
        </p:nvSpPr>
        <p:spPr>
          <a:xfrm>
            <a:off x="2627784" y="1412776"/>
            <a:ext cx="559863" cy="25357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400" b="1" dirty="0"/>
              <a:t>DDR</a:t>
            </a:r>
          </a:p>
        </p:txBody>
      </p:sp>
      <p:cxnSp>
        <p:nvCxnSpPr>
          <p:cNvPr id="3" name="Connettore 4 22"/>
          <p:cNvCxnSpPr>
            <a:endCxn id="2" idx="0"/>
          </p:cNvCxnSpPr>
          <p:nvPr/>
        </p:nvCxnSpPr>
        <p:spPr>
          <a:xfrm rot="10800000">
            <a:off x="2907717" y="1412777"/>
            <a:ext cx="1115317" cy="298775"/>
          </a:xfrm>
          <a:prstGeom prst="bentConnector4">
            <a:avLst>
              <a:gd name="adj1" fmla="val -637"/>
              <a:gd name="adj2" fmla="val 176512"/>
            </a:avLst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4" name="Immagine 3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347864" y="1412776"/>
            <a:ext cx="1629916" cy="1765743"/>
          </a:xfrm>
          <a:prstGeom prst="rect">
            <a:avLst/>
          </a:prstGeom>
        </p:spPr>
      </p:pic>
      <p:sp>
        <p:nvSpPr>
          <p:cNvPr id="7" name="Freccia bidirezionale orizzontale 6"/>
          <p:cNvSpPr/>
          <p:nvPr/>
        </p:nvSpPr>
        <p:spPr>
          <a:xfrm rot="638853">
            <a:off x="3144541" y="1513731"/>
            <a:ext cx="329008" cy="16814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sz="1100" dirty="0"/>
          </a:p>
        </p:txBody>
      </p:sp>
      <p:sp>
        <p:nvSpPr>
          <p:cNvPr id="12" name="Rettangolo 11"/>
          <p:cNvSpPr/>
          <p:nvPr/>
        </p:nvSpPr>
        <p:spPr>
          <a:xfrm>
            <a:off x="2611583" y="1738360"/>
            <a:ext cx="559863" cy="25357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400" b="1" dirty="0"/>
              <a:t>DDR</a:t>
            </a:r>
          </a:p>
        </p:txBody>
      </p:sp>
      <p:sp>
        <p:nvSpPr>
          <p:cNvPr id="15" name="Freccia bidirezionale orizzontale 14"/>
          <p:cNvSpPr/>
          <p:nvPr/>
        </p:nvSpPr>
        <p:spPr>
          <a:xfrm rot="638853">
            <a:off x="3144541" y="1801764"/>
            <a:ext cx="329008" cy="16814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sz="1100" dirty="0"/>
          </a:p>
        </p:txBody>
      </p:sp>
      <p:sp>
        <p:nvSpPr>
          <p:cNvPr id="16" name="Rettangolo 15"/>
          <p:cNvSpPr/>
          <p:nvPr/>
        </p:nvSpPr>
        <p:spPr>
          <a:xfrm>
            <a:off x="2555776" y="4221088"/>
            <a:ext cx="559863" cy="25357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400" b="1" dirty="0"/>
              <a:t>DDR</a:t>
            </a:r>
          </a:p>
        </p:txBody>
      </p:sp>
      <p:cxnSp>
        <p:nvCxnSpPr>
          <p:cNvPr id="17" name="Connettore 4 22"/>
          <p:cNvCxnSpPr>
            <a:endCxn id="16" idx="0"/>
          </p:cNvCxnSpPr>
          <p:nvPr/>
        </p:nvCxnSpPr>
        <p:spPr>
          <a:xfrm rot="10800000">
            <a:off x="2835709" y="4221089"/>
            <a:ext cx="1115317" cy="298775"/>
          </a:xfrm>
          <a:prstGeom prst="bentConnector4">
            <a:avLst>
              <a:gd name="adj1" fmla="val -637"/>
              <a:gd name="adj2" fmla="val 176512"/>
            </a:avLst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18" name="Immagine 17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374132" y="4221088"/>
            <a:ext cx="1629916" cy="1765743"/>
          </a:xfrm>
          <a:prstGeom prst="rect">
            <a:avLst/>
          </a:prstGeom>
        </p:spPr>
      </p:pic>
      <p:sp>
        <p:nvSpPr>
          <p:cNvPr id="19" name="Freccia bidirezionale orizzontale 18"/>
          <p:cNvSpPr/>
          <p:nvPr/>
        </p:nvSpPr>
        <p:spPr>
          <a:xfrm rot="638853">
            <a:off x="3072533" y="4322043"/>
            <a:ext cx="329008" cy="16814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sz="1100" dirty="0"/>
          </a:p>
        </p:txBody>
      </p:sp>
      <p:sp>
        <p:nvSpPr>
          <p:cNvPr id="20" name="Rettangolo 19"/>
          <p:cNvSpPr/>
          <p:nvPr/>
        </p:nvSpPr>
        <p:spPr>
          <a:xfrm>
            <a:off x="2539575" y="4546672"/>
            <a:ext cx="559863" cy="25357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400" b="1" dirty="0"/>
              <a:t>DDR</a:t>
            </a:r>
          </a:p>
        </p:txBody>
      </p:sp>
      <p:sp>
        <p:nvSpPr>
          <p:cNvPr id="22" name="Freccia bidirezionale orizzontale 21"/>
          <p:cNvSpPr/>
          <p:nvPr/>
        </p:nvSpPr>
        <p:spPr>
          <a:xfrm rot="638853">
            <a:off x="3072533" y="4610076"/>
            <a:ext cx="329008" cy="16814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sz="1100" dirty="0"/>
          </a:p>
        </p:txBody>
      </p:sp>
      <p:sp>
        <p:nvSpPr>
          <p:cNvPr id="32" name="Rettangolo arrotondato 31"/>
          <p:cNvSpPr/>
          <p:nvPr/>
        </p:nvSpPr>
        <p:spPr>
          <a:xfrm>
            <a:off x="2843808" y="188640"/>
            <a:ext cx="72008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XO2</a:t>
            </a:r>
            <a:endParaRPr lang="en-US" dirty="0"/>
          </a:p>
        </p:txBody>
      </p:sp>
      <p:sp>
        <p:nvSpPr>
          <p:cNvPr id="33" name="Rettangolo arrotondato 32"/>
          <p:cNvSpPr/>
          <p:nvPr/>
        </p:nvSpPr>
        <p:spPr>
          <a:xfrm>
            <a:off x="1763688" y="188640"/>
            <a:ext cx="792088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CPU</a:t>
            </a:r>
            <a:endParaRPr lang="en-US" dirty="0"/>
          </a:p>
        </p:txBody>
      </p:sp>
      <p:sp>
        <p:nvSpPr>
          <p:cNvPr id="34" name="Arrotonda angolo diagonale rettangolo 33"/>
          <p:cNvSpPr/>
          <p:nvPr/>
        </p:nvSpPr>
        <p:spPr>
          <a:xfrm>
            <a:off x="179512" y="2420888"/>
            <a:ext cx="1440160" cy="576064"/>
          </a:xfrm>
          <a:prstGeom prst="round2Diag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QSFP+</a:t>
            </a:r>
            <a:endParaRPr lang="en-US" dirty="0"/>
          </a:p>
        </p:txBody>
      </p:sp>
      <p:sp>
        <p:nvSpPr>
          <p:cNvPr id="35" name="Arrotonda angolo diagonale rettangolo 34"/>
          <p:cNvSpPr/>
          <p:nvPr/>
        </p:nvSpPr>
        <p:spPr>
          <a:xfrm>
            <a:off x="179512" y="3068960"/>
            <a:ext cx="1440160" cy="576064"/>
          </a:xfrm>
          <a:prstGeom prst="round2Diag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QSFP+</a:t>
            </a:r>
            <a:endParaRPr lang="en-US" dirty="0"/>
          </a:p>
        </p:txBody>
      </p:sp>
      <p:sp>
        <p:nvSpPr>
          <p:cNvPr id="36" name="Arrotonda angolo diagonale rettangolo 35"/>
          <p:cNvSpPr/>
          <p:nvPr/>
        </p:nvSpPr>
        <p:spPr>
          <a:xfrm>
            <a:off x="179512" y="1988840"/>
            <a:ext cx="576064" cy="360040"/>
          </a:xfrm>
          <a:prstGeom prst="round2Diag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RJ45</a:t>
            </a:r>
            <a:endParaRPr lang="en-US" sz="1400" dirty="0"/>
          </a:p>
        </p:txBody>
      </p:sp>
      <p:sp>
        <p:nvSpPr>
          <p:cNvPr id="37" name="Rettangolo arrotondato 36"/>
          <p:cNvSpPr/>
          <p:nvPr/>
        </p:nvSpPr>
        <p:spPr>
          <a:xfrm>
            <a:off x="6012160" y="260648"/>
            <a:ext cx="504056" cy="28803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AD</a:t>
            </a:r>
            <a:endParaRPr lang="en-US" sz="1600" dirty="0"/>
          </a:p>
        </p:txBody>
      </p:sp>
      <p:sp>
        <p:nvSpPr>
          <p:cNvPr id="38" name="Rettangolo arrotondato 37"/>
          <p:cNvSpPr/>
          <p:nvPr/>
        </p:nvSpPr>
        <p:spPr>
          <a:xfrm>
            <a:off x="6372200" y="620688"/>
            <a:ext cx="504056" cy="28803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AD</a:t>
            </a:r>
            <a:endParaRPr lang="en-US" sz="1600" dirty="0"/>
          </a:p>
        </p:txBody>
      </p:sp>
      <p:sp>
        <p:nvSpPr>
          <p:cNvPr id="39" name="Rettangolo arrotondato 38"/>
          <p:cNvSpPr/>
          <p:nvPr/>
        </p:nvSpPr>
        <p:spPr>
          <a:xfrm>
            <a:off x="6012160" y="980728"/>
            <a:ext cx="504056" cy="28803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AD</a:t>
            </a:r>
            <a:endParaRPr lang="en-US" sz="1600" dirty="0"/>
          </a:p>
        </p:txBody>
      </p:sp>
      <p:sp>
        <p:nvSpPr>
          <p:cNvPr id="40" name="Rettangolo arrotondato 39"/>
          <p:cNvSpPr/>
          <p:nvPr/>
        </p:nvSpPr>
        <p:spPr>
          <a:xfrm>
            <a:off x="6372200" y="1340768"/>
            <a:ext cx="504056" cy="28803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AD</a:t>
            </a:r>
            <a:endParaRPr lang="en-US" sz="1600" dirty="0"/>
          </a:p>
        </p:txBody>
      </p:sp>
      <p:sp>
        <p:nvSpPr>
          <p:cNvPr id="41" name="Rettangolo arrotondato 40"/>
          <p:cNvSpPr/>
          <p:nvPr/>
        </p:nvSpPr>
        <p:spPr>
          <a:xfrm>
            <a:off x="6012160" y="1700808"/>
            <a:ext cx="504056" cy="28803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AD</a:t>
            </a:r>
            <a:endParaRPr lang="en-US" sz="1600" dirty="0"/>
          </a:p>
        </p:txBody>
      </p:sp>
      <p:sp>
        <p:nvSpPr>
          <p:cNvPr id="42" name="Rettangolo arrotondato 41"/>
          <p:cNvSpPr/>
          <p:nvPr/>
        </p:nvSpPr>
        <p:spPr>
          <a:xfrm>
            <a:off x="6372200" y="2060848"/>
            <a:ext cx="504056" cy="28803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AD</a:t>
            </a:r>
            <a:endParaRPr lang="en-US" sz="1600" dirty="0"/>
          </a:p>
        </p:txBody>
      </p:sp>
      <p:sp>
        <p:nvSpPr>
          <p:cNvPr id="43" name="Rettangolo arrotondato 42"/>
          <p:cNvSpPr/>
          <p:nvPr/>
        </p:nvSpPr>
        <p:spPr>
          <a:xfrm>
            <a:off x="6012160" y="2420888"/>
            <a:ext cx="504056" cy="28803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AD</a:t>
            </a:r>
            <a:endParaRPr lang="en-US" sz="1600" dirty="0"/>
          </a:p>
        </p:txBody>
      </p:sp>
      <p:sp>
        <p:nvSpPr>
          <p:cNvPr id="44" name="Rettangolo arrotondato 43"/>
          <p:cNvSpPr/>
          <p:nvPr/>
        </p:nvSpPr>
        <p:spPr>
          <a:xfrm>
            <a:off x="6372200" y="2780928"/>
            <a:ext cx="504056" cy="28803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AD</a:t>
            </a:r>
            <a:endParaRPr lang="en-US" sz="1600" dirty="0"/>
          </a:p>
        </p:txBody>
      </p:sp>
      <p:sp>
        <p:nvSpPr>
          <p:cNvPr id="45" name="Rettangolo arrotondato 44"/>
          <p:cNvSpPr/>
          <p:nvPr/>
        </p:nvSpPr>
        <p:spPr>
          <a:xfrm>
            <a:off x="6012160" y="4005064"/>
            <a:ext cx="504056" cy="28803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AD</a:t>
            </a:r>
            <a:endParaRPr lang="en-US" sz="1600" dirty="0"/>
          </a:p>
        </p:txBody>
      </p:sp>
      <p:sp>
        <p:nvSpPr>
          <p:cNvPr id="46" name="Rettangolo arrotondato 45"/>
          <p:cNvSpPr/>
          <p:nvPr/>
        </p:nvSpPr>
        <p:spPr>
          <a:xfrm>
            <a:off x="6444208" y="4365104"/>
            <a:ext cx="504056" cy="28803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AD</a:t>
            </a:r>
            <a:endParaRPr lang="en-US" sz="1600" dirty="0"/>
          </a:p>
        </p:txBody>
      </p:sp>
      <p:sp>
        <p:nvSpPr>
          <p:cNvPr id="47" name="Rettangolo arrotondato 46"/>
          <p:cNvSpPr/>
          <p:nvPr/>
        </p:nvSpPr>
        <p:spPr>
          <a:xfrm>
            <a:off x="6012160" y="4725144"/>
            <a:ext cx="504056" cy="28803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AD</a:t>
            </a:r>
            <a:endParaRPr lang="en-US" sz="1600" dirty="0"/>
          </a:p>
        </p:txBody>
      </p:sp>
      <p:sp>
        <p:nvSpPr>
          <p:cNvPr id="48" name="Rettangolo arrotondato 47"/>
          <p:cNvSpPr/>
          <p:nvPr/>
        </p:nvSpPr>
        <p:spPr>
          <a:xfrm>
            <a:off x="6444208" y="5013176"/>
            <a:ext cx="504056" cy="28803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AD</a:t>
            </a:r>
            <a:endParaRPr lang="en-US" sz="1600" dirty="0"/>
          </a:p>
        </p:txBody>
      </p:sp>
      <p:sp>
        <p:nvSpPr>
          <p:cNvPr id="49" name="Rettangolo arrotondato 48"/>
          <p:cNvSpPr/>
          <p:nvPr/>
        </p:nvSpPr>
        <p:spPr>
          <a:xfrm>
            <a:off x="6012160" y="5445224"/>
            <a:ext cx="504056" cy="28803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AD</a:t>
            </a:r>
            <a:endParaRPr lang="en-US" sz="1600" dirty="0"/>
          </a:p>
        </p:txBody>
      </p:sp>
      <p:sp>
        <p:nvSpPr>
          <p:cNvPr id="50" name="Rettangolo arrotondato 49"/>
          <p:cNvSpPr/>
          <p:nvPr/>
        </p:nvSpPr>
        <p:spPr>
          <a:xfrm>
            <a:off x="6444208" y="5733256"/>
            <a:ext cx="504056" cy="28803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AD</a:t>
            </a:r>
            <a:endParaRPr lang="en-US" sz="1600" dirty="0"/>
          </a:p>
        </p:txBody>
      </p:sp>
      <p:sp>
        <p:nvSpPr>
          <p:cNvPr id="51" name="Rettangolo arrotondato 50"/>
          <p:cNvSpPr/>
          <p:nvPr/>
        </p:nvSpPr>
        <p:spPr>
          <a:xfrm>
            <a:off x="6012160" y="6021288"/>
            <a:ext cx="504056" cy="28803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AD</a:t>
            </a:r>
            <a:endParaRPr lang="en-US" sz="1600" dirty="0"/>
          </a:p>
        </p:txBody>
      </p:sp>
      <p:sp>
        <p:nvSpPr>
          <p:cNvPr id="52" name="Rettangolo arrotondato 51"/>
          <p:cNvSpPr/>
          <p:nvPr/>
        </p:nvSpPr>
        <p:spPr>
          <a:xfrm>
            <a:off x="6444208" y="6381328"/>
            <a:ext cx="504056" cy="28803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AD</a:t>
            </a:r>
            <a:endParaRPr lang="en-US" sz="1600" dirty="0"/>
          </a:p>
        </p:txBody>
      </p:sp>
      <p:cxnSp>
        <p:nvCxnSpPr>
          <p:cNvPr id="54" name="Connettore 4 53"/>
          <p:cNvCxnSpPr>
            <a:stCxn id="32" idx="2"/>
          </p:cNvCxnSpPr>
          <p:nvPr/>
        </p:nvCxnSpPr>
        <p:spPr>
          <a:xfrm rot="5400000">
            <a:off x="1865743" y="1134161"/>
            <a:ext cx="1707563" cy="968648"/>
          </a:xfrm>
          <a:prstGeom prst="bentConnector3">
            <a:avLst>
              <a:gd name="adj1" fmla="val 19589"/>
            </a:avLst>
          </a:prstGeom>
          <a:ln>
            <a:headEnd type="arrow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6" name="Rettangolo 55"/>
          <p:cNvSpPr/>
          <p:nvPr/>
        </p:nvSpPr>
        <p:spPr>
          <a:xfrm>
            <a:off x="3707904" y="2420888"/>
            <a:ext cx="144016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Rettangolo 71"/>
          <p:cNvSpPr/>
          <p:nvPr/>
        </p:nvSpPr>
        <p:spPr>
          <a:xfrm>
            <a:off x="3635896" y="5229200"/>
            <a:ext cx="144016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3" name="Connettore 4 53"/>
          <p:cNvCxnSpPr>
            <a:stCxn id="56" idx="1"/>
            <a:endCxn id="72" idx="1"/>
          </p:cNvCxnSpPr>
          <p:nvPr/>
        </p:nvCxnSpPr>
        <p:spPr>
          <a:xfrm rot="10800000" flipV="1">
            <a:off x="3635896" y="2456892"/>
            <a:ext cx="72008" cy="2808312"/>
          </a:xfrm>
          <a:prstGeom prst="bentConnector3">
            <a:avLst>
              <a:gd name="adj1" fmla="val 2050141"/>
            </a:avLst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2" name="Rettangolo 81"/>
          <p:cNvSpPr/>
          <p:nvPr/>
        </p:nvSpPr>
        <p:spPr>
          <a:xfrm>
            <a:off x="4716016" y="2924944"/>
            <a:ext cx="144016" cy="7200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cxnSp>
        <p:nvCxnSpPr>
          <p:cNvPr id="84" name="Connettore 4 83"/>
          <p:cNvCxnSpPr>
            <a:stCxn id="82" idx="2"/>
            <a:endCxn id="34" idx="0"/>
          </p:cNvCxnSpPr>
          <p:nvPr/>
        </p:nvCxnSpPr>
        <p:spPr>
          <a:xfrm rot="5400000" flipH="1">
            <a:off x="3059832" y="1268760"/>
            <a:ext cx="288032" cy="3168352"/>
          </a:xfrm>
          <a:prstGeom prst="bentConnector4">
            <a:avLst>
              <a:gd name="adj1" fmla="val -107711"/>
              <a:gd name="adj2" fmla="val 60155"/>
            </a:avLst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Rettangolo 95"/>
          <p:cNvSpPr/>
          <p:nvPr/>
        </p:nvSpPr>
        <p:spPr>
          <a:xfrm>
            <a:off x="4644008" y="5805264"/>
            <a:ext cx="144016" cy="7200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cxnSp>
        <p:nvCxnSpPr>
          <p:cNvPr id="97" name="Connettore 4 83"/>
          <p:cNvCxnSpPr>
            <a:stCxn id="96" idx="2"/>
            <a:endCxn id="35" idx="0"/>
          </p:cNvCxnSpPr>
          <p:nvPr/>
        </p:nvCxnSpPr>
        <p:spPr>
          <a:xfrm rot="5400000" flipH="1">
            <a:off x="1907704" y="3068960"/>
            <a:ext cx="2520280" cy="3096344"/>
          </a:xfrm>
          <a:prstGeom prst="bentConnector4">
            <a:avLst>
              <a:gd name="adj1" fmla="val -16656"/>
              <a:gd name="adj2" fmla="val 92296"/>
            </a:avLst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Connettore 2 111"/>
          <p:cNvCxnSpPr/>
          <p:nvPr/>
        </p:nvCxnSpPr>
        <p:spPr>
          <a:xfrm rot="5400000" flipH="1" flipV="1">
            <a:off x="4932040" y="548680"/>
            <a:ext cx="1080120" cy="936104"/>
          </a:xfrm>
          <a:prstGeom prst="straightConnector1">
            <a:avLst/>
          </a:prstGeom>
          <a:ln cmpd="dbl">
            <a:headEnd type="arrow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3" name="Connettore 2 112"/>
          <p:cNvCxnSpPr/>
          <p:nvPr/>
        </p:nvCxnSpPr>
        <p:spPr>
          <a:xfrm flipV="1">
            <a:off x="5004048" y="764704"/>
            <a:ext cx="1656184" cy="864096"/>
          </a:xfrm>
          <a:prstGeom prst="straightConnector1">
            <a:avLst/>
          </a:prstGeom>
          <a:ln cmpd="dbl">
            <a:headEnd type="arrow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6" name="Connettore 2 115"/>
          <p:cNvCxnSpPr>
            <a:endCxn id="44" idx="1"/>
          </p:cNvCxnSpPr>
          <p:nvPr/>
        </p:nvCxnSpPr>
        <p:spPr>
          <a:xfrm>
            <a:off x="4644008" y="2852936"/>
            <a:ext cx="1728192" cy="72008"/>
          </a:xfrm>
          <a:prstGeom prst="straightConnector1">
            <a:avLst/>
          </a:prstGeom>
          <a:ln cmpd="dbl">
            <a:headEnd type="arrow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9" name="Connettore 2 118"/>
          <p:cNvCxnSpPr>
            <a:endCxn id="43" idx="1"/>
          </p:cNvCxnSpPr>
          <p:nvPr/>
        </p:nvCxnSpPr>
        <p:spPr>
          <a:xfrm flipV="1">
            <a:off x="5004048" y="2564904"/>
            <a:ext cx="1008112" cy="72008"/>
          </a:xfrm>
          <a:prstGeom prst="straightConnector1">
            <a:avLst/>
          </a:prstGeom>
          <a:ln cmpd="dbl">
            <a:headEnd type="arrow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3" name="Connettore 2 122"/>
          <p:cNvCxnSpPr>
            <a:endCxn id="37" idx="1"/>
          </p:cNvCxnSpPr>
          <p:nvPr/>
        </p:nvCxnSpPr>
        <p:spPr>
          <a:xfrm flipV="1">
            <a:off x="4572000" y="404664"/>
            <a:ext cx="1440160" cy="1224136"/>
          </a:xfrm>
          <a:prstGeom prst="straightConnector1">
            <a:avLst/>
          </a:prstGeom>
          <a:ln w="9525">
            <a:prstDash val="dash"/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4" name="Connettore 2 123"/>
          <p:cNvCxnSpPr>
            <a:endCxn id="38" idx="1"/>
          </p:cNvCxnSpPr>
          <p:nvPr/>
        </p:nvCxnSpPr>
        <p:spPr>
          <a:xfrm flipV="1">
            <a:off x="4211960" y="764704"/>
            <a:ext cx="2160240" cy="936104"/>
          </a:xfrm>
          <a:prstGeom prst="straightConnector1">
            <a:avLst/>
          </a:prstGeom>
          <a:ln w="9525">
            <a:prstDash val="dash"/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7" name="Connettore 2 126"/>
          <p:cNvCxnSpPr>
            <a:endCxn id="43" idx="1"/>
          </p:cNvCxnSpPr>
          <p:nvPr/>
        </p:nvCxnSpPr>
        <p:spPr>
          <a:xfrm>
            <a:off x="4572000" y="1772816"/>
            <a:ext cx="1440160" cy="792088"/>
          </a:xfrm>
          <a:prstGeom prst="straightConnector1">
            <a:avLst/>
          </a:prstGeom>
          <a:ln w="9525">
            <a:prstDash val="dash"/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0" name="Connettore 2 129"/>
          <p:cNvCxnSpPr>
            <a:endCxn id="44" idx="1"/>
          </p:cNvCxnSpPr>
          <p:nvPr/>
        </p:nvCxnSpPr>
        <p:spPr>
          <a:xfrm>
            <a:off x="4211960" y="1772816"/>
            <a:ext cx="2160240" cy="1152128"/>
          </a:xfrm>
          <a:prstGeom prst="straightConnector1">
            <a:avLst/>
          </a:prstGeom>
          <a:ln w="9525">
            <a:prstDash val="dash"/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3" name="Rettangolo arrotondato 142"/>
          <p:cNvSpPr/>
          <p:nvPr/>
        </p:nvSpPr>
        <p:spPr>
          <a:xfrm>
            <a:off x="5004048" y="3501008"/>
            <a:ext cx="576064" cy="432048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PLL</a:t>
            </a:r>
            <a:endParaRPr lang="en-US" sz="1600" dirty="0"/>
          </a:p>
        </p:txBody>
      </p:sp>
      <p:sp>
        <p:nvSpPr>
          <p:cNvPr id="144" name="Rettangolo arrotondato 143"/>
          <p:cNvSpPr/>
          <p:nvPr/>
        </p:nvSpPr>
        <p:spPr>
          <a:xfrm>
            <a:off x="7299920" y="108248"/>
            <a:ext cx="432048" cy="216024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ADA</a:t>
            </a:r>
            <a:endParaRPr lang="en-US" sz="1000" dirty="0"/>
          </a:p>
        </p:txBody>
      </p:sp>
      <p:sp>
        <p:nvSpPr>
          <p:cNvPr id="145" name="Rettangolo arrotondato 144"/>
          <p:cNvSpPr/>
          <p:nvPr/>
        </p:nvSpPr>
        <p:spPr>
          <a:xfrm>
            <a:off x="7452320" y="260648"/>
            <a:ext cx="432048" cy="216024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ADA</a:t>
            </a:r>
            <a:endParaRPr lang="en-US" sz="1000" dirty="0"/>
          </a:p>
        </p:txBody>
      </p:sp>
      <p:sp>
        <p:nvSpPr>
          <p:cNvPr id="146" name="Rettangolo arrotondato 145"/>
          <p:cNvSpPr/>
          <p:nvPr/>
        </p:nvSpPr>
        <p:spPr>
          <a:xfrm>
            <a:off x="7659960" y="540296"/>
            <a:ext cx="432048" cy="216024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ADA</a:t>
            </a:r>
            <a:endParaRPr lang="en-US" sz="1000" dirty="0"/>
          </a:p>
        </p:txBody>
      </p:sp>
      <p:sp>
        <p:nvSpPr>
          <p:cNvPr id="147" name="Rettangolo arrotondato 146"/>
          <p:cNvSpPr/>
          <p:nvPr/>
        </p:nvSpPr>
        <p:spPr>
          <a:xfrm>
            <a:off x="7812360" y="692696"/>
            <a:ext cx="432048" cy="216024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ADA</a:t>
            </a:r>
            <a:endParaRPr lang="en-US" sz="1000" dirty="0"/>
          </a:p>
        </p:txBody>
      </p:sp>
      <p:sp>
        <p:nvSpPr>
          <p:cNvPr id="148" name="Rettangolo arrotondato 147"/>
          <p:cNvSpPr/>
          <p:nvPr/>
        </p:nvSpPr>
        <p:spPr>
          <a:xfrm>
            <a:off x="7299920" y="972344"/>
            <a:ext cx="432048" cy="216024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ADA</a:t>
            </a:r>
            <a:endParaRPr lang="en-US" sz="1000" dirty="0"/>
          </a:p>
        </p:txBody>
      </p:sp>
      <p:sp>
        <p:nvSpPr>
          <p:cNvPr id="149" name="Rettangolo arrotondato 148"/>
          <p:cNvSpPr/>
          <p:nvPr/>
        </p:nvSpPr>
        <p:spPr>
          <a:xfrm>
            <a:off x="7452320" y="1124744"/>
            <a:ext cx="432048" cy="216024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ADA</a:t>
            </a:r>
            <a:endParaRPr lang="en-US" sz="1000" dirty="0"/>
          </a:p>
        </p:txBody>
      </p:sp>
      <p:sp>
        <p:nvSpPr>
          <p:cNvPr id="150" name="Rettangolo arrotondato 149"/>
          <p:cNvSpPr/>
          <p:nvPr/>
        </p:nvSpPr>
        <p:spPr>
          <a:xfrm rot="5400000">
            <a:off x="7992380" y="656692"/>
            <a:ext cx="1224136" cy="28803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IJ5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51" name="Rettangolo arrotondato 150"/>
          <p:cNvSpPr/>
          <p:nvPr/>
        </p:nvSpPr>
        <p:spPr>
          <a:xfrm rot="5400000">
            <a:off x="7992380" y="2096852"/>
            <a:ext cx="1224136" cy="28803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IJ5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52" name="Rettangolo arrotondato 151"/>
          <p:cNvSpPr/>
          <p:nvPr/>
        </p:nvSpPr>
        <p:spPr>
          <a:xfrm rot="5400000">
            <a:off x="7992380" y="4401108"/>
            <a:ext cx="1224136" cy="28803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IJ5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53" name="Rettangolo arrotondato 152"/>
          <p:cNvSpPr/>
          <p:nvPr/>
        </p:nvSpPr>
        <p:spPr>
          <a:xfrm rot="5400000">
            <a:off x="7992380" y="5841268"/>
            <a:ext cx="1224136" cy="28803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IJ5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54" name="Rettangolo arrotondato 153"/>
          <p:cNvSpPr/>
          <p:nvPr/>
        </p:nvSpPr>
        <p:spPr>
          <a:xfrm>
            <a:off x="7308304" y="3996680"/>
            <a:ext cx="432048" cy="216024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ADA</a:t>
            </a:r>
            <a:endParaRPr lang="en-US" sz="1000" dirty="0"/>
          </a:p>
        </p:txBody>
      </p:sp>
      <p:sp>
        <p:nvSpPr>
          <p:cNvPr id="155" name="Rettangolo arrotondato 154"/>
          <p:cNvSpPr/>
          <p:nvPr/>
        </p:nvSpPr>
        <p:spPr>
          <a:xfrm>
            <a:off x="7460704" y="4149080"/>
            <a:ext cx="432048" cy="216024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ADA</a:t>
            </a:r>
            <a:endParaRPr lang="en-US" sz="1000" dirty="0"/>
          </a:p>
        </p:txBody>
      </p:sp>
      <p:sp>
        <p:nvSpPr>
          <p:cNvPr id="156" name="Rettangolo arrotondato 155"/>
          <p:cNvSpPr/>
          <p:nvPr/>
        </p:nvSpPr>
        <p:spPr>
          <a:xfrm>
            <a:off x="7668344" y="4428728"/>
            <a:ext cx="432048" cy="216024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ADA</a:t>
            </a:r>
            <a:endParaRPr lang="en-US" sz="1000" dirty="0"/>
          </a:p>
        </p:txBody>
      </p:sp>
      <p:sp>
        <p:nvSpPr>
          <p:cNvPr id="157" name="Rettangolo arrotondato 156"/>
          <p:cNvSpPr/>
          <p:nvPr/>
        </p:nvSpPr>
        <p:spPr>
          <a:xfrm>
            <a:off x="7820744" y="4581128"/>
            <a:ext cx="432048" cy="216024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ADA</a:t>
            </a:r>
            <a:endParaRPr lang="en-US" sz="1000" dirty="0"/>
          </a:p>
        </p:txBody>
      </p:sp>
      <p:sp>
        <p:nvSpPr>
          <p:cNvPr id="160" name="Rettangolo arrotondato 159"/>
          <p:cNvSpPr/>
          <p:nvPr/>
        </p:nvSpPr>
        <p:spPr>
          <a:xfrm>
            <a:off x="7659960" y="2772544"/>
            <a:ext cx="432048" cy="216024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ADA</a:t>
            </a:r>
            <a:endParaRPr lang="en-US" sz="1000" dirty="0"/>
          </a:p>
        </p:txBody>
      </p:sp>
      <p:sp>
        <p:nvSpPr>
          <p:cNvPr id="161" name="Rettangolo arrotondato 160"/>
          <p:cNvSpPr/>
          <p:nvPr/>
        </p:nvSpPr>
        <p:spPr>
          <a:xfrm>
            <a:off x="7812360" y="2924944"/>
            <a:ext cx="432048" cy="216024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ADA</a:t>
            </a:r>
            <a:endParaRPr lang="en-US" sz="1000" dirty="0"/>
          </a:p>
        </p:txBody>
      </p:sp>
      <p:sp>
        <p:nvSpPr>
          <p:cNvPr id="162" name="Rettangolo arrotondato 161"/>
          <p:cNvSpPr/>
          <p:nvPr/>
        </p:nvSpPr>
        <p:spPr>
          <a:xfrm>
            <a:off x="7668344" y="6372944"/>
            <a:ext cx="432048" cy="216024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ADA</a:t>
            </a:r>
            <a:endParaRPr lang="en-US" sz="1000" dirty="0"/>
          </a:p>
        </p:txBody>
      </p:sp>
      <p:sp>
        <p:nvSpPr>
          <p:cNvPr id="163" name="Rettangolo arrotondato 162"/>
          <p:cNvSpPr/>
          <p:nvPr/>
        </p:nvSpPr>
        <p:spPr>
          <a:xfrm>
            <a:off x="7820744" y="6525344"/>
            <a:ext cx="432048" cy="216024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ADA</a:t>
            </a:r>
            <a:endParaRPr lang="en-US" sz="1000" dirty="0"/>
          </a:p>
        </p:txBody>
      </p:sp>
      <p:sp>
        <p:nvSpPr>
          <p:cNvPr id="164" name="Rettangolo arrotondato 163"/>
          <p:cNvSpPr/>
          <p:nvPr/>
        </p:nvSpPr>
        <p:spPr>
          <a:xfrm>
            <a:off x="7092280" y="1556792"/>
            <a:ext cx="504056" cy="288032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200" dirty="0" smtClean="0"/>
              <a:t>CLKB</a:t>
            </a:r>
            <a:endParaRPr lang="en-US" sz="1200" dirty="0"/>
          </a:p>
        </p:txBody>
      </p:sp>
      <p:sp>
        <p:nvSpPr>
          <p:cNvPr id="165" name="Rettangolo arrotondato 164"/>
          <p:cNvSpPr/>
          <p:nvPr/>
        </p:nvSpPr>
        <p:spPr>
          <a:xfrm>
            <a:off x="5292080" y="1484784"/>
            <a:ext cx="504056" cy="288032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200" dirty="0" smtClean="0"/>
              <a:t>SYSB</a:t>
            </a:r>
            <a:endParaRPr lang="en-US" sz="1200" dirty="0"/>
          </a:p>
        </p:txBody>
      </p:sp>
      <p:sp>
        <p:nvSpPr>
          <p:cNvPr id="166" name="Rettangolo arrotondato 165"/>
          <p:cNvSpPr/>
          <p:nvPr/>
        </p:nvSpPr>
        <p:spPr>
          <a:xfrm>
            <a:off x="7164288" y="5229200"/>
            <a:ext cx="504056" cy="288032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200" dirty="0" smtClean="0"/>
              <a:t>CLKB</a:t>
            </a:r>
            <a:endParaRPr lang="en-US" sz="1200" dirty="0"/>
          </a:p>
        </p:txBody>
      </p:sp>
      <p:sp>
        <p:nvSpPr>
          <p:cNvPr id="167" name="Rettangolo arrotondato 166"/>
          <p:cNvSpPr/>
          <p:nvPr/>
        </p:nvSpPr>
        <p:spPr>
          <a:xfrm>
            <a:off x="5220072" y="5157192"/>
            <a:ext cx="504056" cy="288032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200" dirty="0" smtClean="0"/>
              <a:t>SYSB</a:t>
            </a:r>
            <a:endParaRPr lang="en-US" sz="1200" dirty="0"/>
          </a:p>
        </p:txBody>
      </p:sp>
      <p:cxnSp>
        <p:nvCxnSpPr>
          <p:cNvPr id="174" name="Connettore 4 173"/>
          <p:cNvCxnSpPr>
            <a:stCxn id="165" idx="3"/>
            <a:endCxn id="43" idx="1"/>
          </p:cNvCxnSpPr>
          <p:nvPr/>
        </p:nvCxnSpPr>
        <p:spPr>
          <a:xfrm>
            <a:off x="5796136" y="1628800"/>
            <a:ext cx="216024" cy="936104"/>
          </a:xfrm>
          <a:prstGeom prst="bentConnector3">
            <a:avLst>
              <a:gd name="adj1" fmla="val 50000"/>
            </a:avLst>
          </a:prstGeom>
          <a:ln w="12700"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Connettore 4 177"/>
          <p:cNvCxnSpPr>
            <a:stCxn id="165" idx="3"/>
            <a:endCxn id="37" idx="1"/>
          </p:cNvCxnSpPr>
          <p:nvPr/>
        </p:nvCxnSpPr>
        <p:spPr>
          <a:xfrm flipV="1">
            <a:off x="5796136" y="404664"/>
            <a:ext cx="216024" cy="1224136"/>
          </a:xfrm>
          <a:prstGeom prst="bentConnector3">
            <a:avLst>
              <a:gd name="adj1" fmla="val 50000"/>
            </a:avLst>
          </a:prstGeom>
          <a:ln w="12700"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Connettore 4 183"/>
          <p:cNvCxnSpPr>
            <a:stCxn id="167" idx="3"/>
            <a:endCxn id="45" idx="1"/>
          </p:cNvCxnSpPr>
          <p:nvPr/>
        </p:nvCxnSpPr>
        <p:spPr>
          <a:xfrm flipV="1">
            <a:off x="5724128" y="4149080"/>
            <a:ext cx="288032" cy="1152128"/>
          </a:xfrm>
          <a:prstGeom prst="bentConnector3">
            <a:avLst>
              <a:gd name="adj1" fmla="val 50000"/>
            </a:avLst>
          </a:prstGeom>
          <a:ln w="12700"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Connettore 4 186"/>
          <p:cNvCxnSpPr>
            <a:stCxn id="164" idx="2"/>
            <a:endCxn id="44" idx="3"/>
          </p:cNvCxnSpPr>
          <p:nvPr/>
        </p:nvCxnSpPr>
        <p:spPr>
          <a:xfrm rot="5400000">
            <a:off x="6570222" y="2150858"/>
            <a:ext cx="1080120" cy="468052"/>
          </a:xfrm>
          <a:prstGeom prst="bentConnector2">
            <a:avLst/>
          </a:prstGeom>
          <a:ln w="12700"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Connettore 4 190"/>
          <p:cNvCxnSpPr>
            <a:stCxn id="166" idx="0"/>
            <a:endCxn id="46" idx="3"/>
          </p:cNvCxnSpPr>
          <p:nvPr/>
        </p:nvCxnSpPr>
        <p:spPr>
          <a:xfrm rot="16200000" flipV="1">
            <a:off x="6822250" y="4635134"/>
            <a:ext cx="720080" cy="468052"/>
          </a:xfrm>
          <a:prstGeom prst="bentConnector2">
            <a:avLst/>
          </a:prstGeom>
          <a:ln w="12700"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7" name="CasellaDiTesto 196"/>
          <p:cNvSpPr txBox="1"/>
          <p:nvPr/>
        </p:nvSpPr>
        <p:spPr>
          <a:xfrm>
            <a:off x="1547664" y="2852936"/>
            <a:ext cx="7283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LAY 2-11</a:t>
            </a:r>
          </a:p>
          <a:p>
            <a:r>
              <a:rPr lang="en-US" sz="1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100 </a:t>
            </a:r>
            <a:r>
              <a:rPr lang="el-GR" sz="12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</a:rPr>
              <a:t>Ω</a:t>
            </a:r>
            <a:r>
              <a:rPr lang="en-US" sz="1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en-US" sz="1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01" name="CasellaDiTesto 200"/>
          <p:cNvSpPr txBox="1"/>
          <p:nvPr/>
        </p:nvSpPr>
        <p:spPr>
          <a:xfrm>
            <a:off x="3203848" y="1052736"/>
            <a:ext cx="576064" cy="288032"/>
          </a:xfrm>
          <a:prstGeom prst="rect">
            <a:avLst/>
          </a:prstGeom>
          <a:solidFill>
            <a:schemeClr val="bg1">
              <a:alpha val="76000"/>
            </a:schemeClr>
          </a:solidFill>
        </p:spPr>
        <p:txBody>
          <a:bodyPr wrap="square" lIns="36000" tIns="36000" rIns="36000" bIns="36000" rtlCol="0">
            <a:spAutoFit/>
          </a:bodyPr>
          <a:lstStyle/>
          <a:p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</a:t>
            </a: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2" name="CasellaDiTesto 201"/>
          <p:cNvSpPr txBox="1"/>
          <p:nvPr/>
        </p:nvSpPr>
        <p:spPr>
          <a:xfrm>
            <a:off x="3059832" y="3861048"/>
            <a:ext cx="576064" cy="288032"/>
          </a:xfrm>
          <a:prstGeom prst="rect">
            <a:avLst/>
          </a:prstGeom>
          <a:solidFill>
            <a:schemeClr val="bg1">
              <a:alpha val="76000"/>
            </a:schemeClr>
          </a:solidFill>
        </p:spPr>
        <p:txBody>
          <a:bodyPr wrap="square" lIns="36000" tIns="36000" rIns="36000" bIns="36000" rtlCol="0">
            <a:spAutoFit/>
          </a:bodyPr>
          <a:lstStyle/>
          <a:p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</a:t>
            </a: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3" name="CasellaDiTesto 202"/>
          <p:cNvSpPr txBox="1"/>
          <p:nvPr/>
        </p:nvSpPr>
        <p:spPr>
          <a:xfrm>
            <a:off x="3635896" y="3501008"/>
            <a:ext cx="720080" cy="288147"/>
          </a:xfrm>
          <a:prstGeom prst="rect">
            <a:avLst/>
          </a:prstGeom>
          <a:solidFill>
            <a:schemeClr val="bg1">
              <a:alpha val="76000"/>
            </a:schemeClr>
          </a:solidFill>
        </p:spPr>
        <p:txBody>
          <a:bodyPr wrap="square" lIns="36000" tIns="36000" rIns="36000" bIns="36000" rtlCol="0">
            <a:spAutoFit/>
          </a:bodyPr>
          <a:lstStyle/>
          <a:p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 BUS</a:t>
            </a: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8" name="CasellaDiTesto 207"/>
          <p:cNvSpPr txBox="1"/>
          <p:nvPr/>
        </p:nvSpPr>
        <p:spPr>
          <a:xfrm>
            <a:off x="0" y="188640"/>
            <a:ext cx="19797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Board</a:t>
            </a:r>
          </a:p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Placement issues</a:t>
            </a:r>
          </a:p>
        </p:txBody>
      </p:sp>
      <p:sp>
        <p:nvSpPr>
          <p:cNvPr id="104" name="Rettangolo arrotondato 103"/>
          <p:cNvSpPr/>
          <p:nvPr/>
        </p:nvSpPr>
        <p:spPr>
          <a:xfrm>
            <a:off x="251520" y="4869160"/>
            <a:ext cx="1008112" cy="9361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Input DC-DC</a:t>
            </a:r>
            <a:endParaRPr lang="en-US" sz="2000" dirty="0"/>
          </a:p>
        </p:txBody>
      </p:sp>
      <p:sp>
        <p:nvSpPr>
          <p:cNvPr id="106" name="CasellaDiTesto 105"/>
          <p:cNvSpPr txBox="1"/>
          <p:nvPr/>
        </p:nvSpPr>
        <p:spPr>
          <a:xfrm>
            <a:off x="2195736" y="3244914"/>
            <a:ext cx="1440160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DC-DC 4-13</a:t>
            </a:r>
            <a:endParaRPr lang="en-US" sz="2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cxnSp>
        <p:nvCxnSpPr>
          <p:cNvPr id="138" name="Connettore 4 137"/>
          <p:cNvCxnSpPr>
            <a:stCxn id="167" idx="3"/>
            <a:endCxn id="51" idx="1"/>
          </p:cNvCxnSpPr>
          <p:nvPr/>
        </p:nvCxnSpPr>
        <p:spPr>
          <a:xfrm>
            <a:off x="5724128" y="5301208"/>
            <a:ext cx="288032" cy="864096"/>
          </a:xfrm>
          <a:prstGeom prst="bentConnector3">
            <a:avLst>
              <a:gd name="adj1" fmla="val 50000"/>
            </a:avLst>
          </a:prstGeom>
          <a:ln w="12700"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Connettore 4 190"/>
          <p:cNvCxnSpPr>
            <a:stCxn id="166" idx="2"/>
            <a:endCxn id="52" idx="3"/>
          </p:cNvCxnSpPr>
          <p:nvPr/>
        </p:nvCxnSpPr>
        <p:spPr>
          <a:xfrm rot="5400000">
            <a:off x="6678234" y="5787262"/>
            <a:ext cx="1008112" cy="468052"/>
          </a:xfrm>
          <a:prstGeom prst="bentConnector2">
            <a:avLst/>
          </a:prstGeom>
          <a:ln w="12700"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Connettore 4 186"/>
          <p:cNvCxnSpPr>
            <a:stCxn id="164" idx="0"/>
            <a:endCxn id="38" idx="3"/>
          </p:cNvCxnSpPr>
          <p:nvPr/>
        </p:nvCxnSpPr>
        <p:spPr>
          <a:xfrm rot="16200000" flipV="1">
            <a:off x="6714238" y="926722"/>
            <a:ext cx="792088" cy="468052"/>
          </a:xfrm>
          <a:prstGeom prst="bentConnector2">
            <a:avLst/>
          </a:prstGeom>
          <a:ln w="12700"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Connettore 4 180"/>
          <p:cNvCxnSpPr>
            <a:stCxn id="143" idx="0"/>
            <a:endCxn id="165" idx="2"/>
          </p:cNvCxnSpPr>
          <p:nvPr/>
        </p:nvCxnSpPr>
        <p:spPr>
          <a:xfrm rot="5400000" flipH="1" flipV="1">
            <a:off x="4553998" y="2510898"/>
            <a:ext cx="1728192" cy="252028"/>
          </a:xfrm>
          <a:prstGeom prst="bentConnector3">
            <a:avLst>
              <a:gd name="adj1" fmla="val 50000"/>
            </a:avLst>
          </a:prstGeom>
          <a:ln w="12700"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Connettore 4 185"/>
          <p:cNvCxnSpPr>
            <a:stCxn id="143" idx="2"/>
            <a:endCxn id="167" idx="0"/>
          </p:cNvCxnSpPr>
          <p:nvPr/>
        </p:nvCxnSpPr>
        <p:spPr>
          <a:xfrm rot="16200000" flipH="1">
            <a:off x="4770022" y="4455114"/>
            <a:ext cx="1224136" cy="180020"/>
          </a:xfrm>
          <a:prstGeom prst="bentConnector3">
            <a:avLst>
              <a:gd name="adj1" fmla="val 50000"/>
            </a:avLst>
          </a:prstGeom>
          <a:ln w="12700"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Connettore 4 189"/>
          <p:cNvCxnSpPr>
            <a:stCxn id="143" idx="3"/>
            <a:endCxn id="164" idx="3"/>
          </p:cNvCxnSpPr>
          <p:nvPr/>
        </p:nvCxnSpPr>
        <p:spPr>
          <a:xfrm flipV="1">
            <a:off x="5580112" y="1700808"/>
            <a:ext cx="2016224" cy="2016224"/>
          </a:xfrm>
          <a:prstGeom prst="bentConnector3">
            <a:avLst>
              <a:gd name="adj1" fmla="val 114903"/>
            </a:avLst>
          </a:prstGeom>
          <a:ln w="12700"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Connettore 4 208"/>
          <p:cNvCxnSpPr>
            <a:stCxn id="143" idx="3"/>
            <a:endCxn id="166" idx="3"/>
          </p:cNvCxnSpPr>
          <p:nvPr/>
        </p:nvCxnSpPr>
        <p:spPr>
          <a:xfrm>
            <a:off x="5580112" y="3717032"/>
            <a:ext cx="2088232" cy="1656184"/>
          </a:xfrm>
          <a:prstGeom prst="bentConnector3">
            <a:avLst>
              <a:gd name="adj1" fmla="val 110947"/>
            </a:avLst>
          </a:prstGeom>
          <a:ln w="12700"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CasellaDiTesto 99"/>
          <p:cNvSpPr txBox="1"/>
          <p:nvPr/>
        </p:nvSpPr>
        <p:spPr>
          <a:xfrm>
            <a:off x="1547664" y="5805264"/>
            <a:ext cx="1368152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DC-DC 1-3</a:t>
            </a:r>
            <a:endParaRPr lang="en-US" sz="2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17" name="Figura a mano libera 116"/>
          <p:cNvSpPr/>
          <p:nvPr/>
        </p:nvSpPr>
        <p:spPr>
          <a:xfrm>
            <a:off x="4639733" y="22578"/>
            <a:ext cx="406400" cy="6626578"/>
          </a:xfrm>
          <a:custGeom>
            <a:avLst/>
            <a:gdLst>
              <a:gd name="connsiteX0" fmla="*/ 395111 w 406400"/>
              <a:gd name="connsiteY0" fmla="*/ 0 h 6626578"/>
              <a:gd name="connsiteX1" fmla="*/ 406400 w 406400"/>
              <a:gd name="connsiteY1" fmla="*/ 846666 h 6626578"/>
              <a:gd name="connsiteX2" fmla="*/ 0 w 406400"/>
              <a:gd name="connsiteY2" fmla="*/ 846666 h 6626578"/>
              <a:gd name="connsiteX3" fmla="*/ 0 w 406400"/>
              <a:gd name="connsiteY3" fmla="*/ 6186311 h 6626578"/>
              <a:gd name="connsiteX4" fmla="*/ 361245 w 406400"/>
              <a:gd name="connsiteY4" fmla="*/ 6186311 h 6626578"/>
              <a:gd name="connsiteX5" fmla="*/ 361245 w 406400"/>
              <a:gd name="connsiteY5" fmla="*/ 6626578 h 6626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6400" h="6626578">
                <a:moveTo>
                  <a:pt x="395111" y="0"/>
                </a:moveTo>
                <a:lnTo>
                  <a:pt x="406400" y="846666"/>
                </a:lnTo>
                <a:lnTo>
                  <a:pt x="0" y="846666"/>
                </a:lnTo>
                <a:lnTo>
                  <a:pt x="0" y="6186311"/>
                </a:lnTo>
                <a:lnTo>
                  <a:pt x="361245" y="6186311"/>
                </a:lnTo>
                <a:lnTo>
                  <a:pt x="361245" y="6626578"/>
                </a:lnTo>
              </a:path>
            </a:pathLst>
          </a:custGeom>
          <a:ln w="44450">
            <a:solidFill>
              <a:srgbClr val="FF0000">
                <a:alpha val="82000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CasellaDiTesto 100"/>
          <p:cNvSpPr txBox="1"/>
          <p:nvPr/>
        </p:nvSpPr>
        <p:spPr>
          <a:xfrm>
            <a:off x="3779912" y="260648"/>
            <a:ext cx="1512168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DC-DC 14-17</a:t>
            </a:r>
            <a:endParaRPr lang="en-US" sz="2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18" name="CasellaDiTesto 117"/>
          <p:cNvSpPr txBox="1"/>
          <p:nvPr/>
        </p:nvSpPr>
        <p:spPr>
          <a:xfrm>
            <a:off x="3275856" y="6309320"/>
            <a:ext cx="1413657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DIGITAL SIDE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86600" y="6356350"/>
            <a:ext cx="2057400" cy="365125"/>
          </a:xfrm>
        </p:spPr>
        <p:txBody>
          <a:bodyPr/>
          <a:lstStyle/>
          <a:p>
            <a:fld id="{F925773C-A7AA-4C50-B102-864434EC9D82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28538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en-US" dirty="0" smtClean="0"/>
              <a:t>ADC related issues (partial)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79512" y="3356992"/>
            <a:ext cx="4104456" cy="280831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en-US" sz="2400" dirty="0" smtClean="0"/>
              <a:t>Device specific positioning and layout issues:</a:t>
            </a:r>
            <a:endParaRPr lang="en-US" sz="3200" dirty="0" smtClean="0"/>
          </a:p>
          <a:p>
            <a:pPr lvl="1"/>
            <a:r>
              <a:rPr lang="en-US" sz="2000" dirty="0" smtClean="0"/>
              <a:t>HS signal routing (16 device in 233 mm board height)</a:t>
            </a:r>
          </a:p>
          <a:p>
            <a:pPr lvl="1"/>
            <a:r>
              <a:rPr lang="en-US" sz="2000" dirty="0" smtClean="0"/>
              <a:t>Staggered placement</a:t>
            </a:r>
            <a:endParaRPr lang="en-US" dirty="0"/>
          </a:p>
          <a:p>
            <a:pPr lvl="1"/>
            <a:r>
              <a:rPr lang="en-US" sz="2000" dirty="0" smtClean="0"/>
              <a:t>Clock and Sync routing</a:t>
            </a:r>
          </a:p>
        </p:txBody>
      </p:sp>
      <p:sp>
        <p:nvSpPr>
          <p:cNvPr id="60" name="Segnaposto numero diapositiva 5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18</a:t>
            </a:fld>
            <a:endParaRPr lang="it-IT" dirty="0"/>
          </a:p>
        </p:txBody>
      </p:sp>
      <p:grpSp>
        <p:nvGrpSpPr>
          <p:cNvPr id="71" name="Gruppo 70"/>
          <p:cNvGrpSpPr/>
          <p:nvPr/>
        </p:nvGrpSpPr>
        <p:grpSpPr>
          <a:xfrm>
            <a:off x="971600" y="1484784"/>
            <a:ext cx="7128792" cy="1582435"/>
            <a:chOff x="971600" y="1484784"/>
            <a:chExt cx="7128792" cy="1582435"/>
          </a:xfrm>
        </p:grpSpPr>
        <p:sp>
          <p:nvSpPr>
            <p:cNvPr id="57" name="Rettangolo 56"/>
            <p:cNvSpPr/>
            <p:nvPr/>
          </p:nvSpPr>
          <p:spPr>
            <a:xfrm>
              <a:off x="7020272" y="1484784"/>
              <a:ext cx="108012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/>
                <a:t>Output JESD</a:t>
              </a:r>
              <a:endParaRPr lang="en-US" dirty="0"/>
            </a:p>
          </p:txBody>
        </p:sp>
        <p:grpSp>
          <p:nvGrpSpPr>
            <p:cNvPr id="67" name="Gruppo 66"/>
            <p:cNvGrpSpPr/>
            <p:nvPr/>
          </p:nvGrpSpPr>
          <p:grpSpPr>
            <a:xfrm>
              <a:off x="971600" y="1484784"/>
              <a:ext cx="6408713" cy="1582435"/>
              <a:chOff x="971600" y="1484784"/>
              <a:chExt cx="6408713" cy="1582435"/>
            </a:xfrm>
          </p:grpSpPr>
          <p:sp>
            <p:nvSpPr>
              <p:cNvPr id="51" name="Rettangolo 50"/>
              <p:cNvSpPr/>
              <p:nvPr/>
            </p:nvSpPr>
            <p:spPr>
              <a:xfrm>
                <a:off x="4067944" y="1700808"/>
                <a:ext cx="1800200" cy="144016"/>
              </a:xfrm>
              <a:prstGeom prst="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2" name="Rettangolo 51"/>
              <p:cNvSpPr/>
              <p:nvPr/>
            </p:nvSpPr>
            <p:spPr>
              <a:xfrm>
                <a:off x="3131840" y="1844824"/>
                <a:ext cx="3528392" cy="504056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3" name="Rettangolo 52"/>
              <p:cNvSpPr/>
              <p:nvPr/>
            </p:nvSpPr>
            <p:spPr>
              <a:xfrm>
                <a:off x="3851920" y="2348880"/>
                <a:ext cx="2160240" cy="144016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4" name="Rettangolo 53"/>
              <p:cNvSpPr/>
              <p:nvPr/>
            </p:nvSpPr>
            <p:spPr>
              <a:xfrm>
                <a:off x="4427984" y="1484784"/>
                <a:ext cx="92845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/>
                  <a:t>AD9680</a:t>
                </a:r>
                <a:endParaRPr lang="en-US" dirty="0"/>
              </a:p>
            </p:txBody>
          </p:sp>
          <p:cxnSp>
            <p:nvCxnSpPr>
              <p:cNvPr id="58" name="Connettore 4 57"/>
              <p:cNvCxnSpPr>
                <a:stCxn id="51" idx="3"/>
              </p:cNvCxnSpPr>
              <p:nvPr/>
            </p:nvCxnSpPr>
            <p:spPr>
              <a:xfrm>
                <a:off x="5868144" y="1772816"/>
                <a:ext cx="1152128" cy="216024"/>
              </a:xfrm>
              <a:prstGeom prst="bentConnector3">
                <a:avLst>
                  <a:gd name="adj1" fmla="val 4954"/>
                </a:avLst>
              </a:prstGeom>
              <a:ln w="31750" cmpd="dbl">
                <a:solidFill>
                  <a:srgbClr val="FFFF00"/>
                </a:solidFill>
                <a:tailEnd type="arrow"/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sp>
            <p:nvSpPr>
              <p:cNvPr id="63" name="Rettangolo 62"/>
              <p:cNvSpPr/>
              <p:nvPr/>
            </p:nvSpPr>
            <p:spPr>
              <a:xfrm>
                <a:off x="3347864" y="1700808"/>
                <a:ext cx="423664" cy="144016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4" name="Rettangolo 63"/>
              <p:cNvSpPr/>
              <p:nvPr/>
            </p:nvSpPr>
            <p:spPr>
              <a:xfrm>
                <a:off x="6012160" y="1700808"/>
                <a:ext cx="423664" cy="144016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5" name="Rettangolo 64"/>
              <p:cNvSpPr/>
              <p:nvPr/>
            </p:nvSpPr>
            <p:spPr>
              <a:xfrm>
                <a:off x="3131840" y="2420888"/>
                <a:ext cx="1238288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/>
                  <a:t>Power and </a:t>
                </a:r>
              </a:p>
              <a:p>
                <a:r>
                  <a:rPr lang="en-US" dirty="0" smtClean="0"/>
                  <a:t>decoupling</a:t>
                </a:r>
                <a:endParaRPr lang="en-US" dirty="0"/>
              </a:p>
            </p:txBody>
          </p:sp>
          <p:cxnSp>
            <p:nvCxnSpPr>
              <p:cNvPr id="55" name="Forma 54"/>
              <p:cNvCxnSpPr>
                <a:endCxn id="54" idx="2"/>
              </p:cNvCxnSpPr>
              <p:nvPr/>
            </p:nvCxnSpPr>
            <p:spPr>
              <a:xfrm flipV="1">
                <a:off x="2915816" y="1854116"/>
                <a:ext cx="1976398" cy="134724"/>
              </a:xfrm>
              <a:prstGeom prst="bentConnector2">
                <a:avLst/>
              </a:prstGeom>
              <a:ln cmpd="dbl"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68" name="Connettore 2 67"/>
              <p:cNvCxnSpPr>
                <a:stCxn id="65" idx="0"/>
              </p:cNvCxnSpPr>
              <p:nvPr/>
            </p:nvCxnSpPr>
            <p:spPr>
              <a:xfrm rot="5400000" flipH="1" flipV="1">
                <a:off x="4197496" y="1902368"/>
                <a:ext cx="72008" cy="96503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9" name="Connettore 2 68"/>
              <p:cNvCxnSpPr>
                <a:stCxn id="65" idx="0"/>
                <a:endCxn id="63" idx="2"/>
              </p:cNvCxnSpPr>
              <p:nvPr/>
            </p:nvCxnSpPr>
            <p:spPr>
              <a:xfrm rot="16200000" flipV="1">
                <a:off x="3367308" y="2037212"/>
                <a:ext cx="576064" cy="1912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6" name="Rettangolo 55"/>
              <p:cNvSpPr/>
              <p:nvPr/>
            </p:nvSpPr>
            <p:spPr>
              <a:xfrm>
                <a:off x="1331640" y="1556792"/>
                <a:ext cx="96853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/>
                  <a:t>Input RF</a:t>
                </a:r>
                <a:endParaRPr lang="en-US" dirty="0"/>
              </a:p>
            </p:txBody>
          </p:sp>
          <p:cxnSp>
            <p:nvCxnSpPr>
              <p:cNvPr id="66" name="Forma 65"/>
              <p:cNvCxnSpPr>
                <a:endCxn id="70" idx="2"/>
              </p:cNvCxnSpPr>
              <p:nvPr/>
            </p:nvCxnSpPr>
            <p:spPr>
              <a:xfrm flipV="1">
                <a:off x="2771800" y="1844824"/>
                <a:ext cx="1391012" cy="422756"/>
              </a:xfrm>
              <a:prstGeom prst="bentConnector2">
                <a:avLst/>
              </a:prstGeom>
              <a:ln cmpd="dbl">
                <a:solidFill>
                  <a:schemeClr val="tx2">
                    <a:lumMod val="60000"/>
                    <a:lumOff val="40000"/>
                  </a:schemeClr>
                </a:solidFill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70" name="Rettangolo 69"/>
              <p:cNvSpPr/>
              <p:nvPr/>
            </p:nvSpPr>
            <p:spPr>
              <a:xfrm>
                <a:off x="4139952" y="1772816"/>
                <a:ext cx="45719" cy="72008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5" name="Rettangolo 74"/>
              <p:cNvSpPr/>
              <p:nvPr/>
            </p:nvSpPr>
            <p:spPr>
              <a:xfrm>
                <a:off x="1115616" y="2276872"/>
                <a:ext cx="14893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/>
                  <a:t>Syncro signals</a:t>
                </a:r>
                <a:endParaRPr lang="en-US" dirty="0"/>
              </a:p>
            </p:txBody>
          </p:sp>
          <p:cxnSp>
            <p:nvCxnSpPr>
              <p:cNvPr id="76" name="Forma 75"/>
              <p:cNvCxnSpPr>
                <a:endCxn id="77" idx="2"/>
              </p:cNvCxnSpPr>
              <p:nvPr/>
            </p:nvCxnSpPr>
            <p:spPr>
              <a:xfrm rot="10800000">
                <a:off x="5629262" y="1844824"/>
                <a:ext cx="1751051" cy="432048"/>
              </a:xfrm>
              <a:prstGeom prst="bentConnector2">
                <a:avLst/>
              </a:prstGeom>
              <a:ln cmpd="dbl">
                <a:solidFill>
                  <a:schemeClr val="tx2">
                    <a:lumMod val="60000"/>
                    <a:lumOff val="40000"/>
                  </a:schemeClr>
                </a:solidFill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77" name="Rettangolo 76"/>
              <p:cNvSpPr/>
              <p:nvPr/>
            </p:nvSpPr>
            <p:spPr>
              <a:xfrm>
                <a:off x="5606401" y="1772816"/>
                <a:ext cx="45719" cy="72008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85" name="Connettore 1 84"/>
              <p:cNvCxnSpPr/>
              <p:nvPr/>
            </p:nvCxnSpPr>
            <p:spPr>
              <a:xfrm>
                <a:off x="2771800" y="2132856"/>
                <a:ext cx="4608512" cy="0"/>
              </a:xfrm>
              <a:prstGeom prst="line">
                <a:avLst/>
              </a:prstGeom>
              <a:ln w="69850" cmpd="tri">
                <a:solidFill>
                  <a:schemeClr val="tx1">
                    <a:alpha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8" name="Rettangolo 87"/>
              <p:cNvSpPr/>
              <p:nvPr/>
            </p:nvSpPr>
            <p:spPr>
              <a:xfrm>
                <a:off x="971600" y="1916832"/>
                <a:ext cx="168347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/>
                  <a:t>8 GND &amp; Supply</a:t>
                </a:r>
                <a:endParaRPr lang="en-US" dirty="0"/>
              </a:p>
            </p:txBody>
          </p:sp>
        </p:grpSp>
      </p:grpSp>
      <p:grpSp>
        <p:nvGrpSpPr>
          <p:cNvPr id="72" name="Gruppo 71"/>
          <p:cNvGrpSpPr/>
          <p:nvPr/>
        </p:nvGrpSpPr>
        <p:grpSpPr>
          <a:xfrm>
            <a:off x="4644008" y="2780928"/>
            <a:ext cx="4499992" cy="3753708"/>
            <a:chOff x="4644008" y="2780928"/>
            <a:chExt cx="4499992" cy="3753708"/>
          </a:xfrm>
        </p:grpSpPr>
        <p:cxnSp>
          <p:nvCxnSpPr>
            <p:cNvPr id="73" name="Forma 72"/>
            <p:cNvCxnSpPr/>
            <p:nvPr/>
          </p:nvCxnSpPr>
          <p:spPr>
            <a:xfrm rot="5400000" flipH="1" flipV="1">
              <a:off x="5414357" y="4602867"/>
              <a:ext cx="3096344" cy="316562"/>
            </a:xfrm>
            <a:prstGeom prst="bentConnector3">
              <a:avLst>
                <a:gd name="adj1" fmla="val 99977"/>
              </a:avLst>
            </a:prstGeom>
            <a:ln>
              <a:solidFill>
                <a:schemeClr val="tx2">
                  <a:lumMod val="60000"/>
                  <a:lumOff val="40000"/>
                </a:schemeClr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CasellaDiTesto 11"/>
            <p:cNvSpPr txBox="1"/>
            <p:nvPr/>
          </p:nvSpPr>
          <p:spPr>
            <a:xfrm rot="16200000">
              <a:off x="4090331" y="4342717"/>
              <a:ext cx="1476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Analog Inputs</a:t>
              </a:r>
            </a:p>
          </p:txBody>
        </p:sp>
        <p:sp>
          <p:nvSpPr>
            <p:cNvPr id="17" name="CasellaDiTesto 16"/>
            <p:cNvSpPr txBox="1"/>
            <p:nvPr/>
          </p:nvSpPr>
          <p:spPr>
            <a:xfrm rot="16200000">
              <a:off x="8258597" y="4388152"/>
              <a:ext cx="112447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12.5 Gbps</a:t>
              </a:r>
            </a:p>
            <a:p>
              <a:r>
                <a:rPr lang="en-US" dirty="0" smtClean="0"/>
                <a:t>digital out</a:t>
              </a:r>
              <a:endParaRPr lang="en-US" dirty="0"/>
            </a:p>
          </p:txBody>
        </p:sp>
        <p:cxnSp>
          <p:nvCxnSpPr>
            <p:cNvPr id="24" name="Connettore 4 23"/>
            <p:cNvCxnSpPr/>
            <p:nvPr/>
          </p:nvCxnSpPr>
          <p:spPr>
            <a:xfrm>
              <a:off x="7020272" y="4221088"/>
              <a:ext cx="1222777" cy="147016"/>
            </a:xfrm>
            <a:prstGeom prst="bentConnector3">
              <a:avLst>
                <a:gd name="adj1" fmla="val 50000"/>
              </a:avLst>
            </a:prstGeom>
            <a:ln w="31750" cmpd="dbl">
              <a:solidFill>
                <a:srgbClr val="FFFF00"/>
              </a:solidFill>
              <a:tailEnd type="arrow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6" name="Forma 25"/>
            <p:cNvCxnSpPr>
              <a:endCxn id="21" idx="1"/>
            </p:cNvCxnSpPr>
            <p:nvPr/>
          </p:nvCxnSpPr>
          <p:spPr>
            <a:xfrm rot="5400000" flipH="1" flipV="1">
              <a:off x="4891389" y="5266241"/>
              <a:ext cx="2146438" cy="244554"/>
            </a:xfrm>
            <a:prstGeom prst="bentConnector2">
              <a:avLst/>
            </a:prstGeom>
            <a:ln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Forma 31"/>
            <p:cNvCxnSpPr>
              <a:endCxn id="27" idx="1"/>
            </p:cNvCxnSpPr>
            <p:nvPr/>
          </p:nvCxnSpPr>
          <p:spPr>
            <a:xfrm rot="5400000" flipH="1" flipV="1">
              <a:off x="6647784" y="5742094"/>
              <a:ext cx="793888" cy="244554"/>
            </a:xfrm>
            <a:prstGeom prst="bentConnector2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5" name="Freccia bidirezionale verticale 34"/>
            <p:cNvSpPr/>
            <p:nvPr/>
          </p:nvSpPr>
          <p:spPr>
            <a:xfrm rot="20790572">
              <a:off x="6270770" y="4893393"/>
              <a:ext cx="254501" cy="395217"/>
            </a:xfrm>
            <a:prstGeom prst="upDownArrow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Freccia bidirezionale verticale 43"/>
            <p:cNvSpPr/>
            <p:nvPr/>
          </p:nvSpPr>
          <p:spPr>
            <a:xfrm rot="20790572">
              <a:off x="7697251" y="3816523"/>
              <a:ext cx="244555" cy="344618"/>
            </a:xfrm>
            <a:prstGeom prst="upDownArrow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59" name="Gruppo 58"/>
            <p:cNvGrpSpPr/>
            <p:nvPr/>
          </p:nvGrpSpPr>
          <p:grpSpPr>
            <a:xfrm>
              <a:off x="6228184" y="2780928"/>
              <a:ext cx="1917043" cy="764485"/>
              <a:chOff x="7047445" y="2852936"/>
              <a:chExt cx="1773027" cy="764485"/>
            </a:xfrm>
          </p:grpSpPr>
          <p:sp>
            <p:nvSpPr>
              <p:cNvPr id="39" name="Rettangolo arrotondato 38"/>
              <p:cNvSpPr/>
              <p:nvPr/>
            </p:nvSpPr>
            <p:spPr>
              <a:xfrm>
                <a:off x="7842250" y="2852936"/>
                <a:ext cx="978222" cy="764485"/>
              </a:xfrm>
              <a:prstGeom prst="round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40" name="Forma 39"/>
              <p:cNvCxnSpPr>
                <a:endCxn id="39" idx="0"/>
              </p:cNvCxnSpPr>
              <p:nvPr/>
            </p:nvCxnSpPr>
            <p:spPr>
              <a:xfrm flipV="1">
                <a:off x="7047445" y="2852936"/>
                <a:ext cx="1283916" cy="117613"/>
              </a:xfrm>
              <a:prstGeom prst="bentConnector4">
                <a:avLst>
                  <a:gd name="adj1" fmla="val 43482"/>
                  <a:gd name="adj2" fmla="val 258732"/>
                </a:avLst>
              </a:prstGeom>
              <a:ln cmpd="dbl"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41" name="Forma 40"/>
              <p:cNvCxnSpPr>
                <a:endCxn id="39" idx="2"/>
              </p:cNvCxnSpPr>
              <p:nvPr/>
            </p:nvCxnSpPr>
            <p:spPr>
              <a:xfrm>
                <a:off x="7047445" y="3558614"/>
                <a:ext cx="1283916" cy="58807"/>
              </a:xfrm>
              <a:prstGeom prst="bentConnector4">
                <a:avLst>
                  <a:gd name="adj1" fmla="val 44026"/>
                  <a:gd name="adj2" fmla="val 417465"/>
                </a:avLst>
              </a:prstGeom>
              <a:ln cmpd="dbl"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47" name="Rettangolo 46"/>
              <p:cNvSpPr/>
              <p:nvPr/>
            </p:nvSpPr>
            <p:spPr>
              <a:xfrm>
                <a:off x="7884368" y="3068960"/>
                <a:ext cx="92845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/>
                  <a:t>AD9680</a:t>
                </a:r>
                <a:endParaRPr lang="en-US" dirty="0"/>
              </a:p>
            </p:txBody>
          </p:sp>
        </p:grpSp>
        <p:grpSp>
          <p:nvGrpSpPr>
            <p:cNvPr id="62" name="Gruppo 61"/>
            <p:cNvGrpSpPr/>
            <p:nvPr/>
          </p:nvGrpSpPr>
          <p:grpSpPr>
            <a:xfrm>
              <a:off x="5292080" y="3933056"/>
              <a:ext cx="2934665" cy="764485"/>
              <a:chOff x="5580112" y="3852647"/>
              <a:chExt cx="2934665" cy="764485"/>
            </a:xfrm>
          </p:grpSpPr>
          <p:sp>
            <p:nvSpPr>
              <p:cNvPr id="21" name="Rettangolo arrotondato 20"/>
              <p:cNvSpPr/>
              <p:nvPr/>
            </p:nvSpPr>
            <p:spPr>
              <a:xfrm>
                <a:off x="6374917" y="3852647"/>
                <a:ext cx="978222" cy="764485"/>
              </a:xfrm>
              <a:prstGeom prst="round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22" name="Forma 21"/>
              <p:cNvCxnSpPr/>
              <p:nvPr/>
            </p:nvCxnSpPr>
            <p:spPr>
              <a:xfrm flipV="1">
                <a:off x="5580112" y="3852647"/>
                <a:ext cx="1283916" cy="117613"/>
              </a:xfrm>
              <a:prstGeom prst="bentConnector4">
                <a:avLst>
                  <a:gd name="adj1" fmla="val 30952"/>
                  <a:gd name="adj2" fmla="val 258732"/>
                </a:avLst>
              </a:prstGeom>
              <a:ln cmpd="dbl"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3" name="Forma 22"/>
              <p:cNvCxnSpPr>
                <a:endCxn id="21" idx="2"/>
              </p:cNvCxnSpPr>
              <p:nvPr/>
            </p:nvCxnSpPr>
            <p:spPr>
              <a:xfrm>
                <a:off x="5580112" y="4558325"/>
                <a:ext cx="1283916" cy="58807"/>
              </a:xfrm>
              <a:prstGeom prst="bentConnector4">
                <a:avLst>
                  <a:gd name="adj1" fmla="val 30952"/>
                  <a:gd name="adj2" fmla="val 417465"/>
                </a:avLst>
              </a:prstGeom>
              <a:ln cmpd="dbl"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5" name="Connettore 4 24"/>
              <p:cNvCxnSpPr/>
              <p:nvPr/>
            </p:nvCxnSpPr>
            <p:spPr>
              <a:xfrm>
                <a:off x="7353139" y="4205486"/>
                <a:ext cx="1161638" cy="176420"/>
              </a:xfrm>
              <a:prstGeom prst="bentConnector3">
                <a:avLst>
                  <a:gd name="adj1" fmla="val 36753"/>
                </a:avLst>
              </a:prstGeom>
              <a:ln w="31750" cmpd="dbl">
                <a:solidFill>
                  <a:srgbClr val="FFFF00"/>
                </a:solidFill>
                <a:tailEnd type="arrow"/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sp>
            <p:nvSpPr>
              <p:cNvPr id="48" name="Rettangolo 47"/>
              <p:cNvSpPr/>
              <p:nvPr/>
            </p:nvSpPr>
            <p:spPr>
              <a:xfrm>
                <a:off x="6372200" y="4005064"/>
                <a:ext cx="92845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/>
                  <a:t>AD9680</a:t>
                </a:r>
                <a:endParaRPr lang="en-US" dirty="0"/>
              </a:p>
            </p:txBody>
          </p:sp>
        </p:grpSp>
        <p:grpSp>
          <p:nvGrpSpPr>
            <p:cNvPr id="61" name="Gruppo 60"/>
            <p:cNvGrpSpPr/>
            <p:nvPr/>
          </p:nvGrpSpPr>
          <p:grpSpPr>
            <a:xfrm>
              <a:off x="6372200" y="5085184"/>
              <a:ext cx="2628971" cy="764486"/>
              <a:chOff x="5580112" y="5205197"/>
              <a:chExt cx="2628971" cy="764486"/>
            </a:xfrm>
          </p:grpSpPr>
          <p:sp>
            <p:nvSpPr>
              <p:cNvPr id="27" name="Rettangolo arrotondato 26"/>
              <p:cNvSpPr/>
              <p:nvPr/>
            </p:nvSpPr>
            <p:spPr>
              <a:xfrm>
                <a:off x="6374917" y="5205197"/>
                <a:ext cx="978222" cy="764485"/>
              </a:xfrm>
              <a:prstGeom prst="round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28" name="Forma 27"/>
              <p:cNvCxnSpPr>
                <a:endCxn id="27" idx="0"/>
              </p:cNvCxnSpPr>
              <p:nvPr/>
            </p:nvCxnSpPr>
            <p:spPr>
              <a:xfrm flipV="1">
                <a:off x="5580112" y="5205197"/>
                <a:ext cx="1283916" cy="117613"/>
              </a:xfrm>
              <a:prstGeom prst="bentConnector4">
                <a:avLst>
                  <a:gd name="adj1" fmla="val 30952"/>
                  <a:gd name="adj2" fmla="val 258732"/>
                </a:avLst>
              </a:prstGeom>
              <a:ln cmpd="dbl"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9" name="Forma 28"/>
              <p:cNvCxnSpPr>
                <a:endCxn id="27" idx="2"/>
              </p:cNvCxnSpPr>
              <p:nvPr/>
            </p:nvCxnSpPr>
            <p:spPr>
              <a:xfrm>
                <a:off x="5580112" y="5910876"/>
                <a:ext cx="1283916" cy="58807"/>
              </a:xfrm>
              <a:prstGeom prst="bentConnector4">
                <a:avLst>
                  <a:gd name="adj1" fmla="val 30952"/>
                  <a:gd name="adj2" fmla="val 417465"/>
                </a:avLst>
              </a:prstGeom>
              <a:ln cmpd="dbl"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30" name="Connettore 4 29"/>
              <p:cNvCxnSpPr/>
              <p:nvPr/>
            </p:nvCxnSpPr>
            <p:spPr>
              <a:xfrm>
                <a:off x="7353139" y="5469827"/>
                <a:ext cx="855944" cy="147016"/>
              </a:xfrm>
              <a:prstGeom prst="bentConnector3">
                <a:avLst>
                  <a:gd name="adj1" fmla="val 50000"/>
                </a:avLst>
              </a:prstGeom>
              <a:ln w="31750" cmpd="dbl">
                <a:solidFill>
                  <a:srgbClr val="FFFF00"/>
                </a:solidFill>
                <a:tailEnd type="arrow"/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31" name="Connettore 4 30"/>
              <p:cNvCxnSpPr/>
              <p:nvPr/>
            </p:nvCxnSpPr>
            <p:spPr>
              <a:xfrm>
                <a:off x="7353139" y="5558037"/>
                <a:ext cx="855944" cy="147016"/>
              </a:xfrm>
              <a:prstGeom prst="bentConnector3">
                <a:avLst>
                  <a:gd name="adj1" fmla="val 36926"/>
                </a:avLst>
              </a:prstGeom>
              <a:ln w="31750" cmpd="dbl">
                <a:solidFill>
                  <a:srgbClr val="FFFF00"/>
                </a:solidFill>
                <a:tailEnd type="arrow"/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sp>
            <p:nvSpPr>
              <p:cNvPr id="49" name="Rettangolo 48"/>
              <p:cNvSpPr/>
              <p:nvPr/>
            </p:nvSpPr>
            <p:spPr>
              <a:xfrm>
                <a:off x="6372200" y="5373216"/>
                <a:ext cx="92845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/>
                  <a:t>AD9680</a:t>
                </a:r>
                <a:endParaRPr lang="en-US" dirty="0"/>
              </a:p>
            </p:txBody>
          </p:sp>
        </p:grpSp>
        <p:cxnSp>
          <p:nvCxnSpPr>
            <p:cNvPr id="89" name="Connettore 4 88"/>
            <p:cNvCxnSpPr/>
            <p:nvPr/>
          </p:nvCxnSpPr>
          <p:spPr>
            <a:xfrm>
              <a:off x="8135888" y="3104964"/>
              <a:ext cx="1008112" cy="180020"/>
            </a:xfrm>
            <a:prstGeom prst="bentConnector3">
              <a:avLst>
                <a:gd name="adj1" fmla="val 50000"/>
              </a:avLst>
            </a:prstGeom>
            <a:ln w="31750" cmpd="dbl">
              <a:solidFill>
                <a:srgbClr val="FFFF00"/>
              </a:solidFill>
              <a:tailEnd type="arrow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90" name="Connettore 4 89"/>
            <p:cNvCxnSpPr/>
            <p:nvPr/>
          </p:nvCxnSpPr>
          <p:spPr>
            <a:xfrm>
              <a:off x="8135888" y="3212976"/>
              <a:ext cx="1008112" cy="180020"/>
            </a:xfrm>
            <a:prstGeom prst="bentConnector3">
              <a:avLst>
                <a:gd name="adj1" fmla="val 36926"/>
              </a:avLst>
            </a:prstGeom>
            <a:ln w="31750" cmpd="dbl">
              <a:solidFill>
                <a:srgbClr val="FFFF00"/>
              </a:solidFill>
              <a:tailEnd type="arrow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18" name="CasellaDiTesto 17"/>
            <p:cNvSpPr txBox="1"/>
            <p:nvPr/>
          </p:nvSpPr>
          <p:spPr>
            <a:xfrm>
              <a:off x="5652120" y="6165304"/>
              <a:ext cx="1555362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/>
                <a:t>Clock &amp; syncro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52931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Stripline technology, 10 G JESDB, 10Geth, Analog Signal, Analog clocks</a:t>
            </a:r>
            <a:endParaRPr lang="en-US" sz="3600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79512" y="1628800"/>
            <a:ext cx="4392488" cy="17281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Stripline on Layer 2, 13</a:t>
            </a:r>
          </a:p>
          <a:p>
            <a:pPr lvl="1"/>
            <a:r>
              <a:rPr lang="en-US" sz="2000" dirty="0" smtClean="0"/>
              <a:t>External shield, layer 1, 14</a:t>
            </a:r>
          </a:p>
          <a:p>
            <a:pPr lvl="1"/>
            <a:r>
              <a:rPr lang="en-US" sz="2000" dirty="0" smtClean="0"/>
              <a:t>Reference GND plane, layer 3, 12</a:t>
            </a:r>
          </a:p>
        </p:txBody>
      </p:sp>
      <p:grpSp>
        <p:nvGrpSpPr>
          <p:cNvPr id="4" name="Gruppo 35"/>
          <p:cNvGrpSpPr/>
          <p:nvPr/>
        </p:nvGrpSpPr>
        <p:grpSpPr>
          <a:xfrm>
            <a:off x="4788024" y="3429000"/>
            <a:ext cx="4153883" cy="2745596"/>
            <a:chOff x="4522573" y="2276872"/>
            <a:chExt cx="4441915" cy="2889612"/>
          </a:xfrm>
        </p:grpSpPr>
        <p:cxnSp>
          <p:nvCxnSpPr>
            <p:cNvPr id="6" name="Connettore 1 5"/>
            <p:cNvCxnSpPr/>
            <p:nvPr/>
          </p:nvCxnSpPr>
          <p:spPr>
            <a:xfrm>
              <a:off x="4860032" y="4509120"/>
              <a:ext cx="3816424" cy="0"/>
            </a:xfrm>
            <a:prstGeom prst="line">
              <a:avLst/>
            </a:prstGeom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ttangolo 8"/>
            <p:cNvSpPr/>
            <p:nvPr/>
          </p:nvSpPr>
          <p:spPr>
            <a:xfrm>
              <a:off x="4860032" y="3645024"/>
              <a:ext cx="1296144" cy="72008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1" name="Connettore 1 10"/>
            <p:cNvCxnSpPr/>
            <p:nvPr/>
          </p:nvCxnSpPr>
          <p:spPr>
            <a:xfrm>
              <a:off x="6948264" y="3645024"/>
              <a:ext cx="1656184" cy="0"/>
            </a:xfrm>
            <a:prstGeom prst="line">
              <a:avLst/>
            </a:prstGeom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ttore 1 11"/>
            <p:cNvCxnSpPr/>
            <p:nvPr/>
          </p:nvCxnSpPr>
          <p:spPr>
            <a:xfrm>
              <a:off x="4860032" y="4077072"/>
              <a:ext cx="3752800" cy="0"/>
            </a:xfrm>
            <a:prstGeom prst="line">
              <a:avLst/>
            </a:prstGeom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ttangolo 18"/>
            <p:cNvSpPr/>
            <p:nvPr/>
          </p:nvSpPr>
          <p:spPr>
            <a:xfrm>
              <a:off x="4860032" y="4005064"/>
              <a:ext cx="1872208" cy="72008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Figura a mano libera 6"/>
            <p:cNvSpPr/>
            <p:nvPr/>
          </p:nvSpPr>
          <p:spPr>
            <a:xfrm>
              <a:off x="6169891" y="3614750"/>
              <a:ext cx="778373" cy="420541"/>
            </a:xfrm>
            <a:custGeom>
              <a:avLst/>
              <a:gdLst>
                <a:gd name="connsiteX0" fmla="*/ 0 w 778373"/>
                <a:gd name="connsiteY0" fmla="*/ 7557 h 460978"/>
                <a:gd name="connsiteX1" fmla="*/ 151140 w 778373"/>
                <a:gd name="connsiteY1" fmla="*/ 7557 h 460978"/>
                <a:gd name="connsiteX2" fmla="*/ 294724 w 778373"/>
                <a:gd name="connsiteY2" fmla="*/ 460978 h 460978"/>
                <a:gd name="connsiteX3" fmla="*/ 574334 w 778373"/>
                <a:gd name="connsiteY3" fmla="*/ 460978 h 460978"/>
                <a:gd name="connsiteX4" fmla="*/ 680132 w 778373"/>
                <a:gd name="connsiteY4" fmla="*/ 0 h 460978"/>
                <a:gd name="connsiteX5" fmla="*/ 778373 w 778373"/>
                <a:gd name="connsiteY5" fmla="*/ 0 h 460978"/>
                <a:gd name="connsiteX0" fmla="*/ 0 w 778373"/>
                <a:gd name="connsiteY0" fmla="*/ 7557 h 460978"/>
                <a:gd name="connsiteX1" fmla="*/ 151140 w 778373"/>
                <a:gd name="connsiteY1" fmla="*/ 7557 h 460978"/>
                <a:gd name="connsiteX2" fmla="*/ 262435 w 778373"/>
                <a:gd name="connsiteY2" fmla="*/ 420541 h 460978"/>
                <a:gd name="connsiteX3" fmla="*/ 574334 w 778373"/>
                <a:gd name="connsiteY3" fmla="*/ 460978 h 460978"/>
                <a:gd name="connsiteX4" fmla="*/ 680132 w 778373"/>
                <a:gd name="connsiteY4" fmla="*/ 0 h 460978"/>
                <a:gd name="connsiteX5" fmla="*/ 778373 w 778373"/>
                <a:gd name="connsiteY5" fmla="*/ 0 h 460978"/>
                <a:gd name="connsiteX0" fmla="*/ 0 w 778373"/>
                <a:gd name="connsiteY0" fmla="*/ 7557 h 420541"/>
                <a:gd name="connsiteX1" fmla="*/ 151140 w 778373"/>
                <a:gd name="connsiteY1" fmla="*/ 7557 h 420541"/>
                <a:gd name="connsiteX2" fmla="*/ 262435 w 778373"/>
                <a:gd name="connsiteY2" fmla="*/ 420541 h 420541"/>
                <a:gd name="connsiteX3" fmla="*/ 550467 w 778373"/>
                <a:gd name="connsiteY3" fmla="*/ 420541 h 420541"/>
                <a:gd name="connsiteX4" fmla="*/ 680132 w 778373"/>
                <a:gd name="connsiteY4" fmla="*/ 0 h 420541"/>
                <a:gd name="connsiteX5" fmla="*/ 778373 w 778373"/>
                <a:gd name="connsiteY5" fmla="*/ 0 h 420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8373" h="420541">
                  <a:moveTo>
                    <a:pt x="0" y="7557"/>
                  </a:moveTo>
                  <a:lnTo>
                    <a:pt x="151140" y="7557"/>
                  </a:lnTo>
                  <a:lnTo>
                    <a:pt x="262435" y="420541"/>
                  </a:lnTo>
                  <a:lnTo>
                    <a:pt x="550467" y="420541"/>
                  </a:lnTo>
                  <a:lnTo>
                    <a:pt x="680132" y="0"/>
                  </a:lnTo>
                  <a:lnTo>
                    <a:pt x="778373" y="0"/>
                  </a:lnTo>
                </a:path>
              </a:pathLst>
            </a:cu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ttangolo 19"/>
            <p:cNvSpPr/>
            <p:nvPr/>
          </p:nvSpPr>
          <p:spPr>
            <a:xfrm>
              <a:off x="4860032" y="4437112"/>
              <a:ext cx="3528392" cy="72008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ettangolo 20"/>
            <p:cNvSpPr/>
            <p:nvPr/>
          </p:nvSpPr>
          <p:spPr>
            <a:xfrm>
              <a:off x="7164288" y="3501008"/>
              <a:ext cx="1296144" cy="144016"/>
            </a:xfrm>
            <a:prstGeom prst="rect">
              <a:avLst/>
            </a:prstGeom>
            <a:gradFill>
              <a:gsLst>
                <a:gs pos="0">
                  <a:srgbClr val="FFFF00"/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</a:gra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Ovale 21"/>
            <p:cNvSpPr/>
            <p:nvPr/>
          </p:nvSpPr>
          <p:spPr>
            <a:xfrm>
              <a:off x="7308304" y="2636912"/>
              <a:ext cx="936104" cy="864096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ttangolo arrotondato 22"/>
            <p:cNvSpPr/>
            <p:nvPr/>
          </p:nvSpPr>
          <p:spPr>
            <a:xfrm>
              <a:off x="7236296" y="2276872"/>
              <a:ext cx="1728192" cy="504056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CasellaDiTesto 23"/>
            <p:cNvSpPr txBox="1"/>
            <p:nvPr/>
          </p:nvSpPr>
          <p:spPr>
            <a:xfrm>
              <a:off x="5508104" y="4797152"/>
              <a:ext cx="18893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Reference Ground</a:t>
              </a:r>
              <a:endParaRPr lang="en-US" dirty="0"/>
            </a:p>
          </p:txBody>
        </p:sp>
        <p:cxnSp>
          <p:nvCxnSpPr>
            <p:cNvPr id="26" name="Connettore 2 25"/>
            <p:cNvCxnSpPr>
              <a:stCxn id="24" idx="0"/>
            </p:cNvCxnSpPr>
            <p:nvPr/>
          </p:nvCxnSpPr>
          <p:spPr>
            <a:xfrm rot="16200000" flipV="1">
              <a:off x="5980429" y="4324827"/>
              <a:ext cx="360040" cy="58461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Connettore 2 26"/>
            <p:cNvCxnSpPr>
              <a:stCxn id="24" idx="0"/>
              <a:endCxn id="9" idx="0"/>
            </p:cNvCxnSpPr>
            <p:nvPr/>
          </p:nvCxnSpPr>
          <p:spPr>
            <a:xfrm rot="16200000" flipV="1">
              <a:off x="5404365" y="3748763"/>
              <a:ext cx="1152128" cy="94465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0" name="Rettangolo 29"/>
            <p:cNvSpPr/>
            <p:nvPr/>
          </p:nvSpPr>
          <p:spPr>
            <a:xfrm>
              <a:off x="6876256" y="3573016"/>
              <a:ext cx="279648" cy="63624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CasellaDiTesto 30"/>
            <p:cNvSpPr txBox="1"/>
            <p:nvPr/>
          </p:nvSpPr>
          <p:spPr>
            <a:xfrm>
              <a:off x="5292080" y="2276872"/>
              <a:ext cx="79060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Signal </a:t>
              </a:r>
            </a:p>
            <a:p>
              <a:r>
                <a:rPr lang="en-US" dirty="0" smtClean="0"/>
                <a:t>path</a:t>
              </a:r>
              <a:endParaRPr lang="en-US" dirty="0"/>
            </a:p>
          </p:txBody>
        </p:sp>
        <p:sp>
          <p:nvSpPr>
            <p:cNvPr id="32" name="Figura a mano libera 31"/>
            <p:cNvSpPr/>
            <p:nvPr/>
          </p:nvSpPr>
          <p:spPr>
            <a:xfrm>
              <a:off x="4522573" y="3566984"/>
              <a:ext cx="3245708" cy="469557"/>
            </a:xfrm>
            <a:custGeom>
              <a:avLst/>
              <a:gdLst>
                <a:gd name="connsiteX0" fmla="*/ 3245708 w 3245708"/>
                <a:gd name="connsiteY0" fmla="*/ 0 h 469557"/>
                <a:gd name="connsiteX1" fmla="*/ 2339546 w 3245708"/>
                <a:gd name="connsiteY1" fmla="*/ 0 h 469557"/>
                <a:gd name="connsiteX2" fmla="*/ 2207741 w 3245708"/>
                <a:gd name="connsiteY2" fmla="*/ 469557 h 469557"/>
                <a:gd name="connsiteX3" fmla="*/ 0 w 3245708"/>
                <a:gd name="connsiteY3" fmla="*/ 469557 h 469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45708" h="469557">
                  <a:moveTo>
                    <a:pt x="3245708" y="0"/>
                  </a:moveTo>
                  <a:lnTo>
                    <a:pt x="2339546" y="0"/>
                  </a:lnTo>
                  <a:lnTo>
                    <a:pt x="2207741" y="469557"/>
                  </a:lnTo>
                  <a:lnTo>
                    <a:pt x="0" y="469557"/>
                  </a:lnTo>
                </a:path>
              </a:pathLst>
            </a:custGeom>
            <a:ln>
              <a:solidFill>
                <a:srgbClr val="FF00FF"/>
              </a:solidFill>
              <a:headEnd type="triangle"/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3" name="Connettore 2 32"/>
            <p:cNvCxnSpPr>
              <a:stCxn id="31" idx="3"/>
              <a:endCxn id="32" idx="1"/>
            </p:cNvCxnSpPr>
            <p:nvPr/>
          </p:nvCxnSpPr>
          <p:spPr>
            <a:xfrm>
              <a:off x="6082681" y="2600038"/>
              <a:ext cx="779438" cy="96694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240" t="2197" r="25843" b="60461"/>
          <a:stretch>
            <a:fillRect/>
          </a:stretch>
        </p:blipFill>
        <p:spPr bwMode="auto">
          <a:xfrm>
            <a:off x="4999811" y="1484783"/>
            <a:ext cx="3388613" cy="1800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" name="Segnaposto numero diapositiva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19</a:t>
            </a:fld>
            <a:endParaRPr lang="it-IT" dirty="0"/>
          </a:p>
        </p:txBody>
      </p:sp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2996952"/>
            <a:ext cx="3334283" cy="2018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722334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 we are</a:t>
            </a: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28649" y="1825625"/>
            <a:ext cx="4993217" cy="4351338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altLang="it-IT" sz="1800" dirty="0" smtClean="0"/>
              <a:t>Team @INAF-IASF Milano </a:t>
            </a:r>
            <a:endParaRPr lang="en-US" altLang="it-IT" sz="1800" dirty="0"/>
          </a:p>
          <a:p>
            <a:pPr lvl="1">
              <a:lnSpc>
                <a:spcPct val="80000"/>
              </a:lnSpc>
            </a:pPr>
            <a:r>
              <a:rPr lang="en-US" altLang="it-IT" sz="1600" dirty="0"/>
              <a:t>2 Staff, 5</a:t>
            </a:r>
            <a:r>
              <a:rPr lang="en-US" altLang="it-IT" sz="1600" dirty="0" smtClean="0"/>
              <a:t> </a:t>
            </a:r>
            <a:r>
              <a:rPr lang="en-US" altLang="it-IT" sz="1600" dirty="0"/>
              <a:t>Research Associates, </a:t>
            </a:r>
            <a:r>
              <a:rPr lang="en-US" altLang="it-IT" sz="1600" dirty="0" smtClean="0"/>
              <a:t>4 </a:t>
            </a:r>
            <a:r>
              <a:rPr lang="en-US" altLang="it-IT" sz="1600" dirty="0"/>
              <a:t>Collaborators, </a:t>
            </a:r>
            <a:r>
              <a:rPr lang="en-US" altLang="it-IT" sz="1600" dirty="0" smtClean="0"/>
              <a:t> </a:t>
            </a:r>
            <a:r>
              <a:rPr lang="en-US" altLang="it-IT" sz="1600" dirty="0"/>
              <a:t>Bachelor/Master </a:t>
            </a:r>
            <a:r>
              <a:rPr lang="en-US" altLang="it-IT" sz="1600" dirty="0" smtClean="0"/>
              <a:t>students </a:t>
            </a:r>
            <a:endParaRPr lang="en-US" altLang="it-IT" sz="1400" dirty="0"/>
          </a:p>
          <a:p>
            <a:pPr lvl="1">
              <a:lnSpc>
                <a:spcPct val="80000"/>
              </a:lnSpc>
            </a:pPr>
            <a:r>
              <a:rPr lang="en-US" altLang="it-IT" sz="1600" dirty="0" smtClean="0"/>
              <a:t>High reliability computing systems </a:t>
            </a:r>
            <a:r>
              <a:rPr lang="en-US" altLang="it-IT" sz="1600" dirty="0"/>
              <a:t>for A</a:t>
            </a:r>
            <a:r>
              <a:rPr lang="en-US" altLang="it-IT" sz="1600" dirty="0" smtClean="0"/>
              <a:t>strophysical apps</a:t>
            </a:r>
          </a:p>
          <a:p>
            <a:pPr lvl="1">
              <a:lnSpc>
                <a:spcPct val="80000"/>
              </a:lnSpc>
            </a:pPr>
            <a:endParaRPr lang="en-US" altLang="it-IT" sz="1600" dirty="0"/>
          </a:p>
          <a:p>
            <a:pPr>
              <a:lnSpc>
                <a:spcPct val="80000"/>
              </a:lnSpc>
            </a:pPr>
            <a:r>
              <a:rPr lang="en-US" altLang="it-IT" sz="1800" dirty="0" err="1"/>
              <a:t>Sanitas</a:t>
            </a:r>
            <a:r>
              <a:rPr lang="en-US" altLang="it-IT" sz="1800" dirty="0"/>
              <a:t> EG </a:t>
            </a:r>
            <a:r>
              <a:rPr lang="en-US" altLang="it-IT" sz="1800" dirty="0" err="1"/>
              <a:t>s.r.l</a:t>
            </a:r>
            <a:r>
              <a:rPr lang="en-US" altLang="it-IT" sz="1800" dirty="0"/>
              <a:t>.</a:t>
            </a:r>
          </a:p>
          <a:p>
            <a:pPr lvl="1">
              <a:lnSpc>
                <a:spcPct val="80000"/>
              </a:lnSpc>
            </a:pPr>
            <a:r>
              <a:rPr lang="en-US" altLang="it-IT" sz="1600" dirty="0"/>
              <a:t>Founded by former students</a:t>
            </a:r>
          </a:p>
          <a:p>
            <a:pPr lvl="1">
              <a:lnSpc>
                <a:spcPct val="80000"/>
              </a:lnSpc>
            </a:pPr>
            <a:r>
              <a:rPr lang="en-US" altLang="it-IT" sz="1600" dirty="0"/>
              <a:t>Historical partner of IASF Milano</a:t>
            </a:r>
          </a:p>
          <a:p>
            <a:pPr lvl="2">
              <a:lnSpc>
                <a:spcPct val="80000"/>
              </a:lnSpc>
            </a:pPr>
            <a:r>
              <a:rPr lang="en-US" altLang="it-IT" sz="1400" dirty="0"/>
              <a:t>Scientific collaboration </a:t>
            </a:r>
          </a:p>
          <a:p>
            <a:pPr lvl="2">
              <a:lnSpc>
                <a:spcPct val="80000"/>
              </a:lnSpc>
            </a:pPr>
            <a:r>
              <a:rPr lang="en-US" altLang="it-IT" sz="1400" dirty="0" smtClean="0"/>
              <a:t>Prototypes</a:t>
            </a:r>
          </a:p>
          <a:p>
            <a:pPr lvl="1">
              <a:lnSpc>
                <a:spcPct val="80000"/>
              </a:lnSpc>
            </a:pPr>
            <a:r>
              <a:rPr lang="en-US" altLang="it-IT" sz="1800" dirty="0" smtClean="0"/>
              <a:t>Industrial products</a:t>
            </a:r>
          </a:p>
          <a:p>
            <a:pPr lvl="2">
              <a:lnSpc>
                <a:spcPct val="80000"/>
              </a:lnSpc>
            </a:pPr>
            <a:r>
              <a:rPr lang="en-US" altLang="it-IT" sz="1400" dirty="0" smtClean="0"/>
              <a:t>Single board computers</a:t>
            </a:r>
          </a:p>
          <a:p>
            <a:pPr lvl="2">
              <a:lnSpc>
                <a:spcPct val="80000"/>
              </a:lnSpc>
            </a:pPr>
            <a:r>
              <a:rPr lang="en-US" altLang="it-IT" sz="1400" dirty="0" smtClean="0"/>
              <a:t>Cameras</a:t>
            </a:r>
          </a:p>
          <a:p>
            <a:pPr lvl="2">
              <a:lnSpc>
                <a:spcPct val="80000"/>
              </a:lnSpc>
            </a:pPr>
            <a:r>
              <a:rPr lang="en-US" altLang="it-IT" sz="1400" dirty="0" smtClean="0"/>
              <a:t>FPGA &amp; SW IP CORE</a:t>
            </a:r>
            <a:endParaRPr lang="en-US" altLang="it-IT" sz="1400" dirty="0"/>
          </a:p>
          <a:p>
            <a:pPr>
              <a:lnSpc>
                <a:spcPct val="80000"/>
              </a:lnSpc>
            </a:pPr>
            <a:endParaRPr lang="en-US" altLang="it-IT" sz="2000" dirty="0" smtClean="0"/>
          </a:p>
          <a:p>
            <a:pPr>
              <a:lnSpc>
                <a:spcPct val="80000"/>
              </a:lnSpc>
            </a:pPr>
            <a:endParaRPr lang="en-US" altLang="it-IT" sz="1600" dirty="0" smtClean="0"/>
          </a:p>
          <a:p>
            <a:endParaRPr lang="it-IT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773C-A7AA-4C50-B102-864434EC9D82}" type="slidenum">
              <a:rPr lang="it-IT" smtClean="0"/>
              <a:t>2</a:t>
            </a:fld>
            <a:endParaRPr lang="it-IT"/>
          </a:p>
        </p:txBody>
      </p:sp>
      <p:sp>
        <p:nvSpPr>
          <p:cNvPr id="13" name="Content Placeholder 7"/>
          <p:cNvSpPr txBox="1">
            <a:spLocks/>
          </p:cNvSpPr>
          <p:nvPr/>
        </p:nvSpPr>
        <p:spPr>
          <a:xfrm>
            <a:off x="4489451" y="1825625"/>
            <a:ext cx="423121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sz="2400" dirty="0"/>
          </a:p>
        </p:txBody>
      </p:sp>
      <p:pic>
        <p:nvPicPr>
          <p:cNvPr id="6" name="Picture 12" descr="Img_0624_tagliata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94513" y="2103498"/>
            <a:ext cx="1643931" cy="1753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4847" y="334832"/>
            <a:ext cx="2334807" cy="1751106"/>
          </a:xfrm>
          <a:prstGeom prst="rect">
            <a:avLst/>
          </a:prstGeom>
        </p:spPr>
      </p:pic>
      <p:pic>
        <p:nvPicPr>
          <p:cNvPr id="11" name="Immagine 10" descr="SKA TPM BOARD.jpg"/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208" b="97101" l="0" r="98125">
                        <a14:foregroundMark x1="51563" y1="81039" x2="51563" y2="81039"/>
                        <a14:foregroundMark x1="56406" y1="78865" x2="56406" y2="78865"/>
                        <a14:foregroundMark x1="60156" y1="75483" x2="60156" y2="75483"/>
                        <a14:foregroundMark x1="66641" y1="71860" x2="66641" y2="71860"/>
                        <a14:foregroundMark x1="49844" y1="79106" x2="50625" y2="85507"/>
                        <a14:foregroundMark x1="67969" y1="68237" x2="73984" y2="68237"/>
                        <a14:foregroundMark x1="38281" y1="14493" x2="36719" y2="14493"/>
                        <a14:foregroundMark x1="76563" y1="66184" x2="78281" y2="67391"/>
                        <a14:foregroundMark x1="18359" y1="23068" x2="8359" y2="27899"/>
                        <a14:foregroundMark x1="37969" y1="12923" x2="47500" y2="8454"/>
                        <a14:foregroundMark x1="22734" y1="21739" x2="19375" y2="23309"/>
                        <a14:foregroundMark x1="18281" y1="22705" x2="19375" y2="22464"/>
                        <a14:foregroundMark x1="62344" y1="2536" x2="64219" y2="1329"/>
                        <a14:foregroundMark x1="6875" y1="29952" x2="8125" y2="29106"/>
                        <a14:foregroundMark x1="83125" y1="23068" x2="81953" y2="21377"/>
                        <a14:foregroundMark x1="89297" y1="29952" x2="87656" y2="31039"/>
                        <a14:foregroundMark x1="91484" y1="33213" x2="89141" y2="30314"/>
                        <a14:backgroundMark x1="37031" y1="8816" x2="36719" y2="10870"/>
                        <a14:backgroundMark x1="36875" y1="12923" x2="34531" y2="14734"/>
                      </a14:backgroundRemoval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72483" y="3924314"/>
            <a:ext cx="3965961" cy="2563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6850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Analogue input &amp; JESD clock layout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20</a:t>
            </a:fld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70" b="3239"/>
          <a:stretch/>
        </p:blipFill>
        <p:spPr>
          <a:xfrm>
            <a:off x="5148064" y="1412776"/>
            <a:ext cx="3266728" cy="4852284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762" y="1412776"/>
            <a:ext cx="3858742" cy="4843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163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iTPM features</a:t>
            </a:r>
            <a:endParaRPr lang="en-US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21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25928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b="1" dirty="0"/>
              <a:t>iTPM </a:t>
            </a:r>
            <a:r>
              <a:rPr lang="it-IT" b="1" dirty="0" err="1" smtClean="0"/>
              <a:t>board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395536" y="1556792"/>
            <a:ext cx="4038600" cy="4525963"/>
          </a:xfrm>
        </p:spPr>
        <p:txBody>
          <a:bodyPr>
            <a:noAutofit/>
          </a:bodyPr>
          <a:lstStyle/>
          <a:p>
            <a:pPr lvl="0"/>
            <a:r>
              <a:rPr lang="en-US" sz="1800" dirty="0"/>
              <a:t>Compact size, 6U format compatible</a:t>
            </a:r>
            <a:endParaRPr lang="it-IT" sz="1800" dirty="0"/>
          </a:p>
          <a:p>
            <a:pPr lvl="0"/>
            <a:r>
              <a:rPr lang="en-US" sz="1800" dirty="0"/>
              <a:t>32 analog input capability with high quality and high isolation </a:t>
            </a:r>
            <a:r>
              <a:rPr lang="en-US" sz="1800" dirty="0" smtClean="0"/>
              <a:t>connectors</a:t>
            </a:r>
            <a:endParaRPr lang="it-IT" sz="1800" dirty="0"/>
          </a:p>
          <a:p>
            <a:pPr lvl="0"/>
            <a:r>
              <a:rPr lang="en-US" sz="1800" dirty="0"/>
              <a:t>32 analog programmable driver (amplifier/attenuator) </a:t>
            </a:r>
            <a:endParaRPr lang="it-IT" sz="1800" dirty="0"/>
          </a:p>
          <a:p>
            <a:pPr lvl="0"/>
            <a:r>
              <a:rPr lang="en-US" sz="1800" dirty="0"/>
              <a:t>16 dual channel 14 bit 1Ghz AD converter </a:t>
            </a:r>
            <a:endParaRPr lang="it-IT" sz="1800" dirty="0"/>
          </a:p>
          <a:p>
            <a:pPr lvl="0"/>
            <a:r>
              <a:rPr lang="en-US" sz="1800" dirty="0"/>
              <a:t>High quality clock distribution system </a:t>
            </a:r>
            <a:r>
              <a:rPr lang="en-US" sz="1800" dirty="0" smtClean="0"/>
              <a:t>JESD204B </a:t>
            </a:r>
            <a:r>
              <a:rPr lang="en-US" sz="1800" dirty="0"/>
              <a:t>Subclass 1 </a:t>
            </a:r>
            <a:r>
              <a:rPr lang="en-US" sz="1800" dirty="0" smtClean="0"/>
              <a:t>with </a:t>
            </a:r>
            <a:r>
              <a:rPr lang="en-US" sz="1800" dirty="0"/>
              <a:t>deterministic latency </a:t>
            </a:r>
            <a:endParaRPr lang="en-US" sz="1800" dirty="0" smtClean="0"/>
          </a:p>
          <a:p>
            <a:pPr lvl="0"/>
            <a:r>
              <a:rPr lang="en-US" sz="1800" dirty="0" smtClean="0"/>
              <a:t>Two </a:t>
            </a:r>
            <a:r>
              <a:rPr lang="en-US" sz="1800" dirty="0"/>
              <a:t>Xilinx </a:t>
            </a:r>
            <a:r>
              <a:rPr lang="en-US" sz="1800" dirty="0" err="1"/>
              <a:t>Ultrascale</a:t>
            </a:r>
            <a:r>
              <a:rPr lang="en-US" sz="1800" dirty="0"/>
              <a:t> XCU40 20 nm FPGAs dedicated to data </a:t>
            </a:r>
            <a:r>
              <a:rPr lang="en-US" sz="1800" dirty="0" smtClean="0"/>
              <a:t>processing</a:t>
            </a:r>
            <a:endParaRPr lang="it-IT" sz="1800" dirty="0"/>
          </a:p>
          <a:p>
            <a:pPr lvl="0"/>
            <a:r>
              <a:rPr lang="en-US" sz="1800" dirty="0"/>
              <a:t>Two DDR3, 96 bit memory banks, 6+6 Gbit total </a:t>
            </a:r>
            <a:r>
              <a:rPr lang="en-US" sz="1800" dirty="0" smtClean="0"/>
              <a:t>size, 1800 </a:t>
            </a:r>
            <a:r>
              <a:rPr lang="en-US" sz="1800" dirty="0" err="1" smtClean="0"/>
              <a:t>Mhz</a:t>
            </a:r>
            <a:r>
              <a:rPr lang="en-US" sz="1800" dirty="0" smtClean="0"/>
              <a:t> speed</a:t>
            </a:r>
            <a:endParaRPr lang="it-IT" sz="1800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716016" y="1556792"/>
            <a:ext cx="4038600" cy="4525963"/>
          </a:xfrm>
        </p:spPr>
        <p:txBody>
          <a:bodyPr>
            <a:noAutofit/>
          </a:bodyPr>
          <a:lstStyle/>
          <a:p>
            <a:pPr lvl="0"/>
            <a:r>
              <a:rPr lang="en-US" sz="1800" dirty="0" smtClean="0"/>
              <a:t>Two </a:t>
            </a:r>
            <a:r>
              <a:rPr lang="en-US" sz="1800" dirty="0"/>
              <a:t>40G Ethernet interface (QSFP</a:t>
            </a:r>
            <a:r>
              <a:rPr lang="en-US" sz="1800" dirty="0" smtClean="0"/>
              <a:t>)</a:t>
            </a:r>
          </a:p>
          <a:p>
            <a:pPr lvl="0"/>
            <a:r>
              <a:rPr lang="en-US" sz="1800" dirty="0" smtClean="0"/>
              <a:t>FPGAs </a:t>
            </a:r>
            <a:r>
              <a:rPr lang="en-US" sz="1800" dirty="0"/>
              <a:t>high speed internal connection bus, 25 Gbit + 25 Gbit bidirectional</a:t>
            </a:r>
            <a:endParaRPr lang="it-IT" sz="1800" dirty="0"/>
          </a:p>
          <a:p>
            <a:pPr lvl="0"/>
            <a:r>
              <a:rPr lang="en-US" sz="1800" dirty="0" smtClean="0"/>
              <a:t>Ethernet </a:t>
            </a:r>
            <a:r>
              <a:rPr lang="en-US" sz="1800" dirty="0"/>
              <a:t>gigabit management </a:t>
            </a:r>
            <a:r>
              <a:rPr lang="en-US" sz="1800" dirty="0" smtClean="0"/>
              <a:t>with </a:t>
            </a:r>
            <a:r>
              <a:rPr lang="en-US" sz="1800" dirty="0"/>
              <a:t>instant ON flash based </a:t>
            </a:r>
            <a:r>
              <a:rPr lang="en-US" sz="1800" dirty="0" smtClean="0"/>
              <a:t>CPLD</a:t>
            </a:r>
            <a:endParaRPr lang="it-IT" sz="1800" dirty="0"/>
          </a:p>
          <a:p>
            <a:pPr lvl="0"/>
            <a:r>
              <a:rPr lang="en-US" sz="1800" dirty="0"/>
              <a:t>Complete system monitor interface with power, voltages and temperatures monitoring</a:t>
            </a:r>
            <a:endParaRPr lang="it-IT" sz="1800" dirty="0"/>
          </a:p>
          <a:p>
            <a:pPr lvl="0"/>
            <a:r>
              <a:rPr lang="en-US" sz="1800" dirty="0"/>
              <a:t>On board </a:t>
            </a:r>
            <a:r>
              <a:rPr lang="en-US" sz="1800" dirty="0" smtClean="0"/>
              <a:t>user </a:t>
            </a:r>
            <a:r>
              <a:rPr lang="en-US" sz="1800" dirty="0"/>
              <a:t>flash for multiple FPGA configurations options</a:t>
            </a:r>
            <a:endParaRPr lang="it-IT" sz="1800" dirty="0"/>
          </a:p>
          <a:p>
            <a:pPr lvl="0"/>
            <a:r>
              <a:rPr lang="en-US" sz="1800" dirty="0"/>
              <a:t>M</a:t>
            </a:r>
            <a:r>
              <a:rPr lang="en-US" sz="1800" dirty="0" smtClean="0"/>
              <a:t>anagement </a:t>
            </a:r>
            <a:r>
              <a:rPr lang="en-US" sz="1800" dirty="0"/>
              <a:t>microprocessor (ARM Cortex A8, 32 bit, 240 </a:t>
            </a:r>
            <a:r>
              <a:rPr lang="en-US" sz="1800" dirty="0" err="1"/>
              <a:t>Mhz</a:t>
            </a:r>
            <a:r>
              <a:rPr lang="en-US" sz="1800" dirty="0"/>
              <a:t>) </a:t>
            </a:r>
            <a:endParaRPr lang="en-US" sz="1800" dirty="0" smtClean="0"/>
          </a:p>
          <a:p>
            <a:pPr lvl="0"/>
            <a:r>
              <a:rPr lang="en-US" sz="1800" dirty="0" smtClean="0"/>
              <a:t>High </a:t>
            </a:r>
            <a:r>
              <a:rPr lang="en-US" sz="1800" dirty="0"/>
              <a:t>efficient multistage </a:t>
            </a:r>
            <a:r>
              <a:rPr lang="en-US" sz="1800" dirty="0" smtClean="0"/>
              <a:t>configurable Power </a:t>
            </a:r>
            <a:r>
              <a:rPr lang="en-US" sz="1800" dirty="0"/>
              <a:t>Distribution </a:t>
            </a:r>
            <a:r>
              <a:rPr lang="en-US" sz="1800" dirty="0" smtClean="0"/>
              <a:t>system</a:t>
            </a:r>
            <a:endParaRPr lang="it-IT" sz="1800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22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76496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/>
              <a:t>Acquisition and processing architecture</a:t>
            </a:r>
            <a:endParaRPr lang="it-IT" sz="40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23</a:t>
            </a:fld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1340768"/>
            <a:ext cx="5904656" cy="4022829"/>
          </a:xfrm>
          <a:prstGeom prst="rect">
            <a:avLst/>
          </a:prstGeom>
        </p:spPr>
      </p:pic>
      <p:graphicFrame>
        <p:nvGraphicFramePr>
          <p:cNvPr id="7" name="Tabel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2074983"/>
              </p:ext>
            </p:extLst>
          </p:nvPr>
        </p:nvGraphicFramePr>
        <p:xfrm>
          <a:off x="755576" y="5517232"/>
          <a:ext cx="7416825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/>
                <a:gridCol w="1512168"/>
                <a:gridCol w="1512168"/>
                <a:gridCol w="1252940"/>
                <a:gridCol w="1483365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/>
                        <a:t>FPGA USAGE: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/>
                        <a:t>JESD RX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/>
                        <a:t>INT BUS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/>
                        <a:t>DDR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/>
                        <a:t>40G</a:t>
                      </a:r>
                      <a:r>
                        <a:rPr lang="it-IT" baseline="0" dirty="0" smtClean="0"/>
                        <a:t> </a:t>
                      </a:r>
                      <a:r>
                        <a:rPr lang="it-IT" baseline="0" dirty="0" err="1" smtClean="0"/>
                        <a:t>Eth</a:t>
                      </a:r>
                      <a:endParaRPr lang="it-IT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/>
                        <a:t>16 GByte/</a:t>
                      </a:r>
                      <a:r>
                        <a:rPr lang="it-IT" dirty="0" err="1" smtClean="0"/>
                        <a:t>s</a:t>
                      </a:r>
                      <a:endParaRPr lang="it-IT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/>
                        <a:t>5.0 GByte/</a:t>
                      </a:r>
                      <a:r>
                        <a:rPr lang="it-IT" dirty="0" err="1" smtClean="0"/>
                        <a:t>s</a:t>
                      </a:r>
                      <a:endParaRPr lang="it-IT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/>
                        <a:t>16 GByte/</a:t>
                      </a:r>
                      <a:r>
                        <a:rPr lang="it-IT" dirty="0" err="1" smtClean="0"/>
                        <a:t>s</a:t>
                      </a:r>
                      <a:endParaRPr lang="it-IT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/>
                        <a:t>5.0 GByte/</a:t>
                      </a:r>
                      <a:r>
                        <a:rPr lang="it-IT" dirty="0" err="1" smtClean="0"/>
                        <a:t>s</a:t>
                      </a:r>
                      <a:r>
                        <a:rPr lang="it-IT" dirty="0" smtClean="0"/>
                        <a:t> 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937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696" y="4466785"/>
            <a:ext cx="3384376" cy="203637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Mechanical</a:t>
            </a:r>
            <a:r>
              <a:rPr lang="it-IT" dirty="0" smtClean="0"/>
              <a:t> </a:t>
            </a:r>
            <a:r>
              <a:rPr lang="it-IT" dirty="0" err="1" smtClean="0"/>
              <a:t>specification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2060848"/>
            <a:ext cx="3898776" cy="4065315"/>
          </a:xfrm>
        </p:spPr>
        <p:txBody>
          <a:bodyPr>
            <a:normAutofit/>
          </a:bodyPr>
          <a:lstStyle/>
          <a:p>
            <a:r>
              <a:rPr lang="en-US" sz="2800" dirty="0"/>
              <a:t>6U high and 170 mm </a:t>
            </a:r>
            <a:r>
              <a:rPr lang="en-US" sz="2800" dirty="0" smtClean="0"/>
              <a:t>depth</a:t>
            </a:r>
          </a:p>
          <a:p>
            <a:r>
              <a:rPr lang="en-US" sz="2800" dirty="0" smtClean="0"/>
              <a:t>standard </a:t>
            </a:r>
            <a:r>
              <a:rPr lang="en-US" sz="2800" dirty="0"/>
              <a:t>rack mount format</a:t>
            </a:r>
            <a:r>
              <a:rPr lang="it-IT" sz="2800" dirty="0"/>
              <a:t> </a:t>
            </a:r>
            <a:endParaRPr lang="it-IT" sz="2800" dirty="0" smtClean="0"/>
          </a:p>
          <a:p>
            <a:r>
              <a:rPr lang="it-IT" sz="2800" dirty="0" smtClean="0"/>
              <a:t>Top mount heat sink</a:t>
            </a:r>
            <a:endParaRPr lang="it-IT" sz="28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24</a:t>
            </a:fld>
            <a:endParaRPr lang="it-IT" dirty="0"/>
          </a:p>
        </p:txBody>
      </p:sp>
      <p:pic>
        <p:nvPicPr>
          <p:cNvPr id="6" name="Immagine 5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641539"/>
            <a:ext cx="4464496" cy="33123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40360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en-US" dirty="0" smtClean="0"/>
              <a:t>Management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20" y="1340768"/>
            <a:ext cx="8229600" cy="4525963"/>
          </a:xfrm>
        </p:spPr>
        <p:txBody>
          <a:bodyPr>
            <a:normAutofit/>
          </a:bodyPr>
          <a:lstStyle/>
          <a:p>
            <a:pPr lvl="1"/>
            <a:r>
              <a:rPr lang="en-US" sz="2400" dirty="0" smtClean="0"/>
              <a:t>Supply control</a:t>
            </a:r>
          </a:p>
          <a:p>
            <a:pPr lvl="1"/>
            <a:r>
              <a:rPr lang="en-US" sz="2400" dirty="0" smtClean="0"/>
              <a:t>Voltage, current and temperature monitoring</a:t>
            </a:r>
          </a:p>
          <a:p>
            <a:pPr lvl="1"/>
            <a:r>
              <a:rPr lang="en-US" sz="2400" dirty="0" smtClean="0"/>
              <a:t>Ethernet GIGA management interface </a:t>
            </a:r>
          </a:p>
          <a:p>
            <a:pPr lvl="1"/>
            <a:r>
              <a:rPr lang="en-US" sz="2400" dirty="0" smtClean="0"/>
              <a:t>Board configuration</a:t>
            </a:r>
          </a:p>
          <a:p>
            <a:pPr lvl="2"/>
            <a:r>
              <a:rPr lang="en-US" sz="1800" dirty="0" smtClean="0"/>
              <a:t>Configuration signals and device register</a:t>
            </a:r>
          </a:p>
          <a:p>
            <a:pPr lvl="2"/>
            <a:r>
              <a:rPr lang="en-US" sz="1800" dirty="0" smtClean="0"/>
              <a:t>FLASH Memory read/write</a:t>
            </a:r>
            <a:endParaRPr lang="en-US" sz="1800" dirty="0"/>
          </a:p>
          <a:p>
            <a:pPr lvl="2"/>
            <a:r>
              <a:rPr lang="en-US" sz="1800" dirty="0" smtClean="0"/>
              <a:t>FPGA configuration </a:t>
            </a:r>
          </a:p>
          <a:p>
            <a:pPr lvl="2"/>
            <a:r>
              <a:rPr lang="en-US" sz="1800" dirty="0"/>
              <a:t>Firmware Update (multiple bitstream</a:t>
            </a:r>
            <a:r>
              <a:rPr lang="en-US" sz="1800" dirty="0" smtClean="0"/>
              <a:t>)</a:t>
            </a:r>
          </a:p>
          <a:p>
            <a:pPr lvl="2"/>
            <a:r>
              <a:rPr lang="en-US" sz="1800" dirty="0" smtClean="0"/>
              <a:t>FPGA scrubbing (SEE monitoring)</a:t>
            </a:r>
          </a:p>
          <a:p>
            <a:pPr lvl="1"/>
            <a:r>
              <a:rPr lang="en-US" sz="2400" dirty="0" smtClean="0"/>
              <a:t>CPU complex procedure execution</a:t>
            </a:r>
          </a:p>
          <a:p>
            <a:pPr lvl="2"/>
            <a:r>
              <a:rPr lang="en-US" sz="1800" dirty="0" smtClean="0"/>
              <a:t>TCP protocol, 100 Mbit</a:t>
            </a:r>
          </a:p>
          <a:p>
            <a:pPr lvl="2"/>
            <a:r>
              <a:rPr lang="en-US" sz="1800" dirty="0" smtClean="0"/>
              <a:t>Complex management procedure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6542856" y="6356350"/>
            <a:ext cx="2133600" cy="365125"/>
          </a:xfrm>
        </p:spPr>
        <p:txBody>
          <a:bodyPr/>
          <a:lstStyle/>
          <a:p>
            <a:fld id="{B007B441-5312-499D-93C3-6E37886527FA}" type="slidenum">
              <a:rPr lang="it-IT" smtClean="0"/>
              <a:pPr/>
              <a:t>25</a:t>
            </a:fld>
            <a:endParaRPr lang="it-IT" dirty="0"/>
          </a:p>
        </p:txBody>
      </p:sp>
      <p:sp>
        <p:nvSpPr>
          <p:cNvPr id="6" name="Freccia a destra 5"/>
          <p:cNvSpPr/>
          <p:nvPr/>
        </p:nvSpPr>
        <p:spPr>
          <a:xfrm>
            <a:off x="6732240" y="2564904"/>
            <a:ext cx="936104" cy="432048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7" name="CasellaDiTesto 6"/>
          <p:cNvSpPr txBox="1"/>
          <p:nvPr/>
        </p:nvSpPr>
        <p:spPr>
          <a:xfrm rot="16200000">
            <a:off x="6763888" y="2020488"/>
            <a:ext cx="2808312" cy="58477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cap="all" dirty="0" smtClean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DEBUG &amp; TEST</a:t>
            </a:r>
            <a:endParaRPr lang="en-US" sz="3200" b="1" cap="all" dirty="0">
              <a:ln/>
              <a:solidFill>
                <a:srgbClr val="C0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8" name="Freccia a destra 7"/>
          <p:cNvSpPr/>
          <p:nvPr/>
        </p:nvSpPr>
        <p:spPr>
          <a:xfrm>
            <a:off x="6732240" y="4725144"/>
            <a:ext cx="936104" cy="432048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9" name="CasellaDiTesto 8"/>
          <p:cNvSpPr txBox="1"/>
          <p:nvPr/>
        </p:nvSpPr>
        <p:spPr>
          <a:xfrm rot="16200000">
            <a:off x="6880613" y="4792796"/>
            <a:ext cx="2592288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INTEGRATION</a:t>
            </a:r>
            <a:endParaRPr lang="en-US" sz="32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961707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Monitoring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26</a:t>
            </a:fld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5027" y="2060848"/>
            <a:ext cx="5547555" cy="3735240"/>
          </a:xfrm>
          <a:prstGeom prst="rect">
            <a:avLst/>
          </a:prstGeom>
        </p:spPr>
      </p:pic>
      <p:sp>
        <p:nvSpPr>
          <p:cNvPr id="6" name="Segnaposto contenuto 2"/>
          <p:cNvSpPr txBox="1">
            <a:spLocks/>
          </p:cNvSpPr>
          <p:nvPr/>
        </p:nvSpPr>
        <p:spPr>
          <a:xfrm>
            <a:off x="179512" y="1772816"/>
            <a:ext cx="4248472" cy="316835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en-US" sz="2400" dirty="0" smtClean="0"/>
              <a:t>Voltages: 40 point of measure:</a:t>
            </a:r>
          </a:p>
          <a:p>
            <a:pPr lvl="1"/>
            <a:r>
              <a:rPr lang="en-US" sz="1800" dirty="0" smtClean="0"/>
              <a:t>Input </a:t>
            </a:r>
          </a:p>
          <a:p>
            <a:pPr lvl="1"/>
            <a:r>
              <a:rPr lang="en-US" sz="1800" dirty="0" smtClean="0"/>
              <a:t>All DC-DC</a:t>
            </a:r>
          </a:p>
          <a:p>
            <a:pPr lvl="1"/>
            <a:r>
              <a:rPr lang="en-US" sz="1800" dirty="0" smtClean="0"/>
              <a:t>AD linear filtered group</a:t>
            </a:r>
          </a:p>
          <a:p>
            <a:pPr>
              <a:buNone/>
            </a:pPr>
            <a:r>
              <a:rPr lang="en-US" sz="2400" dirty="0" smtClean="0"/>
              <a:t>Current: 3 </a:t>
            </a:r>
            <a:r>
              <a:rPr lang="en-US" sz="2400" dirty="0"/>
              <a:t>point of measure:</a:t>
            </a:r>
          </a:p>
          <a:p>
            <a:pPr lvl="1"/>
            <a:r>
              <a:rPr lang="en-US" sz="1800" dirty="0" smtClean="0"/>
              <a:t>Input</a:t>
            </a:r>
          </a:p>
          <a:p>
            <a:pPr lvl="1"/>
            <a:r>
              <a:rPr lang="en-US" sz="1800" dirty="0" smtClean="0"/>
              <a:t>FE output </a:t>
            </a:r>
          </a:p>
          <a:p>
            <a:pPr>
              <a:buNone/>
            </a:pPr>
            <a:r>
              <a:rPr lang="en-US" sz="2400" dirty="0" smtClean="0"/>
              <a:t>Temperature: 4 </a:t>
            </a:r>
            <a:r>
              <a:rPr lang="en-US" sz="2400" dirty="0"/>
              <a:t>point of measure:</a:t>
            </a:r>
          </a:p>
          <a:p>
            <a:pPr lvl="1"/>
            <a:r>
              <a:rPr lang="en-US" sz="1800" dirty="0" smtClean="0"/>
              <a:t>Board management</a:t>
            </a:r>
          </a:p>
          <a:p>
            <a:pPr lvl="1"/>
            <a:r>
              <a:rPr lang="en-US" sz="1800" dirty="0" smtClean="0"/>
              <a:t>Board analog area</a:t>
            </a:r>
          </a:p>
          <a:p>
            <a:pPr lvl="1"/>
            <a:r>
              <a:rPr lang="en-US" sz="1800" dirty="0" smtClean="0"/>
              <a:t>FPGAs core</a:t>
            </a:r>
            <a:endParaRPr lang="en-US" sz="1800" dirty="0"/>
          </a:p>
          <a:p>
            <a:pPr lvl="1"/>
            <a:endParaRPr lang="en-US" sz="1800" dirty="0" smtClean="0"/>
          </a:p>
          <a:p>
            <a:pPr>
              <a:buFont typeface="Arial" pitchFamily="34" charset="0"/>
              <a:buNone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6960160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Rettangolo arrotondato 115"/>
          <p:cNvSpPr/>
          <p:nvPr/>
        </p:nvSpPr>
        <p:spPr>
          <a:xfrm>
            <a:off x="1331640" y="1052736"/>
            <a:ext cx="6912768" cy="3096344"/>
          </a:xfrm>
          <a:prstGeom prst="roundRect">
            <a:avLst>
              <a:gd name="adj" fmla="val 8470"/>
            </a:avLst>
          </a:prstGeom>
          <a:noFill/>
          <a:ln w="127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-13394"/>
            <a:ext cx="8229600" cy="850106"/>
          </a:xfrm>
        </p:spPr>
        <p:txBody>
          <a:bodyPr>
            <a:normAutofit/>
          </a:bodyPr>
          <a:lstStyle/>
          <a:p>
            <a:r>
              <a:rPr lang="en-US" sz="4000" dirty="0" smtClean="0"/>
              <a:t> Data synchronization JESD204B, sub1</a:t>
            </a:r>
            <a:endParaRPr lang="en-US" sz="4000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325469" y="4006805"/>
            <a:ext cx="11501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Ext source</a:t>
            </a:r>
          </a:p>
          <a:p>
            <a:r>
              <a:rPr lang="en-US" dirty="0" smtClean="0"/>
              <a:t> clock</a:t>
            </a:r>
            <a:endParaRPr lang="en-US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55776" y="2924944"/>
            <a:ext cx="1008112" cy="101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483768" y="1484784"/>
            <a:ext cx="1140769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ttangolo arrotondato 13"/>
          <p:cNvSpPr/>
          <p:nvPr/>
        </p:nvSpPr>
        <p:spPr>
          <a:xfrm>
            <a:off x="4932040" y="1268760"/>
            <a:ext cx="2736304" cy="2714794"/>
          </a:xfrm>
          <a:prstGeom prst="roundRect">
            <a:avLst>
              <a:gd name="adj" fmla="val 531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5" name="Rettangolo arrotondato 14"/>
          <p:cNvSpPr/>
          <p:nvPr/>
        </p:nvSpPr>
        <p:spPr>
          <a:xfrm>
            <a:off x="1331640" y="4509120"/>
            <a:ext cx="1512168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Clock network</a:t>
            </a:r>
            <a:endParaRPr lang="en-US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325469" y="5086925"/>
            <a:ext cx="10683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On board</a:t>
            </a:r>
          </a:p>
          <a:p>
            <a:r>
              <a:rPr lang="en-US" dirty="0" smtClean="0"/>
              <a:t>Oscillator</a:t>
            </a:r>
            <a:endParaRPr lang="en-US" dirty="0"/>
          </a:p>
        </p:txBody>
      </p:sp>
      <p:cxnSp>
        <p:nvCxnSpPr>
          <p:cNvPr id="18" name="Forma 17"/>
          <p:cNvCxnSpPr/>
          <p:nvPr/>
        </p:nvCxnSpPr>
        <p:spPr>
          <a:xfrm rot="5400000" flipH="1" flipV="1">
            <a:off x="1640183" y="3737543"/>
            <a:ext cx="1075101" cy="468052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Forma 19"/>
          <p:cNvCxnSpPr/>
          <p:nvPr/>
        </p:nvCxnSpPr>
        <p:spPr>
          <a:xfrm rot="5400000" flipH="1" flipV="1">
            <a:off x="917593" y="3086961"/>
            <a:ext cx="2448272" cy="396044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Forma 26"/>
          <p:cNvCxnSpPr>
            <a:endCxn id="31" idx="1"/>
          </p:cNvCxnSpPr>
          <p:nvPr/>
        </p:nvCxnSpPr>
        <p:spPr>
          <a:xfrm flipV="1">
            <a:off x="2843808" y="3032956"/>
            <a:ext cx="3240360" cy="169218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asellaDiTesto 33"/>
          <p:cNvSpPr txBox="1"/>
          <p:nvPr/>
        </p:nvSpPr>
        <p:spPr>
          <a:xfrm>
            <a:off x="5076056" y="2010350"/>
            <a:ext cx="917239" cy="33855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600" dirty="0" smtClean="0"/>
              <a:t>RX JesdB</a:t>
            </a:r>
            <a:endParaRPr lang="en-US" sz="1600" dirty="0"/>
          </a:p>
        </p:txBody>
      </p:sp>
      <p:sp>
        <p:nvSpPr>
          <p:cNvPr id="35" name="CasellaDiTesto 34"/>
          <p:cNvSpPr txBox="1"/>
          <p:nvPr/>
        </p:nvSpPr>
        <p:spPr>
          <a:xfrm>
            <a:off x="5076056" y="2433106"/>
            <a:ext cx="917239" cy="33855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600" dirty="0" smtClean="0"/>
              <a:t>RX JesdB</a:t>
            </a:r>
            <a:endParaRPr lang="en-US" sz="1600" dirty="0"/>
          </a:p>
        </p:txBody>
      </p:sp>
      <p:sp>
        <p:nvSpPr>
          <p:cNvPr id="36" name="CasellaDiTesto 35"/>
          <p:cNvSpPr txBox="1"/>
          <p:nvPr/>
        </p:nvSpPr>
        <p:spPr>
          <a:xfrm>
            <a:off x="5076056" y="3501008"/>
            <a:ext cx="917239" cy="33855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600" dirty="0" smtClean="0"/>
              <a:t>RX JesdB</a:t>
            </a:r>
            <a:endParaRPr lang="en-US" sz="1600" dirty="0"/>
          </a:p>
        </p:txBody>
      </p:sp>
      <p:cxnSp>
        <p:nvCxnSpPr>
          <p:cNvPr id="37" name="Forma 36"/>
          <p:cNvCxnSpPr>
            <a:stCxn id="31" idx="0"/>
            <a:endCxn id="34" idx="3"/>
          </p:cNvCxnSpPr>
          <p:nvPr/>
        </p:nvCxnSpPr>
        <p:spPr>
          <a:xfrm rot="16200000" flipV="1">
            <a:off x="6080120" y="2092803"/>
            <a:ext cx="529293" cy="702941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Forma 40"/>
          <p:cNvCxnSpPr>
            <a:stCxn id="31" idx="0"/>
            <a:endCxn id="35" idx="3"/>
          </p:cNvCxnSpPr>
          <p:nvPr/>
        </p:nvCxnSpPr>
        <p:spPr>
          <a:xfrm rot="16200000" flipV="1">
            <a:off x="6291498" y="2304181"/>
            <a:ext cx="106537" cy="702941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Forma 43"/>
          <p:cNvCxnSpPr>
            <a:stCxn id="31" idx="2"/>
            <a:endCxn id="36" idx="3"/>
          </p:cNvCxnSpPr>
          <p:nvPr/>
        </p:nvCxnSpPr>
        <p:spPr>
          <a:xfrm rot="5400000">
            <a:off x="6188120" y="3162168"/>
            <a:ext cx="313293" cy="702941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CasellaDiTesto 46"/>
          <p:cNvSpPr txBox="1"/>
          <p:nvPr/>
        </p:nvSpPr>
        <p:spPr>
          <a:xfrm>
            <a:off x="5076056" y="1290270"/>
            <a:ext cx="1039067" cy="30777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400" dirty="0" smtClean="0"/>
              <a:t>SYSREF Gen</a:t>
            </a:r>
            <a:endParaRPr lang="en-US" sz="1400" dirty="0"/>
          </a:p>
        </p:txBody>
      </p:sp>
      <p:cxnSp>
        <p:nvCxnSpPr>
          <p:cNvPr id="55" name="Forma 51"/>
          <p:cNvCxnSpPr>
            <a:stCxn id="31" idx="3"/>
            <a:endCxn id="47" idx="3"/>
          </p:cNvCxnSpPr>
          <p:nvPr/>
        </p:nvCxnSpPr>
        <p:spPr>
          <a:xfrm flipH="1" flipV="1">
            <a:off x="6115123" y="1459535"/>
            <a:ext cx="1193181" cy="1573421"/>
          </a:xfrm>
          <a:prstGeom prst="bentConnector3">
            <a:avLst>
              <a:gd name="adj1" fmla="val -19159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ttore 2 59"/>
          <p:cNvCxnSpPr>
            <a:stCxn id="1026" idx="3"/>
            <a:endCxn id="34" idx="1"/>
          </p:cNvCxnSpPr>
          <p:nvPr/>
        </p:nvCxnSpPr>
        <p:spPr>
          <a:xfrm>
            <a:off x="3624537" y="2060848"/>
            <a:ext cx="1451519" cy="118779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ttore 2 60"/>
          <p:cNvCxnSpPr>
            <a:stCxn id="11" idx="3"/>
            <a:endCxn id="36" idx="1"/>
          </p:cNvCxnSpPr>
          <p:nvPr/>
        </p:nvCxnSpPr>
        <p:spPr>
          <a:xfrm>
            <a:off x="3563888" y="3434019"/>
            <a:ext cx="1512168" cy="236266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ttore 2 63"/>
          <p:cNvCxnSpPr/>
          <p:nvPr/>
        </p:nvCxnSpPr>
        <p:spPr>
          <a:xfrm>
            <a:off x="3635896" y="2204864"/>
            <a:ext cx="1440160" cy="381550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Forma 65"/>
          <p:cNvCxnSpPr>
            <a:stCxn id="8" idx="2"/>
          </p:cNvCxnSpPr>
          <p:nvPr/>
        </p:nvCxnSpPr>
        <p:spPr>
          <a:xfrm rot="16200000" flipH="1">
            <a:off x="1044194" y="4509505"/>
            <a:ext cx="145757" cy="433018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Forma 66"/>
          <p:cNvCxnSpPr>
            <a:stCxn id="16" idx="0"/>
          </p:cNvCxnSpPr>
          <p:nvPr/>
        </p:nvCxnSpPr>
        <p:spPr>
          <a:xfrm rot="5400000" flipH="1" flipV="1">
            <a:off x="1024610" y="4777953"/>
            <a:ext cx="144016" cy="473929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CasellaDiTesto 73"/>
          <p:cNvSpPr txBox="1"/>
          <p:nvPr/>
        </p:nvSpPr>
        <p:spPr>
          <a:xfrm>
            <a:off x="3131840" y="4437112"/>
            <a:ext cx="1073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Dev clock</a:t>
            </a:r>
            <a:endParaRPr lang="en-US" dirty="0"/>
          </a:p>
        </p:txBody>
      </p:sp>
      <p:sp>
        <p:nvSpPr>
          <p:cNvPr id="75" name="CasellaDiTesto 74"/>
          <p:cNvSpPr txBox="1"/>
          <p:nvPr/>
        </p:nvSpPr>
        <p:spPr>
          <a:xfrm rot="16200000">
            <a:off x="1056573" y="3305588"/>
            <a:ext cx="15077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Dev clock side 0</a:t>
            </a:r>
            <a:endParaRPr lang="en-US" sz="1600" dirty="0"/>
          </a:p>
        </p:txBody>
      </p:sp>
      <p:sp>
        <p:nvSpPr>
          <p:cNvPr id="76" name="CasellaDiTesto 75"/>
          <p:cNvSpPr txBox="1"/>
          <p:nvPr/>
        </p:nvSpPr>
        <p:spPr>
          <a:xfrm>
            <a:off x="6084168" y="1700808"/>
            <a:ext cx="858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FPGA 0 </a:t>
            </a:r>
            <a:endParaRPr lang="en-US" dirty="0"/>
          </a:p>
        </p:txBody>
      </p:sp>
      <p:cxnSp>
        <p:nvCxnSpPr>
          <p:cNvPr id="78" name="Connettore 4 77"/>
          <p:cNvCxnSpPr>
            <a:stCxn id="47" idx="1"/>
            <a:endCxn id="123" idx="0"/>
          </p:cNvCxnSpPr>
          <p:nvPr/>
        </p:nvCxnSpPr>
        <p:spPr>
          <a:xfrm rot="10800000" flipV="1">
            <a:off x="1583668" y="1459534"/>
            <a:ext cx="3492388" cy="3049585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CasellaDiTesto 102"/>
          <p:cNvSpPr txBox="1"/>
          <p:nvPr/>
        </p:nvSpPr>
        <p:spPr>
          <a:xfrm>
            <a:off x="2568926" y="2479746"/>
            <a:ext cx="1063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 side 0</a:t>
            </a:r>
            <a:endParaRPr lang="en-US" dirty="0"/>
          </a:p>
        </p:txBody>
      </p:sp>
      <p:cxnSp>
        <p:nvCxnSpPr>
          <p:cNvPr id="109" name="Forma 108"/>
          <p:cNvCxnSpPr>
            <a:stCxn id="15" idx="2"/>
          </p:cNvCxnSpPr>
          <p:nvPr/>
        </p:nvCxnSpPr>
        <p:spPr>
          <a:xfrm rot="16200000" flipH="1">
            <a:off x="2429762" y="4887162"/>
            <a:ext cx="648072" cy="1332148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CasellaDiTesto 112"/>
          <p:cNvSpPr txBox="1"/>
          <p:nvPr/>
        </p:nvSpPr>
        <p:spPr>
          <a:xfrm>
            <a:off x="4572000" y="4869160"/>
            <a:ext cx="772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SIDE 1</a:t>
            </a:r>
            <a:endParaRPr lang="en-US" dirty="0"/>
          </a:p>
        </p:txBody>
      </p:sp>
      <p:sp>
        <p:nvSpPr>
          <p:cNvPr id="115" name="Rettangolo 114"/>
          <p:cNvSpPr/>
          <p:nvPr/>
        </p:nvSpPr>
        <p:spPr>
          <a:xfrm>
            <a:off x="4355976" y="692696"/>
            <a:ext cx="7729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SIDE 0</a:t>
            </a:r>
            <a:endParaRPr lang="en-US" dirty="0"/>
          </a:p>
        </p:txBody>
      </p:sp>
      <p:sp>
        <p:nvSpPr>
          <p:cNvPr id="123" name="Rettangolo 122"/>
          <p:cNvSpPr/>
          <p:nvPr/>
        </p:nvSpPr>
        <p:spPr>
          <a:xfrm>
            <a:off x="1547664" y="4509120"/>
            <a:ext cx="72008" cy="7200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8" name="Forma 127"/>
          <p:cNvCxnSpPr/>
          <p:nvPr/>
        </p:nvCxnSpPr>
        <p:spPr>
          <a:xfrm rot="5400000" flipH="1" flipV="1">
            <a:off x="1936600" y="3953567"/>
            <a:ext cx="1075101" cy="468052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Forma 128"/>
          <p:cNvCxnSpPr/>
          <p:nvPr/>
        </p:nvCxnSpPr>
        <p:spPr>
          <a:xfrm rot="5400000" flipH="1" flipV="1">
            <a:off x="1214010" y="3302985"/>
            <a:ext cx="2448272" cy="396044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CasellaDiTesto 130"/>
          <p:cNvSpPr txBox="1"/>
          <p:nvPr/>
        </p:nvSpPr>
        <p:spPr>
          <a:xfrm rot="16200000">
            <a:off x="1419691" y="3457988"/>
            <a:ext cx="13575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SYSREF  side 0</a:t>
            </a:r>
            <a:endParaRPr lang="en-US" sz="1600" dirty="0"/>
          </a:p>
        </p:txBody>
      </p:sp>
      <p:sp>
        <p:nvSpPr>
          <p:cNvPr id="50" name="Segnaposto numero diapositiva 4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27</a:t>
            </a:fld>
            <a:endParaRPr lang="it-IT" dirty="0"/>
          </a:p>
        </p:txBody>
      </p:sp>
      <p:sp>
        <p:nvSpPr>
          <p:cNvPr id="54" name="Rettangolo arrotondato 53"/>
          <p:cNvSpPr/>
          <p:nvPr/>
        </p:nvSpPr>
        <p:spPr>
          <a:xfrm>
            <a:off x="3419872" y="5229200"/>
            <a:ext cx="4824536" cy="1080120"/>
          </a:xfrm>
          <a:prstGeom prst="roundRect">
            <a:avLst>
              <a:gd name="adj" fmla="val 8470"/>
            </a:avLst>
          </a:prstGeom>
          <a:noFill/>
          <a:ln w="127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6" name="Forma 108"/>
          <p:cNvCxnSpPr/>
          <p:nvPr/>
        </p:nvCxnSpPr>
        <p:spPr>
          <a:xfrm>
            <a:off x="2267744" y="5229200"/>
            <a:ext cx="1152128" cy="432048"/>
          </a:xfrm>
          <a:prstGeom prst="bentConnector3">
            <a:avLst>
              <a:gd name="adj1" fmla="val 396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Forma 26"/>
          <p:cNvCxnSpPr>
            <a:stCxn id="15" idx="3"/>
            <a:endCxn id="68" idx="1"/>
          </p:cNvCxnSpPr>
          <p:nvPr/>
        </p:nvCxnSpPr>
        <p:spPr>
          <a:xfrm>
            <a:off x="2843808" y="4869160"/>
            <a:ext cx="2160240" cy="997357"/>
          </a:xfrm>
          <a:prstGeom prst="bentConnector3">
            <a:avLst>
              <a:gd name="adj1" fmla="val 76455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ttangolo arrotondato 67"/>
          <p:cNvSpPr/>
          <p:nvPr/>
        </p:nvSpPr>
        <p:spPr>
          <a:xfrm>
            <a:off x="5004048" y="5517232"/>
            <a:ext cx="2376264" cy="698570"/>
          </a:xfrm>
          <a:prstGeom prst="roundRect">
            <a:avLst>
              <a:gd name="adj" fmla="val 531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70" name="CasellaDiTesto 69"/>
          <p:cNvSpPr txBox="1"/>
          <p:nvPr/>
        </p:nvSpPr>
        <p:spPr>
          <a:xfrm>
            <a:off x="6084168" y="5661248"/>
            <a:ext cx="858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FPGA 1 </a:t>
            </a:r>
            <a:endParaRPr lang="en-US" dirty="0"/>
          </a:p>
        </p:txBody>
      </p:sp>
      <p:pic>
        <p:nvPicPr>
          <p:cNvPr id="28" name="Immagine 27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32240" y="4437112"/>
            <a:ext cx="552641" cy="5349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30" name="Connettore 2 29"/>
          <p:cNvCxnSpPr>
            <a:stCxn id="38" idx="1"/>
            <a:endCxn id="28" idx="3"/>
          </p:cNvCxnSpPr>
          <p:nvPr/>
        </p:nvCxnSpPr>
        <p:spPr>
          <a:xfrm flipH="1">
            <a:off x="7284881" y="4693786"/>
            <a:ext cx="599487" cy="1081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8" name="CasellaDiTesto 37"/>
          <p:cNvSpPr txBox="1"/>
          <p:nvPr/>
        </p:nvSpPr>
        <p:spPr>
          <a:xfrm>
            <a:off x="7884368" y="4509120"/>
            <a:ext cx="530915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it-IT" dirty="0" smtClean="0"/>
              <a:t>PPS</a:t>
            </a:r>
            <a:endParaRPr lang="it-IT" dirty="0"/>
          </a:p>
        </p:txBody>
      </p:sp>
      <p:cxnSp>
        <p:nvCxnSpPr>
          <p:cNvPr id="81" name="Connettore 2 80"/>
          <p:cNvCxnSpPr>
            <a:stCxn id="28" idx="2"/>
          </p:cNvCxnSpPr>
          <p:nvPr/>
        </p:nvCxnSpPr>
        <p:spPr>
          <a:xfrm>
            <a:off x="7008561" y="4972091"/>
            <a:ext cx="11711" cy="545141"/>
          </a:xfrm>
          <a:prstGeom prst="straightConnector1">
            <a:avLst/>
          </a:prstGeom>
          <a:ln>
            <a:solidFill>
              <a:srgbClr val="FF6600"/>
            </a:solidFill>
            <a:prstDash val="dash"/>
            <a:headEnd type="none"/>
            <a:tailEnd type="triangle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7" name="Figura a mano libera 56"/>
          <p:cNvSpPr/>
          <p:nvPr/>
        </p:nvSpPr>
        <p:spPr>
          <a:xfrm>
            <a:off x="6127750" y="1555750"/>
            <a:ext cx="899583" cy="2878667"/>
          </a:xfrm>
          <a:custGeom>
            <a:avLst/>
            <a:gdLst>
              <a:gd name="connsiteX0" fmla="*/ 878417 w 899583"/>
              <a:gd name="connsiteY0" fmla="*/ 2878667 h 2878667"/>
              <a:gd name="connsiteX1" fmla="*/ 899583 w 899583"/>
              <a:gd name="connsiteY1" fmla="*/ 10583 h 2878667"/>
              <a:gd name="connsiteX2" fmla="*/ 0 w 899583"/>
              <a:gd name="connsiteY2" fmla="*/ 0 h 2878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99583" h="2878667">
                <a:moveTo>
                  <a:pt x="878417" y="2878667"/>
                </a:moveTo>
                <a:lnTo>
                  <a:pt x="899583" y="10583"/>
                </a:lnTo>
                <a:lnTo>
                  <a:pt x="0" y="0"/>
                </a:lnTo>
              </a:path>
            </a:pathLst>
          </a:custGeom>
          <a:ln>
            <a:solidFill>
              <a:srgbClr val="FF6600"/>
            </a:solidFill>
            <a:prstDash val="dash"/>
            <a:headEnd type="none"/>
            <a:tailEnd type="triangle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Rettangolo arrotondato 30"/>
          <p:cNvSpPr/>
          <p:nvPr/>
        </p:nvSpPr>
        <p:spPr>
          <a:xfrm>
            <a:off x="6084168" y="2708920"/>
            <a:ext cx="1224136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Internal </a:t>
            </a:r>
          </a:p>
          <a:p>
            <a:pPr algn="ctr"/>
            <a:r>
              <a:rPr lang="en-US" sz="1600" dirty="0" smtClean="0"/>
              <a:t>PLL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94766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r>
              <a:rPr lang="it-IT" dirty="0" err="1" smtClean="0"/>
              <a:t>Power</a:t>
            </a:r>
            <a:r>
              <a:rPr lang="it-IT" dirty="0" smtClean="0"/>
              <a:t> </a:t>
            </a:r>
            <a:r>
              <a:rPr lang="it-IT" dirty="0" err="1" smtClean="0"/>
              <a:t>consumption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28</a:t>
            </a:fld>
            <a:endParaRPr lang="it-IT" dirty="0"/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3568" y="1340768"/>
            <a:ext cx="8064896" cy="4690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338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iTPM </a:t>
            </a:r>
            <a:r>
              <a:rPr lang="it-IT" dirty="0" err="1" smtClean="0"/>
              <a:t>Numbers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Placement </a:t>
            </a:r>
            <a:r>
              <a:rPr lang="en-US" dirty="0"/>
              <a:t>Areas: </a:t>
            </a:r>
            <a:r>
              <a:rPr lang="en-US" dirty="0" smtClean="0"/>
              <a:t>Available: 123,45 </a:t>
            </a:r>
            <a:r>
              <a:rPr lang="en-US" dirty="0"/>
              <a:t>Sq. (in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Required: </a:t>
            </a:r>
            <a:r>
              <a:rPr lang="en-US" dirty="0"/>
              <a:t>37,99 Sq. (in) </a:t>
            </a:r>
            <a:r>
              <a:rPr lang="en-US" dirty="0" smtClean="0"/>
              <a:t>         </a:t>
            </a:r>
          </a:p>
          <a:p>
            <a:pPr lvl="1"/>
            <a:r>
              <a:rPr lang="en-US" dirty="0" smtClean="0"/>
              <a:t>Required</a:t>
            </a:r>
            <a:r>
              <a:rPr lang="en-US" dirty="0"/>
              <a:t>/</a:t>
            </a:r>
            <a:r>
              <a:rPr lang="en-US" dirty="0" smtClean="0"/>
              <a:t>Available: 30.78 %</a:t>
            </a:r>
            <a:endParaRPr lang="en-US" dirty="0"/>
          </a:p>
          <a:p>
            <a:r>
              <a:rPr lang="en-US" dirty="0" smtClean="0"/>
              <a:t>Connections  	.</a:t>
            </a:r>
            <a:r>
              <a:rPr lang="en-US" dirty="0"/>
              <a:t>.................</a:t>
            </a:r>
            <a:r>
              <a:rPr lang="en-US" dirty="0" smtClean="0"/>
              <a:t>.... 	13.312</a:t>
            </a:r>
            <a:endParaRPr lang="en-US" dirty="0"/>
          </a:p>
          <a:p>
            <a:r>
              <a:rPr lang="en-US" dirty="0" smtClean="0"/>
              <a:t>Differential </a:t>
            </a:r>
            <a:r>
              <a:rPr lang="en-US" dirty="0"/>
              <a:t>Pairs  </a:t>
            </a:r>
            <a:r>
              <a:rPr lang="en-US" dirty="0" smtClean="0"/>
              <a:t>	.</a:t>
            </a:r>
            <a:r>
              <a:rPr lang="en-US" dirty="0"/>
              <a:t>..........</a:t>
            </a:r>
            <a:r>
              <a:rPr lang="en-US" dirty="0" smtClean="0"/>
              <a:t>. 	413</a:t>
            </a:r>
          </a:p>
          <a:p>
            <a:r>
              <a:rPr lang="en-US" dirty="0"/>
              <a:t>Total Trace Length  </a:t>
            </a:r>
            <a:r>
              <a:rPr lang="en-US" dirty="0" smtClean="0"/>
              <a:t>	.</a:t>
            </a:r>
            <a:r>
              <a:rPr lang="en-US" dirty="0"/>
              <a:t>........... </a:t>
            </a:r>
            <a:r>
              <a:rPr lang="en-US" dirty="0" smtClean="0"/>
              <a:t>	233 meter</a:t>
            </a:r>
          </a:p>
          <a:p>
            <a:r>
              <a:rPr lang="pt-BR" dirty="0"/>
              <a:t>Vias  </a:t>
            </a:r>
            <a:r>
              <a:rPr lang="pt-BR" dirty="0" smtClean="0"/>
              <a:t>	.</a:t>
            </a:r>
            <a:r>
              <a:rPr lang="pt-BR" dirty="0"/>
              <a:t>........................</a:t>
            </a:r>
            <a:r>
              <a:rPr lang="pt-BR" dirty="0" smtClean="0"/>
              <a:t>...... 	10.800</a:t>
            </a:r>
          </a:p>
          <a:p>
            <a:r>
              <a:rPr lang="en-US" dirty="0"/>
              <a:t>Parts Placed  </a:t>
            </a:r>
            <a:r>
              <a:rPr lang="en-US" dirty="0" smtClean="0"/>
              <a:t>	.</a:t>
            </a:r>
            <a:r>
              <a:rPr lang="en-US" dirty="0"/>
              <a:t>................</a:t>
            </a:r>
            <a:r>
              <a:rPr lang="en-US" dirty="0" smtClean="0"/>
              <a:t>.... 	4.214</a:t>
            </a:r>
          </a:p>
          <a:p>
            <a:pPr lvl="1"/>
            <a:r>
              <a:rPr lang="en-US" dirty="0" smtClean="0"/>
              <a:t>Parts </a:t>
            </a:r>
            <a:r>
              <a:rPr lang="en-US" dirty="0"/>
              <a:t>Mounted on Top </a:t>
            </a:r>
            <a:r>
              <a:rPr lang="en-US" dirty="0" smtClean="0"/>
              <a:t>	… 	2.159</a:t>
            </a:r>
            <a:endParaRPr lang="en-US" dirty="0"/>
          </a:p>
          <a:p>
            <a:pPr lvl="1"/>
            <a:r>
              <a:rPr lang="en-US" dirty="0" smtClean="0"/>
              <a:t>Parts </a:t>
            </a:r>
            <a:r>
              <a:rPr lang="en-US" dirty="0"/>
              <a:t>Mounted on Bottom  </a:t>
            </a:r>
            <a:r>
              <a:rPr lang="en-US" dirty="0" smtClean="0"/>
              <a:t>	…	2.055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29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93845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Beginning…</a:t>
            </a: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6116" y="1673224"/>
            <a:ext cx="5405414" cy="4351338"/>
          </a:xfrm>
        </p:spPr>
        <p:txBody>
          <a:bodyPr>
            <a:normAutofit/>
          </a:bodyPr>
          <a:lstStyle/>
          <a:p>
            <a:r>
              <a:rPr lang="en-US" sz="2000" dirty="0" smtClean="0"/>
              <a:t>INAF </a:t>
            </a:r>
            <a:r>
              <a:rPr lang="en-US" sz="2000" dirty="0" smtClean="0"/>
              <a:t>project approved for funding, May 2013 </a:t>
            </a:r>
          </a:p>
          <a:p>
            <a:r>
              <a:rPr lang="en-US" sz="2000" dirty="0" smtClean="0"/>
              <a:t>“</a:t>
            </a:r>
            <a:r>
              <a:rPr lang="en-US" sz="2000" b="1" dirty="0" smtClean="0"/>
              <a:t>Digital </a:t>
            </a:r>
            <a:r>
              <a:rPr lang="en-US" sz="2000" b="1" dirty="0"/>
              <a:t>Platform development for back end design of new </a:t>
            </a:r>
            <a:r>
              <a:rPr lang="en-US" sz="2000" b="1" dirty="0" smtClean="0"/>
              <a:t>generation </a:t>
            </a:r>
            <a:r>
              <a:rPr lang="en-US" sz="2000" b="1" dirty="0"/>
              <a:t>SKA Aperture </a:t>
            </a:r>
            <a:r>
              <a:rPr lang="en-US" sz="2000" b="1" dirty="0" smtClean="0"/>
              <a:t>Arrays”</a:t>
            </a:r>
          </a:p>
          <a:p>
            <a:pPr lvl="1">
              <a:buFont typeface="Comic Sans MS" panose="030F0702030302020204" pitchFamily="66" charset="0"/>
              <a:buChar char="–"/>
            </a:pPr>
            <a:r>
              <a:rPr lang="en-US" sz="1800" b="1" dirty="0"/>
              <a:t>2 </a:t>
            </a:r>
            <a:r>
              <a:rPr lang="en-US" sz="1800" b="1" dirty="0" smtClean="0"/>
              <a:t>year program </a:t>
            </a:r>
            <a:endParaRPr lang="en-US" sz="1800" b="1" dirty="0"/>
          </a:p>
          <a:p>
            <a:pPr lvl="1">
              <a:buFont typeface="Comic Sans MS" panose="030F0702030302020204" pitchFamily="66" charset="0"/>
              <a:buChar char="–"/>
            </a:pPr>
            <a:r>
              <a:rPr lang="en-US" sz="1800" b="1" dirty="0" smtClean="0"/>
              <a:t>P.I</a:t>
            </a:r>
            <a:r>
              <a:rPr lang="en-US" sz="1800" b="1" dirty="0"/>
              <a:t>.  Francesco </a:t>
            </a:r>
            <a:r>
              <a:rPr lang="en-US" sz="1800" b="1" dirty="0" err="1"/>
              <a:t>Schillirò</a:t>
            </a:r>
            <a:r>
              <a:rPr lang="en-US" sz="1800" b="1" dirty="0"/>
              <a:t>  (OACT)</a:t>
            </a:r>
          </a:p>
          <a:p>
            <a:pPr lvl="1">
              <a:buFont typeface="Comic Sans MS" panose="030F0702030302020204" pitchFamily="66" charset="0"/>
              <a:buChar char="–"/>
            </a:pPr>
            <a:r>
              <a:rPr lang="en-US" sz="1800" b="1" dirty="0"/>
              <a:t>5 INAF </a:t>
            </a:r>
            <a:r>
              <a:rPr lang="en-US" sz="1800" b="1" dirty="0" smtClean="0"/>
              <a:t>Institutes </a:t>
            </a:r>
            <a:r>
              <a:rPr lang="en-US" sz="1800" b="1" dirty="0"/>
              <a:t>involved</a:t>
            </a:r>
          </a:p>
          <a:p>
            <a:pPr lvl="1"/>
            <a:endParaRPr lang="en-US" sz="1800" dirty="0"/>
          </a:p>
          <a:p>
            <a:r>
              <a:rPr lang="en-US" sz="2000" dirty="0"/>
              <a:t>Accepted </a:t>
            </a:r>
            <a:r>
              <a:rPr lang="en-US" sz="2000" dirty="0" smtClean="0"/>
              <a:t> within </a:t>
            </a:r>
            <a:r>
              <a:rPr lang="en-US" sz="2000" dirty="0"/>
              <a:t>LFAA </a:t>
            </a:r>
            <a:r>
              <a:rPr lang="en-US" sz="2000" dirty="0" smtClean="0"/>
              <a:t>AADC, December  2013 (Signal Processing WP)</a:t>
            </a:r>
            <a:endParaRPr lang="en-US" sz="2000" dirty="0"/>
          </a:p>
          <a:p>
            <a:pPr lvl="1"/>
            <a:endParaRPr lang="en-US" sz="1800" dirty="0"/>
          </a:p>
          <a:p>
            <a:endParaRPr lang="it-IT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773C-A7AA-4C50-B102-864434EC9D82}" type="slidenum">
              <a:rPr lang="it-IT" smtClean="0"/>
              <a:t>3</a:t>
            </a:fld>
            <a:endParaRPr lang="it-IT"/>
          </a:p>
        </p:txBody>
      </p:sp>
      <p:grpSp>
        <p:nvGrpSpPr>
          <p:cNvPr id="5" name="Group 4"/>
          <p:cNvGrpSpPr/>
          <p:nvPr/>
        </p:nvGrpSpPr>
        <p:grpSpPr>
          <a:xfrm>
            <a:off x="5515387" y="1358268"/>
            <a:ext cx="3663100" cy="4816281"/>
            <a:chOff x="5671297" y="1282065"/>
            <a:chExt cx="3663100" cy="4816281"/>
          </a:xfrm>
        </p:grpSpPr>
        <p:pic>
          <p:nvPicPr>
            <p:cNvPr id="6" name="Picture 2" descr="http://www.misericordie.it/misericordie/modules/mod_mappa_italia/images/blu/italia_Italia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852628" y="1563735"/>
              <a:ext cx="3358449" cy="4010670"/>
            </a:xfrm>
            <a:prstGeom prst="rect">
              <a:avLst/>
            </a:prstGeom>
            <a:noFill/>
          </p:spPr>
        </p:pic>
        <p:sp>
          <p:nvSpPr>
            <p:cNvPr id="7" name="Stella a 5 punte 3"/>
            <p:cNvSpPr/>
            <p:nvPr/>
          </p:nvSpPr>
          <p:spPr>
            <a:xfrm>
              <a:off x="6530278" y="1948596"/>
              <a:ext cx="266406" cy="247969"/>
            </a:xfrm>
            <a:prstGeom prst="star5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" name="Stella a 5 punte 4"/>
            <p:cNvSpPr/>
            <p:nvPr/>
          </p:nvSpPr>
          <p:spPr>
            <a:xfrm>
              <a:off x="6943162" y="2856169"/>
              <a:ext cx="261199" cy="237756"/>
            </a:xfrm>
            <a:prstGeom prst="star5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9" name="Stella a 5 punte 5"/>
            <p:cNvSpPr/>
            <p:nvPr/>
          </p:nvSpPr>
          <p:spPr>
            <a:xfrm>
              <a:off x="6907623" y="2352662"/>
              <a:ext cx="269029" cy="288532"/>
            </a:xfrm>
            <a:prstGeom prst="star5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" name="Stella a 5 punte 6"/>
            <p:cNvSpPr/>
            <p:nvPr/>
          </p:nvSpPr>
          <p:spPr>
            <a:xfrm>
              <a:off x="7923370" y="5051827"/>
              <a:ext cx="306221" cy="286791"/>
            </a:xfrm>
            <a:prstGeom prst="star5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" name="CasellaDiTesto 7"/>
            <p:cNvSpPr txBox="1"/>
            <p:nvPr/>
          </p:nvSpPr>
          <p:spPr>
            <a:xfrm>
              <a:off x="5671297" y="3067797"/>
              <a:ext cx="13855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>
                  <a:solidFill>
                    <a:schemeClr val="tx2"/>
                  </a:solidFill>
                </a:rPr>
                <a:t>INAF- Arcetri</a:t>
              </a:r>
              <a:endParaRPr lang="it-IT" dirty="0">
                <a:solidFill>
                  <a:schemeClr val="tx2"/>
                </a:solidFill>
              </a:endParaRPr>
            </a:p>
          </p:txBody>
        </p:sp>
        <p:sp>
          <p:nvSpPr>
            <p:cNvPr id="12" name="CasellaDiTesto 8"/>
            <p:cNvSpPr txBox="1"/>
            <p:nvPr/>
          </p:nvSpPr>
          <p:spPr>
            <a:xfrm>
              <a:off x="5683519" y="1282065"/>
              <a:ext cx="108555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>
                  <a:solidFill>
                    <a:schemeClr val="tx2"/>
                  </a:solidFill>
                </a:rPr>
                <a:t>INAF IASF</a:t>
              </a:r>
            </a:p>
            <a:p>
              <a:r>
                <a:rPr lang="it-IT" dirty="0" smtClean="0">
                  <a:solidFill>
                    <a:schemeClr val="tx2"/>
                  </a:solidFill>
                </a:rPr>
                <a:t>   Milano</a:t>
              </a:r>
              <a:endParaRPr lang="it-IT" dirty="0">
                <a:solidFill>
                  <a:schemeClr val="tx2"/>
                </a:solidFill>
              </a:endParaRPr>
            </a:p>
          </p:txBody>
        </p:sp>
        <p:sp>
          <p:nvSpPr>
            <p:cNvPr id="13" name="CasellaDiTesto 9"/>
            <p:cNvSpPr txBox="1"/>
            <p:nvPr/>
          </p:nvSpPr>
          <p:spPr>
            <a:xfrm>
              <a:off x="7443141" y="2208920"/>
              <a:ext cx="105509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>
                  <a:solidFill>
                    <a:schemeClr val="tx2"/>
                  </a:solidFill>
                </a:rPr>
                <a:t>INAF IRA </a:t>
              </a:r>
            </a:p>
            <a:p>
              <a:r>
                <a:rPr lang="it-IT" dirty="0" smtClean="0">
                  <a:solidFill>
                    <a:schemeClr val="tx2"/>
                  </a:solidFill>
                </a:rPr>
                <a:t>Medicina</a:t>
              </a:r>
              <a:endParaRPr lang="it-IT" dirty="0">
                <a:solidFill>
                  <a:schemeClr val="tx2"/>
                </a:solidFill>
              </a:endParaRPr>
            </a:p>
          </p:txBody>
        </p:sp>
        <p:sp>
          <p:nvSpPr>
            <p:cNvPr id="14" name="Stella a 5 punte 12"/>
            <p:cNvSpPr/>
            <p:nvPr/>
          </p:nvSpPr>
          <p:spPr>
            <a:xfrm>
              <a:off x="6294177" y="4181866"/>
              <a:ext cx="254391" cy="251590"/>
            </a:xfrm>
            <a:prstGeom prst="star5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5" name="CasellaDiTesto 13"/>
            <p:cNvSpPr txBox="1"/>
            <p:nvPr/>
          </p:nvSpPr>
          <p:spPr>
            <a:xfrm>
              <a:off x="6673439" y="4190017"/>
              <a:ext cx="108940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>
                  <a:solidFill>
                    <a:schemeClr val="tx2"/>
                  </a:solidFill>
                </a:rPr>
                <a:t>INAF- OA </a:t>
              </a:r>
            </a:p>
            <a:p>
              <a:r>
                <a:rPr lang="it-IT" dirty="0">
                  <a:solidFill>
                    <a:schemeClr val="tx2"/>
                  </a:solidFill>
                </a:rPr>
                <a:t> </a:t>
              </a:r>
              <a:r>
                <a:rPr lang="it-IT" dirty="0" smtClean="0">
                  <a:solidFill>
                    <a:schemeClr val="tx2"/>
                  </a:solidFill>
                </a:rPr>
                <a:t>  Cagliari</a:t>
              </a:r>
              <a:endParaRPr lang="it-IT" dirty="0">
                <a:solidFill>
                  <a:schemeClr val="tx2"/>
                </a:solidFill>
              </a:endParaRPr>
            </a:p>
          </p:txBody>
        </p:sp>
        <p:sp>
          <p:nvSpPr>
            <p:cNvPr id="16" name="CasellaDiTesto 16"/>
            <p:cNvSpPr txBox="1"/>
            <p:nvPr/>
          </p:nvSpPr>
          <p:spPr>
            <a:xfrm>
              <a:off x="8147668" y="5452015"/>
              <a:ext cx="11867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smtClean="0">
                  <a:solidFill>
                    <a:schemeClr val="tx2"/>
                  </a:solidFill>
                </a:rPr>
                <a:t>INAF –OA</a:t>
              </a:r>
            </a:p>
            <a:p>
              <a:r>
                <a:rPr lang="it-IT" dirty="0" smtClean="0">
                  <a:solidFill>
                    <a:schemeClr val="tx2"/>
                  </a:solidFill>
                </a:rPr>
                <a:t> Catania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84488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RF qualification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TPM </a:t>
            </a:r>
            <a:r>
              <a:rPr lang="en-US" dirty="0" smtClean="0"/>
              <a:t>TEST procedure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68385-6410-D74E-A08D-29D5E3E6CBF1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509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RF </a:t>
            </a:r>
            <a:r>
              <a:rPr lang="en-US" dirty="0" smtClean="0"/>
              <a:t>qualification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Test objective: verify </a:t>
            </a:r>
            <a:r>
              <a:rPr lang="en-US" dirty="0" err="1" smtClean="0"/>
              <a:t>iTPM</a:t>
            </a:r>
            <a:r>
              <a:rPr lang="en-US" dirty="0" smtClean="0"/>
              <a:t> RF signal acquisition capability and quality.</a:t>
            </a:r>
          </a:p>
          <a:p>
            <a:r>
              <a:rPr lang="en-US" dirty="0" smtClean="0"/>
              <a:t>Band selection, </a:t>
            </a:r>
            <a:r>
              <a:rPr lang="en-US" dirty="0" err="1" smtClean="0"/>
              <a:t>iTPM</a:t>
            </a:r>
            <a:r>
              <a:rPr lang="en-US" dirty="0" smtClean="0"/>
              <a:t>-ADU sampling clock:</a:t>
            </a:r>
            <a:endParaRPr lang="en-US" dirty="0"/>
          </a:p>
          <a:p>
            <a:pPr lvl="1"/>
            <a:r>
              <a:rPr lang="en-US" dirty="0" smtClean="0"/>
              <a:t>50-375, sampling clock 800 </a:t>
            </a:r>
            <a:r>
              <a:rPr lang="en-US" dirty="0"/>
              <a:t>MHz </a:t>
            </a:r>
            <a:endParaRPr lang="en-US" dirty="0" smtClean="0"/>
          </a:p>
          <a:p>
            <a:pPr lvl="1"/>
            <a:r>
              <a:rPr lang="en-US" dirty="0" smtClean="0"/>
              <a:t>375-650, </a:t>
            </a:r>
            <a:r>
              <a:rPr lang="en-US" dirty="0"/>
              <a:t>sampling clock </a:t>
            </a:r>
            <a:r>
              <a:rPr lang="en-US" dirty="0" smtClean="0"/>
              <a:t>700 </a:t>
            </a:r>
            <a:r>
              <a:rPr lang="en-US" dirty="0"/>
              <a:t>MHz</a:t>
            </a:r>
            <a:endParaRPr lang="en-US" dirty="0" smtClean="0"/>
          </a:p>
          <a:p>
            <a:pPr lvl="1"/>
            <a:r>
              <a:rPr lang="en-US" dirty="0" smtClean="0"/>
              <a:t>TBD </a:t>
            </a:r>
            <a:r>
              <a:rPr lang="en-US" dirty="0"/>
              <a:t>1000 </a:t>
            </a:r>
            <a:r>
              <a:rPr lang="en-US" dirty="0" smtClean="0"/>
              <a:t>MHz</a:t>
            </a:r>
          </a:p>
          <a:p>
            <a:r>
              <a:rPr lang="en-US" dirty="0" smtClean="0"/>
              <a:t>Single channel RAW acquisition for selected input frequencies (</a:t>
            </a:r>
            <a:r>
              <a:rPr lang="en-US" dirty="0" smtClean="0">
                <a:solidFill>
                  <a:srgbClr val="FF0000"/>
                </a:solidFill>
              </a:rPr>
              <a:t>50-60 </a:t>
            </a:r>
            <a:r>
              <a:rPr lang="en-US" dirty="0" smtClean="0"/>
              <a:t>frequency point)</a:t>
            </a:r>
          </a:p>
          <a:p>
            <a:r>
              <a:rPr lang="en-US" dirty="0" smtClean="0"/>
              <a:t>Multiple channel RAW acquisition for cross talk measurement (</a:t>
            </a:r>
            <a:r>
              <a:rPr lang="en-US" dirty="0" smtClean="0">
                <a:solidFill>
                  <a:srgbClr val="FF0000"/>
                </a:solidFill>
              </a:rPr>
              <a:t>TBD</a:t>
            </a:r>
            <a:r>
              <a:rPr lang="en-US" dirty="0" smtClean="0"/>
              <a:t> frequency point)</a:t>
            </a:r>
          </a:p>
          <a:p>
            <a:r>
              <a:rPr lang="en-US" dirty="0" smtClean="0"/>
              <a:t>S11 measure ??? - OFFLINE -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68385-6410-D74E-A08D-29D5E3E6CBF1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0417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-34144"/>
            <a:ext cx="6975456" cy="1246680"/>
          </a:xfrm>
          <a:prstGeom prst="rect">
            <a:avLst/>
          </a:prstGeom>
        </p:spPr>
        <p:txBody>
          <a:bodyPr anchor="ctr"/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it-IT" dirty="0" smtClean="0"/>
              <a:t>ADU </a:t>
            </a:r>
            <a:r>
              <a:rPr lang="it-IT" dirty="0"/>
              <a:t>Board Test Setup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8936" y="1416945"/>
            <a:ext cx="6735337" cy="4815488"/>
          </a:xfrm>
          <a:prstGeom prst="rect">
            <a:avLst/>
          </a:prstGeom>
        </p:spPr>
      </p:pic>
      <p:pic>
        <p:nvPicPr>
          <p:cNvPr id="2050" name="Picture 2" descr="http://www.nersc.gov/assets/Vis/matlablogo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3791" y="2793104"/>
            <a:ext cx="1372283" cy="98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2431" y="2040932"/>
            <a:ext cx="1833010" cy="619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ADU Board Test Setup</a:t>
            </a: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773C-A7AA-4C50-B102-864434EC9D82}" type="slidenum">
              <a:rPr lang="it-IT" smtClean="0"/>
              <a:t>32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0917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nettore 2 11"/>
          <p:cNvCxnSpPr/>
          <p:nvPr/>
        </p:nvCxnSpPr>
        <p:spPr>
          <a:xfrm>
            <a:off x="4440257" y="2192726"/>
            <a:ext cx="553792" cy="0"/>
          </a:xfrm>
          <a:prstGeom prst="straightConnector1">
            <a:avLst/>
          </a:prstGeom>
          <a:ln w="38100">
            <a:solidFill>
              <a:srgbClr val="191919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2 12"/>
          <p:cNvCxnSpPr/>
          <p:nvPr/>
        </p:nvCxnSpPr>
        <p:spPr>
          <a:xfrm>
            <a:off x="4440257" y="4941168"/>
            <a:ext cx="553792" cy="0"/>
          </a:xfrm>
          <a:prstGeom prst="straightConnector1">
            <a:avLst/>
          </a:prstGeom>
          <a:ln w="38100">
            <a:solidFill>
              <a:srgbClr val="191919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CasellaDiTesto 13"/>
          <p:cNvSpPr txBox="1"/>
          <p:nvPr/>
        </p:nvSpPr>
        <p:spPr>
          <a:xfrm>
            <a:off x="4023975" y="4365104"/>
            <a:ext cx="13863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 smtClean="0">
                <a:solidFill>
                  <a:srgbClr val="191919"/>
                </a:solidFill>
              </a:rPr>
              <a:t>375-650 MHz</a:t>
            </a:r>
            <a:endParaRPr lang="it-IT" sz="1600" dirty="0">
              <a:solidFill>
                <a:srgbClr val="191919"/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3995936" y="1716594"/>
            <a:ext cx="14424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 smtClean="0">
                <a:solidFill>
                  <a:srgbClr val="191919"/>
                </a:solidFill>
              </a:rPr>
              <a:t>50-375 MHz</a:t>
            </a:r>
            <a:endParaRPr lang="it-IT" sz="1600" dirty="0">
              <a:solidFill>
                <a:srgbClr val="191919"/>
              </a:solidFill>
            </a:endParaRPr>
          </a:p>
        </p:txBody>
      </p:sp>
      <p:pic>
        <p:nvPicPr>
          <p:cNvPr id="4" name="Immagine 3" descr="Scheda1_50-375_SFDR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360"/>
          <a:stretch/>
        </p:blipFill>
        <p:spPr>
          <a:xfrm>
            <a:off x="395536" y="980728"/>
            <a:ext cx="3686048" cy="2952328"/>
          </a:xfrm>
          <a:prstGeom prst="rect">
            <a:avLst/>
          </a:prstGeom>
        </p:spPr>
      </p:pic>
      <p:pic>
        <p:nvPicPr>
          <p:cNvPr id="5" name="Immagine 4" descr="Scheda1_375-650_SFDR.pn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816"/>
          <a:stretch/>
        </p:blipFill>
        <p:spPr>
          <a:xfrm>
            <a:off x="467544" y="3968824"/>
            <a:ext cx="3600400" cy="2897803"/>
          </a:xfrm>
          <a:prstGeom prst="rect">
            <a:avLst/>
          </a:prstGeom>
        </p:spPr>
      </p:pic>
      <p:pic>
        <p:nvPicPr>
          <p:cNvPr id="6" name="Immagine 5" descr="Scheda2_50-375_SFDR.png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611" t="-1" b="507"/>
          <a:stretch/>
        </p:blipFill>
        <p:spPr>
          <a:xfrm>
            <a:off x="5220072" y="923770"/>
            <a:ext cx="3744416" cy="2961879"/>
          </a:xfrm>
          <a:prstGeom prst="rect">
            <a:avLst/>
          </a:prstGeom>
        </p:spPr>
      </p:pic>
      <p:pic>
        <p:nvPicPr>
          <p:cNvPr id="7" name="Immagine 6" descr="Scheda2_375-650_SFDR.png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59"/>
          <a:stretch/>
        </p:blipFill>
        <p:spPr>
          <a:xfrm>
            <a:off x="5292080" y="3868251"/>
            <a:ext cx="3686831" cy="2987986"/>
          </a:xfrm>
          <a:prstGeom prst="rect">
            <a:avLst/>
          </a:prstGeom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28650" y="-66678"/>
            <a:ext cx="7886700" cy="1325563"/>
          </a:xfrm>
        </p:spPr>
        <p:txBody>
          <a:bodyPr>
            <a:normAutofit/>
          </a:bodyPr>
          <a:lstStyle/>
          <a:p>
            <a:r>
              <a:rPr lang="it-IT" dirty="0"/>
              <a:t>Spurious Free Dynamic Range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773C-A7AA-4C50-B102-864434EC9D82}" type="slidenum">
              <a:rPr lang="it-IT" smtClean="0"/>
              <a:t>33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2444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nettore 2 11"/>
          <p:cNvCxnSpPr/>
          <p:nvPr/>
        </p:nvCxnSpPr>
        <p:spPr>
          <a:xfrm>
            <a:off x="4437983" y="2192726"/>
            <a:ext cx="553792" cy="0"/>
          </a:xfrm>
          <a:prstGeom prst="straightConnector1">
            <a:avLst/>
          </a:prstGeom>
          <a:ln w="38100">
            <a:solidFill>
              <a:srgbClr val="191919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2 12"/>
          <p:cNvCxnSpPr/>
          <p:nvPr/>
        </p:nvCxnSpPr>
        <p:spPr>
          <a:xfrm>
            <a:off x="4437983" y="4830749"/>
            <a:ext cx="553792" cy="0"/>
          </a:xfrm>
          <a:prstGeom prst="straightConnector1">
            <a:avLst/>
          </a:prstGeom>
          <a:ln w="38100">
            <a:solidFill>
              <a:srgbClr val="191919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CasellaDiTesto 1"/>
          <p:cNvSpPr txBox="1"/>
          <p:nvPr/>
        </p:nvSpPr>
        <p:spPr>
          <a:xfrm>
            <a:off x="3993662" y="1716594"/>
            <a:ext cx="14424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 smtClean="0">
                <a:solidFill>
                  <a:srgbClr val="191919"/>
                </a:solidFill>
              </a:rPr>
              <a:t>50-375 MHz</a:t>
            </a:r>
            <a:endParaRPr lang="it-IT" sz="1600" dirty="0">
              <a:solidFill>
                <a:srgbClr val="191919"/>
              </a:solidFill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4021701" y="4354617"/>
            <a:ext cx="13863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 smtClean="0">
                <a:solidFill>
                  <a:srgbClr val="191919"/>
                </a:solidFill>
              </a:rPr>
              <a:t>375-650 MHz</a:t>
            </a:r>
            <a:endParaRPr lang="it-IT" sz="1600" dirty="0">
              <a:solidFill>
                <a:srgbClr val="191919"/>
              </a:solidFill>
            </a:endParaRPr>
          </a:p>
        </p:txBody>
      </p:sp>
      <p:pic>
        <p:nvPicPr>
          <p:cNvPr id="3" name="Immagine 2" descr="Scheda1_50-375_ENOB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259" t="-1395" r="-343" b="1395"/>
          <a:stretch/>
        </p:blipFill>
        <p:spPr>
          <a:xfrm>
            <a:off x="251520" y="764704"/>
            <a:ext cx="3884241" cy="3096344"/>
          </a:xfrm>
          <a:prstGeom prst="rect">
            <a:avLst/>
          </a:prstGeom>
        </p:spPr>
      </p:pic>
      <p:pic>
        <p:nvPicPr>
          <p:cNvPr id="4" name="Immagine 3" descr="Scheda1_375-650_ENOB.pn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044"/>
          <a:stretch/>
        </p:blipFill>
        <p:spPr>
          <a:xfrm>
            <a:off x="323528" y="3789040"/>
            <a:ext cx="3771829" cy="3010848"/>
          </a:xfrm>
          <a:prstGeom prst="rect">
            <a:avLst/>
          </a:prstGeom>
        </p:spPr>
      </p:pic>
      <p:pic>
        <p:nvPicPr>
          <p:cNvPr id="5" name="Immagine 4" descr="Scheda2_50-375_ENOB.png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044"/>
          <a:stretch/>
        </p:blipFill>
        <p:spPr>
          <a:xfrm>
            <a:off x="5237405" y="836712"/>
            <a:ext cx="3788725" cy="3024336"/>
          </a:xfrm>
          <a:prstGeom prst="rect">
            <a:avLst/>
          </a:prstGeom>
        </p:spPr>
      </p:pic>
      <p:pic>
        <p:nvPicPr>
          <p:cNvPr id="6" name="Immagine 5" descr="Scheda2_375-650_ENOB.png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430"/>
          <a:stretch/>
        </p:blipFill>
        <p:spPr>
          <a:xfrm>
            <a:off x="5292080" y="3893962"/>
            <a:ext cx="3697941" cy="2964038"/>
          </a:xfrm>
          <a:prstGeom prst="rect">
            <a:avLst/>
          </a:prstGeom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28650" y="153458"/>
            <a:ext cx="7886700" cy="1325563"/>
          </a:xfrm>
        </p:spPr>
        <p:txBody>
          <a:bodyPr>
            <a:normAutofit/>
          </a:bodyPr>
          <a:lstStyle/>
          <a:p>
            <a:r>
              <a:rPr lang="it-IT" dirty="0" err="1" smtClean="0"/>
              <a:t>Effective</a:t>
            </a:r>
            <a:r>
              <a:rPr lang="it-IT" dirty="0" smtClean="0"/>
              <a:t> </a:t>
            </a:r>
            <a:r>
              <a:rPr lang="it-IT" dirty="0" err="1" smtClean="0"/>
              <a:t>Number</a:t>
            </a:r>
            <a:r>
              <a:rPr lang="it-IT" dirty="0" smtClean="0"/>
              <a:t> of Bit</a:t>
            </a: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773C-A7AA-4C50-B102-864434EC9D82}" type="slidenum">
              <a:rPr lang="it-IT" smtClean="0"/>
              <a:t>34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38343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49" t="33068" r="3049" b="33863"/>
          <a:stretch/>
        </p:blipFill>
        <p:spPr>
          <a:xfrm>
            <a:off x="323528" y="2732435"/>
            <a:ext cx="8586440" cy="1519508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7995564" y="2068276"/>
            <a:ext cx="468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191919"/>
                </a:solidFill>
              </a:rPr>
              <a:t>#0</a:t>
            </a:r>
            <a:endParaRPr lang="it-IT" dirty="0">
              <a:solidFill>
                <a:srgbClr val="191919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7850601" y="4659629"/>
            <a:ext cx="468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191919"/>
                </a:solidFill>
              </a:rPr>
              <a:t>#1</a:t>
            </a:r>
            <a:endParaRPr lang="it-IT" dirty="0">
              <a:solidFill>
                <a:srgbClr val="191919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7345087" y="4659629"/>
            <a:ext cx="468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191919"/>
                </a:solidFill>
              </a:rPr>
              <a:t>#3</a:t>
            </a:r>
            <a:endParaRPr lang="it-IT" dirty="0">
              <a:solidFill>
                <a:srgbClr val="191919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7556961" y="2069463"/>
            <a:ext cx="468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191919"/>
                </a:solidFill>
              </a:rPr>
              <a:t>#2</a:t>
            </a:r>
            <a:endParaRPr lang="it-IT" dirty="0">
              <a:solidFill>
                <a:srgbClr val="191919"/>
              </a:solidFill>
            </a:endParaRPr>
          </a:p>
        </p:txBody>
      </p:sp>
      <p:cxnSp>
        <p:nvCxnSpPr>
          <p:cNvPr id="13" name="Connettore 2 12"/>
          <p:cNvCxnSpPr/>
          <p:nvPr/>
        </p:nvCxnSpPr>
        <p:spPr>
          <a:xfrm>
            <a:off x="8229738" y="2461872"/>
            <a:ext cx="1" cy="1109847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2 19"/>
          <p:cNvCxnSpPr/>
          <p:nvPr/>
        </p:nvCxnSpPr>
        <p:spPr>
          <a:xfrm flipV="1">
            <a:off x="8029013" y="4095826"/>
            <a:ext cx="1" cy="563803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2 22"/>
          <p:cNvCxnSpPr/>
          <p:nvPr/>
        </p:nvCxnSpPr>
        <p:spPr>
          <a:xfrm flipV="1">
            <a:off x="7556961" y="4102069"/>
            <a:ext cx="1" cy="563803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CasellaDiTesto 23"/>
          <p:cNvSpPr txBox="1"/>
          <p:nvPr/>
        </p:nvSpPr>
        <p:spPr>
          <a:xfrm>
            <a:off x="6895322" y="4665872"/>
            <a:ext cx="468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191919"/>
                </a:solidFill>
              </a:rPr>
              <a:t>#5</a:t>
            </a:r>
            <a:endParaRPr lang="it-IT" dirty="0">
              <a:solidFill>
                <a:srgbClr val="191919"/>
              </a:solidFill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6400959" y="4665872"/>
            <a:ext cx="468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191919"/>
                </a:solidFill>
              </a:rPr>
              <a:t>#7</a:t>
            </a:r>
            <a:endParaRPr lang="it-IT" dirty="0">
              <a:solidFill>
                <a:srgbClr val="191919"/>
              </a:solidFill>
            </a:endParaRPr>
          </a:p>
        </p:txBody>
      </p:sp>
      <p:cxnSp>
        <p:nvCxnSpPr>
          <p:cNvPr id="26" name="Connettore 2 25"/>
          <p:cNvCxnSpPr/>
          <p:nvPr/>
        </p:nvCxnSpPr>
        <p:spPr>
          <a:xfrm flipV="1">
            <a:off x="7084885" y="4102069"/>
            <a:ext cx="1" cy="563803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2 26"/>
          <p:cNvCxnSpPr/>
          <p:nvPr/>
        </p:nvCxnSpPr>
        <p:spPr>
          <a:xfrm flipV="1">
            <a:off x="6612833" y="4108312"/>
            <a:ext cx="1" cy="563803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CasellaDiTesto 27"/>
          <p:cNvSpPr txBox="1"/>
          <p:nvPr/>
        </p:nvSpPr>
        <p:spPr>
          <a:xfrm>
            <a:off x="5943769" y="4651000"/>
            <a:ext cx="468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191919"/>
                </a:solidFill>
              </a:rPr>
              <a:t>#9</a:t>
            </a:r>
            <a:endParaRPr lang="it-IT" dirty="0">
              <a:solidFill>
                <a:srgbClr val="191919"/>
              </a:solidFill>
            </a:endParaRPr>
          </a:p>
        </p:txBody>
      </p:sp>
      <p:sp>
        <p:nvSpPr>
          <p:cNvPr id="29" name="CasellaDiTesto 28"/>
          <p:cNvSpPr txBox="1"/>
          <p:nvPr/>
        </p:nvSpPr>
        <p:spPr>
          <a:xfrm>
            <a:off x="5375028" y="4651000"/>
            <a:ext cx="62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191919"/>
                </a:solidFill>
              </a:rPr>
              <a:t>#11</a:t>
            </a:r>
            <a:endParaRPr lang="it-IT" dirty="0">
              <a:solidFill>
                <a:srgbClr val="191919"/>
              </a:solidFill>
            </a:endParaRPr>
          </a:p>
        </p:txBody>
      </p:sp>
      <p:cxnSp>
        <p:nvCxnSpPr>
          <p:cNvPr id="30" name="Connettore 2 29"/>
          <p:cNvCxnSpPr/>
          <p:nvPr/>
        </p:nvCxnSpPr>
        <p:spPr>
          <a:xfrm flipV="1">
            <a:off x="6133332" y="4087197"/>
            <a:ext cx="1" cy="563803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Connettore 2 30"/>
          <p:cNvCxnSpPr/>
          <p:nvPr/>
        </p:nvCxnSpPr>
        <p:spPr>
          <a:xfrm flipV="1">
            <a:off x="5661280" y="4093440"/>
            <a:ext cx="1" cy="563803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CasellaDiTesto 31"/>
          <p:cNvSpPr txBox="1"/>
          <p:nvPr/>
        </p:nvSpPr>
        <p:spPr>
          <a:xfrm>
            <a:off x="4928981" y="4665872"/>
            <a:ext cx="568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191919"/>
                </a:solidFill>
              </a:rPr>
              <a:t>#13</a:t>
            </a:r>
            <a:endParaRPr lang="it-IT" dirty="0">
              <a:solidFill>
                <a:srgbClr val="191919"/>
              </a:solidFill>
            </a:endParaRPr>
          </a:p>
        </p:txBody>
      </p:sp>
      <p:sp>
        <p:nvSpPr>
          <p:cNvPr id="33" name="CasellaDiTesto 32"/>
          <p:cNvSpPr txBox="1"/>
          <p:nvPr/>
        </p:nvSpPr>
        <p:spPr>
          <a:xfrm>
            <a:off x="4453204" y="4665872"/>
            <a:ext cx="564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191919"/>
                </a:solidFill>
              </a:rPr>
              <a:t>#15</a:t>
            </a:r>
            <a:endParaRPr lang="it-IT" dirty="0">
              <a:solidFill>
                <a:srgbClr val="191919"/>
              </a:solidFill>
            </a:endParaRPr>
          </a:p>
        </p:txBody>
      </p:sp>
      <p:cxnSp>
        <p:nvCxnSpPr>
          <p:cNvPr id="34" name="Connettore 2 33"/>
          <p:cNvCxnSpPr/>
          <p:nvPr/>
        </p:nvCxnSpPr>
        <p:spPr>
          <a:xfrm flipV="1">
            <a:off x="5204036" y="4102069"/>
            <a:ext cx="1" cy="563803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Connettore 2 34"/>
          <p:cNvCxnSpPr/>
          <p:nvPr/>
        </p:nvCxnSpPr>
        <p:spPr>
          <a:xfrm flipV="1">
            <a:off x="4731984" y="4108312"/>
            <a:ext cx="1" cy="563803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Connettore 2 44"/>
          <p:cNvCxnSpPr/>
          <p:nvPr/>
        </p:nvCxnSpPr>
        <p:spPr>
          <a:xfrm>
            <a:off x="7776263" y="2438097"/>
            <a:ext cx="1" cy="1109847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CasellaDiTesto 45"/>
          <p:cNvSpPr txBox="1"/>
          <p:nvPr/>
        </p:nvSpPr>
        <p:spPr>
          <a:xfrm>
            <a:off x="7066317" y="2064562"/>
            <a:ext cx="468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n>
                  <a:solidFill>
                    <a:srgbClr val="FF0000"/>
                  </a:solidFill>
                </a:ln>
                <a:solidFill>
                  <a:srgbClr val="191919"/>
                </a:solidFill>
              </a:rPr>
              <a:t>#4</a:t>
            </a:r>
            <a:endParaRPr lang="it-IT" dirty="0">
              <a:ln>
                <a:solidFill>
                  <a:srgbClr val="FF0000"/>
                </a:solidFill>
              </a:ln>
              <a:solidFill>
                <a:srgbClr val="191919"/>
              </a:solidFill>
            </a:endParaRPr>
          </a:p>
        </p:txBody>
      </p:sp>
      <p:sp>
        <p:nvSpPr>
          <p:cNvPr id="47" name="CasellaDiTesto 46"/>
          <p:cNvSpPr txBox="1"/>
          <p:nvPr/>
        </p:nvSpPr>
        <p:spPr>
          <a:xfrm>
            <a:off x="6627714" y="2065749"/>
            <a:ext cx="468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191919"/>
                </a:solidFill>
              </a:rPr>
              <a:t>#6</a:t>
            </a:r>
            <a:endParaRPr lang="it-IT" dirty="0">
              <a:solidFill>
                <a:srgbClr val="191919"/>
              </a:solidFill>
            </a:endParaRPr>
          </a:p>
        </p:txBody>
      </p:sp>
      <p:cxnSp>
        <p:nvCxnSpPr>
          <p:cNvPr id="48" name="Connettore 2 47"/>
          <p:cNvCxnSpPr/>
          <p:nvPr/>
        </p:nvCxnSpPr>
        <p:spPr>
          <a:xfrm>
            <a:off x="7300491" y="2458158"/>
            <a:ext cx="1" cy="1109847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Connettore 2 48"/>
          <p:cNvCxnSpPr/>
          <p:nvPr/>
        </p:nvCxnSpPr>
        <p:spPr>
          <a:xfrm>
            <a:off x="6847016" y="2434383"/>
            <a:ext cx="1" cy="1109847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CasellaDiTesto 49"/>
          <p:cNvSpPr txBox="1"/>
          <p:nvPr/>
        </p:nvSpPr>
        <p:spPr>
          <a:xfrm>
            <a:off x="6118482" y="2064562"/>
            <a:ext cx="468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191919"/>
                </a:solidFill>
              </a:rPr>
              <a:t>#8</a:t>
            </a:r>
            <a:endParaRPr lang="it-IT" dirty="0">
              <a:solidFill>
                <a:srgbClr val="191919"/>
              </a:solidFill>
            </a:endParaRPr>
          </a:p>
        </p:txBody>
      </p:sp>
      <p:sp>
        <p:nvSpPr>
          <p:cNvPr id="51" name="CasellaDiTesto 50"/>
          <p:cNvSpPr txBox="1"/>
          <p:nvPr/>
        </p:nvSpPr>
        <p:spPr>
          <a:xfrm>
            <a:off x="5586901" y="2065749"/>
            <a:ext cx="650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191919"/>
                </a:solidFill>
              </a:rPr>
              <a:t>#10</a:t>
            </a:r>
            <a:endParaRPr lang="it-IT" dirty="0">
              <a:solidFill>
                <a:srgbClr val="191919"/>
              </a:solidFill>
            </a:endParaRPr>
          </a:p>
        </p:txBody>
      </p:sp>
      <p:cxnSp>
        <p:nvCxnSpPr>
          <p:cNvPr id="52" name="Connettore 2 51"/>
          <p:cNvCxnSpPr/>
          <p:nvPr/>
        </p:nvCxnSpPr>
        <p:spPr>
          <a:xfrm>
            <a:off x="6352656" y="2458158"/>
            <a:ext cx="1" cy="1109847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Connettore 2 52"/>
          <p:cNvCxnSpPr/>
          <p:nvPr/>
        </p:nvCxnSpPr>
        <p:spPr>
          <a:xfrm>
            <a:off x="5899181" y="2434383"/>
            <a:ext cx="1" cy="1109847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CasellaDiTesto 53"/>
          <p:cNvSpPr txBox="1"/>
          <p:nvPr/>
        </p:nvSpPr>
        <p:spPr>
          <a:xfrm>
            <a:off x="5096250" y="2060848"/>
            <a:ext cx="639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191919"/>
                </a:solidFill>
              </a:rPr>
              <a:t>#12</a:t>
            </a:r>
            <a:endParaRPr lang="it-IT" dirty="0">
              <a:solidFill>
                <a:srgbClr val="191919"/>
              </a:solidFill>
            </a:endParaRPr>
          </a:p>
        </p:txBody>
      </p:sp>
      <p:sp>
        <p:nvSpPr>
          <p:cNvPr id="55" name="CasellaDiTesto 54"/>
          <p:cNvSpPr txBox="1"/>
          <p:nvPr/>
        </p:nvSpPr>
        <p:spPr>
          <a:xfrm>
            <a:off x="4672503" y="2062035"/>
            <a:ext cx="602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191919"/>
                </a:solidFill>
              </a:rPr>
              <a:t>#14</a:t>
            </a:r>
            <a:endParaRPr lang="it-IT" dirty="0">
              <a:solidFill>
                <a:srgbClr val="191919"/>
              </a:solidFill>
            </a:endParaRPr>
          </a:p>
        </p:txBody>
      </p:sp>
      <p:cxnSp>
        <p:nvCxnSpPr>
          <p:cNvPr id="56" name="Connettore 2 55"/>
          <p:cNvCxnSpPr/>
          <p:nvPr/>
        </p:nvCxnSpPr>
        <p:spPr>
          <a:xfrm>
            <a:off x="5423409" y="2454444"/>
            <a:ext cx="1" cy="1109847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Connettore 2 56"/>
          <p:cNvCxnSpPr/>
          <p:nvPr/>
        </p:nvCxnSpPr>
        <p:spPr>
          <a:xfrm>
            <a:off x="4969934" y="2430669"/>
            <a:ext cx="1" cy="1109847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CasellaDiTesto 57"/>
          <p:cNvSpPr txBox="1"/>
          <p:nvPr/>
        </p:nvSpPr>
        <p:spPr>
          <a:xfrm>
            <a:off x="1736428" y="2264316"/>
            <a:ext cx="19737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srgbClr val="191919"/>
                </a:solidFill>
              </a:rPr>
              <a:t>Input </a:t>
            </a:r>
            <a:r>
              <a:rPr lang="it-IT" sz="2000" dirty="0" err="1" smtClean="0">
                <a:solidFill>
                  <a:srgbClr val="191919"/>
                </a:solidFill>
              </a:rPr>
              <a:t>numbering</a:t>
            </a:r>
            <a:endParaRPr lang="it-IT" sz="2000" dirty="0">
              <a:solidFill>
                <a:srgbClr val="191919"/>
              </a:solidFill>
            </a:endParaRPr>
          </a:p>
        </p:txBody>
      </p:sp>
      <p:sp>
        <p:nvSpPr>
          <p:cNvPr id="38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/>
              <a:t>Cross-Talk </a:t>
            </a:r>
            <a:r>
              <a:rPr lang="en-GB" dirty="0" smtClean="0"/>
              <a:t>Measurement</a:t>
            </a:r>
            <a:endParaRPr lang="en-US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4437112"/>
            <a:ext cx="3456384" cy="1472164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773C-A7AA-4C50-B102-864434EC9D82}" type="slidenum">
              <a:rPr lang="it-IT" smtClean="0"/>
              <a:t>35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53595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0" y="1492295"/>
            <a:ext cx="914400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 smtClean="0">
                <a:solidFill>
                  <a:srgbClr val="191919"/>
                </a:solidFill>
              </a:rPr>
              <a:t>BANDWIDTH: 50-375 MHz, signal injected in Input 4, no heat sink shielding</a:t>
            </a:r>
          </a:p>
          <a:p>
            <a:pPr algn="ctr"/>
            <a:r>
              <a:rPr lang="it-IT" dirty="0" smtClean="0">
                <a:solidFill>
                  <a:srgbClr val="FF0000"/>
                </a:solidFill>
              </a:rPr>
              <a:t>WORST CASE</a:t>
            </a:r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3" name="Immagine 2" descr="Scheda1_50-375_CrossTalk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348880"/>
            <a:ext cx="4644008" cy="3483006"/>
          </a:xfrm>
          <a:prstGeom prst="rect">
            <a:avLst/>
          </a:prstGeom>
        </p:spPr>
      </p:pic>
      <p:pic>
        <p:nvPicPr>
          <p:cNvPr id="4" name="Immagine 3" descr="Scheda2_50-375_CrossTalk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1" y="2348880"/>
            <a:ext cx="4572000" cy="3429000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28650" y="331258"/>
            <a:ext cx="7886700" cy="1325563"/>
          </a:xfrm>
        </p:spPr>
        <p:txBody>
          <a:bodyPr/>
          <a:lstStyle/>
          <a:p>
            <a:r>
              <a:rPr lang="en-US" dirty="0" smtClean="0"/>
              <a:t>Cross-Talk Measurement</a:t>
            </a:r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773C-A7AA-4C50-B102-864434EC9D82}" type="slidenum">
              <a:rPr lang="it-IT" smtClean="0"/>
              <a:t>36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65473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Connettore 2 13"/>
          <p:cNvCxnSpPr/>
          <p:nvPr/>
        </p:nvCxnSpPr>
        <p:spPr>
          <a:xfrm>
            <a:off x="4264785" y="4830749"/>
            <a:ext cx="553792" cy="0"/>
          </a:xfrm>
          <a:prstGeom prst="straightConnector1">
            <a:avLst/>
          </a:prstGeom>
          <a:ln w="38100">
            <a:solidFill>
              <a:srgbClr val="191919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2 14"/>
          <p:cNvCxnSpPr/>
          <p:nvPr/>
        </p:nvCxnSpPr>
        <p:spPr>
          <a:xfrm>
            <a:off x="4264058" y="2192726"/>
            <a:ext cx="553792" cy="0"/>
          </a:xfrm>
          <a:prstGeom prst="straightConnector1">
            <a:avLst/>
          </a:prstGeom>
          <a:ln w="38100">
            <a:solidFill>
              <a:srgbClr val="191919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CasellaDiTesto 15"/>
          <p:cNvSpPr txBox="1"/>
          <p:nvPr/>
        </p:nvSpPr>
        <p:spPr>
          <a:xfrm>
            <a:off x="3876542" y="1716594"/>
            <a:ext cx="14424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 smtClean="0">
                <a:solidFill>
                  <a:srgbClr val="191919"/>
                </a:solidFill>
              </a:rPr>
              <a:t>50-375 MHz</a:t>
            </a:r>
            <a:endParaRPr lang="it-IT" sz="1600" dirty="0">
              <a:solidFill>
                <a:srgbClr val="191919"/>
              </a:solidFill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3876542" y="4354617"/>
            <a:ext cx="13863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 smtClean="0">
                <a:solidFill>
                  <a:srgbClr val="191919"/>
                </a:solidFill>
              </a:rPr>
              <a:t>375-650 MHz</a:t>
            </a:r>
            <a:endParaRPr lang="it-IT" sz="1600" dirty="0">
              <a:solidFill>
                <a:srgbClr val="191919"/>
              </a:solidFill>
            </a:endParaRPr>
          </a:p>
        </p:txBody>
      </p:sp>
      <p:pic>
        <p:nvPicPr>
          <p:cNvPr id="2" name="Immagine 1" descr="Scheda1_50-375_ReturnLoss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08720"/>
            <a:ext cx="4032448" cy="3024336"/>
          </a:xfrm>
          <a:prstGeom prst="rect">
            <a:avLst/>
          </a:prstGeom>
        </p:spPr>
      </p:pic>
      <p:pic>
        <p:nvPicPr>
          <p:cNvPr id="7" name="Immagine 6" descr="Scheda1_375-650_ReturnLoss.pn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48"/>
          <a:stretch/>
        </p:blipFill>
        <p:spPr>
          <a:xfrm>
            <a:off x="0" y="4021322"/>
            <a:ext cx="3995936" cy="2836678"/>
          </a:xfrm>
          <a:prstGeom prst="rect">
            <a:avLst/>
          </a:prstGeom>
        </p:spPr>
      </p:pic>
      <p:pic>
        <p:nvPicPr>
          <p:cNvPr id="8" name="Immagine 7" descr="Scheda2_50-375_ReturnLoss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8064" y="836713"/>
            <a:ext cx="3977365" cy="2983024"/>
          </a:xfrm>
          <a:prstGeom prst="rect">
            <a:avLst/>
          </a:prstGeom>
        </p:spPr>
      </p:pic>
      <p:pic>
        <p:nvPicPr>
          <p:cNvPr id="10" name="Immagine 9" descr="Scheda2_375-650_ReturnLoss.png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171"/>
          <a:stretch/>
        </p:blipFill>
        <p:spPr>
          <a:xfrm>
            <a:off x="5148063" y="3985833"/>
            <a:ext cx="3995937" cy="2871953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28650" y="-7414"/>
            <a:ext cx="7886700" cy="1325563"/>
          </a:xfrm>
        </p:spPr>
        <p:txBody>
          <a:bodyPr/>
          <a:lstStyle/>
          <a:p>
            <a:r>
              <a:rPr lang="en-US" dirty="0" smtClean="0"/>
              <a:t>Return Loss</a:t>
            </a: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773C-A7AA-4C50-B102-864434EC9D82}" type="slidenum">
              <a:rPr lang="it-IT" smtClean="0"/>
              <a:t>37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742864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0" y="6563981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 smtClean="0">
                <a:solidFill>
                  <a:srgbClr val="FF0000"/>
                </a:solidFill>
              </a:rPr>
              <a:t>NOTE: </a:t>
            </a:r>
            <a:r>
              <a:rPr lang="it-IT" sz="1400" dirty="0" err="1" smtClean="0">
                <a:solidFill>
                  <a:srgbClr val="FF0000"/>
                </a:solidFill>
              </a:rPr>
              <a:t>all</a:t>
            </a:r>
            <a:r>
              <a:rPr lang="it-IT" sz="1400" dirty="0" smtClean="0">
                <a:solidFill>
                  <a:srgbClr val="FF0000"/>
                </a:solidFill>
              </a:rPr>
              <a:t> </a:t>
            </a:r>
            <a:r>
              <a:rPr lang="it-IT" sz="1400" dirty="0" err="1" smtClean="0">
                <a:solidFill>
                  <a:srgbClr val="FF0000"/>
                </a:solidFill>
              </a:rPr>
              <a:t>values</a:t>
            </a:r>
            <a:r>
              <a:rPr lang="it-IT" sz="1400" dirty="0" smtClean="0">
                <a:solidFill>
                  <a:srgbClr val="FF0000"/>
                </a:solidFill>
              </a:rPr>
              <a:t> are </a:t>
            </a:r>
            <a:r>
              <a:rPr lang="it-IT" sz="1400" dirty="0" err="1" smtClean="0">
                <a:solidFill>
                  <a:srgbClr val="FF0000"/>
                </a:solidFill>
              </a:rPr>
              <a:t>based</a:t>
            </a:r>
            <a:r>
              <a:rPr lang="it-IT" sz="1400" dirty="0" smtClean="0">
                <a:solidFill>
                  <a:srgbClr val="FF0000"/>
                </a:solidFill>
              </a:rPr>
              <a:t> on WORST CASE</a:t>
            </a:r>
            <a:endParaRPr lang="it-IT" sz="1400" dirty="0">
              <a:solidFill>
                <a:srgbClr val="FF0000"/>
              </a:solidFill>
            </a:endParaRPr>
          </a:p>
        </p:txBody>
      </p:sp>
      <p:graphicFrame>
        <p:nvGraphicFramePr>
          <p:cNvPr id="8" name="Table 1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2070723"/>
              </p:ext>
            </p:extLst>
          </p:nvPr>
        </p:nvGraphicFramePr>
        <p:xfrm>
          <a:off x="0" y="736599"/>
          <a:ext cx="9144000" cy="588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5856"/>
                <a:gridCol w="2808312"/>
                <a:gridCol w="3059832"/>
              </a:tblGrid>
              <a:tr h="265347">
                <a:tc gridSpan="3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Fs: 800 MSPS --- BW: 50 – 375 MHz</a:t>
                      </a:r>
                    </a:p>
                  </a:txBody>
                  <a:tcPr marL="90000" marR="90000" marT="36000" marB="36000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2200" dirty="0"/>
                    </a:p>
                  </a:txBody>
                  <a:tcPr marL="91447" marR="91447" marT="45751" marB="45751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200" dirty="0" smtClean="0"/>
                    </a:p>
                  </a:txBody>
                  <a:tcPr marL="91447" marR="91447" marT="45751" marB="45751">
                    <a:solidFill>
                      <a:schemeClr val="accent1"/>
                    </a:solidFill>
                  </a:tcPr>
                </a:tc>
              </a:tr>
              <a:tr h="265347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GB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ADC Performance Parameters</a:t>
                      </a:r>
                      <a:endParaRPr lang="en-GB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000" marR="90000" marT="36000" marB="36000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1" dirty="0" smtClean="0">
                          <a:solidFill>
                            <a:schemeClr val="bg1"/>
                          </a:solidFill>
                        </a:rPr>
                        <a:t>ADU</a:t>
                      </a:r>
                      <a:r>
                        <a:rPr lang="en-GB" sz="1400" b="1" baseline="0" dirty="0" smtClean="0">
                          <a:solidFill>
                            <a:schemeClr val="bg1"/>
                          </a:solidFill>
                        </a:rPr>
                        <a:t> Board#1 (with ADA)</a:t>
                      </a:r>
                      <a:endParaRPr lang="en-GB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90000" marR="90000" marT="36000" marB="36000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 smtClean="0">
                          <a:solidFill>
                            <a:schemeClr val="bg1"/>
                          </a:solidFill>
                        </a:rPr>
                        <a:t>ADU</a:t>
                      </a:r>
                      <a:r>
                        <a:rPr lang="en-GB" sz="1400" b="1" baseline="0" dirty="0" smtClean="0">
                          <a:solidFill>
                            <a:schemeClr val="bg1"/>
                          </a:solidFill>
                        </a:rPr>
                        <a:t> Board#2 (without ADA)</a:t>
                      </a:r>
                      <a:endParaRPr lang="en-GB" sz="14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90000" marR="90000" marT="36000" marB="36000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</a:tr>
              <a:tr h="135843">
                <a:tc>
                  <a:txBody>
                    <a:bodyPr/>
                    <a:lstStyle/>
                    <a:p>
                      <a:r>
                        <a:rPr lang="en-GB" sz="1050" b="1" dirty="0" smtClean="0">
                          <a:solidFill>
                            <a:srgbClr val="191919"/>
                          </a:solidFill>
                        </a:rPr>
                        <a:t>Signal to Noise Ratio referenced to Full Scale [</a:t>
                      </a:r>
                      <a:r>
                        <a:rPr lang="en-GB" sz="1050" b="1" dirty="0" err="1" smtClean="0">
                          <a:solidFill>
                            <a:srgbClr val="191919"/>
                          </a:solidFill>
                        </a:rPr>
                        <a:t>dBFS</a:t>
                      </a:r>
                      <a:r>
                        <a:rPr lang="en-GB" sz="1050" b="1" dirty="0" smtClean="0">
                          <a:solidFill>
                            <a:srgbClr val="191919"/>
                          </a:solidFill>
                        </a:rPr>
                        <a:t>]</a:t>
                      </a:r>
                    </a:p>
                  </a:txBody>
                  <a:tcPr marL="90000" marR="90000" marT="18000" marB="18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 smtClean="0">
                          <a:solidFill>
                            <a:srgbClr val="191919"/>
                          </a:solidFill>
                        </a:rPr>
                        <a:t>≥ 49.19</a:t>
                      </a:r>
                      <a:endParaRPr lang="en-GB" sz="1300" dirty="0">
                        <a:solidFill>
                          <a:srgbClr val="191919"/>
                        </a:solidFill>
                      </a:endParaRPr>
                    </a:p>
                  </a:txBody>
                  <a:tcPr marL="90000" marR="90000" marT="18000" marB="1800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≥ 49.33</a:t>
                      </a:r>
                    </a:p>
                  </a:txBody>
                  <a:tcPr marL="90000" marR="90000" marT="18000" marB="18000"/>
                </a:tc>
              </a:tr>
              <a:tr h="174515">
                <a:tc>
                  <a:txBody>
                    <a:bodyPr/>
                    <a:lstStyle/>
                    <a:p>
                      <a:r>
                        <a:rPr lang="en-GB" sz="1050" b="1" dirty="0" smtClean="0">
                          <a:solidFill>
                            <a:srgbClr val="191919"/>
                          </a:solidFill>
                        </a:rPr>
                        <a:t>Gain Flatness [</a:t>
                      </a:r>
                      <a:r>
                        <a:rPr lang="en-GB" sz="1050" b="1" dirty="0" err="1" smtClean="0">
                          <a:solidFill>
                            <a:srgbClr val="191919"/>
                          </a:solidFill>
                        </a:rPr>
                        <a:t>dBFS</a:t>
                      </a:r>
                      <a:r>
                        <a:rPr lang="en-GB" sz="1050" b="1" dirty="0" smtClean="0">
                          <a:solidFill>
                            <a:srgbClr val="191919"/>
                          </a:solidFill>
                        </a:rPr>
                        <a:t>]</a:t>
                      </a:r>
                    </a:p>
                  </a:txBody>
                  <a:tcPr marL="90000" marR="90000" marT="18000" marB="1800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0" i="0" dirty="0" smtClean="0">
                          <a:solidFill>
                            <a:srgbClr val="191919"/>
                          </a:solidFill>
                        </a:rPr>
                        <a:t>≤ ±0.3573</a:t>
                      </a:r>
                    </a:p>
                  </a:txBody>
                  <a:tcPr marL="90000" marR="90000" marT="18000" marB="1800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≤ </a:t>
                      </a:r>
                      <a:r>
                        <a:rPr lang="en-GB" sz="1300" b="1" i="0" dirty="0" smtClean="0">
                          <a:solidFill>
                            <a:srgbClr val="191919"/>
                          </a:solidFill>
                        </a:rPr>
                        <a:t>±0.343</a:t>
                      </a:r>
                      <a:endParaRPr kumimoji="0" lang="en-GB" sz="13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191919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000" marR="90000" marT="18000" marB="18000"/>
                </a:tc>
              </a:tr>
              <a:tr h="213187">
                <a:tc>
                  <a:txBody>
                    <a:bodyPr/>
                    <a:lstStyle/>
                    <a:p>
                      <a:r>
                        <a:rPr lang="en-GB" sz="1050" b="1" dirty="0" smtClean="0">
                          <a:solidFill>
                            <a:srgbClr val="191919"/>
                          </a:solidFill>
                        </a:rPr>
                        <a:t>2</a:t>
                      </a:r>
                      <a:r>
                        <a:rPr lang="en-GB" sz="1050" b="1" baseline="30000" dirty="0" smtClean="0">
                          <a:solidFill>
                            <a:srgbClr val="191919"/>
                          </a:solidFill>
                        </a:rPr>
                        <a:t>nd</a:t>
                      </a:r>
                      <a:r>
                        <a:rPr lang="en-GB" sz="1050" b="1" baseline="0" dirty="0" smtClean="0">
                          <a:solidFill>
                            <a:srgbClr val="191919"/>
                          </a:solidFill>
                        </a:rPr>
                        <a:t>-</a:t>
                      </a:r>
                      <a:r>
                        <a:rPr lang="en-GB" sz="1050" b="1" dirty="0" smtClean="0">
                          <a:solidFill>
                            <a:srgbClr val="191919"/>
                          </a:solidFill>
                        </a:rPr>
                        <a:t>order</a:t>
                      </a:r>
                      <a:r>
                        <a:rPr lang="en-GB" sz="1050" b="1" baseline="0" dirty="0" smtClean="0">
                          <a:solidFill>
                            <a:srgbClr val="191919"/>
                          </a:solidFill>
                        </a:rPr>
                        <a:t> Harmonic Distortion [</a:t>
                      </a:r>
                      <a:r>
                        <a:rPr lang="en-GB" sz="1050" b="1" baseline="0" dirty="0" err="1" smtClean="0">
                          <a:solidFill>
                            <a:srgbClr val="191919"/>
                          </a:solidFill>
                        </a:rPr>
                        <a:t>dBc</a:t>
                      </a:r>
                      <a:r>
                        <a:rPr lang="en-GB" sz="1050" b="1" baseline="0" dirty="0" smtClean="0">
                          <a:solidFill>
                            <a:srgbClr val="191919"/>
                          </a:solidFill>
                        </a:rPr>
                        <a:t>]</a:t>
                      </a:r>
                      <a:endParaRPr lang="en-GB" sz="1050" b="1" dirty="0" smtClean="0">
                        <a:solidFill>
                          <a:srgbClr val="191919"/>
                        </a:solidFill>
                      </a:endParaRPr>
                    </a:p>
                  </a:txBody>
                  <a:tcPr marL="90000" marR="90000" marT="18000" marB="1800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0" i="0" kern="1200" dirty="0" smtClean="0">
                          <a:solidFill>
                            <a:srgbClr val="191919"/>
                          </a:solidFill>
                          <a:latin typeface="+mn-lt"/>
                          <a:ea typeface="+mn-ea"/>
                          <a:cs typeface="+mn-cs"/>
                        </a:rPr>
                        <a:t>≤ -67.24</a:t>
                      </a:r>
                    </a:p>
                  </a:txBody>
                  <a:tcPr marL="90000" marR="90000" marT="18000" marB="1800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≤ -67.74</a:t>
                      </a:r>
                    </a:p>
                  </a:txBody>
                  <a:tcPr marL="90000" marR="90000" marT="18000" marB="18000"/>
                </a:tc>
              </a:tr>
              <a:tr h="1798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1" baseline="0" dirty="0" smtClean="0">
                          <a:solidFill>
                            <a:srgbClr val="191919"/>
                          </a:solidFill>
                        </a:rPr>
                        <a:t>3</a:t>
                      </a:r>
                      <a:r>
                        <a:rPr lang="en-GB" sz="1050" b="1" baseline="30000" dirty="0" smtClean="0">
                          <a:solidFill>
                            <a:srgbClr val="191919"/>
                          </a:solidFill>
                        </a:rPr>
                        <a:t>rd</a:t>
                      </a:r>
                      <a:r>
                        <a:rPr lang="en-GB" sz="1050" b="1" baseline="0" dirty="0" smtClean="0">
                          <a:solidFill>
                            <a:srgbClr val="191919"/>
                          </a:solidFill>
                        </a:rPr>
                        <a:t>-</a:t>
                      </a:r>
                      <a:r>
                        <a:rPr lang="en-GB" sz="1050" b="1" dirty="0" smtClean="0">
                          <a:solidFill>
                            <a:srgbClr val="191919"/>
                          </a:solidFill>
                        </a:rPr>
                        <a:t>order</a:t>
                      </a:r>
                      <a:r>
                        <a:rPr lang="en-GB" sz="1050" b="1" baseline="0" dirty="0" smtClean="0">
                          <a:solidFill>
                            <a:srgbClr val="191919"/>
                          </a:solidFill>
                        </a:rPr>
                        <a:t> Harmonic Distortion [</a:t>
                      </a:r>
                      <a:r>
                        <a:rPr lang="en-GB" sz="1050" b="1" baseline="0" dirty="0" err="1" smtClean="0">
                          <a:solidFill>
                            <a:srgbClr val="191919"/>
                          </a:solidFill>
                        </a:rPr>
                        <a:t>dBc</a:t>
                      </a:r>
                      <a:r>
                        <a:rPr lang="en-GB" sz="1050" b="1" baseline="0" dirty="0" smtClean="0">
                          <a:solidFill>
                            <a:srgbClr val="191919"/>
                          </a:solidFill>
                        </a:rPr>
                        <a:t>]</a:t>
                      </a:r>
                      <a:endParaRPr lang="en-GB" sz="1050" b="1" dirty="0" smtClean="0">
                        <a:solidFill>
                          <a:srgbClr val="191919"/>
                        </a:solidFill>
                      </a:endParaRPr>
                    </a:p>
                  </a:txBody>
                  <a:tcPr marL="90000" marR="90000" marT="18000" marB="1800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0" i="0" kern="1200" dirty="0" smtClean="0">
                          <a:solidFill>
                            <a:srgbClr val="191919"/>
                          </a:solidFill>
                          <a:latin typeface="+mn-lt"/>
                          <a:ea typeface="+mn-ea"/>
                          <a:cs typeface="+mn-cs"/>
                        </a:rPr>
                        <a:t>≤ -66.53</a:t>
                      </a:r>
                    </a:p>
                  </a:txBody>
                  <a:tcPr marL="90000" marR="90000" marT="18000" marB="1800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≤ -68.56</a:t>
                      </a:r>
                    </a:p>
                  </a:txBody>
                  <a:tcPr marL="90000" marR="90000" marT="18000" marB="18000"/>
                </a:tc>
              </a:tr>
              <a:tr h="1465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1" kern="1200" baseline="0" dirty="0" smtClean="0">
                          <a:solidFill>
                            <a:srgbClr val="191919"/>
                          </a:solidFill>
                          <a:latin typeface="+mn-lt"/>
                          <a:ea typeface="+mn-ea"/>
                          <a:cs typeface="+mn-cs"/>
                        </a:rPr>
                        <a:t>Worst Other Spur [</a:t>
                      </a:r>
                      <a:r>
                        <a:rPr lang="en-GB" sz="1050" b="1" kern="1200" baseline="0" dirty="0" err="1" smtClean="0">
                          <a:solidFill>
                            <a:srgbClr val="191919"/>
                          </a:solidFill>
                          <a:latin typeface="+mn-lt"/>
                          <a:ea typeface="+mn-ea"/>
                          <a:cs typeface="+mn-cs"/>
                        </a:rPr>
                        <a:t>dBc</a:t>
                      </a:r>
                      <a:r>
                        <a:rPr lang="en-GB" sz="1050" b="1" kern="1200" baseline="0" dirty="0" smtClean="0">
                          <a:solidFill>
                            <a:srgbClr val="191919"/>
                          </a:solidFill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</a:p>
                  </a:txBody>
                  <a:tcPr marL="90000" marR="90000" marT="18000" marB="1800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1" i="0" kern="1200" dirty="0" smtClean="0">
                          <a:solidFill>
                            <a:srgbClr val="191919"/>
                          </a:solidFill>
                          <a:latin typeface="+mn-lt"/>
                          <a:ea typeface="+mn-ea"/>
                          <a:cs typeface="+mn-cs"/>
                        </a:rPr>
                        <a:t>≤ -67.03</a:t>
                      </a:r>
                    </a:p>
                  </a:txBody>
                  <a:tcPr marL="90000" marR="90000" marT="18000" marB="1800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≤ -66.83</a:t>
                      </a:r>
                    </a:p>
                  </a:txBody>
                  <a:tcPr marL="90000" marR="90000" marT="18000" marB="18000"/>
                </a:tc>
              </a:tr>
              <a:tr h="1851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1" dirty="0" smtClean="0">
                          <a:solidFill>
                            <a:srgbClr val="191919"/>
                          </a:solidFill>
                        </a:rPr>
                        <a:t>Spurious Free Dynamic Range [</a:t>
                      </a:r>
                      <a:r>
                        <a:rPr lang="en-GB" sz="1050" b="1" dirty="0" err="1" smtClean="0">
                          <a:solidFill>
                            <a:srgbClr val="191919"/>
                          </a:solidFill>
                        </a:rPr>
                        <a:t>dBc</a:t>
                      </a:r>
                      <a:r>
                        <a:rPr lang="en-GB" sz="1050" b="1" dirty="0" smtClean="0">
                          <a:solidFill>
                            <a:srgbClr val="191919"/>
                          </a:solidFill>
                        </a:rPr>
                        <a:t>]</a:t>
                      </a:r>
                    </a:p>
                  </a:txBody>
                  <a:tcPr marL="90000" marR="90000" marT="18000" marB="1800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dirty="0" smtClean="0">
                          <a:solidFill>
                            <a:srgbClr val="191919"/>
                          </a:solidFill>
                        </a:rPr>
                        <a:t>≥ 66.53</a:t>
                      </a:r>
                    </a:p>
                  </a:txBody>
                  <a:tcPr marL="90000" marR="90000" marT="18000" marB="1800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≥ 66.83</a:t>
                      </a:r>
                    </a:p>
                  </a:txBody>
                  <a:tcPr marL="90000" marR="90000" marT="18000" marB="18000"/>
                </a:tc>
              </a:tr>
              <a:tr h="933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1" dirty="0" smtClean="0">
                          <a:solidFill>
                            <a:srgbClr val="191919"/>
                          </a:solidFill>
                        </a:rPr>
                        <a:t>ENOB [bits]</a:t>
                      </a:r>
                    </a:p>
                  </a:txBody>
                  <a:tcPr marL="90000" marR="90000" marT="18000" marB="1800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kern="1200" dirty="0" smtClean="0">
                          <a:solidFill>
                            <a:srgbClr val="191919"/>
                          </a:solidFill>
                          <a:latin typeface="+mn-lt"/>
                          <a:ea typeface="+mn-ea"/>
                          <a:cs typeface="+mn-cs"/>
                        </a:rPr>
                        <a:t>≥ 7.876</a:t>
                      </a:r>
                    </a:p>
                  </a:txBody>
                  <a:tcPr marL="90000" marR="90000" marT="18000" marB="1800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≥ 7.896</a:t>
                      </a:r>
                    </a:p>
                  </a:txBody>
                  <a:tcPr marL="90000" marR="90000" marT="18000" marB="18000"/>
                </a:tc>
              </a:tr>
              <a:tr h="19052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1" dirty="0" smtClean="0">
                          <a:solidFill>
                            <a:srgbClr val="191919"/>
                          </a:solidFill>
                        </a:rPr>
                        <a:t>Cross-Talk [</a:t>
                      </a:r>
                      <a:r>
                        <a:rPr lang="en-GB" sz="1050" b="1" dirty="0" err="1" smtClean="0">
                          <a:solidFill>
                            <a:srgbClr val="191919"/>
                          </a:solidFill>
                        </a:rPr>
                        <a:t>dBc</a:t>
                      </a:r>
                      <a:r>
                        <a:rPr lang="en-GB" sz="1050" b="1" dirty="0" smtClean="0">
                          <a:solidFill>
                            <a:srgbClr val="191919"/>
                          </a:solidFill>
                        </a:rPr>
                        <a:t>]</a:t>
                      </a:r>
                    </a:p>
                  </a:txBody>
                  <a:tcPr marL="90000" marR="90000" marT="18000" marB="1800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1" kern="1200" dirty="0" smtClean="0">
                          <a:solidFill>
                            <a:srgbClr val="191919"/>
                          </a:solidFill>
                          <a:latin typeface="+mn-lt"/>
                          <a:ea typeface="+mn-ea"/>
                          <a:cs typeface="+mn-cs"/>
                        </a:rPr>
                        <a:t>≤ -65.69</a:t>
                      </a:r>
                    </a:p>
                  </a:txBody>
                  <a:tcPr marL="90000" marR="90000" marT="18000" marB="1800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kern="1200" dirty="0" smtClean="0">
                          <a:solidFill>
                            <a:srgbClr val="191919"/>
                          </a:solidFill>
                          <a:latin typeface="+mn-lt"/>
                          <a:ea typeface="+mn-ea"/>
                          <a:cs typeface="+mn-cs"/>
                        </a:rPr>
                        <a:t>≤ -61</a:t>
                      </a:r>
                    </a:p>
                  </a:txBody>
                  <a:tcPr marL="90000" marR="90000" marT="18000" marB="1800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65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1" kern="1200" dirty="0" smtClean="0">
                          <a:solidFill>
                            <a:srgbClr val="191919"/>
                          </a:solidFill>
                          <a:latin typeface="+mn-lt"/>
                          <a:ea typeface="+mn-ea"/>
                          <a:cs typeface="+mn-cs"/>
                        </a:rPr>
                        <a:t>IP3 [dB] (F1=184.7 MHz; F2=187.5 MHz)</a:t>
                      </a:r>
                    </a:p>
                  </a:txBody>
                  <a:tcPr marL="90000" marR="90000" marT="14400" marB="144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kern="1200" dirty="0" smtClean="0">
                          <a:solidFill>
                            <a:srgbClr val="191919"/>
                          </a:solidFill>
                          <a:latin typeface="+mn-lt"/>
                          <a:ea typeface="+mn-ea"/>
                          <a:cs typeface="+mn-cs"/>
                        </a:rPr>
                        <a:t>29.55</a:t>
                      </a:r>
                    </a:p>
                  </a:txBody>
                  <a:tcPr marL="90000" marR="90000" marT="18000" marB="180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1" kern="1200" dirty="0" smtClean="0">
                          <a:solidFill>
                            <a:srgbClr val="191919"/>
                          </a:solidFill>
                          <a:latin typeface="+mn-lt"/>
                          <a:ea typeface="+mn-ea"/>
                          <a:cs typeface="+mn-cs"/>
                        </a:rPr>
                        <a:t>32.2</a:t>
                      </a:r>
                    </a:p>
                  </a:txBody>
                  <a:tcPr marL="90000" marR="90000" marT="18000" marB="180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80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1" dirty="0" smtClean="0">
                          <a:solidFill>
                            <a:srgbClr val="191919"/>
                          </a:solidFill>
                        </a:rPr>
                        <a:t>IP2 [dB] (F1=184.7 MHz; F2=187.5 MHz)</a:t>
                      </a:r>
                    </a:p>
                  </a:txBody>
                  <a:tcPr marL="90000" marR="90000" marT="14400" marB="144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kern="1200" dirty="0" smtClean="0">
                          <a:solidFill>
                            <a:srgbClr val="191919"/>
                          </a:solidFill>
                          <a:latin typeface="+mn-lt"/>
                          <a:ea typeface="+mn-ea"/>
                          <a:cs typeface="+mn-cs"/>
                        </a:rPr>
                        <a:t>66.3</a:t>
                      </a:r>
                    </a:p>
                  </a:txBody>
                  <a:tcPr marL="90000" marR="90000" marT="18000" marB="180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1" kern="1200" dirty="0" smtClean="0">
                          <a:solidFill>
                            <a:srgbClr val="191919"/>
                          </a:solidFill>
                          <a:latin typeface="+mn-lt"/>
                          <a:ea typeface="+mn-ea"/>
                          <a:cs typeface="+mn-cs"/>
                        </a:rPr>
                        <a:t>77.5</a:t>
                      </a:r>
                    </a:p>
                  </a:txBody>
                  <a:tcPr marL="90000" marR="90000" marT="18000" marB="180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347">
                <a:tc gridSpan="3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Fs: 700 MSPS --- BW: 375 – 650 MHz</a:t>
                      </a:r>
                    </a:p>
                  </a:txBody>
                  <a:tcPr marL="90000" marR="90000" marT="36000" marB="360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7" marR="91447" marT="45751" marB="45751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2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7" marR="91447" marT="45751" marB="45751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265347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GB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ADC Performance Parameters</a:t>
                      </a:r>
                      <a:endParaRPr lang="en-GB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000" marR="90000" marT="36000" marB="36000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1" dirty="0" smtClean="0">
                          <a:solidFill>
                            <a:schemeClr val="bg1"/>
                          </a:solidFill>
                        </a:rPr>
                        <a:t>ADU</a:t>
                      </a:r>
                      <a:r>
                        <a:rPr lang="en-GB" sz="1400" b="1" baseline="0" dirty="0" smtClean="0">
                          <a:solidFill>
                            <a:schemeClr val="bg1"/>
                          </a:solidFill>
                        </a:rPr>
                        <a:t> Board#1 (with ADA)</a:t>
                      </a:r>
                      <a:endParaRPr lang="en-GB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90000" marR="90000" marT="36000" marB="36000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 smtClean="0">
                          <a:solidFill>
                            <a:schemeClr val="bg1"/>
                          </a:solidFill>
                        </a:rPr>
                        <a:t>ADU</a:t>
                      </a:r>
                      <a:r>
                        <a:rPr lang="en-GB" sz="1400" b="1" baseline="0" dirty="0" smtClean="0">
                          <a:solidFill>
                            <a:schemeClr val="bg1"/>
                          </a:solidFill>
                        </a:rPr>
                        <a:t> Board#2 (without ADA)</a:t>
                      </a:r>
                      <a:endParaRPr lang="en-GB" sz="14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90000" marR="90000" marT="36000" marB="36000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187299">
                <a:tc>
                  <a:txBody>
                    <a:bodyPr/>
                    <a:lstStyle/>
                    <a:p>
                      <a:r>
                        <a:rPr lang="en-GB" sz="1050" b="1" dirty="0" smtClean="0">
                          <a:solidFill>
                            <a:srgbClr val="191919"/>
                          </a:solidFill>
                        </a:rPr>
                        <a:t>Signal to Noise Ratio referenced to Full Scale [</a:t>
                      </a:r>
                      <a:r>
                        <a:rPr lang="en-GB" sz="1050" b="1" dirty="0" err="1" smtClean="0">
                          <a:solidFill>
                            <a:srgbClr val="191919"/>
                          </a:solidFill>
                        </a:rPr>
                        <a:t>dBFS</a:t>
                      </a:r>
                      <a:r>
                        <a:rPr lang="en-GB" sz="1050" b="1" dirty="0" smtClean="0">
                          <a:solidFill>
                            <a:srgbClr val="191919"/>
                          </a:solidFill>
                        </a:rPr>
                        <a:t>]</a:t>
                      </a:r>
                    </a:p>
                  </a:txBody>
                  <a:tcPr marL="90000" marR="90000" marT="18000" marB="180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 smtClean="0">
                          <a:solidFill>
                            <a:srgbClr val="191919"/>
                          </a:solidFill>
                        </a:rPr>
                        <a:t>≥ 48.88</a:t>
                      </a:r>
                      <a:endParaRPr lang="en-GB" sz="1300" dirty="0">
                        <a:solidFill>
                          <a:srgbClr val="191919"/>
                        </a:solidFill>
                      </a:endParaRPr>
                    </a:p>
                  </a:txBody>
                  <a:tcPr marL="90000" marR="90000" marT="18000" marB="180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1" dirty="0" smtClean="0">
                          <a:solidFill>
                            <a:srgbClr val="191919"/>
                          </a:solidFill>
                        </a:rPr>
                        <a:t>≥ 49.32</a:t>
                      </a:r>
                    </a:p>
                  </a:txBody>
                  <a:tcPr marL="90000" marR="90000" marT="18000" marB="180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153963">
                <a:tc>
                  <a:txBody>
                    <a:bodyPr/>
                    <a:lstStyle/>
                    <a:p>
                      <a:r>
                        <a:rPr lang="en-GB" sz="1050" b="1" dirty="0" smtClean="0">
                          <a:solidFill>
                            <a:srgbClr val="191919"/>
                          </a:solidFill>
                        </a:rPr>
                        <a:t>Gain Flatness [</a:t>
                      </a:r>
                      <a:r>
                        <a:rPr lang="en-GB" sz="1050" b="1" dirty="0" err="1" smtClean="0">
                          <a:solidFill>
                            <a:srgbClr val="191919"/>
                          </a:solidFill>
                        </a:rPr>
                        <a:t>dBFS</a:t>
                      </a:r>
                      <a:r>
                        <a:rPr lang="en-GB" sz="1050" b="1" dirty="0" smtClean="0">
                          <a:solidFill>
                            <a:srgbClr val="191919"/>
                          </a:solidFill>
                        </a:rPr>
                        <a:t>]</a:t>
                      </a:r>
                    </a:p>
                  </a:txBody>
                  <a:tcPr marL="90000" marR="90000" marT="18000" marB="180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1" i="0" dirty="0" smtClean="0">
                          <a:solidFill>
                            <a:srgbClr val="191919"/>
                          </a:solidFill>
                        </a:rPr>
                        <a:t>≤ ±0.6252</a:t>
                      </a:r>
                    </a:p>
                  </a:txBody>
                  <a:tcPr marL="90000" marR="90000" marT="18000" marB="180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≤ ±1.356</a:t>
                      </a:r>
                    </a:p>
                  </a:txBody>
                  <a:tcPr marL="90000" marR="90000" marT="18000" marB="180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120627">
                <a:tc>
                  <a:txBody>
                    <a:bodyPr/>
                    <a:lstStyle/>
                    <a:p>
                      <a:r>
                        <a:rPr lang="en-GB" sz="1050" b="1" dirty="0" smtClean="0">
                          <a:solidFill>
                            <a:srgbClr val="191919"/>
                          </a:solidFill>
                        </a:rPr>
                        <a:t>2</a:t>
                      </a:r>
                      <a:r>
                        <a:rPr lang="en-GB" sz="1050" b="1" baseline="30000" dirty="0" smtClean="0">
                          <a:solidFill>
                            <a:srgbClr val="191919"/>
                          </a:solidFill>
                        </a:rPr>
                        <a:t>nd</a:t>
                      </a:r>
                      <a:r>
                        <a:rPr lang="en-GB" sz="1050" b="1" baseline="0" dirty="0" smtClean="0">
                          <a:solidFill>
                            <a:srgbClr val="191919"/>
                          </a:solidFill>
                        </a:rPr>
                        <a:t>-</a:t>
                      </a:r>
                      <a:r>
                        <a:rPr lang="en-GB" sz="1050" b="1" dirty="0" smtClean="0">
                          <a:solidFill>
                            <a:srgbClr val="191919"/>
                          </a:solidFill>
                        </a:rPr>
                        <a:t>order</a:t>
                      </a:r>
                      <a:r>
                        <a:rPr lang="en-GB" sz="1050" b="1" baseline="0" dirty="0" smtClean="0">
                          <a:solidFill>
                            <a:srgbClr val="191919"/>
                          </a:solidFill>
                        </a:rPr>
                        <a:t> Harmonic Distortion [</a:t>
                      </a:r>
                      <a:r>
                        <a:rPr lang="en-GB" sz="1050" b="1" baseline="0" dirty="0" err="1" smtClean="0">
                          <a:solidFill>
                            <a:srgbClr val="191919"/>
                          </a:solidFill>
                        </a:rPr>
                        <a:t>dBc</a:t>
                      </a:r>
                      <a:r>
                        <a:rPr lang="en-GB" sz="1050" b="1" baseline="0" dirty="0" smtClean="0">
                          <a:solidFill>
                            <a:srgbClr val="191919"/>
                          </a:solidFill>
                        </a:rPr>
                        <a:t>]</a:t>
                      </a:r>
                      <a:endParaRPr lang="en-GB" sz="1050" b="1" dirty="0" smtClean="0">
                        <a:solidFill>
                          <a:srgbClr val="191919"/>
                        </a:solidFill>
                      </a:endParaRPr>
                    </a:p>
                  </a:txBody>
                  <a:tcPr marL="90000" marR="90000" marT="18000" marB="180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1" i="0" kern="1200" dirty="0" smtClean="0">
                          <a:solidFill>
                            <a:srgbClr val="191919"/>
                          </a:solidFill>
                          <a:latin typeface="+mn-lt"/>
                          <a:ea typeface="+mn-ea"/>
                          <a:cs typeface="+mn-cs"/>
                        </a:rPr>
                        <a:t>≤ -65.77</a:t>
                      </a:r>
                    </a:p>
                  </a:txBody>
                  <a:tcPr marL="90000" marR="90000" marT="18000" marB="180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≤ -59.9</a:t>
                      </a:r>
                    </a:p>
                  </a:txBody>
                  <a:tcPr marL="90000" marR="90000" marT="18000" marB="180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1592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1" baseline="0" dirty="0" smtClean="0">
                          <a:solidFill>
                            <a:srgbClr val="191919"/>
                          </a:solidFill>
                        </a:rPr>
                        <a:t>3</a:t>
                      </a:r>
                      <a:r>
                        <a:rPr lang="en-GB" sz="1050" b="1" baseline="30000" dirty="0" smtClean="0">
                          <a:solidFill>
                            <a:srgbClr val="191919"/>
                          </a:solidFill>
                        </a:rPr>
                        <a:t>rd</a:t>
                      </a:r>
                      <a:r>
                        <a:rPr lang="en-GB" sz="1050" b="1" baseline="0" dirty="0" smtClean="0">
                          <a:solidFill>
                            <a:srgbClr val="191919"/>
                          </a:solidFill>
                        </a:rPr>
                        <a:t>-</a:t>
                      </a:r>
                      <a:r>
                        <a:rPr lang="en-GB" sz="1050" b="1" dirty="0" smtClean="0">
                          <a:solidFill>
                            <a:srgbClr val="191919"/>
                          </a:solidFill>
                        </a:rPr>
                        <a:t>order</a:t>
                      </a:r>
                      <a:r>
                        <a:rPr lang="en-GB" sz="1050" b="1" baseline="0" dirty="0" smtClean="0">
                          <a:solidFill>
                            <a:srgbClr val="191919"/>
                          </a:solidFill>
                        </a:rPr>
                        <a:t> Harmonic Distortion [</a:t>
                      </a:r>
                      <a:r>
                        <a:rPr lang="en-GB" sz="1050" b="1" baseline="0" dirty="0" err="1" smtClean="0">
                          <a:solidFill>
                            <a:srgbClr val="191919"/>
                          </a:solidFill>
                        </a:rPr>
                        <a:t>dBc</a:t>
                      </a:r>
                      <a:r>
                        <a:rPr lang="en-GB" sz="1050" b="1" baseline="0" dirty="0" smtClean="0">
                          <a:solidFill>
                            <a:srgbClr val="191919"/>
                          </a:solidFill>
                        </a:rPr>
                        <a:t>]</a:t>
                      </a:r>
                      <a:endParaRPr lang="en-GB" sz="1050" b="1" dirty="0" smtClean="0">
                        <a:solidFill>
                          <a:srgbClr val="191919"/>
                        </a:solidFill>
                      </a:endParaRPr>
                    </a:p>
                  </a:txBody>
                  <a:tcPr marL="90000" marR="90000" marT="18000" marB="180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0" i="0" kern="1200" dirty="0" smtClean="0">
                          <a:solidFill>
                            <a:srgbClr val="191919"/>
                          </a:solidFill>
                          <a:latin typeface="+mn-lt"/>
                          <a:ea typeface="+mn-ea"/>
                          <a:cs typeface="+mn-cs"/>
                        </a:rPr>
                        <a:t>≤ -60.78</a:t>
                      </a:r>
                    </a:p>
                  </a:txBody>
                  <a:tcPr marL="90000" marR="90000" marT="18000" marB="180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≤ -65.64</a:t>
                      </a:r>
                    </a:p>
                  </a:txBody>
                  <a:tcPr marL="90000" marR="90000" marT="18000" marB="180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1259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1" kern="1200" baseline="0" dirty="0" smtClean="0">
                          <a:solidFill>
                            <a:srgbClr val="191919"/>
                          </a:solidFill>
                          <a:latin typeface="+mn-lt"/>
                          <a:ea typeface="+mn-ea"/>
                          <a:cs typeface="+mn-cs"/>
                        </a:rPr>
                        <a:t>Worst Other Spur [</a:t>
                      </a:r>
                      <a:r>
                        <a:rPr lang="en-GB" sz="1050" b="1" kern="1200" baseline="0" dirty="0" err="1" smtClean="0">
                          <a:solidFill>
                            <a:srgbClr val="191919"/>
                          </a:solidFill>
                          <a:latin typeface="+mn-lt"/>
                          <a:ea typeface="+mn-ea"/>
                          <a:cs typeface="+mn-cs"/>
                        </a:rPr>
                        <a:t>dBc</a:t>
                      </a:r>
                      <a:r>
                        <a:rPr lang="en-GB" sz="1050" b="1" kern="1200" baseline="0" dirty="0" smtClean="0">
                          <a:solidFill>
                            <a:srgbClr val="191919"/>
                          </a:solidFill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</a:p>
                  </a:txBody>
                  <a:tcPr marL="90000" marR="90000" marT="18000" marB="180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1" i="0" kern="1200" dirty="0" smtClean="0">
                          <a:solidFill>
                            <a:srgbClr val="191919"/>
                          </a:solidFill>
                          <a:latin typeface="+mn-lt"/>
                          <a:ea typeface="+mn-ea"/>
                          <a:cs typeface="+mn-cs"/>
                        </a:rPr>
                        <a:t>≤ -64.16</a:t>
                      </a:r>
                    </a:p>
                  </a:txBody>
                  <a:tcPr marL="90000" marR="90000" marT="18000" marB="180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≤ -63.23</a:t>
                      </a:r>
                    </a:p>
                  </a:txBody>
                  <a:tcPr marL="90000" marR="90000" marT="18000" marB="180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926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1" dirty="0" smtClean="0">
                          <a:solidFill>
                            <a:srgbClr val="191919"/>
                          </a:solidFill>
                        </a:rPr>
                        <a:t>Spurious Free Dynamic Range [</a:t>
                      </a:r>
                      <a:r>
                        <a:rPr lang="en-GB" sz="1050" b="1" dirty="0" err="1" smtClean="0">
                          <a:solidFill>
                            <a:srgbClr val="191919"/>
                          </a:solidFill>
                        </a:rPr>
                        <a:t>dBc</a:t>
                      </a:r>
                      <a:r>
                        <a:rPr lang="en-GB" sz="1050" b="1" dirty="0" smtClean="0">
                          <a:solidFill>
                            <a:srgbClr val="191919"/>
                          </a:solidFill>
                        </a:rPr>
                        <a:t>]</a:t>
                      </a:r>
                    </a:p>
                  </a:txBody>
                  <a:tcPr marL="90000" marR="90000" marT="18000" marB="180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1" dirty="0" smtClean="0">
                          <a:solidFill>
                            <a:srgbClr val="191919"/>
                          </a:solidFill>
                        </a:rPr>
                        <a:t>≥ 60.78</a:t>
                      </a:r>
                    </a:p>
                  </a:txBody>
                  <a:tcPr marL="90000" marR="90000" marT="18000" marB="180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≥ 59.9</a:t>
                      </a:r>
                    </a:p>
                  </a:txBody>
                  <a:tcPr marL="90000" marR="90000" marT="18000" marB="180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1312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1" dirty="0" smtClean="0">
                          <a:solidFill>
                            <a:srgbClr val="191919"/>
                          </a:solidFill>
                        </a:rPr>
                        <a:t>ENOB [bits]</a:t>
                      </a:r>
                    </a:p>
                  </a:txBody>
                  <a:tcPr marL="90000" marR="90000" marT="18000" marB="180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kern="1200" dirty="0" smtClean="0">
                          <a:solidFill>
                            <a:srgbClr val="191919"/>
                          </a:solidFill>
                          <a:latin typeface="+mn-lt"/>
                          <a:ea typeface="+mn-ea"/>
                          <a:cs typeface="+mn-cs"/>
                        </a:rPr>
                        <a:t>≥ 7.788</a:t>
                      </a:r>
                    </a:p>
                  </a:txBody>
                  <a:tcPr marL="90000" marR="90000" marT="18000" marB="180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≥ 7.886</a:t>
                      </a:r>
                    </a:p>
                  </a:txBody>
                  <a:tcPr marL="90000" marR="90000" marT="18000" marB="180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979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1" dirty="0" smtClean="0">
                          <a:solidFill>
                            <a:srgbClr val="191919"/>
                          </a:solidFill>
                        </a:rPr>
                        <a:t>Cross-Talk [</a:t>
                      </a:r>
                      <a:r>
                        <a:rPr lang="en-GB" sz="1050" b="1" dirty="0" err="1" smtClean="0">
                          <a:solidFill>
                            <a:srgbClr val="191919"/>
                          </a:solidFill>
                        </a:rPr>
                        <a:t>dBc</a:t>
                      </a:r>
                      <a:r>
                        <a:rPr lang="en-GB" sz="1050" b="1" dirty="0" smtClean="0">
                          <a:solidFill>
                            <a:srgbClr val="191919"/>
                          </a:solidFill>
                        </a:rPr>
                        <a:t>]</a:t>
                      </a:r>
                    </a:p>
                  </a:txBody>
                  <a:tcPr marL="90000" marR="90000" marT="18000" marB="180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1" kern="1200" dirty="0" smtClean="0">
                          <a:solidFill>
                            <a:srgbClr val="191919"/>
                          </a:solidFill>
                          <a:latin typeface="+mn-lt"/>
                          <a:ea typeface="+mn-ea"/>
                          <a:cs typeface="+mn-cs"/>
                        </a:rPr>
                        <a:t>≤ -70.58</a:t>
                      </a:r>
                    </a:p>
                  </a:txBody>
                  <a:tcPr marL="90000" marR="90000" marT="18000" marB="180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≤ -70.39</a:t>
                      </a:r>
                    </a:p>
                  </a:txBody>
                  <a:tcPr marL="90000" marR="90000" marT="18000" marB="180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951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1" dirty="0" smtClean="0">
                          <a:solidFill>
                            <a:srgbClr val="191919"/>
                          </a:solidFill>
                        </a:rPr>
                        <a:t>IP3 [dB] (F1=500.1 MHz; F2=503.2 MHz)</a:t>
                      </a:r>
                    </a:p>
                  </a:txBody>
                  <a:tcPr marL="90000" marR="90000" marT="18000" marB="180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1" kern="1200" dirty="0" smtClean="0">
                          <a:solidFill>
                            <a:srgbClr val="191919"/>
                          </a:solidFill>
                          <a:latin typeface="+mn-lt"/>
                          <a:ea typeface="+mn-ea"/>
                          <a:cs typeface="+mn-cs"/>
                        </a:rPr>
                        <a:t>26</a:t>
                      </a:r>
                    </a:p>
                  </a:txBody>
                  <a:tcPr marL="90000" marR="90000" marT="18000" marB="180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24.4</a:t>
                      </a:r>
                    </a:p>
                  </a:txBody>
                  <a:tcPr marL="90000" marR="90000" marT="18000" marB="180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951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1" dirty="0" smtClean="0">
                          <a:solidFill>
                            <a:srgbClr val="191919"/>
                          </a:solidFill>
                        </a:rPr>
                        <a:t>IP2 [dB] (F1=500.1 MHz; F2=503.2 MHz)</a:t>
                      </a:r>
                    </a:p>
                  </a:txBody>
                  <a:tcPr marL="90000" marR="90000" marT="18000" marB="180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1" kern="1200" dirty="0" smtClean="0">
                          <a:solidFill>
                            <a:srgbClr val="191919"/>
                          </a:solidFill>
                          <a:latin typeface="+mn-lt"/>
                          <a:ea typeface="+mn-ea"/>
                          <a:cs typeface="+mn-cs"/>
                        </a:rPr>
                        <a:t>64</a:t>
                      </a:r>
                    </a:p>
                  </a:txBody>
                  <a:tcPr marL="90000" marR="90000" marT="18000" marB="180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58.3</a:t>
                      </a:r>
                    </a:p>
                  </a:txBody>
                  <a:tcPr marL="90000" marR="90000" marT="18000" marB="180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650" y="102657"/>
            <a:ext cx="7886700" cy="1325563"/>
          </a:xfrm>
        </p:spPr>
        <p:txBody>
          <a:bodyPr/>
          <a:lstStyle/>
          <a:p>
            <a:r>
              <a:rPr lang="en-US" dirty="0" smtClean="0"/>
              <a:t>Measurement Summary</a:t>
            </a:r>
            <a:br>
              <a:rPr lang="en-US" dirty="0" smtClean="0"/>
            </a:br>
            <a:endParaRPr lang="it-IT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773C-A7AA-4C50-B102-864434EC9D82}" type="slidenum">
              <a:rPr lang="it-IT" smtClean="0"/>
              <a:t>38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93087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iTPM qualification &amp; testing</a:t>
            </a:r>
            <a:endParaRPr lang="en-US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39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10226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45617" y="214507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AADC Participants and Partners</a:t>
            </a: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3" name="Immagine 2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2648" y="2694965"/>
            <a:ext cx="1695755" cy="517915"/>
          </a:xfrm>
          <a:prstGeom prst="rect">
            <a:avLst/>
          </a:prstGeom>
        </p:spPr>
      </p:pic>
      <p:pic>
        <p:nvPicPr>
          <p:cNvPr id="24" name="Immagine 2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6934" y="2984722"/>
            <a:ext cx="1212836" cy="1217707"/>
          </a:xfrm>
          <a:prstGeom prst="rect">
            <a:avLst/>
          </a:prstGeom>
        </p:spPr>
      </p:pic>
      <p:pic>
        <p:nvPicPr>
          <p:cNvPr id="26" name="Immagine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5894" y="5236118"/>
            <a:ext cx="1669949" cy="626231"/>
          </a:xfrm>
          <a:prstGeom prst="rect">
            <a:avLst/>
          </a:prstGeom>
        </p:spPr>
      </p:pic>
      <p:pic>
        <p:nvPicPr>
          <p:cNvPr id="3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08124" y="4794818"/>
            <a:ext cx="1544757" cy="75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Immagine 3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42630" y="4990588"/>
            <a:ext cx="1718707" cy="491059"/>
          </a:xfrm>
          <a:prstGeom prst="rect">
            <a:avLst/>
          </a:prstGeom>
        </p:spPr>
      </p:pic>
      <p:pic>
        <p:nvPicPr>
          <p:cNvPr id="39" name="Immagine 3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5398" y="4187079"/>
            <a:ext cx="1529392" cy="446704"/>
          </a:xfrm>
          <a:prstGeom prst="rect">
            <a:avLst/>
          </a:prstGeom>
        </p:spPr>
      </p:pic>
      <p:pic>
        <p:nvPicPr>
          <p:cNvPr id="16" name="Immagine 0" descr="INAF_finale.gif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3118" y="1674441"/>
            <a:ext cx="936104" cy="936104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5528" y="1674441"/>
            <a:ext cx="2848369" cy="617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293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61580"/>
            <a:ext cx="8229600" cy="1143000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 Objectives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75066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Production test</a:t>
            </a:r>
          </a:p>
          <a:p>
            <a:pPr lvl="1">
              <a:buFont typeface="Comic Sans MS" panose="030F0702030302020204" pitchFamily="66" charset="0"/>
              <a:buChar char="–"/>
            </a:pPr>
            <a:r>
              <a:rPr lang="en-US" dirty="0" smtClean="0"/>
              <a:t>Fast and simple</a:t>
            </a:r>
          </a:p>
          <a:p>
            <a:pPr lvl="1">
              <a:buFont typeface="Comic Sans MS" panose="030F0702030302020204" pitchFamily="66" charset="0"/>
              <a:buChar char="–"/>
            </a:pPr>
            <a:r>
              <a:rPr lang="en-US" dirty="0" smtClean="0"/>
              <a:t>Identify main electrical production defects</a:t>
            </a:r>
          </a:p>
          <a:p>
            <a:r>
              <a:rPr lang="en-US" dirty="0" smtClean="0"/>
              <a:t>Functional test</a:t>
            </a:r>
          </a:p>
          <a:p>
            <a:pPr lvl="1">
              <a:buFont typeface="Comic Sans MS" panose="030F0702030302020204" pitchFamily="66" charset="0"/>
              <a:buChar char="–"/>
            </a:pPr>
            <a:r>
              <a:rPr lang="en-US" dirty="0" smtClean="0"/>
              <a:t>Single wire oriented to guide defect identification</a:t>
            </a:r>
          </a:p>
          <a:p>
            <a:pPr lvl="1">
              <a:buFont typeface="Comic Sans MS" panose="030F0702030302020204" pitchFamily="66" charset="0"/>
              <a:buChar char="–"/>
            </a:pPr>
            <a:r>
              <a:rPr lang="en-US" dirty="0" smtClean="0"/>
              <a:t>Board delivery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/>
              <a:t>C</a:t>
            </a:r>
            <a:r>
              <a:rPr lang="en-US" dirty="0" smtClean="0"/>
              <a:t>omplete functional verification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 smtClean="0"/>
              <a:t>High speed qualification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/>
              <a:t>A</a:t>
            </a:r>
            <a:r>
              <a:rPr lang="en-US" dirty="0" smtClean="0"/>
              <a:t>cceptance procedure report generation</a:t>
            </a:r>
          </a:p>
          <a:p>
            <a:r>
              <a:rPr lang="en-US" dirty="0" smtClean="0"/>
              <a:t>Qualification test</a:t>
            </a:r>
          </a:p>
          <a:p>
            <a:pPr lvl="1">
              <a:buFont typeface="Comic Sans MS" panose="030F0702030302020204" pitchFamily="66" charset="0"/>
              <a:buChar char="–"/>
            </a:pPr>
            <a:r>
              <a:rPr lang="en-US" dirty="0" smtClean="0"/>
              <a:t>SKA installation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 smtClean="0"/>
              <a:t>RF test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 smtClean="0"/>
              <a:t>Integration test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773C-A7AA-4C50-B102-864434EC9D82}" type="slidenum">
              <a:rPr lang="it-IT" smtClean="0"/>
              <a:t>40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97637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TPM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Test strategy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50813" y="1600200"/>
            <a:ext cx="8229600" cy="4116689"/>
          </a:xfrm>
        </p:spPr>
        <p:txBody>
          <a:bodyPr>
            <a:normAutofit/>
          </a:bodyPr>
          <a:lstStyle/>
          <a:p>
            <a:r>
              <a:rPr lang="en-US" dirty="0" smtClean="0"/>
              <a:t>Three level testing</a:t>
            </a:r>
          </a:p>
          <a:p>
            <a:pPr lvl="1">
              <a:buFont typeface="Comic Sans MS" panose="030F0702030302020204" pitchFamily="66" charset="0"/>
              <a:buChar char="–"/>
            </a:pPr>
            <a:r>
              <a:rPr lang="en-US" dirty="0" smtClean="0"/>
              <a:t>ON line production testing</a:t>
            </a:r>
          </a:p>
          <a:p>
            <a:pPr lvl="1">
              <a:buFont typeface="Comic Sans MS" panose="030F0702030302020204" pitchFamily="66" charset="0"/>
              <a:buChar char="–"/>
            </a:pPr>
            <a:r>
              <a:rPr lang="en-US" dirty="0"/>
              <a:t>C</a:t>
            </a:r>
            <a:r>
              <a:rPr lang="en-US" dirty="0" smtClean="0"/>
              <a:t>omplete functional test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 smtClean="0"/>
              <a:t>Management test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 smtClean="0"/>
              <a:t>Digital Test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 smtClean="0"/>
              <a:t>Functional analog test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n-US" dirty="0" smtClean="0"/>
          </a:p>
          <a:p>
            <a:pPr lvl="1">
              <a:buFont typeface="Comic Sans MS" panose="030F0702030302020204" pitchFamily="66" charset="0"/>
              <a:buChar char="–"/>
            </a:pPr>
            <a:r>
              <a:rPr lang="en-US" dirty="0" smtClean="0"/>
              <a:t>Quality analog test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 smtClean="0"/>
              <a:t>RF full qualification</a:t>
            </a:r>
            <a:endParaRPr lang="en-US" dirty="0"/>
          </a:p>
        </p:txBody>
      </p:sp>
      <p:sp>
        <p:nvSpPr>
          <p:cNvPr id="4" name="Rettangolo 3"/>
          <p:cNvSpPr/>
          <p:nvPr/>
        </p:nvSpPr>
        <p:spPr>
          <a:xfrm>
            <a:off x="5822470" y="1419438"/>
            <a:ext cx="3321530" cy="3785652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4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Different</a:t>
            </a:r>
            <a:r>
              <a:rPr lang="it-IT" sz="4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it-IT" sz="4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place</a:t>
            </a:r>
            <a:r>
              <a:rPr lang="it-IT" sz="4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it-IT" sz="4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skills</a:t>
            </a:r>
            <a:r>
              <a:rPr lang="it-IT" sz="4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&amp; </a:t>
            </a:r>
            <a:r>
              <a:rPr lang="it-IT" sz="4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instrument</a:t>
            </a:r>
            <a:r>
              <a:rPr lang="it-IT" sz="4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it-IT" sz="4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needed</a:t>
            </a:r>
            <a:endParaRPr lang="it-IT" sz="4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Freccia giù 4"/>
          <p:cNvSpPr/>
          <p:nvPr/>
        </p:nvSpPr>
        <p:spPr>
          <a:xfrm>
            <a:off x="506880" y="1533694"/>
            <a:ext cx="343933" cy="170905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asellaDiTesto 5"/>
          <p:cNvSpPr txBox="1"/>
          <p:nvPr/>
        </p:nvSpPr>
        <p:spPr>
          <a:xfrm>
            <a:off x="19050" y="4993307"/>
            <a:ext cx="1728422" cy="46166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SKA delivery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8" name="Connettore 1 7"/>
          <p:cNvCxnSpPr/>
          <p:nvPr/>
        </p:nvCxnSpPr>
        <p:spPr>
          <a:xfrm flipV="1">
            <a:off x="1299520" y="4075665"/>
            <a:ext cx="3989077" cy="12826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Freccia giù 8"/>
          <p:cNvSpPr/>
          <p:nvPr/>
        </p:nvSpPr>
        <p:spPr>
          <a:xfrm>
            <a:off x="506879" y="4157248"/>
            <a:ext cx="343933" cy="67627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asellaDiTesto 9"/>
          <p:cNvSpPr txBox="1"/>
          <p:nvPr/>
        </p:nvSpPr>
        <p:spPr>
          <a:xfrm>
            <a:off x="19050" y="3230614"/>
            <a:ext cx="1372897" cy="70788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Production delivery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773C-A7AA-4C50-B102-864434EC9D82}" type="slidenum">
              <a:rPr lang="it-IT" smtClean="0"/>
              <a:t>41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3579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iTPM</a:t>
            </a:r>
            <a:r>
              <a:rPr lang="en-US" dirty="0" smtClean="0"/>
              <a:t> Test Implementation</a:t>
            </a:r>
            <a:endParaRPr lang="en-US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68385-6410-D74E-A08D-29D5E3E6CBF1}" type="slidenum">
              <a:rPr lang="en-US" smtClean="0">
                <a:latin typeface="Calibri"/>
              </a:rPr>
              <a:pPr/>
              <a:t>42</a:t>
            </a:fld>
            <a:endParaRPr lang="en-US">
              <a:latin typeface="Calibri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273296" y="1756285"/>
            <a:ext cx="336015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defTabSz="457200"/>
            <a:r>
              <a:rPr lang="it-IT" sz="4000" b="1" cap="all" dirty="0" smtClean="0">
                <a:ln/>
                <a:solidFill>
                  <a:srgbClr val="4F81BD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Calibri"/>
              </a:rPr>
              <a:t>Production test </a:t>
            </a:r>
            <a:r>
              <a:rPr lang="it-IT" sz="4000" b="1" cap="all" dirty="0" err="1" smtClean="0">
                <a:ln/>
                <a:solidFill>
                  <a:srgbClr val="4F81BD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Calibri"/>
              </a:rPr>
              <a:t>plant</a:t>
            </a:r>
            <a:endParaRPr lang="it-IT" sz="4000" b="1" cap="all" dirty="0">
              <a:ln/>
              <a:solidFill>
                <a:srgbClr val="4F81BD"/>
              </a:solidFill>
              <a:effectLst>
                <a:outerShdw blurRad="19685" dist="12700" dir="5400000" algn="tl" rotWithShape="0">
                  <a:srgbClr val="4F81BD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latin typeface="Calibri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114055" y="5018673"/>
            <a:ext cx="3650937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457200"/>
            <a:r>
              <a:rPr lang="it-IT" sz="40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</a:rPr>
              <a:t>QUALIFICATION TEST PLANT</a:t>
            </a:r>
            <a:endParaRPr lang="it-IT" sz="40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bri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273296" y="3409279"/>
            <a:ext cx="336015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defTabSz="457200"/>
            <a:r>
              <a:rPr lang="it-IT" sz="4000" b="1" dirty="0" smtClean="0">
                <a:ln/>
                <a:solidFill>
                  <a:srgbClr val="9BBB59"/>
                </a:solidFill>
                <a:latin typeface="Calibri"/>
              </a:rPr>
              <a:t>FUNCTIONAL TEST PLANT</a:t>
            </a:r>
            <a:endParaRPr lang="it-IT" sz="4000" b="1" dirty="0">
              <a:ln/>
              <a:solidFill>
                <a:srgbClr val="9BBB59"/>
              </a:solidFill>
              <a:latin typeface="Calibri"/>
            </a:endParaRPr>
          </a:p>
        </p:txBody>
      </p:sp>
      <p:sp>
        <p:nvSpPr>
          <p:cNvPr id="5" name="CasellaDiTesto 4"/>
          <p:cNvSpPr txBox="1"/>
          <p:nvPr/>
        </p:nvSpPr>
        <p:spPr>
          <a:xfrm rot="16200000">
            <a:off x="2593796" y="3190973"/>
            <a:ext cx="2933216" cy="3693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defTabSz="457200"/>
            <a:r>
              <a:rPr lang="en-US" dirty="0" smtClean="0">
                <a:solidFill>
                  <a:srgbClr val="000000"/>
                </a:solidFill>
                <a:latin typeface="Calibri"/>
              </a:rPr>
              <a:t>iTPM TEST JIG</a:t>
            </a:r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CasellaDiTesto 8"/>
          <p:cNvSpPr txBox="1"/>
          <p:nvPr/>
        </p:nvSpPr>
        <p:spPr>
          <a:xfrm rot="16200000">
            <a:off x="2922122" y="4620172"/>
            <a:ext cx="3235164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defTabSz="457200"/>
            <a:r>
              <a:rPr lang="en-US" dirty="0" err="1" smtClean="0">
                <a:solidFill>
                  <a:srgbClr val="000000"/>
                </a:solidFill>
                <a:latin typeface="Calibri"/>
              </a:rPr>
              <a:t>iTPM</a:t>
            </a:r>
            <a:r>
              <a:rPr lang="en-US" dirty="0" smtClean="0">
                <a:solidFill>
                  <a:srgbClr val="000000"/>
                </a:solidFill>
                <a:latin typeface="Calibri"/>
              </a:rPr>
              <a:t> RF JIG</a:t>
            </a:r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CasellaDiTesto 9"/>
          <p:cNvSpPr txBox="1"/>
          <p:nvPr/>
        </p:nvSpPr>
        <p:spPr>
          <a:xfrm rot="16200000">
            <a:off x="4564493" y="5231287"/>
            <a:ext cx="1458931" cy="92333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457200"/>
            <a:r>
              <a:rPr lang="en-US" dirty="0" smtClean="0">
                <a:solidFill>
                  <a:prstClr val="black"/>
                </a:solidFill>
                <a:latin typeface="Calibri"/>
              </a:rPr>
              <a:t>“SKA quality” RF signal generators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CasellaDiTesto 10"/>
          <p:cNvSpPr txBox="1"/>
          <p:nvPr/>
        </p:nvSpPr>
        <p:spPr>
          <a:xfrm rot="16200000">
            <a:off x="4466464" y="3599253"/>
            <a:ext cx="1654989" cy="83099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457200"/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“Medium quality” RF signal generators</a:t>
            </a:r>
            <a:endParaRPr lang="en-US" sz="1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CasellaDiTesto 11"/>
          <p:cNvSpPr txBox="1"/>
          <p:nvPr/>
        </p:nvSpPr>
        <p:spPr>
          <a:xfrm rot="16200000">
            <a:off x="5439035" y="5364180"/>
            <a:ext cx="1458931" cy="646331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defTabSz="457200"/>
            <a:r>
              <a:rPr lang="en-US" dirty="0" smtClean="0">
                <a:solidFill>
                  <a:prstClr val="white"/>
                </a:solidFill>
                <a:latin typeface="Calibri"/>
              </a:rPr>
              <a:t>SERVER data analysis</a:t>
            </a: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CasellaDiTesto 12"/>
          <p:cNvSpPr txBox="1"/>
          <p:nvPr/>
        </p:nvSpPr>
        <p:spPr>
          <a:xfrm rot="16200000">
            <a:off x="5613840" y="3052473"/>
            <a:ext cx="2933216" cy="64633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defTabSz="457200"/>
            <a:r>
              <a:rPr lang="en-US" dirty="0">
                <a:latin typeface="Calibri"/>
              </a:rPr>
              <a:t>iTPM TEST JIG control </a:t>
            </a:r>
            <a:r>
              <a:rPr lang="en-US" dirty="0" smtClean="0">
                <a:latin typeface="Calibri"/>
              </a:rPr>
              <a:t>SW &amp; CPLD-CPU FW  </a:t>
            </a:r>
            <a:endParaRPr lang="en-US" dirty="0">
              <a:latin typeface="Calibri"/>
            </a:endParaRPr>
          </a:p>
        </p:txBody>
      </p:sp>
      <p:sp>
        <p:nvSpPr>
          <p:cNvPr id="14" name="CasellaDiTesto 13"/>
          <p:cNvSpPr txBox="1"/>
          <p:nvPr/>
        </p:nvSpPr>
        <p:spPr>
          <a:xfrm rot="16200000">
            <a:off x="6290422" y="3190972"/>
            <a:ext cx="2933216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defTabSz="457200"/>
            <a:r>
              <a:rPr lang="en-US" dirty="0" smtClean="0">
                <a:solidFill>
                  <a:srgbClr val="000000"/>
                </a:solidFill>
                <a:latin typeface="Calibri"/>
              </a:rPr>
              <a:t>iTPM FPGA TEST FW</a:t>
            </a:r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CasellaDiTesto 14"/>
          <p:cNvSpPr txBox="1"/>
          <p:nvPr/>
        </p:nvSpPr>
        <p:spPr>
          <a:xfrm rot="16200000">
            <a:off x="6995623" y="5368329"/>
            <a:ext cx="1467231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defTabSz="457200"/>
            <a:r>
              <a:rPr lang="en-US" dirty="0" smtClean="0">
                <a:solidFill>
                  <a:srgbClr val="000000"/>
                </a:solidFill>
                <a:latin typeface="Calibri"/>
              </a:rPr>
              <a:t>iTPM FPGA SKA FW</a:t>
            </a:r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CasellaDiTesto 15"/>
          <p:cNvSpPr txBox="1"/>
          <p:nvPr/>
        </p:nvSpPr>
        <p:spPr>
          <a:xfrm rot="16200000">
            <a:off x="6843389" y="3190972"/>
            <a:ext cx="2933217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defTabSz="457200"/>
            <a:r>
              <a:rPr lang="en-US" dirty="0" smtClean="0">
                <a:solidFill>
                  <a:prstClr val="white"/>
                </a:solidFill>
                <a:latin typeface="Calibri"/>
              </a:rPr>
              <a:t>iTPM Production SW</a:t>
            </a: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" name="CasellaDiTesto 16"/>
          <p:cNvSpPr txBox="1"/>
          <p:nvPr/>
        </p:nvSpPr>
        <p:spPr>
          <a:xfrm rot="16200000">
            <a:off x="7717872" y="5367731"/>
            <a:ext cx="1503124" cy="64633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defTabSz="457200"/>
            <a:r>
              <a:rPr lang="en-US" dirty="0" smtClean="0">
                <a:solidFill>
                  <a:prstClr val="white"/>
                </a:solidFill>
                <a:latin typeface="Calibri"/>
              </a:rPr>
              <a:t>TPM </a:t>
            </a:r>
            <a:r>
              <a:rPr lang="en-US" dirty="0" err="1" smtClean="0">
                <a:solidFill>
                  <a:prstClr val="white"/>
                </a:solidFill>
                <a:latin typeface="Calibri"/>
              </a:rPr>
              <a:t>Qualif</a:t>
            </a:r>
            <a:r>
              <a:rPr lang="en-US" dirty="0" smtClean="0">
                <a:solidFill>
                  <a:prstClr val="white"/>
                </a:solidFill>
                <a:latin typeface="Calibri"/>
              </a:rPr>
              <a:t>. SW</a:t>
            </a: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" name="Parentesi quadra aperta 18"/>
          <p:cNvSpPr/>
          <p:nvPr/>
        </p:nvSpPr>
        <p:spPr>
          <a:xfrm rot="5400000">
            <a:off x="4927488" y="519163"/>
            <a:ext cx="314254" cy="2814101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4878460" y="1403930"/>
            <a:ext cx="53384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defTabSz="457200"/>
            <a:r>
              <a:rPr lang="en-US" dirty="0" smtClean="0">
                <a:solidFill>
                  <a:prstClr val="black"/>
                </a:solidFill>
                <a:latin typeface="Calibri"/>
              </a:rPr>
              <a:t>HW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Parentesi quadra aperta 19"/>
          <p:cNvSpPr/>
          <p:nvPr/>
        </p:nvSpPr>
        <p:spPr>
          <a:xfrm rot="5400000">
            <a:off x="7633194" y="763839"/>
            <a:ext cx="314256" cy="2333102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7204413" y="1403930"/>
            <a:ext cx="116077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457200"/>
            <a:r>
              <a:rPr lang="en-US" dirty="0" smtClean="0">
                <a:solidFill>
                  <a:prstClr val="black"/>
                </a:solidFill>
                <a:latin typeface="Calibri"/>
              </a:rPr>
              <a:t>FW &amp; SW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1467435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8746" y="2276872"/>
            <a:ext cx="3955895" cy="108012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requirement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Complete functional check, digital devices</a:t>
            </a:r>
          </a:p>
          <a:p>
            <a:pPr lvl="1"/>
            <a:r>
              <a:rPr lang="en-US" dirty="0" smtClean="0"/>
              <a:t>Power check</a:t>
            </a:r>
          </a:p>
          <a:p>
            <a:r>
              <a:rPr lang="en-US" dirty="0" smtClean="0"/>
              <a:t>Multi gigabit data lines check</a:t>
            </a:r>
          </a:p>
          <a:p>
            <a:pPr lvl="1"/>
            <a:r>
              <a:rPr lang="en-US" dirty="0" smtClean="0"/>
              <a:t>Electrical margins</a:t>
            </a:r>
          </a:p>
          <a:p>
            <a:pPr lvl="1"/>
            <a:r>
              <a:rPr lang="en-US" dirty="0" smtClean="0"/>
              <a:t>BER check</a:t>
            </a:r>
          </a:p>
          <a:p>
            <a:r>
              <a:rPr lang="en-US" dirty="0" smtClean="0"/>
              <a:t>Full load board</a:t>
            </a:r>
          </a:p>
          <a:p>
            <a:pPr lvl="1"/>
            <a:r>
              <a:rPr lang="en-US" dirty="0" smtClean="0"/>
              <a:t>Power Noise impact on board function</a:t>
            </a:r>
          </a:p>
          <a:p>
            <a:pPr lvl="1"/>
            <a:r>
              <a:rPr lang="en-US" dirty="0" smtClean="0"/>
              <a:t>Noise vs. board temperature</a:t>
            </a:r>
          </a:p>
          <a:p>
            <a:r>
              <a:rPr lang="en-US" dirty="0" smtClean="0"/>
              <a:t>Analog interface</a:t>
            </a:r>
          </a:p>
          <a:p>
            <a:pPr lvl="1"/>
            <a:r>
              <a:rPr lang="en-US" dirty="0" smtClean="0"/>
              <a:t>Functional &amp; RF qualification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43</a:t>
            </a:fld>
            <a:endParaRPr lang="it-IT" dirty="0"/>
          </a:p>
        </p:txBody>
      </p:sp>
      <p:pic>
        <p:nvPicPr>
          <p:cNvPr id="7" name="Segnaposto contenuto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89" r="-4262"/>
          <a:stretch/>
        </p:blipFill>
        <p:spPr>
          <a:xfrm>
            <a:off x="6660232" y="3717032"/>
            <a:ext cx="2215698" cy="2607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8079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1336" y="183274"/>
            <a:ext cx="8229600" cy="1143000"/>
          </a:xfrm>
        </p:spPr>
        <p:txBody>
          <a:bodyPr/>
          <a:lstStyle/>
          <a:p>
            <a:r>
              <a:rPr lang="en-US" dirty="0" smtClean="0"/>
              <a:t>Functional &amp; Qualification set up</a:t>
            </a:r>
            <a:endParaRPr lang="en-US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68385-6410-D74E-A08D-29D5E3E6CBF1}" type="slidenum">
              <a:rPr lang="en-US" smtClean="0"/>
              <a:t>44</a:t>
            </a:fld>
            <a:endParaRPr lang="en-US"/>
          </a:p>
        </p:txBody>
      </p:sp>
      <p:sp>
        <p:nvSpPr>
          <p:cNvPr id="4" name="Rettangolo 3"/>
          <p:cNvSpPr/>
          <p:nvPr/>
        </p:nvSpPr>
        <p:spPr>
          <a:xfrm>
            <a:off x="3913972" y="1571456"/>
            <a:ext cx="1778471" cy="2183596"/>
          </a:xfrm>
          <a:prstGeom prst="rect">
            <a:avLst/>
          </a:prstGeom>
          <a:noFill/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ttangolo 4"/>
          <p:cNvSpPr/>
          <p:nvPr/>
        </p:nvSpPr>
        <p:spPr>
          <a:xfrm>
            <a:off x="6573951" y="1562320"/>
            <a:ext cx="945921" cy="1836414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ccia sinistra 5"/>
          <p:cNvSpPr/>
          <p:nvPr/>
        </p:nvSpPr>
        <p:spPr>
          <a:xfrm>
            <a:off x="5817434" y="1845548"/>
            <a:ext cx="575640" cy="1206003"/>
          </a:xfrm>
          <a:prstGeom prst="leftArrow">
            <a:avLst>
              <a:gd name="adj1" fmla="val 50000"/>
              <a:gd name="adj2" fmla="val 3571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32</a:t>
            </a:r>
            <a:endParaRPr lang="en-US" dirty="0"/>
          </a:p>
        </p:txBody>
      </p:sp>
      <p:sp>
        <p:nvSpPr>
          <p:cNvPr id="7" name="Rettangolo 6"/>
          <p:cNvSpPr/>
          <p:nvPr/>
        </p:nvSpPr>
        <p:spPr>
          <a:xfrm>
            <a:off x="4821476" y="1763322"/>
            <a:ext cx="712698" cy="63041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16</a:t>
            </a:r>
            <a:endParaRPr lang="en-US" dirty="0"/>
          </a:p>
        </p:txBody>
      </p:sp>
      <p:sp>
        <p:nvSpPr>
          <p:cNvPr id="8" name="Rettangolo 7"/>
          <p:cNvSpPr/>
          <p:nvPr/>
        </p:nvSpPr>
        <p:spPr>
          <a:xfrm>
            <a:off x="3913972" y="1845548"/>
            <a:ext cx="584777" cy="38372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40 G</a:t>
            </a:r>
            <a:endParaRPr lang="en-US" sz="1600" dirty="0"/>
          </a:p>
        </p:txBody>
      </p:sp>
      <p:sp>
        <p:nvSpPr>
          <p:cNvPr id="9" name="Rettangolo 8"/>
          <p:cNvSpPr/>
          <p:nvPr/>
        </p:nvSpPr>
        <p:spPr>
          <a:xfrm>
            <a:off x="4833889" y="2573542"/>
            <a:ext cx="712698" cy="63041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16</a:t>
            </a:r>
            <a:endParaRPr lang="en-US" dirty="0"/>
          </a:p>
        </p:txBody>
      </p:sp>
      <p:sp>
        <p:nvSpPr>
          <p:cNvPr id="10" name="Rettangolo 9"/>
          <p:cNvSpPr/>
          <p:nvPr/>
        </p:nvSpPr>
        <p:spPr>
          <a:xfrm>
            <a:off x="3926385" y="2655768"/>
            <a:ext cx="584777" cy="38372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40 G</a:t>
            </a:r>
            <a:endParaRPr lang="en-US" sz="1600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6832721" y="2097976"/>
            <a:ext cx="4620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RF</a:t>
            </a:r>
          </a:p>
          <a:p>
            <a:r>
              <a:rPr lang="en-US" dirty="0" smtClean="0"/>
              <a:t>JIG</a:t>
            </a:r>
            <a:endParaRPr lang="en-US" dirty="0"/>
          </a:p>
        </p:txBody>
      </p:sp>
      <p:sp>
        <p:nvSpPr>
          <p:cNvPr id="12" name="Arrotonda angolo stesso lato rettangolo 11"/>
          <p:cNvSpPr/>
          <p:nvPr/>
        </p:nvSpPr>
        <p:spPr>
          <a:xfrm rot="16200000">
            <a:off x="7709888" y="1786211"/>
            <a:ext cx="1206103" cy="776592"/>
          </a:xfrm>
          <a:prstGeom prst="round2SameRect">
            <a:avLst>
              <a:gd name="adj1" fmla="val 0"/>
              <a:gd name="adj2" fmla="val 0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Signal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</a:rPr>
              <a:t>generator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4" name="Connettore 2 13"/>
          <p:cNvCxnSpPr/>
          <p:nvPr/>
        </p:nvCxnSpPr>
        <p:spPr>
          <a:xfrm flipH="1">
            <a:off x="7519872" y="2173940"/>
            <a:ext cx="317935" cy="513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ttangolo 14"/>
          <p:cNvSpPr/>
          <p:nvPr/>
        </p:nvSpPr>
        <p:spPr>
          <a:xfrm>
            <a:off x="900178" y="1553186"/>
            <a:ext cx="2165161" cy="2165318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ttangolo 15"/>
          <p:cNvSpPr/>
          <p:nvPr/>
        </p:nvSpPr>
        <p:spPr>
          <a:xfrm>
            <a:off x="2480562" y="1854683"/>
            <a:ext cx="584777" cy="38372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40 G</a:t>
            </a:r>
            <a:endParaRPr lang="en-US" sz="1600" dirty="0"/>
          </a:p>
        </p:txBody>
      </p:sp>
      <p:sp>
        <p:nvSpPr>
          <p:cNvPr id="17" name="Rettangolo 16"/>
          <p:cNvSpPr/>
          <p:nvPr/>
        </p:nvSpPr>
        <p:spPr>
          <a:xfrm>
            <a:off x="2480562" y="2671123"/>
            <a:ext cx="584777" cy="38372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40 G</a:t>
            </a:r>
            <a:endParaRPr lang="en-US" sz="1600" dirty="0"/>
          </a:p>
        </p:txBody>
      </p:sp>
      <p:sp>
        <p:nvSpPr>
          <p:cNvPr id="18" name="Rettangolo 17"/>
          <p:cNvSpPr/>
          <p:nvPr/>
        </p:nvSpPr>
        <p:spPr>
          <a:xfrm>
            <a:off x="2023705" y="3374624"/>
            <a:ext cx="456857" cy="2923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1 G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9" name="Rettangolo 18"/>
          <p:cNvSpPr/>
          <p:nvPr/>
        </p:nvSpPr>
        <p:spPr>
          <a:xfrm>
            <a:off x="4083543" y="3426139"/>
            <a:ext cx="456857" cy="2923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1 G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20" name="Rettangolo 19"/>
          <p:cNvSpPr/>
          <p:nvPr/>
        </p:nvSpPr>
        <p:spPr>
          <a:xfrm>
            <a:off x="6832721" y="3054851"/>
            <a:ext cx="456857" cy="2923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1 G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21" name="Rettangolo 20"/>
          <p:cNvSpPr/>
          <p:nvPr/>
        </p:nvSpPr>
        <p:spPr>
          <a:xfrm>
            <a:off x="1731316" y="1557754"/>
            <a:ext cx="584777" cy="38372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RAM</a:t>
            </a:r>
            <a:endParaRPr lang="en-US" sz="1600" dirty="0"/>
          </a:p>
        </p:txBody>
      </p:sp>
      <p:sp>
        <p:nvSpPr>
          <p:cNvPr id="22" name="Rettangolo 21"/>
          <p:cNvSpPr/>
          <p:nvPr/>
        </p:nvSpPr>
        <p:spPr>
          <a:xfrm>
            <a:off x="1091544" y="2418551"/>
            <a:ext cx="804411" cy="65151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X 4</a:t>
            </a:r>
          </a:p>
          <a:p>
            <a:pPr algn="ctr"/>
            <a:r>
              <a:rPr lang="en-US" sz="1600" dirty="0" smtClean="0"/>
              <a:t>CPU</a:t>
            </a:r>
            <a:endParaRPr lang="en-US" sz="1600" dirty="0"/>
          </a:p>
        </p:txBody>
      </p:sp>
      <p:sp>
        <p:nvSpPr>
          <p:cNvPr id="23" name="Rettangolo 22"/>
          <p:cNvSpPr/>
          <p:nvPr/>
        </p:nvSpPr>
        <p:spPr>
          <a:xfrm>
            <a:off x="982070" y="1557754"/>
            <a:ext cx="584777" cy="38372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DISC</a:t>
            </a:r>
            <a:endParaRPr lang="en-US" sz="1600" dirty="0"/>
          </a:p>
        </p:txBody>
      </p:sp>
      <p:sp>
        <p:nvSpPr>
          <p:cNvPr id="24" name="Freccia sinistra 23"/>
          <p:cNvSpPr/>
          <p:nvPr/>
        </p:nvSpPr>
        <p:spPr>
          <a:xfrm>
            <a:off x="4526160" y="1872956"/>
            <a:ext cx="237218" cy="356320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ccia sinistra 24"/>
          <p:cNvSpPr/>
          <p:nvPr/>
        </p:nvSpPr>
        <p:spPr>
          <a:xfrm>
            <a:off x="4526160" y="2698531"/>
            <a:ext cx="237218" cy="356320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ccia sinistra 25"/>
          <p:cNvSpPr/>
          <p:nvPr/>
        </p:nvSpPr>
        <p:spPr>
          <a:xfrm>
            <a:off x="3115767" y="2022011"/>
            <a:ext cx="703560" cy="157061"/>
          </a:xfrm>
          <a:prstGeom prst="lef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ccia sinistra 26"/>
          <p:cNvSpPr/>
          <p:nvPr/>
        </p:nvSpPr>
        <p:spPr>
          <a:xfrm>
            <a:off x="3115767" y="2777559"/>
            <a:ext cx="703561" cy="179712"/>
          </a:xfrm>
          <a:prstGeom prst="lef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taglia angolo stesso lato rettangolo 27"/>
          <p:cNvSpPr/>
          <p:nvPr/>
        </p:nvSpPr>
        <p:spPr>
          <a:xfrm>
            <a:off x="548570" y="4093103"/>
            <a:ext cx="2165161" cy="347183"/>
          </a:xfrm>
          <a:prstGeom prst="snip2Same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USER INTERFACE (TBC)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29" name="Ritaglia angolo stesso lato rettangolo 28"/>
          <p:cNvSpPr/>
          <p:nvPr/>
        </p:nvSpPr>
        <p:spPr>
          <a:xfrm>
            <a:off x="1672098" y="4598903"/>
            <a:ext cx="1662960" cy="347183"/>
          </a:xfrm>
          <a:prstGeom prst="snip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MEASURE SET UP</a:t>
            </a:r>
            <a:endParaRPr lang="en-US" sz="1400" dirty="0"/>
          </a:p>
        </p:txBody>
      </p:sp>
      <p:sp>
        <p:nvSpPr>
          <p:cNvPr id="30" name="Ritaglia angolo stesso lato rettangolo 29"/>
          <p:cNvSpPr/>
          <p:nvPr/>
        </p:nvSpPr>
        <p:spPr>
          <a:xfrm>
            <a:off x="1279200" y="5098487"/>
            <a:ext cx="1562451" cy="506183"/>
          </a:xfrm>
          <a:prstGeom prst="snip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RAW DATA RAM BUFFERING</a:t>
            </a:r>
            <a:endParaRPr lang="en-US" sz="1400" dirty="0"/>
          </a:p>
        </p:txBody>
      </p:sp>
      <p:sp>
        <p:nvSpPr>
          <p:cNvPr id="31" name="Ritaglia angolo stesso lato rettangolo 30"/>
          <p:cNvSpPr/>
          <p:nvPr/>
        </p:nvSpPr>
        <p:spPr>
          <a:xfrm>
            <a:off x="1659681" y="5778261"/>
            <a:ext cx="1675377" cy="347183"/>
          </a:xfrm>
          <a:prstGeom prst="snip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DATA ANALISYS</a:t>
            </a:r>
            <a:endParaRPr lang="en-US" sz="1400" dirty="0"/>
          </a:p>
        </p:txBody>
      </p:sp>
      <p:sp>
        <p:nvSpPr>
          <p:cNvPr id="32" name="Ritaglia angolo stesso lato rettangolo 31"/>
          <p:cNvSpPr/>
          <p:nvPr/>
        </p:nvSpPr>
        <p:spPr>
          <a:xfrm rot="16200000">
            <a:off x="13125" y="5057956"/>
            <a:ext cx="1655238" cy="584348"/>
          </a:xfrm>
          <a:prstGeom prst="snip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QUALIFICATION MANAGER</a:t>
            </a:r>
            <a:endParaRPr lang="en-US" sz="1600" dirty="0"/>
          </a:p>
        </p:txBody>
      </p:sp>
      <p:sp>
        <p:nvSpPr>
          <p:cNvPr id="39" name="Ritaglia angolo stesso lato rettangolo 38"/>
          <p:cNvSpPr/>
          <p:nvPr/>
        </p:nvSpPr>
        <p:spPr>
          <a:xfrm>
            <a:off x="4002409" y="4598903"/>
            <a:ext cx="1662960" cy="572292"/>
          </a:xfrm>
          <a:prstGeom prst="snip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QUALIFICATION </a:t>
            </a:r>
          </a:p>
          <a:p>
            <a:pPr algn="ctr"/>
            <a:r>
              <a:rPr lang="en-US" sz="1400" dirty="0" smtClean="0"/>
              <a:t>FW FUNCTION</a:t>
            </a:r>
            <a:endParaRPr lang="en-US" sz="1400" dirty="0"/>
          </a:p>
        </p:txBody>
      </p:sp>
      <p:sp>
        <p:nvSpPr>
          <p:cNvPr id="40" name="CasellaDiTesto 39"/>
          <p:cNvSpPr txBox="1"/>
          <p:nvPr/>
        </p:nvSpPr>
        <p:spPr>
          <a:xfrm>
            <a:off x="1386393" y="1141608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SERVER</a:t>
            </a:r>
            <a:endParaRPr lang="en-US" dirty="0"/>
          </a:p>
        </p:txBody>
      </p:sp>
      <p:sp>
        <p:nvSpPr>
          <p:cNvPr id="41" name="Rettangolo 40"/>
          <p:cNvSpPr/>
          <p:nvPr/>
        </p:nvSpPr>
        <p:spPr>
          <a:xfrm>
            <a:off x="473663" y="1484664"/>
            <a:ext cx="2943628" cy="4764624"/>
          </a:xfrm>
          <a:prstGeom prst="rect">
            <a:avLst/>
          </a:prstGeom>
          <a:noFill/>
          <a:ln>
            <a:solidFill>
              <a:schemeClr val="tx1"/>
            </a:solidFill>
            <a:prstDash val="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ttangolo 41"/>
          <p:cNvSpPr/>
          <p:nvPr/>
        </p:nvSpPr>
        <p:spPr>
          <a:xfrm>
            <a:off x="3581761" y="1484664"/>
            <a:ext cx="2302561" cy="3887531"/>
          </a:xfrm>
          <a:prstGeom prst="rect">
            <a:avLst/>
          </a:prstGeom>
          <a:noFill/>
          <a:ln>
            <a:solidFill>
              <a:schemeClr val="tx1"/>
            </a:solidFill>
            <a:prstDash val="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ttangolo 42"/>
          <p:cNvSpPr/>
          <p:nvPr/>
        </p:nvSpPr>
        <p:spPr>
          <a:xfrm>
            <a:off x="5962158" y="1484664"/>
            <a:ext cx="2873463" cy="3887531"/>
          </a:xfrm>
          <a:prstGeom prst="rect">
            <a:avLst/>
          </a:prstGeom>
          <a:noFill/>
          <a:ln>
            <a:solidFill>
              <a:schemeClr val="tx1"/>
            </a:solidFill>
            <a:prstDash val="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CasellaDiTesto 43"/>
          <p:cNvSpPr txBox="1"/>
          <p:nvPr/>
        </p:nvSpPr>
        <p:spPr>
          <a:xfrm>
            <a:off x="4456499" y="1132031"/>
            <a:ext cx="665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iTPM</a:t>
            </a:r>
            <a:endParaRPr lang="en-US" dirty="0"/>
          </a:p>
        </p:txBody>
      </p:sp>
      <p:sp>
        <p:nvSpPr>
          <p:cNvPr id="45" name="CasellaDiTesto 44"/>
          <p:cNvSpPr txBox="1"/>
          <p:nvPr/>
        </p:nvSpPr>
        <p:spPr>
          <a:xfrm>
            <a:off x="7068466" y="1109342"/>
            <a:ext cx="4620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JIG</a:t>
            </a:r>
            <a:endParaRPr lang="en-US" dirty="0"/>
          </a:p>
        </p:txBody>
      </p:sp>
      <p:sp>
        <p:nvSpPr>
          <p:cNvPr id="46" name="Arrotonda angolo stesso lato rettangolo 45"/>
          <p:cNvSpPr/>
          <p:nvPr/>
        </p:nvSpPr>
        <p:spPr>
          <a:xfrm>
            <a:off x="7537786" y="3822311"/>
            <a:ext cx="1206103" cy="776592"/>
          </a:xfrm>
          <a:prstGeom prst="round2SameRect">
            <a:avLst>
              <a:gd name="adj1" fmla="val 0"/>
              <a:gd name="adj2" fmla="val 0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POWER 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</a:rPr>
              <a:t>SUPPLY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50" name="Connettore 4 49"/>
          <p:cNvCxnSpPr>
            <a:stCxn id="46" idx="2"/>
            <a:endCxn id="4" idx="2"/>
          </p:cNvCxnSpPr>
          <p:nvPr/>
        </p:nvCxnSpPr>
        <p:spPr>
          <a:xfrm rot="10800000">
            <a:off x="4803208" y="3755053"/>
            <a:ext cx="2734578" cy="455555"/>
          </a:xfrm>
          <a:prstGeom prst="bentConnector2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Connettore 2 51"/>
          <p:cNvCxnSpPr>
            <a:stCxn id="18" idx="2"/>
            <a:endCxn id="19" idx="2"/>
          </p:cNvCxnSpPr>
          <p:nvPr/>
        </p:nvCxnSpPr>
        <p:spPr>
          <a:xfrm rot="16200000" flipH="1">
            <a:off x="3256296" y="2662827"/>
            <a:ext cx="51515" cy="2059838"/>
          </a:xfrm>
          <a:prstGeom prst="bentConnector3">
            <a:avLst>
              <a:gd name="adj1" fmla="val 632431"/>
            </a:avLst>
          </a:prstGeom>
          <a:ln>
            <a:solidFill>
              <a:srgbClr val="FF6600"/>
            </a:solidFill>
            <a:prstDash val="sysDash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Connettore 2 51"/>
          <p:cNvCxnSpPr>
            <a:stCxn id="19" idx="2"/>
            <a:endCxn id="20" idx="2"/>
          </p:cNvCxnSpPr>
          <p:nvPr/>
        </p:nvCxnSpPr>
        <p:spPr>
          <a:xfrm rot="5400000" flipH="1" flipV="1">
            <a:off x="5500917" y="2158271"/>
            <a:ext cx="371288" cy="2749178"/>
          </a:xfrm>
          <a:prstGeom prst="bentConnector3">
            <a:avLst>
              <a:gd name="adj1" fmla="val -73872"/>
            </a:avLst>
          </a:prstGeom>
          <a:ln>
            <a:solidFill>
              <a:srgbClr val="FF6600"/>
            </a:solidFill>
            <a:prstDash val="sysDash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Connettore 2 51"/>
          <p:cNvCxnSpPr>
            <a:stCxn id="5" idx="2"/>
            <a:endCxn id="12" idx="2"/>
          </p:cNvCxnSpPr>
          <p:nvPr/>
        </p:nvCxnSpPr>
        <p:spPr>
          <a:xfrm rot="5400000" flipH="1" flipV="1">
            <a:off x="7369338" y="2455133"/>
            <a:ext cx="621175" cy="1266028"/>
          </a:xfrm>
          <a:prstGeom prst="bentConnector3">
            <a:avLst>
              <a:gd name="adj1" fmla="val -30918"/>
            </a:avLst>
          </a:prstGeom>
          <a:ln>
            <a:solidFill>
              <a:srgbClr val="FF6600"/>
            </a:solidFill>
            <a:prstDash val="sysDash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Connettore 2 51"/>
          <p:cNvCxnSpPr>
            <a:stCxn id="20" idx="2"/>
            <a:endCxn id="46" idx="3"/>
          </p:cNvCxnSpPr>
          <p:nvPr/>
        </p:nvCxnSpPr>
        <p:spPr>
          <a:xfrm rot="16200000" flipH="1">
            <a:off x="7363447" y="3044919"/>
            <a:ext cx="475095" cy="1079688"/>
          </a:xfrm>
          <a:prstGeom prst="bentConnector3">
            <a:avLst>
              <a:gd name="adj1" fmla="val 50000"/>
            </a:avLst>
          </a:prstGeom>
          <a:ln>
            <a:solidFill>
              <a:srgbClr val="FF6600"/>
            </a:solidFill>
            <a:prstDash val="sysDash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CasellaDiTesto 68"/>
          <p:cNvSpPr txBox="1"/>
          <p:nvPr/>
        </p:nvSpPr>
        <p:spPr>
          <a:xfrm rot="16200000">
            <a:off x="-35040" y="2471068"/>
            <a:ext cx="572643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/>
              <a:t>HW</a:t>
            </a:r>
            <a:endParaRPr lang="en-US" sz="2000" dirty="0"/>
          </a:p>
        </p:txBody>
      </p:sp>
      <p:sp>
        <p:nvSpPr>
          <p:cNvPr id="70" name="CasellaDiTesto 69"/>
          <p:cNvSpPr txBox="1"/>
          <p:nvPr/>
        </p:nvSpPr>
        <p:spPr>
          <a:xfrm rot="16200000">
            <a:off x="-296731" y="4971140"/>
            <a:ext cx="1071202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/>
              <a:t>SW - FW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7295646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48847" y="163170"/>
            <a:ext cx="8229600" cy="912956"/>
          </a:xfrm>
        </p:spPr>
        <p:txBody>
          <a:bodyPr/>
          <a:lstStyle/>
          <a:p>
            <a:r>
              <a:rPr lang="en-US" dirty="0" smtClean="0"/>
              <a:t>RF JIG Architecture</a:t>
            </a:r>
            <a:endParaRPr lang="en-US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756" y="3852873"/>
            <a:ext cx="1514962" cy="602489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8387" y="4801461"/>
            <a:ext cx="1654046" cy="564401"/>
          </a:xfrm>
          <a:prstGeom prst="rect">
            <a:avLst/>
          </a:prstGeom>
        </p:spPr>
      </p:pic>
      <p:sp>
        <p:nvSpPr>
          <p:cNvPr id="24" name="Trapezio 23"/>
          <p:cNvSpPr/>
          <p:nvPr/>
        </p:nvSpPr>
        <p:spPr>
          <a:xfrm rot="16200000">
            <a:off x="7008277" y="2488032"/>
            <a:ext cx="1134171" cy="384366"/>
          </a:xfrm>
          <a:prstGeom prst="trapezoi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Connettore 1 24"/>
          <p:cNvCxnSpPr/>
          <p:nvPr/>
        </p:nvCxnSpPr>
        <p:spPr>
          <a:xfrm>
            <a:off x="7606694" y="2372159"/>
            <a:ext cx="16085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Connettore 1 25"/>
          <p:cNvCxnSpPr/>
          <p:nvPr/>
        </p:nvCxnSpPr>
        <p:spPr>
          <a:xfrm>
            <a:off x="7606694" y="2568335"/>
            <a:ext cx="16085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Connettore 1 26"/>
          <p:cNvCxnSpPr/>
          <p:nvPr/>
        </p:nvCxnSpPr>
        <p:spPr>
          <a:xfrm>
            <a:off x="7606694" y="2800300"/>
            <a:ext cx="16085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Connettore 1 27"/>
          <p:cNvCxnSpPr/>
          <p:nvPr/>
        </p:nvCxnSpPr>
        <p:spPr>
          <a:xfrm>
            <a:off x="7606694" y="2996476"/>
            <a:ext cx="16085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4" name="Trapezio 33"/>
          <p:cNvSpPr/>
          <p:nvPr/>
        </p:nvSpPr>
        <p:spPr>
          <a:xfrm rot="16200000">
            <a:off x="6994772" y="3706868"/>
            <a:ext cx="1134171" cy="384366"/>
          </a:xfrm>
          <a:prstGeom prst="trapezoi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Connettore 1 34"/>
          <p:cNvCxnSpPr/>
          <p:nvPr/>
        </p:nvCxnSpPr>
        <p:spPr>
          <a:xfrm>
            <a:off x="7593189" y="3590995"/>
            <a:ext cx="16085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Connettore 1 35"/>
          <p:cNvCxnSpPr/>
          <p:nvPr/>
        </p:nvCxnSpPr>
        <p:spPr>
          <a:xfrm>
            <a:off x="7593189" y="3787171"/>
            <a:ext cx="16085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Connettore 1 36"/>
          <p:cNvCxnSpPr/>
          <p:nvPr/>
        </p:nvCxnSpPr>
        <p:spPr>
          <a:xfrm>
            <a:off x="7593189" y="4019136"/>
            <a:ext cx="16085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Connettore 1 37"/>
          <p:cNvCxnSpPr/>
          <p:nvPr/>
        </p:nvCxnSpPr>
        <p:spPr>
          <a:xfrm>
            <a:off x="7593189" y="4215312"/>
            <a:ext cx="16085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0" name="Trapezio 39"/>
          <p:cNvSpPr/>
          <p:nvPr/>
        </p:nvSpPr>
        <p:spPr>
          <a:xfrm rot="16200000">
            <a:off x="6994772" y="5458565"/>
            <a:ext cx="1134171" cy="384366"/>
          </a:xfrm>
          <a:prstGeom prst="trapezoi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Connettore 1 40"/>
          <p:cNvCxnSpPr/>
          <p:nvPr/>
        </p:nvCxnSpPr>
        <p:spPr>
          <a:xfrm>
            <a:off x="7593189" y="5342692"/>
            <a:ext cx="16085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Connettore 1 41"/>
          <p:cNvCxnSpPr/>
          <p:nvPr/>
        </p:nvCxnSpPr>
        <p:spPr>
          <a:xfrm>
            <a:off x="7593189" y="5538868"/>
            <a:ext cx="16085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3" name="Connettore 1 42"/>
          <p:cNvCxnSpPr/>
          <p:nvPr/>
        </p:nvCxnSpPr>
        <p:spPr>
          <a:xfrm>
            <a:off x="7593189" y="5770833"/>
            <a:ext cx="16085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Connettore 1 43"/>
          <p:cNvCxnSpPr/>
          <p:nvPr/>
        </p:nvCxnSpPr>
        <p:spPr>
          <a:xfrm>
            <a:off x="7593189" y="5967009"/>
            <a:ext cx="16085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6" name="CasellaDiTesto 45"/>
          <p:cNvSpPr txBox="1"/>
          <p:nvPr/>
        </p:nvSpPr>
        <p:spPr>
          <a:xfrm>
            <a:off x="3841125" y="4369855"/>
            <a:ext cx="1186104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RF FILTERS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7x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48" name="Connettore 2 47"/>
          <p:cNvCxnSpPr>
            <a:stCxn id="4" idx="3"/>
          </p:cNvCxnSpPr>
          <p:nvPr/>
        </p:nvCxnSpPr>
        <p:spPr>
          <a:xfrm>
            <a:off x="1780718" y="4154118"/>
            <a:ext cx="219107" cy="333897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Connettore 2 47"/>
          <p:cNvCxnSpPr>
            <a:stCxn id="5" idx="3"/>
          </p:cNvCxnSpPr>
          <p:nvPr/>
        </p:nvCxnSpPr>
        <p:spPr>
          <a:xfrm flipV="1">
            <a:off x="1852433" y="4861655"/>
            <a:ext cx="147392" cy="222007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Connettore 2 47"/>
          <p:cNvCxnSpPr>
            <a:stCxn id="117" idx="3"/>
          </p:cNvCxnSpPr>
          <p:nvPr/>
        </p:nvCxnSpPr>
        <p:spPr>
          <a:xfrm flipV="1">
            <a:off x="4860962" y="3608706"/>
            <a:ext cx="770854" cy="402863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Connettore 2 47"/>
          <p:cNvCxnSpPr>
            <a:stCxn id="46" idx="3"/>
          </p:cNvCxnSpPr>
          <p:nvPr/>
        </p:nvCxnSpPr>
        <p:spPr>
          <a:xfrm flipV="1">
            <a:off x="5027229" y="4439774"/>
            <a:ext cx="482365" cy="253247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Connettore 2 47"/>
          <p:cNvCxnSpPr>
            <a:stCxn id="124" idx="3"/>
            <a:endCxn id="24" idx="0"/>
          </p:cNvCxnSpPr>
          <p:nvPr/>
        </p:nvCxnSpPr>
        <p:spPr>
          <a:xfrm flipV="1">
            <a:off x="6790135" y="2680215"/>
            <a:ext cx="593045" cy="699797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Connettore 2 47"/>
          <p:cNvCxnSpPr>
            <a:stCxn id="125" idx="3"/>
            <a:endCxn id="34" idx="0"/>
          </p:cNvCxnSpPr>
          <p:nvPr/>
        </p:nvCxnSpPr>
        <p:spPr>
          <a:xfrm>
            <a:off x="6786159" y="3608706"/>
            <a:ext cx="583516" cy="290345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Connettore 2 47"/>
          <p:cNvCxnSpPr>
            <a:stCxn id="119" idx="3"/>
            <a:endCxn id="40" idx="0"/>
          </p:cNvCxnSpPr>
          <p:nvPr/>
        </p:nvCxnSpPr>
        <p:spPr>
          <a:xfrm>
            <a:off x="6790135" y="4909626"/>
            <a:ext cx="579540" cy="741122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9" name="CasellaDiTesto 88"/>
          <p:cNvSpPr txBox="1"/>
          <p:nvPr/>
        </p:nvSpPr>
        <p:spPr>
          <a:xfrm rot="16200000">
            <a:off x="7418936" y="2968833"/>
            <a:ext cx="1896081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ADU RF INPUT</a:t>
            </a:r>
            <a:endParaRPr lang="en-US" dirty="0"/>
          </a:p>
        </p:txBody>
      </p:sp>
      <p:sp>
        <p:nvSpPr>
          <p:cNvPr id="90" name="CasellaDiTesto 89"/>
          <p:cNvSpPr txBox="1"/>
          <p:nvPr/>
        </p:nvSpPr>
        <p:spPr>
          <a:xfrm rot="16200000">
            <a:off x="7349839" y="5166635"/>
            <a:ext cx="2034274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ADU RF INPUT</a:t>
            </a:r>
            <a:endParaRPr lang="en-US" dirty="0"/>
          </a:p>
        </p:txBody>
      </p:sp>
      <p:sp>
        <p:nvSpPr>
          <p:cNvPr id="92" name="Rettangolo arrotondato 91"/>
          <p:cNvSpPr/>
          <p:nvPr/>
        </p:nvSpPr>
        <p:spPr>
          <a:xfrm>
            <a:off x="3717506" y="1976269"/>
            <a:ext cx="1219896" cy="1020207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CasellaDiTesto 90"/>
          <p:cNvSpPr txBox="1"/>
          <p:nvPr/>
        </p:nvSpPr>
        <p:spPr>
          <a:xfrm>
            <a:off x="3926393" y="2198229"/>
            <a:ext cx="8265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CPLD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93" name="CasellaDiTesto 92"/>
          <p:cNvSpPr txBox="1"/>
          <p:nvPr/>
        </p:nvSpPr>
        <p:spPr>
          <a:xfrm>
            <a:off x="2089001" y="1976510"/>
            <a:ext cx="957526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Eth UDP</a:t>
            </a:r>
            <a:endParaRPr lang="en-US" dirty="0"/>
          </a:p>
        </p:txBody>
      </p:sp>
      <p:cxnSp>
        <p:nvCxnSpPr>
          <p:cNvPr id="95" name="Connettore 2 94"/>
          <p:cNvCxnSpPr>
            <a:stCxn id="93" idx="3"/>
            <a:endCxn id="92" idx="1"/>
          </p:cNvCxnSpPr>
          <p:nvPr/>
        </p:nvCxnSpPr>
        <p:spPr>
          <a:xfrm>
            <a:off x="3046527" y="2161176"/>
            <a:ext cx="670979" cy="325197"/>
          </a:xfrm>
          <a:prstGeom prst="straightConnector1">
            <a:avLst/>
          </a:prstGeom>
          <a:ln w="38100" cmpd="dbl">
            <a:solidFill>
              <a:srgbClr val="00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Connettore 2 97"/>
          <p:cNvCxnSpPr/>
          <p:nvPr/>
        </p:nvCxnSpPr>
        <p:spPr>
          <a:xfrm>
            <a:off x="7767546" y="2372159"/>
            <a:ext cx="414764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Connettore 2 98"/>
          <p:cNvCxnSpPr/>
          <p:nvPr/>
        </p:nvCxnSpPr>
        <p:spPr>
          <a:xfrm>
            <a:off x="7767546" y="2574639"/>
            <a:ext cx="414764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Connettore 2 99"/>
          <p:cNvCxnSpPr/>
          <p:nvPr/>
        </p:nvCxnSpPr>
        <p:spPr>
          <a:xfrm>
            <a:off x="7754041" y="3590995"/>
            <a:ext cx="414764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Connettore 2 100"/>
          <p:cNvCxnSpPr/>
          <p:nvPr/>
        </p:nvCxnSpPr>
        <p:spPr>
          <a:xfrm>
            <a:off x="7767546" y="5967009"/>
            <a:ext cx="414764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2" name="Figura a mano libera 101"/>
          <p:cNvSpPr/>
          <p:nvPr/>
        </p:nvSpPr>
        <p:spPr>
          <a:xfrm>
            <a:off x="5639568" y="1562134"/>
            <a:ext cx="546280" cy="2613052"/>
          </a:xfrm>
          <a:custGeom>
            <a:avLst/>
            <a:gdLst>
              <a:gd name="connsiteX0" fmla="*/ 1011010 w 1019365"/>
              <a:gd name="connsiteY0" fmla="*/ 710240 h 710240"/>
              <a:gd name="connsiteX1" fmla="*/ 1019365 w 1019365"/>
              <a:gd name="connsiteY1" fmla="*/ 0 h 710240"/>
              <a:gd name="connsiteX2" fmla="*/ 0 w 1019365"/>
              <a:gd name="connsiteY2" fmla="*/ 0 h 710240"/>
              <a:gd name="connsiteX3" fmla="*/ 0 w 1019365"/>
              <a:gd name="connsiteY3" fmla="*/ 0 h 71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19365" h="710240">
                <a:moveTo>
                  <a:pt x="1011010" y="710240"/>
                </a:moveTo>
                <a:lnTo>
                  <a:pt x="1019365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4" name="Connettore 4 103"/>
          <p:cNvCxnSpPr>
            <a:stCxn id="10" idx="1"/>
            <a:endCxn id="92" idx="0"/>
          </p:cNvCxnSpPr>
          <p:nvPr/>
        </p:nvCxnSpPr>
        <p:spPr>
          <a:xfrm rot="10800000" flipV="1">
            <a:off x="4327454" y="1584977"/>
            <a:ext cx="564428" cy="391291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Connettore 4 105"/>
          <p:cNvCxnSpPr>
            <a:stCxn id="92" idx="3"/>
            <a:endCxn id="24" idx="3"/>
          </p:cNvCxnSpPr>
          <p:nvPr/>
        </p:nvCxnSpPr>
        <p:spPr>
          <a:xfrm flipV="1">
            <a:off x="4937402" y="2161176"/>
            <a:ext cx="2637961" cy="325197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Connettore 4 107"/>
          <p:cNvCxnSpPr>
            <a:endCxn id="9" idx="3"/>
          </p:cNvCxnSpPr>
          <p:nvPr/>
        </p:nvCxnSpPr>
        <p:spPr>
          <a:xfrm>
            <a:off x="5631816" y="2486375"/>
            <a:ext cx="961248" cy="715172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Connettore 4 112"/>
          <p:cNvCxnSpPr>
            <a:endCxn id="87" idx="0"/>
          </p:cNvCxnSpPr>
          <p:nvPr/>
        </p:nvCxnSpPr>
        <p:spPr>
          <a:xfrm rot="10800000" flipV="1">
            <a:off x="1132109" y="2659894"/>
            <a:ext cx="2559394" cy="217882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Connettore 4 115"/>
          <p:cNvCxnSpPr>
            <a:stCxn id="92" idx="2"/>
            <a:endCxn id="103" idx="3"/>
          </p:cNvCxnSpPr>
          <p:nvPr/>
        </p:nvCxnSpPr>
        <p:spPr>
          <a:xfrm rot="5400000">
            <a:off x="2989836" y="2911198"/>
            <a:ext cx="1252341" cy="1422896"/>
          </a:xfrm>
          <a:prstGeom prst="bentConnector3">
            <a:avLst>
              <a:gd name="adj1" fmla="val 11473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ttangolo 9"/>
          <p:cNvSpPr/>
          <p:nvPr/>
        </p:nvSpPr>
        <p:spPr>
          <a:xfrm>
            <a:off x="4891882" y="1269772"/>
            <a:ext cx="739934" cy="63041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Power </a:t>
            </a:r>
            <a:r>
              <a:rPr lang="en-US" sz="1400" dirty="0" smtClean="0">
                <a:solidFill>
                  <a:schemeClr val="tx1"/>
                </a:solidFill>
              </a:rPr>
              <a:t>Meter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61" name="Connettore 2 47"/>
          <p:cNvCxnSpPr>
            <a:stCxn id="127" idx="0"/>
            <a:endCxn id="103" idx="0"/>
          </p:cNvCxnSpPr>
          <p:nvPr/>
        </p:nvCxnSpPr>
        <p:spPr>
          <a:xfrm>
            <a:off x="2706483" y="3781167"/>
            <a:ext cx="13409" cy="775205"/>
          </a:xfrm>
          <a:prstGeom prst="bentConnector5">
            <a:avLst>
              <a:gd name="adj1" fmla="val 827884"/>
              <a:gd name="adj2" fmla="val 45827"/>
              <a:gd name="adj3" fmla="val -1604825"/>
            </a:avLst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Connettore 2 47"/>
          <p:cNvCxnSpPr>
            <a:endCxn id="127" idx="2"/>
          </p:cNvCxnSpPr>
          <p:nvPr/>
        </p:nvCxnSpPr>
        <p:spPr>
          <a:xfrm flipV="1">
            <a:off x="2146133" y="3781167"/>
            <a:ext cx="320420" cy="893668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Connettore 2 47"/>
          <p:cNvCxnSpPr>
            <a:stCxn id="87" idx="3"/>
            <a:endCxn id="127" idx="2"/>
          </p:cNvCxnSpPr>
          <p:nvPr/>
        </p:nvCxnSpPr>
        <p:spPr>
          <a:xfrm>
            <a:off x="1889590" y="3188413"/>
            <a:ext cx="576963" cy="592754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7" name="Rettangolo 86"/>
          <p:cNvSpPr/>
          <p:nvPr/>
        </p:nvSpPr>
        <p:spPr>
          <a:xfrm>
            <a:off x="374628" y="2877776"/>
            <a:ext cx="1514962" cy="62127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CasellaDiTesto 20"/>
          <p:cNvSpPr txBox="1"/>
          <p:nvPr/>
        </p:nvSpPr>
        <p:spPr>
          <a:xfrm>
            <a:off x="1134409" y="2988297"/>
            <a:ext cx="505267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PLL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7" name="CasellaDiTesto 96"/>
          <p:cNvSpPr txBox="1"/>
          <p:nvPr/>
        </p:nvSpPr>
        <p:spPr>
          <a:xfrm>
            <a:off x="448847" y="3000064"/>
            <a:ext cx="576563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LDO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3" name="CasellaDiTesto 102"/>
          <p:cNvSpPr txBox="1"/>
          <p:nvPr/>
        </p:nvSpPr>
        <p:spPr>
          <a:xfrm rot="16200000">
            <a:off x="2597003" y="4371706"/>
            <a:ext cx="61511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Gain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1" name="Immagine 110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10348" y="3766517"/>
            <a:ext cx="426785" cy="448795"/>
          </a:xfrm>
          <a:prstGeom prst="rect">
            <a:avLst/>
          </a:prstGeom>
        </p:spPr>
      </p:pic>
      <p:pic>
        <p:nvPicPr>
          <p:cNvPr id="117" name="Immagine 116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34177" y="3787171"/>
            <a:ext cx="426785" cy="448795"/>
          </a:xfrm>
          <a:prstGeom prst="rect">
            <a:avLst/>
          </a:prstGeom>
        </p:spPr>
      </p:pic>
      <p:grpSp>
        <p:nvGrpSpPr>
          <p:cNvPr id="128" name="Gruppo 127"/>
          <p:cNvGrpSpPr/>
          <p:nvPr/>
        </p:nvGrpSpPr>
        <p:grpSpPr>
          <a:xfrm>
            <a:off x="6400881" y="3153500"/>
            <a:ext cx="389254" cy="1954293"/>
            <a:chOff x="6163319" y="3016640"/>
            <a:chExt cx="389254" cy="1954293"/>
          </a:xfrm>
        </p:grpSpPr>
        <p:sp>
          <p:nvSpPr>
            <p:cNvPr id="125" name="Rettangolo 124"/>
            <p:cNvSpPr/>
            <p:nvPr/>
          </p:nvSpPr>
          <p:spPr>
            <a:xfrm>
              <a:off x="6351526" y="3349698"/>
              <a:ext cx="197071" cy="24429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ettangolo 123"/>
            <p:cNvSpPr/>
            <p:nvPr/>
          </p:nvSpPr>
          <p:spPr>
            <a:xfrm>
              <a:off x="6355502" y="3121004"/>
              <a:ext cx="197071" cy="24429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ettangolo 118"/>
            <p:cNvSpPr/>
            <p:nvPr/>
          </p:nvSpPr>
          <p:spPr>
            <a:xfrm>
              <a:off x="6355502" y="4650618"/>
              <a:ext cx="197071" cy="24429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rapezio 8"/>
            <p:cNvSpPr/>
            <p:nvPr/>
          </p:nvSpPr>
          <p:spPr>
            <a:xfrm rot="16200000">
              <a:off x="5378355" y="3801604"/>
              <a:ext cx="1954293" cy="384366"/>
            </a:xfrm>
            <a:prstGeom prst="trapezoid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Connettore 1 10"/>
            <p:cNvCxnSpPr/>
            <p:nvPr/>
          </p:nvCxnSpPr>
          <p:spPr>
            <a:xfrm>
              <a:off x="6386833" y="3275670"/>
              <a:ext cx="160852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Connettore 1 11"/>
            <p:cNvCxnSpPr/>
            <p:nvPr/>
          </p:nvCxnSpPr>
          <p:spPr>
            <a:xfrm>
              <a:off x="6386833" y="3471846"/>
              <a:ext cx="160852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Connettore 1 13"/>
            <p:cNvCxnSpPr/>
            <p:nvPr/>
          </p:nvCxnSpPr>
          <p:spPr>
            <a:xfrm>
              <a:off x="6386833" y="3703811"/>
              <a:ext cx="160852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Connettore 1 14"/>
            <p:cNvCxnSpPr/>
            <p:nvPr/>
          </p:nvCxnSpPr>
          <p:spPr>
            <a:xfrm>
              <a:off x="6386833" y="3899987"/>
              <a:ext cx="160852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Connettore 1 15"/>
            <p:cNvCxnSpPr/>
            <p:nvPr/>
          </p:nvCxnSpPr>
          <p:spPr>
            <a:xfrm>
              <a:off x="6386833" y="4146666"/>
              <a:ext cx="160852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Connettore 1 16"/>
            <p:cNvCxnSpPr/>
            <p:nvPr/>
          </p:nvCxnSpPr>
          <p:spPr>
            <a:xfrm>
              <a:off x="6386833" y="4342842"/>
              <a:ext cx="160852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Connettore 1 17"/>
            <p:cNvCxnSpPr/>
            <p:nvPr/>
          </p:nvCxnSpPr>
          <p:spPr>
            <a:xfrm>
              <a:off x="6386833" y="4574807"/>
              <a:ext cx="160852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0" name="Connettore 1 119"/>
            <p:cNvCxnSpPr/>
            <p:nvPr/>
          </p:nvCxnSpPr>
          <p:spPr>
            <a:xfrm rot="10800000">
              <a:off x="6391720" y="4787313"/>
              <a:ext cx="160852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31" name="Gruppo 130"/>
          <p:cNvGrpSpPr/>
          <p:nvPr/>
        </p:nvGrpSpPr>
        <p:grpSpPr>
          <a:xfrm rot="10800000">
            <a:off x="5639569" y="3153501"/>
            <a:ext cx="389254" cy="1954293"/>
            <a:chOff x="6163319" y="3016640"/>
            <a:chExt cx="389254" cy="1954293"/>
          </a:xfrm>
        </p:grpSpPr>
        <p:sp>
          <p:nvSpPr>
            <p:cNvPr id="132" name="Rettangolo 131"/>
            <p:cNvSpPr/>
            <p:nvPr/>
          </p:nvSpPr>
          <p:spPr>
            <a:xfrm>
              <a:off x="6351526" y="3349698"/>
              <a:ext cx="197071" cy="24429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Rettangolo 132"/>
            <p:cNvSpPr/>
            <p:nvPr/>
          </p:nvSpPr>
          <p:spPr>
            <a:xfrm>
              <a:off x="6355502" y="3121004"/>
              <a:ext cx="197071" cy="24429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Rettangolo 133"/>
            <p:cNvSpPr/>
            <p:nvPr/>
          </p:nvSpPr>
          <p:spPr>
            <a:xfrm>
              <a:off x="6355502" y="4650618"/>
              <a:ext cx="197071" cy="24429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Trapezio 134"/>
            <p:cNvSpPr/>
            <p:nvPr/>
          </p:nvSpPr>
          <p:spPr>
            <a:xfrm rot="16200000">
              <a:off x="5378355" y="3801604"/>
              <a:ext cx="1954293" cy="384366"/>
            </a:xfrm>
            <a:prstGeom prst="trapezoid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6" name="Connettore 1 135"/>
            <p:cNvCxnSpPr/>
            <p:nvPr/>
          </p:nvCxnSpPr>
          <p:spPr>
            <a:xfrm>
              <a:off x="6386833" y="3275670"/>
              <a:ext cx="160852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7" name="Connettore 1 136"/>
            <p:cNvCxnSpPr/>
            <p:nvPr/>
          </p:nvCxnSpPr>
          <p:spPr>
            <a:xfrm>
              <a:off x="6386833" y="3471846"/>
              <a:ext cx="160852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8" name="Connettore 1 137"/>
            <p:cNvCxnSpPr/>
            <p:nvPr/>
          </p:nvCxnSpPr>
          <p:spPr>
            <a:xfrm>
              <a:off x="6386833" y="3703811"/>
              <a:ext cx="160852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9" name="Connettore 1 138"/>
            <p:cNvCxnSpPr/>
            <p:nvPr/>
          </p:nvCxnSpPr>
          <p:spPr>
            <a:xfrm>
              <a:off x="6386833" y="3899987"/>
              <a:ext cx="160852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0" name="Connettore 1 139"/>
            <p:cNvCxnSpPr/>
            <p:nvPr/>
          </p:nvCxnSpPr>
          <p:spPr>
            <a:xfrm>
              <a:off x="6386833" y="4146666"/>
              <a:ext cx="160852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1" name="Connettore 1 140"/>
            <p:cNvCxnSpPr/>
            <p:nvPr/>
          </p:nvCxnSpPr>
          <p:spPr>
            <a:xfrm>
              <a:off x="6386833" y="4342842"/>
              <a:ext cx="160852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2" name="Connettore 1 141"/>
            <p:cNvCxnSpPr/>
            <p:nvPr/>
          </p:nvCxnSpPr>
          <p:spPr>
            <a:xfrm>
              <a:off x="6386833" y="4574807"/>
              <a:ext cx="160852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3" name="Connettore 1 142"/>
            <p:cNvCxnSpPr/>
            <p:nvPr/>
          </p:nvCxnSpPr>
          <p:spPr>
            <a:xfrm rot="10800000">
              <a:off x="6391720" y="4787313"/>
              <a:ext cx="160852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52" name="Connettore 4 151"/>
          <p:cNvCxnSpPr>
            <a:endCxn id="135" idx="1"/>
          </p:cNvCxnSpPr>
          <p:nvPr/>
        </p:nvCxnSpPr>
        <p:spPr>
          <a:xfrm>
            <a:off x="4937402" y="2680215"/>
            <a:ext cx="899239" cy="521332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5" name="Connettore 2 47"/>
          <p:cNvCxnSpPr/>
          <p:nvPr/>
        </p:nvCxnSpPr>
        <p:spPr>
          <a:xfrm flipV="1">
            <a:off x="6028824" y="4142805"/>
            <a:ext cx="323106" cy="32381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68385-6410-D74E-A08D-29D5E3E6CBF1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96" name="CasellaDiTesto 95"/>
          <p:cNvSpPr txBox="1"/>
          <p:nvPr/>
        </p:nvSpPr>
        <p:spPr>
          <a:xfrm>
            <a:off x="3146850" y="1345600"/>
            <a:ext cx="299462" cy="43306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lIns="36000" tIns="46800" rIns="36000" bIns="46800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000000"/>
                </a:solidFill>
              </a:rPr>
              <a:t>1</a:t>
            </a:r>
          </a:p>
          <a:p>
            <a:pPr algn="ctr"/>
            <a:r>
              <a:rPr lang="en-US" sz="1100" dirty="0" smtClean="0">
                <a:solidFill>
                  <a:srgbClr val="000000"/>
                </a:solidFill>
              </a:rPr>
              <a:t>PPS</a:t>
            </a:r>
            <a:endParaRPr lang="en-US" sz="1100" dirty="0">
              <a:solidFill>
                <a:srgbClr val="000000"/>
              </a:solidFill>
            </a:endParaRPr>
          </a:p>
        </p:txBody>
      </p:sp>
      <p:sp>
        <p:nvSpPr>
          <p:cNvPr id="107" name="CasellaDiTesto 106"/>
          <p:cNvSpPr txBox="1"/>
          <p:nvPr/>
        </p:nvSpPr>
        <p:spPr>
          <a:xfrm>
            <a:off x="7575363" y="1562135"/>
            <a:ext cx="414729" cy="263791"/>
          </a:xfrm>
          <a:prstGeom prst="rect">
            <a:avLst/>
          </a:prstGeom>
          <a:solidFill>
            <a:srgbClr val="FF80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36000" tIns="46800" rIns="36000" bIns="46800" rtlCol="0">
            <a:spAutoFit/>
          </a:bodyPr>
          <a:lstStyle/>
          <a:p>
            <a:pPr algn="ctr"/>
            <a:r>
              <a:rPr lang="en-US" sz="1100" dirty="0" smtClean="0"/>
              <a:t>SPI IF</a:t>
            </a:r>
            <a:endParaRPr lang="en-US" sz="1100" dirty="0"/>
          </a:p>
        </p:txBody>
      </p:sp>
      <p:sp>
        <p:nvSpPr>
          <p:cNvPr id="109" name="CasellaDiTesto 108"/>
          <p:cNvSpPr txBox="1"/>
          <p:nvPr/>
        </p:nvSpPr>
        <p:spPr>
          <a:xfrm>
            <a:off x="7473443" y="1028648"/>
            <a:ext cx="530154" cy="433068"/>
          </a:xfrm>
          <a:prstGeom prst="rect">
            <a:avLst/>
          </a:prstGeom>
          <a:solidFill>
            <a:srgbClr val="FF80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36000" tIns="46800" rIns="36000" bIns="46800" rtlCol="0">
            <a:spAutoFit/>
          </a:bodyPr>
          <a:lstStyle/>
          <a:p>
            <a:pPr algn="ctr"/>
            <a:r>
              <a:rPr lang="en-US" sz="1100" dirty="0" smtClean="0"/>
              <a:t>LOAD</a:t>
            </a:r>
          </a:p>
          <a:p>
            <a:pPr algn="ctr"/>
            <a:r>
              <a:rPr lang="en-US" sz="1100" dirty="0" smtClean="0"/>
              <a:t>8 Watt</a:t>
            </a:r>
            <a:endParaRPr lang="en-US" sz="1100" dirty="0"/>
          </a:p>
        </p:txBody>
      </p:sp>
      <p:cxnSp>
        <p:nvCxnSpPr>
          <p:cNvPr id="110" name="Connettore 2 47"/>
          <p:cNvCxnSpPr>
            <a:endCxn id="96" idx="3"/>
          </p:cNvCxnSpPr>
          <p:nvPr/>
        </p:nvCxnSpPr>
        <p:spPr>
          <a:xfrm rot="10800000">
            <a:off x="3446313" y="1562135"/>
            <a:ext cx="657527" cy="414375"/>
          </a:xfrm>
          <a:prstGeom prst="bentConnector3">
            <a:avLst>
              <a:gd name="adj1" fmla="val 70"/>
            </a:avLst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2" name="Immagine 11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06485" y="1337736"/>
            <a:ext cx="426785" cy="448795"/>
          </a:xfrm>
          <a:prstGeom prst="rect">
            <a:avLst/>
          </a:prstGeom>
        </p:spPr>
      </p:pic>
      <p:cxnSp>
        <p:nvCxnSpPr>
          <p:cNvPr id="114" name="Connettore 2 113"/>
          <p:cNvCxnSpPr>
            <a:endCxn id="107" idx="1"/>
          </p:cNvCxnSpPr>
          <p:nvPr/>
        </p:nvCxnSpPr>
        <p:spPr>
          <a:xfrm flipV="1">
            <a:off x="4937402" y="1694031"/>
            <a:ext cx="2637961" cy="615720"/>
          </a:xfrm>
          <a:prstGeom prst="straightConnector1">
            <a:avLst/>
          </a:prstGeom>
          <a:ln w="38100" cmpd="dbl">
            <a:solidFill>
              <a:srgbClr val="000000">
                <a:alpha val="85000"/>
              </a:srgbClr>
            </a:solidFill>
            <a:headEnd type="arrow" w="sm" len="sm"/>
            <a:tailEnd type="arrow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5" name="CasellaDiTesto 114"/>
          <p:cNvSpPr txBox="1"/>
          <p:nvPr/>
        </p:nvSpPr>
        <p:spPr>
          <a:xfrm rot="16200000">
            <a:off x="7991954" y="1266237"/>
            <a:ext cx="811600" cy="307777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ADU IF</a:t>
            </a:r>
            <a:endParaRPr lang="en-US" sz="1400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222935" y="1429462"/>
            <a:ext cx="725993" cy="307777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10 </a:t>
            </a:r>
            <a:r>
              <a:rPr lang="en-US" sz="1400" dirty="0" err="1" smtClean="0">
                <a:solidFill>
                  <a:srgbClr val="FF0000"/>
                </a:solidFill>
              </a:rPr>
              <a:t>Mhz</a:t>
            </a:r>
            <a:endParaRPr lang="en-US" sz="1400" dirty="0" smtClean="0">
              <a:solidFill>
                <a:srgbClr val="FF0000"/>
              </a:solidFill>
            </a:endParaRPr>
          </a:p>
        </p:txBody>
      </p:sp>
      <p:cxnSp>
        <p:nvCxnSpPr>
          <p:cNvPr id="118" name="Connettore 2 47"/>
          <p:cNvCxnSpPr>
            <a:stCxn id="121" idx="2"/>
          </p:cNvCxnSpPr>
          <p:nvPr/>
        </p:nvCxnSpPr>
        <p:spPr>
          <a:xfrm rot="5400000">
            <a:off x="823895" y="2141280"/>
            <a:ext cx="777760" cy="668604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1" name="Immagine 120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33684" y="1637907"/>
            <a:ext cx="426785" cy="448795"/>
          </a:xfrm>
          <a:prstGeom prst="rect">
            <a:avLst/>
          </a:prstGeom>
        </p:spPr>
      </p:pic>
      <p:cxnSp>
        <p:nvCxnSpPr>
          <p:cNvPr id="122" name="Connettore 2 47"/>
          <p:cNvCxnSpPr>
            <a:stCxn id="8" idx="2"/>
            <a:endCxn id="121" idx="1"/>
          </p:cNvCxnSpPr>
          <p:nvPr/>
        </p:nvCxnSpPr>
        <p:spPr>
          <a:xfrm rot="16200000" flipH="1">
            <a:off x="897275" y="1425896"/>
            <a:ext cx="125066" cy="747752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3" name="CasellaDiTesto 122"/>
          <p:cNvSpPr txBox="1"/>
          <p:nvPr/>
        </p:nvSpPr>
        <p:spPr>
          <a:xfrm>
            <a:off x="6839520" y="1028648"/>
            <a:ext cx="530154" cy="263791"/>
          </a:xfrm>
          <a:prstGeom prst="rect">
            <a:avLst/>
          </a:prstGeom>
          <a:solidFill>
            <a:srgbClr val="FF80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36000" tIns="46800" rIns="36000" bIns="46800" rtlCol="0">
            <a:spAutoFit/>
          </a:bodyPr>
          <a:lstStyle/>
          <a:p>
            <a:pPr algn="ctr"/>
            <a:r>
              <a:rPr lang="en-US" sz="1100" dirty="0" smtClean="0"/>
              <a:t>FAN IF</a:t>
            </a:r>
            <a:endParaRPr lang="en-US" sz="1100" dirty="0"/>
          </a:p>
        </p:txBody>
      </p:sp>
      <p:grpSp>
        <p:nvGrpSpPr>
          <p:cNvPr id="126" name="Gruppo 125"/>
          <p:cNvGrpSpPr/>
          <p:nvPr/>
        </p:nvGrpSpPr>
        <p:grpSpPr>
          <a:xfrm rot="10800000">
            <a:off x="2466552" y="3584563"/>
            <a:ext cx="239931" cy="393205"/>
            <a:chOff x="7111999" y="2952476"/>
            <a:chExt cx="289364" cy="567086"/>
          </a:xfrm>
        </p:grpSpPr>
        <p:sp>
          <p:nvSpPr>
            <p:cNvPr id="127" name="Trapezio 126"/>
            <p:cNvSpPr/>
            <p:nvPr/>
          </p:nvSpPr>
          <p:spPr>
            <a:xfrm rot="16200000">
              <a:off x="6973138" y="3091337"/>
              <a:ext cx="567086" cy="289363"/>
            </a:xfrm>
            <a:prstGeom prst="trapezoid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9" name="Connettore 1 128"/>
            <p:cNvCxnSpPr/>
            <p:nvPr/>
          </p:nvCxnSpPr>
          <p:spPr>
            <a:xfrm>
              <a:off x="7240511" y="3149505"/>
              <a:ext cx="160852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0" name="Connettore 1 129"/>
            <p:cNvCxnSpPr/>
            <p:nvPr/>
          </p:nvCxnSpPr>
          <p:spPr>
            <a:xfrm>
              <a:off x="7240511" y="3345681"/>
              <a:ext cx="160852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44" name="Gruppo 143"/>
          <p:cNvGrpSpPr/>
          <p:nvPr/>
        </p:nvGrpSpPr>
        <p:grpSpPr>
          <a:xfrm>
            <a:off x="3328252" y="3440086"/>
            <a:ext cx="389254" cy="1954293"/>
            <a:chOff x="6163319" y="3016640"/>
            <a:chExt cx="389254" cy="1954293"/>
          </a:xfrm>
        </p:grpSpPr>
        <p:sp>
          <p:nvSpPr>
            <p:cNvPr id="145" name="Rettangolo 144"/>
            <p:cNvSpPr/>
            <p:nvPr/>
          </p:nvSpPr>
          <p:spPr>
            <a:xfrm>
              <a:off x="6351526" y="3349698"/>
              <a:ext cx="197071" cy="24429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Rettangolo 145"/>
            <p:cNvSpPr/>
            <p:nvPr/>
          </p:nvSpPr>
          <p:spPr>
            <a:xfrm>
              <a:off x="6355502" y="3121004"/>
              <a:ext cx="197071" cy="24429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Rettangolo 146"/>
            <p:cNvSpPr/>
            <p:nvPr/>
          </p:nvSpPr>
          <p:spPr>
            <a:xfrm>
              <a:off x="6355502" y="4650618"/>
              <a:ext cx="197071" cy="24429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Trapezio 147"/>
            <p:cNvSpPr/>
            <p:nvPr/>
          </p:nvSpPr>
          <p:spPr>
            <a:xfrm rot="16200000">
              <a:off x="5378355" y="3801604"/>
              <a:ext cx="1954293" cy="384366"/>
            </a:xfrm>
            <a:prstGeom prst="trapezoid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9" name="Connettore 1 148"/>
            <p:cNvCxnSpPr/>
            <p:nvPr/>
          </p:nvCxnSpPr>
          <p:spPr>
            <a:xfrm>
              <a:off x="6386833" y="3275670"/>
              <a:ext cx="160852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0" name="Connettore 1 149"/>
            <p:cNvCxnSpPr/>
            <p:nvPr/>
          </p:nvCxnSpPr>
          <p:spPr>
            <a:xfrm>
              <a:off x="6386833" y="3471846"/>
              <a:ext cx="160852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1" name="Connettore 1 150"/>
            <p:cNvCxnSpPr/>
            <p:nvPr/>
          </p:nvCxnSpPr>
          <p:spPr>
            <a:xfrm>
              <a:off x="6386833" y="3703811"/>
              <a:ext cx="160852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3" name="Connettore 1 152"/>
            <p:cNvCxnSpPr/>
            <p:nvPr/>
          </p:nvCxnSpPr>
          <p:spPr>
            <a:xfrm>
              <a:off x="6386833" y="3899987"/>
              <a:ext cx="160852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4" name="Connettore 1 153"/>
            <p:cNvCxnSpPr/>
            <p:nvPr/>
          </p:nvCxnSpPr>
          <p:spPr>
            <a:xfrm>
              <a:off x="6386833" y="4146666"/>
              <a:ext cx="160852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6" name="Connettore 1 155"/>
            <p:cNvCxnSpPr/>
            <p:nvPr/>
          </p:nvCxnSpPr>
          <p:spPr>
            <a:xfrm>
              <a:off x="6386833" y="4342842"/>
              <a:ext cx="160852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7" name="Connettore 1 156"/>
            <p:cNvCxnSpPr/>
            <p:nvPr/>
          </p:nvCxnSpPr>
          <p:spPr>
            <a:xfrm>
              <a:off x="6386833" y="4574807"/>
              <a:ext cx="160852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8" name="Connettore 1 157"/>
            <p:cNvCxnSpPr/>
            <p:nvPr/>
          </p:nvCxnSpPr>
          <p:spPr>
            <a:xfrm rot="10800000">
              <a:off x="6391720" y="4787313"/>
              <a:ext cx="160852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85" name="Connettore 2 84"/>
          <p:cNvCxnSpPr/>
          <p:nvPr/>
        </p:nvCxnSpPr>
        <p:spPr>
          <a:xfrm>
            <a:off x="3081056" y="4532504"/>
            <a:ext cx="247195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2" name="Connettore 4 161"/>
          <p:cNvCxnSpPr>
            <a:endCxn id="127" idx="1"/>
          </p:cNvCxnSpPr>
          <p:nvPr/>
        </p:nvCxnSpPr>
        <p:spPr>
          <a:xfrm rot="10800000" flipV="1">
            <a:off x="2586519" y="2800299"/>
            <a:ext cx="1104985" cy="814255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6" name="Connettore 4 165"/>
          <p:cNvCxnSpPr>
            <a:stCxn id="92" idx="2"/>
            <a:endCxn id="148" idx="3"/>
          </p:cNvCxnSpPr>
          <p:nvPr/>
        </p:nvCxnSpPr>
        <p:spPr>
          <a:xfrm rot="5400000">
            <a:off x="3678116" y="2838794"/>
            <a:ext cx="491657" cy="80702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1" name="Connettore 2 47"/>
          <p:cNvCxnSpPr>
            <a:stCxn id="102" idx="0"/>
          </p:cNvCxnSpPr>
          <p:nvPr/>
        </p:nvCxnSpPr>
        <p:spPr>
          <a:xfrm>
            <a:off x="6181371" y="4175186"/>
            <a:ext cx="4478" cy="1219194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9" name="Ettagono 158"/>
          <p:cNvSpPr/>
          <p:nvPr/>
        </p:nvSpPr>
        <p:spPr>
          <a:xfrm>
            <a:off x="1808239" y="4455362"/>
            <a:ext cx="383174" cy="390950"/>
          </a:xfrm>
          <a:prstGeom prst="heptagon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2</a:t>
            </a:r>
          </a:p>
        </p:txBody>
      </p:sp>
      <p:sp>
        <p:nvSpPr>
          <p:cNvPr id="13" name="Rettangolo 12"/>
          <p:cNvSpPr/>
          <p:nvPr/>
        </p:nvSpPr>
        <p:spPr>
          <a:xfrm>
            <a:off x="5609150" y="5491100"/>
            <a:ext cx="979938" cy="5594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32 channel path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24128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5118" y="73092"/>
            <a:ext cx="8229600" cy="693136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Single signal path iTPM RF generator:</a:t>
            </a:r>
            <a:endParaRPr lang="en-US" sz="3600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68385-6410-D74E-A08D-29D5E3E6CBF1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4" name="Trapezio 3"/>
          <p:cNvSpPr/>
          <p:nvPr/>
        </p:nvSpPr>
        <p:spPr>
          <a:xfrm rot="16200000">
            <a:off x="6329287" y="1641880"/>
            <a:ext cx="1134171" cy="384366"/>
          </a:xfrm>
          <a:prstGeom prst="trapezoi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Connettore 1 4"/>
          <p:cNvCxnSpPr/>
          <p:nvPr/>
        </p:nvCxnSpPr>
        <p:spPr>
          <a:xfrm>
            <a:off x="6927704" y="1526007"/>
            <a:ext cx="16085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Connettore 1 5"/>
          <p:cNvCxnSpPr/>
          <p:nvPr/>
        </p:nvCxnSpPr>
        <p:spPr>
          <a:xfrm>
            <a:off x="6927704" y="1722183"/>
            <a:ext cx="16085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Connettore 1 6"/>
          <p:cNvCxnSpPr/>
          <p:nvPr/>
        </p:nvCxnSpPr>
        <p:spPr>
          <a:xfrm>
            <a:off x="6927704" y="1954148"/>
            <a:ext cx="16085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Connettore 1 7"/>
          <p:cNvCxnSpPr/>
          <p:nvPr/>
        </p:nvCxnSpPr>
        <p:spPr>
          <a:xfrm>
            <a:off x="6927704" y="2150324"/>
            <a:ext cx="16085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rapezio 8"/>
          <p:cNvSpPr/>
          <p:nvPr/>
        </p:nvSpPr>
        <p:spPr>
          <a:xfrm rot="16200000">
            <a:off x="6315782" y="2860716"/>
            <a:ext cx="1134171" cy="384366"/>
          </a:xfrm>
          <a:prstGeom prst="trapezoi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Connettore 1 9"/>
          <p:cNvCxnSpPr/>
          <p:nvPr/>
        </p:nvCxnSpPr>
        <p:spPr>
          <a:xfrm>
            <a:off x="6914199" y="2744843"/>
            <a:ext cx="16085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Connettore 1 10"/>
          <p:cNvCxnSpPr/>
          <p:nvPr/>
        </p:nvCxnSpPr>
        <p:spPr>
          <a:xfrm>
            <a:off x="6914199" y="2941019"/>
            <a:ext cx="16085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Connettore 1 11"/>
          <p:cNvCxnSpPr/>
          <p:nvPr/>
        </p:nvCxnSpPr>
        <p:spPr>
          <a:xfrm>
            <a:off x="6914199" y="3172984"/>
            <a:ext cx="16085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Connettore 1 12"/>
          <p:cNvCxnSpPr/>
          <p:nvPr/>
        </p:nvCxnSpPr>
        <p:spPr>
          <a:xfrm>
            <a:off x="6914199" y="3369160"/>
            <a:ext cx="16085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Trapezio 13"/>
          <p:cNvSpPr/>
          <p:nvPr/>
        </p:nvSpPr>
        <p:spPr>
          <a:xfrm rot="16200000">
            <a:off x="6315782" y="4612413"/>
            <a:ext cx="1134171" cy="384366"/>
          </a:xfrm>
          <a:prstGeom prst="trapezoi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Connettore 1 14"/>
          <p:cNvCxnSpPr/>
          <p:nvPr/>
        </p:nvCxnSpPr>
        <p:spPr>
          <a:xfrm>
            <a:off x="6914199" y="4496540"/>
            <a:ext cx="16085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ttore 1 15"/>
          <p:cNvCxnSpPr/>
          <p:nvPr/>
        </p:nvCxnSpPr>
        <p:spPr>
          <a:xfrm>
            <a:off x="6914199" y="4692716"/>
            <a:ext cx="16085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Connettore 1 16"/>
          <p:cNvCxnSpPr/>
          <p:nvPr/>
        </p:nvCxnSpPr>
        <p:spPr>
          <a:xfrm>
            <a:off x="6914199" y="4924681"/>
            <a:ext cx="16085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Connettore 1 17"/>
          <p:cNvCxnSpPr/>
          <p:nvPr/>
        </p:nvCxnSpPr>
        <p:spPr>
          <a:xfrm>
            <a:off x="6914199" y="5120857"/>
            <a:ext cx="16085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Connettore 2 47"/>
          <p:cNvCxnSpPr>
            <a:stCxn id="31" idx="3"/>
            <a:endCxn id="4" idx="0"/>
          </p:cNvCxnSpPr>
          <p:nvPr/>
        </p:nvCxnSpPr>
        <p:spPr>
          <a:xfrm flipV="1">
            <a:off x="6111145" y="1834063"/>
            <a:ext cx="593045" cy="699797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2 47"/>
          <p:cNvCxnSpPr>
            <a:stCxn id="30" idx="3"/>
            <a:endCxn id="9" idx="0"/>
          </p:cNvCxnSpPr>
          <p:nvPr/>
        </p:nvCxnSpPr>
        <p:spPr>
          <a:xfrm>
            <a:off x="6107169" y="2762554"/>
            <a:ext cx="583516" cy="290345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2 47"/>
          <p:cNvCxnSpPr>
            <a:stCxn id="32" idx="3"/>
            <a:endCxn id="14" idx="0"/>
          </p:cNvCxnSpPr>
          <p:nvPr/>
        </p:nvCxnSpPr>
        <p:spPr>
          <a:xfrm>
            <a:off x="6111145" y="4063474"/>
            <a:ext cx="579540" cy="741122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CasellaDiTesto 21"/>
          <p:cNvSpPr txBox="1"/>
          <p:nvPr/>
        </p:nvSpPr>
        <p:spPr>
          <a:xfrm rot="16200000">
            <a:off x="7302979" y="2057988"/>
            <a:ext cx="1896081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iTPM</a:t>
            </a:r>
            <a:r>
              <a:rPr lang="en-US" dirty="0" smtClean="0"/>
              <a:t> RF INPUT</a:t>
            </a:r>
            <a:endParaRPr lang="en-US" dirty="0"/>
          </a:p>
        </p:txBody>
      </p:sp>
      <p:sp>
        <p:nvSpPr>
          <p:cNvPr id="23" name="CasellaDiTesto 22"/>
          <p:cNvSpPr txBox="1"/>
          <p:nvPr/>
        </p:nvSpPr>
        <p:spPr>
          <a:xfrm rot="16200000">
            <a:off x="7233882" y="4320483"/>
            <a:ext cx="2034274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iTPM</a:t>
            </a:r>
            <a:r>
              <a:rPr lang="en-US" dirty="0" smtClean="0"/>
              <a:t> RF INPUT</a:t>
            </a:r>
            <a:endParaRPr lang="en-US" dirty="0"/>
          </a:p>
        </p:txBody>
      </p:sp>
      <p:cxnSp>
        <p:nvCxnSpPr>
          <p:cNvPr id="24" name="Connettore 2 23"/>
          <p:cNvCxnSpPr/>
          <p:nvPr/>
        </p:nvCxnSpPr>
        <p:spPr>
          <a:xfrm>
            <a:off x="7088556" y="1526007"/>
            <a:ext cx="414764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2 24"/>
          <p:cNvCxnSpPr/>
          <p:nvPr/>
        </p:nvCxnSpPr>
        <p:spPr>
          <a:xfrm>
            <a:off x="7088556" y="1954148"/>
            <a:ext cx="414764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2 25"/>
          <p:cNvCxnSpPr/>
          <p:nvPr/>
        </p:nvCxnSpPr>
        <p:spPr>
          <a:xfrm>
            <a:off x="7075051" y="2744843"/>
            <a:ext cx="414764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2 26"/>
          <p:cNvCxnSpPr/>
          <p:nvPr/>
        </p:nvCxnSpPr>
        <p:spPr>
          <a:xfrm>
            <a:off x="7088556" y="5120857"/>
            <a:ext cx="414764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9" name="Gruppo 28"/>
          <p:cNvGrpSpPr/>
          <p:nvPr/>
        </p:nvGrpSpPr>
        <p:grpSpPr>
          <a:xfrm>
            <a:off x="5721891" y="2307348"/>
            <a:ext cx="389254" cy="1954293"/>
            <a:chOff x="6163319" y="3016640"/>
            <a:chExt cx="389254" cy="1954293"/>
          </a:xfrm>
        </p:grpSpPr>
        <p:sp>
          <p:nvSpPr>
            <p:cNvPr id="30" name="Rettangolo 29"/>
            <p:cNvSpPr/>
            <p:nvPr/>
          </p:nvSpPr>
          <p:spPr>
            <a:xfrm>
              <a:off x="6351526" y="3349698"/>
              <a:ext cx="197071" cy="24429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ttangolo 30"/>
            <p:cNvSpPr/>
            <p:nvPr/>
          </p:nvSpPr>
          <p:spPr>
            <a:xfrm>
              <a:off x="6355502" y="3121004"/>
              <a:ext cx="197071" cy="24429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ttangolo 31"/>
            <p:cNvSpPr/>
            <p:nvPr/>
          </p:nvSpPr>
          <p:spPr>
            <a:xfrm>
              <a:off x="6355502" y="4650618"/>
              <a:ext cx="197071" cy="24429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rapezio 32"/>
            <p:cNvSpPr/>
            <p:nvPr/>
          </p:nvSpPr>
          <p:spPr>
            <a:xfrm rot="16200000">
              <a:off x="5378355" y="3801604"/>
              <a:ext cx="1954293" cy="384366"/>
            </a:xfrm>
            <a:prstGeom prst="trapezoid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" name="Connettore 1 33"/>
            <p:cNvCxnSpPr/>
            <p:nvPr/>
          </p:nvCxnSpPr>
          <p:spPr>
            <a:xfrm>
              <a:off x="6386833" y="3275670"/>
              <a:ext cx="160852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Connettore 1 34"/>
            <p:cNvCxnSpPr/>
            <p:nvPr/>
          </p:nvCxnSpPr>
          <p:spPr>
            <a:xfrm>
              <a:off x="6386833" y="3471846"/>
              <a:ext cx="160852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Connettore 1 35"/>
            <p:cNvCxnSpPr/>
            <p:nvPr/>
          </p:nvCxnSpPr>
          <p:spPr>
            <a:xfrm>
              <a:off x="6386833" y="3703811"/>
              <a:ext cx="160852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Connettore 1 36"/>
            <p:cNvCxnSpPr/>
            <p:nvPr/>
          </p:nvCxnSpPr>
          <p:spPr>
            <a:xfrm>
              <a:off x="6386833" y="3899987"/>
              <a:ext cx="160852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Connettore 1 37"/>
            <p:cNvCxnSpPr/>
            <p:nvPr/>
          </p:nvCxnSpPr>
          <p:spPr>
            <a:xfrm>
              <a:off x="6386833" y="4146666"/>
              <a:ext cx="160852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Connettore 1 38"/>
            <p:cNvCxnSpPr/>
            <p:nvPr/>
          </p:nvCxnSpPr>
          <p:spPr>
            <a:xfrm>
              <a:off x="6386833" y="4342842"/>
              <a:ext cx="160852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Connettore 1 39"/>
            <p:cNvCxnSpPr/>
            <p:nvPr/>
          </p:nvCxnSpPr>
          <p:spPr>
            <a:xfrm>
              <a:off x="6386833" y="4574807"/>
              <a:ext cx="160852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Connettore 1 40"/>
            <p:cNvCxnSpPr/>
            <p:nvPr/>
          </p:nvCxnSpPr>
          <p:spPr>
            <a:xfrm rot="10800000">
              <a:off x="6391720" y="4787313"/>
              <a:ext cx="160852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2" name="Gruppo 41"/>
          <p:cNvGrpSpPr/>
          <p:nvPr/>
        </p:nvGrpSpPr>
        <p:grpSpPr>
          <a:xfrm rot="10800000">
            <a:off x="3831315" y="2382792"/>
            <a:ext cx="389254" cy="1954293"/>
            <a:chOff x="6163319" y="3016640"/>
            <a:chExt cx="389254" cy="1954293"/>
          </a:xfrm>
        </p:grpSpPr>
        <p:sp>
          <p:nvSpPr>
            <p:cNvPr id="43" name="Rettangolo 42"/>
            <p:cNvSpPr/>
            <p:nvPr/>
          </p:nvSpPr>
          <p:spPr>
            <a:xfrm>
              <a:off x="6351526" y="3349698"/>
              <a:ext cx="197071" cy="24429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ttangolo 43"/>
            <p:cNvSpPr/>
            <p:nvPr/>
          </p:nvSpPr>
          <p:spPr>
            <a:xfrm>
              <a:off x="6355502" y="3121004"/>
              <a:ext cx="197071" cy="24429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ttangolo 44"/>
            <p:cNvSpPr/>
            <p:nvPr/>
          </p:nvSpPr>
          <p:spPr>
            <a:xfrm>
              <a:off x="6355502" y="4650618"/>
              <a:ext cx="197071" cy="24429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rapezio 45"/>
            <p:cNvSpPr/>
            <p:nvPr/>
          </p:nvSpPr>
          <p:spPr>
            <a:xfrm rot="16200000">
              <a:off x="5378355" y="3801604"/>
              <a:ext cx="1954293" cy="384366"/>
            </a:xfrm>
            <a:prstGeom prst="trapezoid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7" name="Connettore 1 46"/>
            <p:cNvCxnSpPr/>
            <p:nvPr/>
          </p:nvCxnSpPr>
          <p:spPr>
            <a:xfrm>
              <a:off x="6386833" y="3275670"/>
              <a:ext cx="160852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Connettore 1 47"/>
            <p:cNvCxnSpPr/>
            <p:nvPr/>
          </p:nvCxnSpPr>
          <p:spPr>
            <a:xfrm>
              <a:off x="6386833" y="3471846"/>
              <a:ext cx="160852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Connettore 1 48"/>
            <p:cNvCxnSpPr/>
            <p:nvPr/>
          </p:nvCxnSpPr>
          <p:spPr>
            <a:xfrm>
              <a:off x="6386833" y="3703811"/>
              <a:ext cx="160852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Connettore 1 49"/>
            <p:cNvCxnSpPr/>
            <p:nvPr/>
          </p:nvCxnSpPr>
          <p:spPr>
            <a:xfrm>
              <a:off x="6386833" y="3899987"/>
              <a:ext cx="160852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Connettore 1 50"/>
            <p:cNvCxnSpPr/>
            <p:nvPr/>
          </p:nvCxnSpPr>
          <p:spPr>
            <a:xfrm>
              <a:off x="6386833" y="4146666"/>
              <a:ext cx="160852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Connettore 1 51"/>
            <p:cNvCxnSpPr/>
            <p:nvPr/>
          </p:nvCxnSpPr>
          <p:spPr>
            <a:xfrm>
              <a:off x="6386833" y="4342842"/>
              <a:ext cx="160852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Connettore 1 52"/>
            <p:cNvCxnSpPr/>
            <p:nvPr/>
          </p:nvCxnSpPr>
          <p:spPr>
            <a:xfrm>
              <a:off x="6386833" y="4574807"/>
              <a:ext cx="160852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Connettore 1 53"/>
            <p:cNvCxnSpPr/>
            <p:nvPr/>
          </p:nvCxnSpPr>
          <p:spPr>
            <a:xfrm rot="10800000">
              <a:off x="6391720" y="4787313"/>
              <a:ext cx="160852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1" name="Gruppo 60"/>
          <p:cNvGrpSpPr/>
          <p:nvPr/>
        </p:nvGrpSpPr>
        <p:grpSpPr>
          <a:xfrm rot="10800000">
            <a:off x="7502491" y="1266977"/>
            <a:ext cx="239931" cy="393205"/>
            <a:chOff x="7111999" y="2952476"/>
            <a:chExt cx="289364" cy="567086"/>
          </a:xfrm>
        </p:grpSpPr>
        <p:sp>
          <p:nvSpPr>
            <p:cNvPr id="56" name="Trapezio 55"/>
            <p:cNvSpPr/>
            <p:nvPr/>
          </p:nvSpPr>
          <p:spPr>
            <a:xfrm rot="16200000">
              <a:off x="6973138" y="3091337"/>
              <a:ext cx="567086" cy="289363"/>
            </a:xfrm>
            <a:prstGeom prst="trapezoid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7" name="Connettore 1 56"/>
            <p:cNvCxnSpPr/>
            <p:nvPr/>
          </p:nvCxnSpPr>
          <p:spPr>
            <a:xfrm>
              <a:off x="7240511" y="3149505"/>
              <a:ext cx="160852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Connettore 1 57"/>
            <p:cNvCxnSpPr/>
            <p:nvPr/>
          </p:nvCxnSpPr>
          <p:spPr>
            <a:xfrm>
              <a:off x="7240511" y="3345681"/>
              <a:ext cx="160852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3" name="Trapezio 62"/>
          <p:cNvSpPr/>
          <p:nvPr/>
        </p:nvSpPr>
        <p:spPr>
          <a:xfrm rot="5400000">
            <a:off x="7413178" y="1754584"/>
            <a:ext cx="393205" cy="239930"/>
          </a:xfrm>
          <a:prstGeom prst="trapezoi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4" name="Connettore 1 63"/>
          <p:cNvCxnSpPr/>
          <p:nvPr/>
        </p:nvCxnSpPr>
        <p:spPr>
          <a:xfrm rot="10800000">
            <a:off x="7489815" y="1934535"/>
            <a:ext cx="133373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66" name="Gruppo 65"/>
          <p:cNvGrpSpPr/>
          <p:nvPr/>
        </p:nvGrpSpPr>
        <p:grpSpPr>
          <a:xfrm rot="10800000">
            <a:off x="7489815" y="2485813"/>
            <a:ext cx="239931" cy="393205"/>
            <a:chOff x="7111999" y="2952476"/>
            <a:chExt cx="289364" cy="567086"/>
          </a:xfrm>
        </p:grpSpPr>
        <p:sp>
          <p:nvSpPr>
            <p:cNvPr id="67" name="Trapezio 66"/>
            <p:cNvSpPr/>
            <p:nvPr/>
          </p:nvSpPr>
          <p:spPr>
            <a:xfrm rot="16200000">
              <a:off x="6973138" y="3091337"/>
              <a:ext cx="567086" cy="289363"/>
            </a:xfrm>
            <a:prstGeom prst="trapezoid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8" name="Connettore 1 67"/>
            <p:cNvCxnSpPr/>
            <p:nvPr/>
          </p:nvCxnSpPr>
          <p:spPr>
            <a:xfrm>
              <a:off x="7240511" y="3149505"/>
              <a:ext cx="160852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9" name="Connettore 1 68"/>
            <p:cNvCxnSpPr/>
            <p:nvPr/>
          </p:nvCxnSpPr>
          <p:spPr>
            <a:xfrm>
              <a:off x="7240511" y="3345681"/>
              <a:ext cx="160852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7" name="CasellaDiTesto 76"/>
          <p:cNvSpPr txBox="1"/>
          <p:nvPr/>
        </p:nvSpPr>
        <p:spPr>
          <a:xfrm rot="16200000">
            <a:off x="2745674" y="3176433"/>
            <a:ext cx="1441361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RF FILTERS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7x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78" name="Gruppo 77"/>
          <p:cNvGrpSpPr/>
          <p:nvPr/>
        </p:nvGrpSpPr>
        <p:grpSpPr>
          <a:xfrm rot="10800000">
            <a:off x="7489815" y="4860756"/>
            <a:ext cx="239931" cy="393205"/>
            <a:chOff x="7111999" y="2952476"/>
            <a:chExt cx="289364" cy="567086"/>
          </a:xfrm>
        </p:grpSpPr>
        <p:sp>
          <p:nvSpPr>
            <p:cNvPr id="79" name="Trapezio 78"/>
            <p:cNvSpPr/>
            <p:nvPr/>
          </p:nvSpPr>
          <p:spPr>
            <a:xfrm rot="16200000">
              <a:off x="6973138" y="3091337"/>
              <a:ext cx="567086" cy="289363"/>
            </a:xfrm>
            <a:prstGeom prst="trapezoid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0" name="Connettore 1 79"/>
            <p:cNvCxnSpPr/>
            <p:nvPr/>
          </p:nvCxnSpPr>
          <p:spPr>
            <a:xfrm>
              <a:off x="7240511" y="3149505"/>
              <a:ext cx="160852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1" name="Connettore 1 80"/>
            <p:cNvCxnSpPr/>
            <p:nvPr/>
          </p:nvCxnSpPr>
          <p:spPr>
            <a:xfrm>
              <a:off x="7240511" y="3345681"/>
              <a:ext cx="160852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6" name="Triangolo isoscele 85"/>
          <p:cNvSpPr/>
          <p:nvPr/>
        </p:nvSpPr>
        <p:spPr>
          <a:xfrm rot="5400000">
            <a:off x="5457178" y="884928"/>
            <a:ext cx="431524" cy="309410"/>
          </a:xfrm>
          <a:prstGeom prst="triangl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8" name="Connettore 4 87"/>
          <p:cNvCxnSpPr>
            <a:stCxn id="86" idx="0"/>
          </p:cNvCxnSpPr>
          <p:nvPr/>
        </p:nvCxnSpPr>
        <p:spPr>
          <a:xfrm>
            <a:off x="5827645" y="1039633"/>
            <a:ext cx="1662169" cy="346581"/>
          </a:xfrm>
          <a:prstGeom prst="bentConnector3">
            <a:avLst>
              <a:gd name="adj1" fmla="val 83746"/>
            </a:avLst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Connettore 4 89"/>
          <p:cNvCxnSpPr/>
          <p:nvPr/>
        </p:nvCxnSpPr>
        <p:spPr>
          <a:xfrm rot="16200000" flipH="1">
            <a:off x="6971111" y="1284687"/>
            <a:ext cx="762433" cy="274978"/>
          </a:xfrm>
          <a:prstGeom prst="bentConnector3">
            <a:avLst>
              <a:gd name="adj1" fmla="val 99595"/>
            </a:avLst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Connettore 1 64"/>
          <p:cNvCxnSpPr/>
          <p:nvPr/>
        </p:nvCxnSpPr>
        <p:spPr>
          <a:xfrm rot="10800000">
            <a:off x="7489815" y="1798511"/>
            <a:ext cx="133373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0" name="Connettore 4 99"/>
          <p:cNvCxnSpPr/>
          <p:nvPr/>
        </p:nvCxnSpPr>
        <p:spPr>
          <a:xfrm rot="16200000" flipH="1">
            <a:off x="6948394" y="2064957"/>
            <a:ext cx="807866" cy="274975"/>
          </a:xfrm>
          <a:prstGeom prst="bentConnector3">
            <a:avLst>
              <a:gd name="adj1" fmla="val 100338"/>
            </a:avLst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Connettore 4 102"/>
          <p:cNvCxnSpPr/>
          <p:nvPr/>
        </p:nvCxnSpPr>
        <p:spPr>
          <a:xfrm rot="16200000" flipH="1">
            <a:off x="6158170" y="3663050"/>
            <a:ext cx="2375942" cy="262601"/>
          </a:xfrm>
          <a:prstGeom prst="bentConnector3">
            <a:avLst>
              <a:gd name="adj1" fmla="val 99846"/>
            </a:avLst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Connettore 2 105"/>
          <p:cNvCxnSpPr/>
          <p:nvPr/>
        </p:nvCxnSpPr>
        <p:spPr>
          <a:xfrm>
            <a:off x="7742422" y="1457864"/>
            <a:ext cx="323931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Connettore 2 107"/>
          <p:cNvCxnSpPr/>
          <p:nvPr/>
        </p:nvCxnSpPr>
        <p:spPr>
          <a:xfrm>
            <a:off x="7729746" y="1870582"/>
            <a:ext cx="323931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Connettore 2 108"/>
          <p:cNvCxnSpPr/>
          <p:nvPr/>
        </p:nvCxnSpPr>
        <p:spPr>
          <a:xfrm>
            <a:off x="7742422" y="2703476"/>
            <a:ext cx="323931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Connettore 2 109"/>
          <p:cNvCxnSpPr/>
          <p:nvPr/>
        </p:nvCxnSpPr>
        <p:spPr>
          <a:xfrm>
            <a:off x="7729746" y="5071665"/>
            <a:ext cx="323931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Connettore 2 110"/>
          <p:cNvCxnSpPr/>
          <p:nvPr/>
        </p:nvCxnSpPr>
        <p:spPr>
          <a:xfrm>
            <a:off x="5216310" y="3346274"/>
            <a:ext cx="490216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CasellaDiTesto 27"/>
          <p:cNvSpPr txBox="1"/>
          <p:nvPr/>
        </p:nvSpPr>
        <p:spPr>
          <a:xfrm>
            <a:off x="7706088" y="754212"/>
            <a:ext cx="935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-1 dB FS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3" name="Rettangolo 92"/>
          <p:cNvSpPr/>
          <p:nvPr/>
        </p:nvSpPr>
        <p:spPr>
          <a:xfrm>
            <a:off x="4173934" y="4832069"/>
            <a:ext cx="739934" cy="63041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Power </a:t>
            </a:r>
            <a:r>
              <a:rPr lang="en-US" sz="1400" dirty="0" smtClean="0">
                <a:solidFill>
                  <a:schemeClr val="tx1"/>
                </a:solidFill>
              </a:rPr>
              <a:t>Meter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95" name="Connettore 2 94"/>
          <p:cNvCxnSpPr/>
          <p:nvPr/>
        </p:nvCxnSpPr>
        <p:spPr>
          <a:xfrm>
            <a:off x="4543863" y="3474197"/>
            <a:ext cx="0" cy="1278625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Connettore 4 97"/>
          <p:cNvCxnSpPr/>
          <p:nvPr/>
        </p:nvCxnSpPr>
        <p:spPr>
          <a:xfrm flipV="1">
            <a:off x="5192676" y="1047058"/>
            <a:ext cx="325559" cy="2143637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9" name="Gruppo 98"/>
          <p:cNvGrpSpPr/>
          <p:nvPr/>
        </p:nvGrpSpPr>
        <p:grpSpPr>
          <a:xfrm rot="10800000" flipH="1">
            <a:off x="4952745" y="3094806"/>
            <a:ext cx="239931" cy="393205"/>
            <a:chOff x="7111999" y="2952476"/>
            <a:chExt cx="289364" cy="567086"/>
          </a:xfrm>
        </p:grpSpPr>
        <p:sp>
          <p:nvSpPr>
            <p:cNvPr id="101" name="Trapezio 100"/>
            <p:cNvSpPr/>
            <p:nvPr/>
          </p:nvSpPr>
          <p:spPr>
            <a:xfrm rot="16200000">
              <a:off x="6973138" y="3091337"/>
              <a:ext cx="567086" cy="289363"/>
            </a:xfrm>
            <a:prstGeom prst="trapezoid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2" name="Connettore 1 101"/>
            <p:cNvCxnSpPr/>
            <p:nvPr/>
          </p:nvCxnSpPr>
          <p:spPr>
            <a:xfrm>
              <a:off x="7240511" y="3149505"/>
              <a:ext cx="160852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4" name="Connettore 1 103"/>
            <p:cNvCxnSpPr/>
            <p:nvPr/>
          </p:nvCxnSpPr>
          <p:spPr>
            <a:xfrm>
              <a:off x="7240511" y="3345681"/>
              <a:ext cx="160852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7" name="CasellaDiTesto 106"/>
          <p:cNvSpPr txBox="1"/>
          <p:nvPr/>
        </p:nvSpPr>
        <p:spPr>
          <a:xfrm>
            <a:off x="4273411" y="3158313"/>
            <a:ext cx="614909" cy="25391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050" dirty="0" smtClean="0">
                <a:solidFill>
                  <a:schemeClr val="tx1"/>
                </a:solidFill>
              </a:rPr>
              <a:t>Coupler</a:t>
            </a:r>
            <a:endParaRPr lang="en-US" sz="1050" dirty="0">
              <a:solidFill>
                <a:schemeClr val="tx1"/>
              </a:solidFill>
            </a:endParaRPr>
          </a:p>
        </p:txBody>
      </p:sp>
      <p:cxnSp>
        <p:nvCxnSpPr>
          <p:cNvPr id="116" name="Connettore 2 47"/>
          <p:cNvCxnSpPr>
            <a:stCxn id="119" idx="0"/>
          </p:cNvCxnSpPr>
          <p:nvPr/>
        </p:nvCxnSpPr>
        <p:spPr>
          <a:xfrm flipV="1">
            <a:off x="1468625" y="3474197"/>
            <a:ext cx="206818" cy="13816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7" name="CasellaDiTesto 116"/>
          <p:cNvSpPr txBox="1"/>
          <p:nvPr/>
        </p:nvSpPr>
        <p:spPr>
          <a:xfrm rot="16200000">
            <a:off x="1994512" y="3303346"/>
            <a:ext cx="61511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Gain 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118" name="Gruppo 117"/>
          <p:cNvGrpSpPr/>
          <p:nvPr/>
        </p:nvGrpSpPr>
        <p:grpSpPr>
          <a:xfrm rot="10800000">
            <a:off x="1228694" y="3291409"/>
            <a:ext cx="239931" cy="393205"/>
            <a:chOff x="7111999" y="2952476"/>
            <a:chExt cx="289364" cy="567086"/>
          </a:xfrm>
        </p:grpSpPr>
        <p:sp>
          <p:nvSpPr>
            <p:cNvPr id="119" name="Trapezio 118"/>
            <p:cNvSpPr/>
            <p:nvPr/>
          </p:nvSpPr>
          <p:spPr>
            <a:xfrm rot="16200000">
              <a:off x="6973138" y="3091337"/>
              <a:ext cx="567086" cy="289363"/>
            </a:xfrm>
            <a:prstGeom prst="trapezoid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0" name="Connettore 1 119"/>
            <p:cNvCxnSpPr/>
            <p:nvPr/>
          </p:nvCxnSpPr>
          <p:spPr>
            <a:xfrm>
              <a:off x="7240511" y="3149505"/>
              <a:ext cx="160852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1" name="Connettore 1 120"/>
            <p:cNvCxnSpPr/>
            <p:nvPr/>
          </p:nvCxnSpPr>
          <p:spPr>
            <a:xfrm>
              <a:off x="7240511" y="3345681"/>
              <a:ext cx="160852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2" name="Gruppo 121"/>
          <p:cNvGrpSpPr/>
          <p:nvPr/>
        </p:nvGrpSpPr>
        <p:grpSpPr>
          <a:xfrm>
            <a:off x="2725761" y="2371726"/>
            <a:ext cx="389254" cy="1954293"/>
            <a:chOff x="6163319" y="3016640"/>
            <a:chExt cx="389254" cy="1954293"/>
          </a:xfrm>
        </p:grpSpPr>
        <p:sp>
          <p:nvSpPr>
            <p:cNvPr id="123" name="Rettangolo 122"/>
            <p:cNvSpPr/>
            <p:nvPr/>
          </p:nvSpPr>
          <p:spPr>
            <a:xfrm>
              <a:off x="6351526" y="3349698"/>
              <a:ext cx="197071" cy="24429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ettangolo 123"/>
            <p:cNvSpPr/>
            <p:nvPr/>
          </p:nvSpPr>
          <p:spPr>
            <a:xfrm>
              <a:off x="6355502" y="3121004"/>
              <a:ext cx="197071" cy="24429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Rettangolo 124"/>
            <p:cNvSpPr/>
            <p:nvPr/>
          </p:nvSpPr>
          <p:spPr>
            <a:xfrm>
              <a:off x="6355502" y="4650618"/>
              <a:ext cx="197071" cy="24429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Trapezio 125"/>
            <p:cNvSpPr/>
            <p:nvPr/>
          </p:nvSpPr>
          <p:spPr>
            <a:xfrm rot="16200000">
              <a:off x="5378355" y="3801604"/>
              <a:ext cx="1954293" cy="384366"/>
            </a:xfrm>
            <a:prstGeom prst="trapezoid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7" name="Connettore 1 126"/>
            <p:cNvCxnSpPr/>
            <p:nvPr/>
          </p:nvCxnSpPr>
          <p:spPr>
            <a:xfrm>
              <a:off x="6386833" y="3275670"/>
              <a:ext cx="160852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8" name="Connettore 1 127"/>
            <p:cNvCxnSpPr/>
            <p:nvPr/>
          </p:nvCxnSpPr>
          <p:spPr>
            <a:xfrm>
              <a:off x="6386833" y="3471846"/>
              <a:ext cx="160852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9" name="Connettore 1 128"/>
            <p:cNvCxnSpPr/>
            <p:nvPr/>
          </p:nvCxnSpPr>
          <p:spPr>
            <a:xfrm>
              <a:off x="6386833" y="3703811"/>
              <a:ext cx="160852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0" name="Connettore 1 129"/>
            <p:cNvCxnSpPr/>
            <p:nvPr/>
          </p:nvCxnSpPr>
          <p:spPr>
            <a:xfrm>
              <a:off x="6386833" y="3899987"/>
              <a:ext cx="160852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1" name="Connettore 1 130"/>
            <p:cNvCxnSpPr/>
            <p:nvPr/>
          </p:nvCxnSpPr>
          <p:spPr>
            <a:xfrm>
              <a:off x="6386833" y="4146666"/>
              <a:ext cx="160852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2" name="Connettore 1 131"/>
            <p:cNvCxnSpPr/>
            <p:nvPr/>
          </p:nvCxnSpPr>
          <p:spPr>
            <a:xfrm>
              <a:off x="6386833" y="4342842"/>
              <a:ext cx="160852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3" name="Connettore 1 132"/>
            <p:cNvCxnSpPr/>
            <p:nvPr/>
          </p:nvCxnSpPr>
          <p:spPr>
            <a:xfrm>
              <a:off x="6386833" y="4574807"/>
              <a:ext cx="160852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4" name="Connettore 1 133"/>
            <p:cNvCxnSpPr/>
            <p:nvPr/>
          </p:nvCxnSpPr>
          <p:spPr>
            <a:xfrm rot="10800000">
              <a:off x="6391720" y="4787313"/>
              <a:ext cx="160852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35" name="Connettore 2 134"/>
          <p:cNvCxnSpPr/>
          <p:nvPr/>
        </p:nvCxnSpPr>
        <p:spPr>
          <a:xfrm>
            <a:off x="2478565" y="3464144"/>
            <a:ext cx="247195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7" name="CasellaDiTesto 136"/>
          <p:cNvSpPr txBox="1"/>
          <p:nvPr/>
        </p:nvSpPr>
        <p:spPr>
          <a:xfrm>
            <a:off x="315143" y="2462248"/>
            <a:ext cx="505267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PLL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39" name="Immagine 138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0722" y="3553007"/>
            <a:ext cx="426785" cy="448795"/>
          </a:xfrm>
          <a:prstGeom prst="rect">
            <a:avLst/>
          </a:prstGeom>
        </p:spPr>
      </p:pic>
      <p:pic>
        <p:nvPicPr>
          <p:cNvPr id="140" name="Immagine 139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5881" y="4175910"/>
            <a:ext cx="426785" cy="448795"/>
          </a:xfrm>
          <a:prstGeom prst="rect">
            <a:avLst/>
          </a:prstGeom>
        </p:spPr>
      </p:pic>
      <p:cxnSp>
        <p:nvCxnSpPr>
          <p:cNvPr id="141" name="Connettore 2 47"/>
          <p:cNvCxnSpPr/>
          <p:nvPr/>
        </p:nvCxnSpPr>
        <p:spPr>
          <a:xfrm flipV="1">
            <a:off x="922902" y="3550989"/>
            <a:ext cx="305793" cy="531233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2" name="Connettore 2 47"/>
          <p:cNvCxnSpPr>
            <a:stCxn id="137" idx="3"/>
          </p:cNvCxnSpPr>
          <p:nvPr/>
        </p:nvCxnSpPr>
        <p:spPr>
          <a:xfrm>
            <a:off x="820410" y="2646914"/>
            <a:ext cx="408285" cy="767627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6" name="Ettagono 145"/>
          <p:cNvSpPr/>
          <p:nvPr/>
        </p:nvSpPr>
        <p:spPr>
          <a:xfrm>
            <a:off x="628823" y="3865515"/>
            <a:ext cx="383174" cy="390950"/>
          </a:xfrm>
          <a:prstGeom prst="heptagon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2</a:t>
            </a:r>
          </a:p>
        </p:txBody>
      </p:sp>
      <p:sp>
        <p:nvSpPr>
          <p:cNvPr id="59" name="Dati memorizzati 58"/>
          <p:cNvSpPr/>
          <p:nvPr/>
        </p:nvSpPr>
        <p:spPr>
          <a:xfrm>
            <a:off x="6624432" y="5966911"/>
            <a:ext cx="1231001" cy="389439"/>
          </a:xfrm>
          <a:prstGeom prst="flowChartOnlineStorag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4F6228"/>
                </a:solidFill>
              </a:rPr>
              <a:t>-1.5 dB</a:t>
            </a:r>
            <a:endParaRPr lang="en-US" sz="1600" dirty="0">
              <a:solidFill>
                <a:srgbClr val="4F6228"/>
              </a:solidFill>
            </a:endParaRPr>
          </a:p>
        </p:txBody>
      </p:sp>
      <p:sp>
        <p:nvSpPr>
          <p:cNvPr id="138" name="Dati memorizzati 137"/>
          <p:cNvSpPr/>
          <p:nvPr/>
        </p:nvSpPr>
        <p:spPr>
          <a:xfrm>
            <a:off x="5610208" y="5967325"/>
            <a:ext cx="1166624" cy="389439"/>
          </a:xfrm>
          <a:prstGeom prst="flowChartOnlineStorag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4F6228"/>
                </a:solidFill>
              </a:rPr>
              <a:t>-2.0 dB</a:t>
            </a:r>
            <a:endParaRPr lang="en-US" sz="1400" dirty="0">
              <a:solidFill>
                <a:srgbClr val="4F6228"/>
              </a:solidFill>
            </a:endParaRPr>
          </a:p>
        </p:txBody>
      </p:sp>
      <p:sp>
        <p:nvSpPr>
          <p:cNvPr id="148" name="Dati memorizzati 147"/>
          <p:cNvSpPr/>
          <p:nvPr/>
        </p:nvSpPr>
        <p:spPr>
          <a:xfrm>
            <a:off x="4273411" y="5966911"/>
            <a:ext cx="1577518" cy="389439"/>
          </a:xfrm>
          <a:prstGeom prst="flowChartOnlineStorag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4F6228"/>
                </a:solidFill>
              </a:rPr>
              <a:t>-3.5 dB</a:t>
            </a:r>
            <a:endParaRPr lang="en-US" sz="1400" dirty="0">
              <a:solidFill>
                <a:srgbClr val="4F6228"/>
              </a:solidFill>
            </a:endParaRPr>
          </a:p>
        </p:txBody>
      </p:sp>
      <p:sp>
        <p:nvSpPr>
          <p:cNvPr id="149" name="Dati memorizzati 148"/>
          <p:cNvSpPr/>
          <p:nvPr/>
        </p:nvSpPr>
        <p:spPr>
          <a:xfrm>
            <a:off x="2486732" y="5966911"/>
            <a:ext cx="2181399" cy="389439"/>
          </a:xfrm>
          <a:prstGeom prst="flowChartOnlineStorag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4F6228"/>
                </a:solidFill>
              </a:rPr>
              <a:t>-6,0dB (worst)</a:t>
            </a:r>
            <a:endParaRPr lang="en-US" sz="1400" dirty="0">
              <a:solidFill>
                <a:srgbClr val="4F6228"/>
              </a:solidFill>
            </a:endParaRPr>
          </a:p>
        </p:txBody>
      </p:sp>
      <p:sp>
        <p:nvSpPr>
          <p:cNvPr id="152" name="Dati memorizzati 151"/>
          <p:cNvSpPr/>
          <p:nvPr/>
        </p:nvSpPr>
        <p:spPr>
          <a:xfrm>
            <a:off x="4329961" y="5556348"/>
            <a:ext cx="1577518" cy="312610"/>
          </a:xfrm>
          <a:prstGeom prst="flowChartOnlineStorag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4F6228"/>
                </a:solidFill>
              </a:rPr>
              <a:t>+11.8dB</a:t>
            </a:r>
            <a:endParaRPr lang="en-US" sz="1400" dirty="0">
              <a:solidFill>
                <a:srgbClr val="4F6228"/>
              </a:solidFill>
            </a:endParaRPr>
          </a:p>
        </p:txBody>
      </p:sp>
      <p:sp>
        <p:nvSpPr>
          <p:cNvPr id="153" name="Dati memorizzati 152"/>
          <p:cNvSpPr/>
          <p:nvPr/>
        </p:nvSpPr>
        <p:spPr>
          <a:xfrm>
            <a:off x="2361393" y="5566965"/>
            <a:ext cx="2056532" cy="312610"/>
          </a:xfrm>
          <a:prstGeom prst="flowChartOnlineStorag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4F6228"/>
                </a:solidFill>
              </a:rPr>
              <a:t>+15.6 .. +18.1dB</a:t>
            </a:r>
            <a:endParaRPr lang="en-US" sz="1400" dirty="0">
              <a:solidFill>
                <a:srgbClr val="4F6228"/>
              </a:solidFill>
            </a:endParaRPr>
          </a:p>
        </p:txBody>
      </p:sp>
      <p:sp>
        <p:nvSpPr>
          <p:cNvPr id="154" name="CasellaDiTesto 153"/>
          <p:cNvSpPr txBox="1"/>
          <p:nvPr/>
        </p:nvSpPr>
        <p:spPr>
          <a:xfrm rot="16200000">
            <a:off x="1646960" y="3295873"/>
            <a:ext cx="46464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tx1"/>
                </a:solidFill>
              </a:rPr>
              <a:t>Att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5" name="CasellaDiTesto 54"/>
          <p:cNvSpPr txBox="1"/>
          <p:nvPr/>
        </p:nvSpPr>
        <p:spPr>
          <a:xfrm>
            <a:off x="420316" y="1150708"/>
            <a:ext cx="198849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Fast switching time</a:t>
            </a:r>
          </a:p>
          <a:p>
            <a:r>
              <a:rPr lang="en-US" dirty="0" smtClean="0"/>
              <a:t>High power</a:t>
            </a:r>
          </a:p>
          <a:p>
            <a:r>
              <a:rPr lang="en-US" dirty="0" smtClean="0"/>
              <a:t>iP3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4112917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274404"/>
            <a:ext cx="7886700" cy="1325563"/>
          </a:xfrm>
        </p:spPr>
        <p:txBody>
          <a:bodyPr/>
          <a:lstStyle/>
          <a:p>
            <a:r>
              <a:rPr lang="en-US" dirty="0" smtClean="0"/>
              <a:t>Filter selection</a:t>
            </a:r>
            <a:endParaRPr lang="en-US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773C-A7AA-4C50-B102-864434EC9D82}" type="slidenum">
              <a:rPr lang="it-IT" smtClean="0"/>
              <a:t>47</a:t>
            </a:fld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/>
          <a:srcRect t="6961" r="29964" b="6973"/>
          <a:stretch/>
        </p:blipFill>
        <p:spPr>
          <a:xfrm>
            <a:off x="3288495" y="1810730"/>
            <a:ext cx="5855505" cy="3900329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13396" y="2509462"/>
            <a:ext cx="4539499" cy="24098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it-IT" dirty="0" err="1" smtClean="0"/>
              <a:t>All</a:t>
            </a:r>
            <a:r>
              <a:rPr lang="it-IT" dirty="0" smtClean="0"/>
              <a:t> COTS </a:t>
            </a:r>
            <a:r>
              <a:rPr lang="it-IT" dirty="0" err="1" smtClean="0"/>
              <a:t>filters</a:t>
            </a:r>
            <a:r>
              <a:rPr lang="it-IT" dirty="0" smtClean="0"/>
              <a:t> </a:t>
            </a:r>
            <a:r>
              <a:rPr lang="it-IT" dirty="0" smtClean="0"/>
              <a:t>(</a:t>
            </a:r>
            <a:r>
              <a:rPr lang="it-IT" dirty="0" err="1" smtClean="0"/>
              <a:t>except</a:t>
            </a:r>
            <a:r>
              <a:rPr lang="it-IT" dirty="0" smtClean="0"/>
              <a:t> KR228975S)</a:t>
            </a:r>
          </a:p>
          <a:p>
            <a:pPr>
              <a:lnSpc>
                <a:spcPct val="120000"/>
              </a:lnSpc>
            </a:pPr>
            <a:r>
              <a:rPr lang="it-IT" dirty="0" err="1" smtClean="0"/>
              <a:t>Parameters</a:t>
            </a:r>
            <a:r>
              <a:rPr lang="it-IT" dirty="0" smtClean="0"/>
              <a:t> </a:t>
            </a:r>
            <a:r>
              <a:rPr lang="it-IT" dirty="0" err="1" smtClean="0"/>
              <a:t>considered</a:t>
            </a:r>
            <a:r>
              <a:rPr lang="it-IT" dirty="0" smtClean="0"/>
              <a:t> </a:t>
            </a:r>
            <a:r>
              <a:rPr lang="it-IT" dirty="0" smtClean="0"/>
              <a:t>:</a:t>
            </a:r>
            <a:endParaRPr lang="it-IT" dirty="0" smtClean="0"/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it-IT" dirty="0" err="1" smtClean="0"/>
              <a:t>Freq</a:t>
            </a:r>
            <a:r>
              <a:rPr lang="it-IT" dirty="0" smtClean="0"/>
              <a:t> Band: 50÷1250 MHz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it-IT" dirty="0" err="1" smtClean="0"/>
              <a:t>Rejection</a:t>
            </a:r>
            <a:r>
              <a:rPr lang="it-IT" dirty="0" smtClean="0"/>
              <a:t> </a:t>
            </a:r>
            <a:r>
              <a:rPr lang="it-IT" dirty="0" err="1" smtClean="0"/>
              <a:t>at</a:t>
            </a:r>
            <a:r>
              <a:rPr lang="it-IT" dirty="0" smtClean="0"/>
              <a:t> 2f ≥ 40dB </a:t>
            </a:r>
            <a:endParaRPr lang="it-IT" dirty="0"/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it-IT" dirty="0" err="1" smtClean="0"/>
              <a:t>Rejection</a:t>
            </a:r>
            <a:r>
              <a:rPr lang="it-IT" dirty="0" smtClean="0"/>
              <a:t> </a:t>
            </a:r>
            <a:r>
              <a:rPr lang="it-IT" dirty="0" err="1" smtClean="0"/>
              <a:t>at</a:t>
            </a:r>
            <a:r>
              <a:rPr lang="it-IT" dirty="0" smtClean="0"/>
              <a:t> f/2 ≥ </a:t>
            </a:r>
            <a:r>
              <a:rPr lang="it-IT" dirty="0" smtClean="0"/>
              <a:t>20dB</a:t>
            </a:r>
            <a:endParaRPr lang="it-IT" dirty="0" smtClean="0"/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it-IT" dirty="0" smtClean="0"/>
              <a:t>In band IL ≤ 2.5dB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it-IT" dirty="0" smtClean="0"/>
              <a:t>In band Return </a:t>
            </a:r>
            <a:r>
              <a:rPr lang="it-IT" dirty="0" err="1" smtClean="0"/>
              <a:t>Loss</a:t>
            </a:r>
            <a:r>
              <a:rPr lang="it-IT" dirty="0" smtClean="0"/>
              <a:t> ≥ 15dB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3097110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61680"/>
          </a:xfrm>
        </p:spPr>
        <p:txBody>
          <a:bodyPr/>
          <a:lstStyle/>
          <a:p>
            <a:r>
              <a:rPr lang="en-US" dirty="0" smtClean="0"/>
              <a:t>RF performances</a:t>
            </a:r>
            <a:endParaRPr lang="en-US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773C-A7AA-4C50-B102-864434EC9D82}" type="slidenum">
              <a:rPr lang="it-IT" smtClean="0"/>
              <a:t>48</a:t>
            </a:fld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/>
          <a:srcRect l="4396" r="4794"/>
          <a:stretch/>
        </p:blipFill>
        <p:spPr>
          <a:xfrm>
            <a:off x="272151" y="1340640"/>
            <a:ext cx="8198558" cy="4269634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3868734" y="5465496"/>
            <a:ext cx="48854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Isolation</a:t>
            </a:r>
            <a:r>
              <a:rPr lang="it-IT" dirty="0" smtClean="0"/>
              <a:t> </a:t>
            </a:r>
            <a:r>
              <a:rPr lang="it-IT" dirty="0" err="1" smtClean="0"/>
              <a:t>between</a:t>
            </a:r>
            <a:r>
              <a:rPr lang="it-IT" dirty="0" smtClean="0"/>
              <a:t> </a:t>
            </a:r>
            <a:r>
              <a:rPr lang="it-IT" dirty="0" err="1" smtClean="0"/>
              <a:t>channels</a:t>
            </a:r>
            <a:r>
              <a:rPr lang="it-IT" dirty="0" smtClean="0"/>
              <a:t> </a:t>
            </a:r>
            <a:r>
              <a:rPr lang="it-IT" dirty="0" smtClean="0"/>
              <a:t>&gt; 80dB</a:t>
            </a:r>
            <a:endParaRPr lang="it-IT" dirty="0" smtClean="0"/>
          </a:p>
          <a:p>
            <a:r>
              <a:rPr lang="it-IT" dirty="0" smtClean="0"/>
              <a:t>IRL&amp;ORL for </a:t>
            </a:r>
            <a:r>
              <a:rPr lang="it-IT" dirty="0" err="1" smtClean="0"/>
              <a:t>active</a:t>
            </a:r>
            <a:r>
              <a:rPr lang="it-IT" dirty="0" smtClean="0"/>
              <a:t> </a:t>
            </a:r>
            <a:r>
              <a:rPr lang="it-IT" dirty="0" err="1" smtClean="0"/>
              <a:t>channel</a:t>
            </a:r>
            <a:r>
              <a:rPr lang="it-IT" dirty="0" smtClean="0"/>
              <a:t> </a:t>
            </a:r>
            <a:r>
              <a:rPr lang="it-IT" dirty="0" err="1" smtClean="0"/>
              <a:t>better</a:t>
            </a:r>
            <a:r>
              <a:rPr lang="it-IT" dirty="0" smtClean="0"/>
              <a:t> </a:t>
            </a:r>
            <a:r>
              <a:rPr lang="it-IT" dirty="0" err="1" smtClean="0"/>
              <a:t>than</a:t>
            </a:r>
            <a:r>
              <a:rPr lang="it-IT" dirty="0" smtClean="0"/>
              <a:t> 10dB</a:t>
            </a:r>
          </a:p>
          <a:p>
            <a:r>
              <a:rPr lang="it-IT" dirty="0" smtClean="0"/>
              <a:t>ORL for non-</a:t>
            </a:r>
            <a:r>
              <a:rPr lang="it-IT" dirty="0" err="1" smtClean="0"/>
              <a:t>active</a:t>
            </a:r>
            <a:r>
              <a:rPr lang="it-IT" dirty="0" smtClean="0"/>
              <a:t> </a:t>
            </a:r>
            <a:r>
              <a:rPr lang="it-IT" dirty="0" err="1" smtClean="0"/>
              <a:t>channels</a:t>
            </a:r>
            <a:r>
              <a:rPr lang="it-IT" dirty="0" smtClean="0"/>
              <a:t> ≥ 20dB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1201513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iTPM </a:t>
            </a:r>
            <a:r>
              <a:rPr lang="it-IT" dirty="0" err="1" smtClean="0"/>
              <a:t>Next</a:t>
            </a:r>
            <a:r>
              <a:rPr lang="it-IT" dirty="0" smtClean="0"/>
              <a:t> </a:t>
            </a:r>
            <a:r>
              <a:rPr lang="it-IT" dirty="0"/>
              <a:t>release: 2.0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>
            <a:normAutofit/>
          </a:bodyPr>
          <a:lstStyle/>
          <a:p>
            <a:r>
              <a:rPr lang="it-IT" dirty="0" smtClean="0"/>
              <a:t>New AD </a:t>
            </a:r>
          </a:p>
          <a:p>
            <a:pPr lvl="1"/>
            <a:r>
              <a:rPr lang="it-IT" dirty="0" smtClean="0"/>
              <a:t>Pin </a:t>
            </a:r>
            <a:r>
              <a:rPr lang="it-IT" dirty="0" err="1" smtClean="0"/>
              <a:t>compatible</a:t>
            </a:r>
            <a:r>
              <a:rPr lang="it-IT" dirty="0" smtClean="0"/>
              <a:t>, </a:t>
            </a:r>
            <a:r>
              <a:rPr lang="it-IT" dirty="0" err="1" smtClean="0"/>
              <a:t>same</a:t>
            </a:r>
            <a:r>
              <a:rPr lang="it-IT" dirty="0" smtClean="0"/>
              <a:t> performance</a:t>
            </a:r>
          </a:p>
          <a:p>
            <a:pPr lvl="1"/>
            <a:r>
              <a:rPr lang="it-IT" dirty="0" smtClean="0"/>
              <a:t>Sample rate up to 1.250 </a:t>
            </a:r>
            <a:r>
              <a:rPr lang="it-IT" dirty="0" err="1" smtClean="0"/>
              <a:t>Msample</a:t>
            </a:r>
            <a:r>
              <a:rPr lang="it-IT" dirty="0" smtClean="0"/>
              <a:t>/sec</a:t>
            </a:r>
          </a:p>
          <a:p>
            <a:pPr lvl="1"/>
            <a:r>
              <a:rPr lang="it-IT" dirty="0" err="1" smtClean="0"/>
              <a:t>Less</a:t>
            </a:r>
            <a:r>
              <a:rPr lang="it-IT" dirty="0" smtClean="0"/>
              <a:t> </a:t>
            </a:r>
            <a:r>
              <a:rPr lang="it-IT" dirty="0" err="1" smtClean="0"/>
              <a:t>power</a:t>
            </a:r>
            <a:r>
              <a:rPr lang="it-IT" dirty="0" smtClean="0"/>
              <a:t>, more </a:t>
            </a:r>
            <a:r>
              <a:rPr lang="it-IT" dirty="0" err="1" smtClean="0"/>
              <a:t>than</a:t>
            </a:r>
            <a:r>
              <a:rPr lang="it-IT" dirty="0" smtClean="0"/>
              <a:t> 50% </a:t>
            </a:r>
          </a:p>
          <a:p>
            <a:r>
              <a:rPr lang="it-IT" dirty="0" smtClean="0"/>
              <a:t>New </a:t>
            </a:r>
            <a:r>
              <a:rPr lang="it-IT" dirty="0" err="1" smtClean="0"/>
              <a:t>Amplifier</a:t>
            </a:r>
            <a:r>
              <a:rPr lang="it-IT" dirty="0" smtClean="0"/>
              <a:t>, </a:t>
            </a:r>
            <a:r>
              <a:rPr lang="it-IT" dirty="0" err="1" smtClean="0"/>
              <a:t>half</a:t>
            </a:r>
            <a:r>
              <a:rPr lang="it-IT" dirty="0" smtClean="0"/>
              <a:t> </a:t>
            </a:r>
            <a:r>
              <a:rPr lang="it-IT" dirty="0" err="1" smtClean="0"/>
              <a:t>power</a:t>
            </a:r>
            <a:endParaRPr lang="it-IT" dirty="0" smtClean="0"/>
          </a:p>
          <a:p>
            <a:r>
              <a:rPr lang="it-IT" dirty="0" smtClean="0"/>
              <a:t>New PLL, </a:t>
            </a:r>
            <a:r>
              <a:rPr lang="it-IT" dirty="0" err="1" smtClean="0"/>
              <a:t>Jitter</a:t>
            </a:r>
            <a:r>
              <a:rPr lang="it-IT" dirty="0" smtClean="0"/>
              <a:t> </a:t>
            </a:r>
            <a:r>
              <a:rPr lang="it-IT" dirty="0" err="1" smtClean="0"/>
              <a:t>reduction</a:t>
            </a:r>
            <a:endParaRPr lang="it-IT" dirty="0" smtClean="0"/>
          </a:p>
          <a:p>
            <a:r>
              <a:rPr lang="it-IT" dirty="0" smtClean="0"/>
              <a:t>DDR4 Memory</a:t>
            </a:r>
          </a:p>
          <a:p>
            <a:pPr lvl="1"/>
            <a:r>
              <a:rPr lang="it-IT" dirty="0" err="1" smtClean="0"/>
              <a:t>Power</a:t>
            </a:r>
            <a:r>
              <a:rPr lang="it-IT" dirty="0" smtClean="0"/>
              <a:t> </a:t>
            </a:r>
            <a:r>
              <a:rPr lang="it-IT" dirty="0" err="1" smtClean="0"/>
              <a:t>reduction</a:t>
            </a:r>
            <a:r>
              <a:rPr lang="it-IT" dirty="0" smtClean="0"/>
              <a:t>, 40% </a:t>
            </a:r>
            <a:r>
              <a:rPr lang="it-IT" dirty="0" err="1" smtClean="0"/>
              <a:t>expected</a:t>
            </a:r>
            <a:endParaRPr lang="it-IT" dirty="0" smtClean="0"/>
          </a:p>
          <a:p>
            <a:pPr lvl="1"/>
            <a:r>
              <a:rPr lang="it-IT" dirty="0" smtClean="0"/>
              <a:t>Double </a:t>
            </a:r>
            <a:r>
              <a:rPr lang="it-IT" dirty="0" err="1" smtClean="0"/>
              <a:t>capacity</a:t>
            </a:r>
            <a:r>
              <a:rPr lang="it-IT" dirty="0" smtClean="0"/>
              <a:t>, </a:t>
            </a:r>
            <a:r>
              <a:rPr lang="it-IT" dirty="0" err="1" smtClean="0"/>
              <a:t>Speed</a:t>
            </a:r>
            <a:r>
              <a:rPr lang="it-IT" dirty="0" smtClean="0"/>
              <a:t> </a:t>
            </a:r>
            <a:r>
              <a:rPr lang="it-IT" dirty="0" err="1" smtClean="0"/>
              <a:t>increase</a:t>
            </a:r>
            <a:endParaRPr lang="it-IT" dirty="0" smtClean="0"/>
          </a:p>
          <a:p>
            <a:pPr lvl="1"/>
            <a:endParaRPr lang="it-IT" dirty="0" smtClean="0"/>
          </a:p>
          <a:p>
            <a:pPr lvl="1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49</a:t>
            </a:fld>
            <a:endParaRPr lang="it-IT" dirty="0"/>
          </a:p>
        </p:txBody>
      </p:sp>
      <p:sp>
        <p:nvSpPr>
          <p:cNvPr id="6" name="Rettangolo 5"/>
          <p:cNvSpPr/>
          <p:nvPr/>
        </p:nvSpPr>
        <p:spPr>
          <a:xfrm rot="16200000">
            <a:off x="4869647" y="2483282"/>
            <a:ext cx="6199596" cy="175432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5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Backplane</a:t>
            </a:r>
            <a:r>
              <a:rPr lang="it-IT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it-IT" sz="5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interface</a:t>
            </a:r>
            <a:r>
              <a:rPr lang="it-IT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?</a:t>
            </a:r>
            <a:endParaRPr lang="it-IT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129779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Initial board proposal</a:t>
            </a:r>
            <a:endParaRPr lang="it-IT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52621"/>
            <a:ext cx="3790950" cy="4351338"/>
          </a:xfrm>
        </p:spPr>
        <p:txBody>
          <a:bodyPr>
            <a:normAutofit/>
          </a:bodyPr>
          <a:lstStyle/>
          <a:p>
            <a:r>
              <a:rPr lang="en-US" sz="1600" dirty="0" smtClean="0"/>
              <a:t>Handling of 8-12-16 antennas</a:t>
            </a:r>
          </a:p>
          <a:p>
            <a:r>
              <a:rPr lang="en-US" sz="1600" dirty="0" smtClean="0"/>
              <a:t>Analogue signal acquisition through 8 bit ADC @700 MHz</a:t>
            </a:r>
          </a:p>
          <a:p>
            <a:r>
              <a:rPr lang="en-US" sz="1600" dirty="0" smtClean="0"/>
              <a:t>Two polarization signals </a:t>
            </a:r>
          </a:p>
          <a:p>
            <a:r>
              <a:rPr lang="en-US" sz="1600" dirty="0" smtClean="0"/>
              <a:t>In calibration it must be possible to transfer the whole </a:t>
            </a:r>
            <a:r>
              <a:rPr lang="en-US" sz="1600" dirty="0" err="1" smtClean="0"/>
              <a:t>acq</a:t>
            </a:r>
            <a:r>
              <a:rPr lang="en-US" sz="1600" dirty="0" smtClean="0"/>
              <a:t> BW</a:t>
            </a:r>
          </a:p>
          <a:p>
            <a:r>
              <a:rPr lang="en-US" sz="1600" dirty="0" smtClean="0"/>
              <a:t>Input signals must be filtered to extract 1Mhz frequency bands </a:t>
            </a:r>
          </a:p>
          <a:p>
            <a:pPr lvl="1"/>
            <a:r>
              <a:rPr lang="en-US" sz="1400" dirty="0" smtClean="0"/>
              <a:t>1 Mbit for each channels </a:t>
            </a:r>
          </a:p>
          <a:p>
            <a:r>
              <a:rPr lang="en-US" sz="1600" dirty="0" smtClean="0"/>
              <a:t>Giga Ethernet protocol for the output communication (likely 40G via QSFP or similar)</a:t>
            </a:r>
          </a:p>
          <a:p>
            <a:pPr lvl="1"/>
            <a:endParaRPr lang="it-IT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773C-A7AA-4C50-B102-864434EC9D82}" type="slidenum">
              <a:rPr lang="it-IT" smtClean="0"/>
              <a:t>5</a:t>
            </a:fld>
            <a:endParaRPr lang="it-IT"/>
          </a:p>
        </p:txBody>
      </p:sp>
      <p:pic>
        <p:nvPicPr>
          <p:cNvPr id="112" name="Picture 11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30183" y="2094644"/>
            <a:ext cx="4546602" cy="313128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 rot="1464185">
            <a:off x="6565410" y="1200136"/>
            <a:ext cx="209223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MODULAR </a:t>
            </a:r>
          </a:p>
          <a:p>
            <a:pPr algn="ctr"/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&amp;</a:t>
            </a:r>
          </a:p>
          <a:p>
            <a:pPr algn="ctr"/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SCALABLE</a:t>
            </a:r>
            <a:endParaRPr lang="en-US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11420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 !!!</a:t>
            </a:r>
            <a:endParaRPr lang="en-US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50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269993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RF Qualification FW function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28770" y="1664155"/>
            <a:ext cx="5207831" cy="4525963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10000"/>
              </a:lnSpc>
            </a:pPr>
            <a:r>
              <a:rPr lang="en-US" dirty="0" smtClean="0"/>
              <a:t>All single channel measures: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RAW data capture, selectable depth single channel, 8 bit mode </a:t>
            </a:r>
          </a:p>
          <a:p>
            <a:pPr lvl="2">
              <a:lnSpc>
                <a:spcPct val="110000"/>
              </a:lnSpc>
            </a:pPr>
            <a:r>
              <a:rPr lang="en-US" dirty="0" smtClean="0"/>
              <a:t>1 MB (Required) </a:t>
            </a:r>
          </a:p>
          <a:p>
            <a:pPr lvl="2">
              <a:lnSpc>
                <a:spcPct val="110000"/>
              </a:lnSpc>
            </a:pPr>
            <a:r>
              <a:rPr lang="en-US" dirty="0" smtClean="0"/>
              <a:t>2 MB (TBC)</a:t>
            </a:r>
          </a:p>
          <a:p>
            <a:pPr lvl="2">
              <a:lnSpc>
                <a:spcPct val="110000"/>
              </a:lnSpc>
            </a:pPr>
            <a:r>
              <a:rPr lang="en-US" dirty="0" smtClean="0"/>
              <a:t>More MB ? (TBD)</a:t>
            </a:r>
          </a:p>
          <a:p>
            <a:pPr lvl="1">
              <a:lnSpc>
                <a:spcPct val="110000"/>
              </a:lnSpc>
            </a:pPr>
            <a:r>
              <a:rPr lang="en-US" strike="sngStrike" dirty="0" smtClean="0"/>
              <a:t>RAW data capture, 12/14 bit mode (TBD)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Multichannel </a:t>
            </a:r>
            <a:r>
              <a:rPr lang="en-US" dirty="0"/>
              <a:t>measures:</a:t>
            </a:r>
            <a:endParaRPr lang="en-US" dirty="0" smtClean="0"/>
          </a:p>
          <a:p>
            <a:pPr lvl="1">
              <a:lnSpc>
                <a:spcPct val="110000"/>
              </a:lnSpc>
            </a:pPr>
            <a:r>
              <a:rPr lang="en-US" dirty="0" smtClean="0"/>
              <a:t>RAW data capture, 2 MB total buffer for 16 input, selectable n° of adjacent input</a:t>
            </a:r>
          </a:p>
          <a:p>
            <a:pPr lvl="2">
              <a:lnSpc>
                <a:spcPct val="110000"/>
              </a:lnSpc>
            </a:pPr>
            <a:r>
              <a:rPr lang="en-US" dirty="0" smtClean="0"/>
              <a:t>16 input (ALL), 128 KB RAW each </a:t>
            </a:r>
          </a:p>
          <a:p>
            <a:pPr lvl="2">
              <a:lnSpc>
                <a:spcPct val="110000"/>
              </a:lnSpc>
            </a:pPr>
            <a:r>
              <a:rPr lang="en-US" dirty="0" smtClean="0"/>
              <a:t>8 input, 512 KB RAW each</a:t>
            </a:r>
          </a:p>
          <a:p>
            <a:pPr lvl="2">
              <a:lnSpc>
                <a:spcPct val="110000"/>
              </a:lnSpc>
            </a:pP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68385-6410-D74E-A08D-29D5E3E6CBF1}" type="slidenum">
              <a:rPr lang="en-US" smtClean="0"/>
              <a:pPr/>
              <a:t>51</a:t>
            </a:fld>
            <a:endParaRPr lang="en-US" dirty="0"/>
          </a:p>
        </p:txBody>
      </p:sp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6501617"/>
              </p:ext>
            </p:extLst>
          </p:nvPr>
        </p:nvGraphicFramePr>
        <p:xfrm>
          <a:off x="5637619" y="2018277"/>
          <a:ext cx="3416913" cy="27586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8971"/>
                <a:gridCol w="1138971"/>
                <a:gridCol w="1138971"/>
              </a:tblGrid>
              <a:tr h="37341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Depth:</a:t>
                      </a:r>
                      <a:endParaRPr lang="en-US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Frequency resolution</a:t>
                      </a:r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37341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RAW KB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Low BW,</a:t>
                      </a:r>
                      <a:r>
                        <a:rPr lang="en-US" sz="1400" baseline="0" dirty="0" smtClean="0"/>
                        <a:t> 50-375 </a:t>
                      </a:r>
                      <a:r>
                        <a:rPr lang="en-US" sz="1400" baseline="0" dirty="0" err="1" smtClean="0"/>
                        <a:t>Mhz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High BW,</a:t>
                      </a:r>
                      <a:r>
                        <a:rPr lang="en-US" sz="1400" baseline="0" dirty="0" smtClean="0"/>
                        <a:t> 375-650 </a:t>
                      </a:r>
                      <a:r>
                        <a:rPr lang="en-US" sz="1400" baseline="0" dirty="0" err="1" smtClean="0"/>
                        <a:t>Mhz</a:t>
                      </a:r>
                      <a:endParaRPr lang="en-US" sz="1400" dirty="0" smtClean="0"/>
                    </a:p>
                  </a:txBody>
                  <a:tcPr/>
                </a:tc>
              </a:tr>
              <a:tr h="37341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128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6.10 KHz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5.34 </a:t>
                      </a:r>
                      <a:r>
                        <a:rPr lang="en-US" sz="1400" dirty="0" err="1" smtClean="0"/>
                        <a:t>Khz</a:t>
                      </a:r>
                      <a:endParaRPr lang="en-US" sz="1400" dirty="0"/>
                    </a:p>
                  </a:txBody>
                  <a:tcPr/>
                </a:tc>
              </a:tr>
              <a:tr h="37341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512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1.56 KHz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1.33 </a:t>
                      </a:r>
                      <a:r>
                        <a:rPr lang="en-US" sz="1400" dirty="0" err="1" smtClean="0"/>
                        <a:t>Khz</a:t>
                      </a:r>
                      <a:endParaRPr lang="en-US" sz="1400" dirty="0"/>
                    </a:p>
                  </a:txBody>
                  <a:tcPr/>
                </a:tc>
              </a:tr>
              <a:tr h="37341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1024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762.9 Hz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667.6 Hz</a:t>
                      </a:r>
                      <a:endParaRPr lang="en-US" sz="1400" dirty="0"/>
                    </a:p>
                  </a:txBody>
                  <a:tcPr/>
                </a:tc>
              </a:tr>
              <a:tr h="37341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2048</a:t>
                      </a:r>
                      <a:endParaRPr lang="en-US" sz="140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381.5 Hz</a:t>
                      </a:r>
                      <a:endParaRPr lang="en-US" sz="140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333.8 Hz</a:t>
                      </a:r>
                      <a:endParaRPr lang="en-US" sz="140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341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16384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47,6 Hz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41,7 Hz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CasellaDiTesto 5"/>
          <p:cNvSpPr txBox="1"/>
          <p:nvPr/>
        </p:nvSpPr>
        <p:spPr>
          <a:xfrm>
            <a:off x="5847775" y="5397664"/>
            <a:ext cx="27502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Current spectra resolution of the CSP: 1 KHz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40535458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RF qualification: measures calculation</a:t>
            </a:r>
            <a:endParaRPr lang="en-US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68385-6410-D74E-A08D-29D5E3E6CBF1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4" name="CasellaDiTesto 3"/>
          <p:cNvSpPr txBox="1"/>
          <p:nvPr/>
        </p:nvSpPr>
        <p:spPr>
          <a:xfrm>
            <a:off x="1408265" y="1615682"/>
            <a:ext cx="21404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RAW buffering</a:t>
            </a:r>
          </a:p>
          <a:p>
            <a:pPr algn="ctr"/>
            <a:r>
              <a:rPr lang="en-US" dirty="0" smtClean="0"/>
              <a:t>10 x 1 Mega samples</a:t>
            </a:r>
            <a:endParaRPr lang="en-US" dirty="0"/>
          </a:p>
        </p:txBody>
      </p:sp>
      <p:sp>
        <p:nvSpPr>
          <p:cNvPr id="5" name="Angolo ripiegato 4"/>
          <p:cNvSpPr/>
          <p:nvPr/>
        </p:nvSpPr>
        <p:spPr>
          <a:xfrm>
            <a:off x="2073518" y="2467922"/>
            <a:ext cx="820768" cy="587520"/>
          </a:xfrm>
          <a:prstGeom prst="foldedCorne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1M samples</a:t>
            </a:r>
            <a:endParaRPr lang="en-US" sz="1400" dirty="0"/>
          </a:p>
        </p:txBody>
      </p:sp>
      <p:sp>
        <p:nvSpPr>
          <p:cNvPr id="6" name="Angolo ripiegato 5"/>
          <p:cNvSpPr/>
          <p:nvPr/>
        </p:nvSpPr>
        <p:spPr>
          <a:xfrm>
            <a:off x="2073518" y="3207842"/>
            <a:ext cx="820768" cy="587520"/>
          </a:xfrm>
          <a:prstGeom prst="foldedCorne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1M samples</a:t>
            </a:r>
            <a:endParaRPr lang="en-US" sz="1400" dirty="0"/>
          </a:p>
        </p:txBody>
      </p:sp>
      <p:sp>
        <p:nvSpPr>
          <p:cNvPr id="7" name="Angolo ripiegato 6"/>
          <p:cNvSpPr/>
          <p:nvPr/>
        </p:nvSpPr>
        <p:spPr>
          <a:xfrm>
            <a:off x="2073518" y="4693922"/>
            <a:ext cx="820768" cy="587520"/>
          </a:xfrm>
          <a:prstGeom prst="foldedCorne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1M samples</a:t>
            </a:r>
            <a:endParaRPr lang="en-US" sz="1400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3905127" y="2517288"/>
            <a:ext cx="518091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FFT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3905127" y="3257208"/>
            <a:ext cx="518091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FFT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3905127" y="4748808"/>
            <a:ext cx="518091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FFT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3" name="Connettore 1 12"/>
          <p:cNvCxnSpPr/>
          <p:nvPr/>
        </p:nvCxnSpPr>
        <p:spPr>
          <a:xfrm>
            <a:off x="2462304" y="3939842"/>
            <a:ext cx="0" cy="63072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CasellaDiTesto 13"/>
          <p:cNvSpPr txBox="1"/>
          <p:nvPr/>
        </p:nvSpPr>
        <p:spPr>
          <a:xfrm>
            <a:off x="4803653" y="3713326"/>
            <a:ext cx="828472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MEDIA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6174244" y="3702398"/>
            <a:ext cx="1856736" cy="36933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Matlab</a:t>
            </a:r>
            <a:r>
              <a:rPr lang="en-US" dirty="0" smtClean="0">
                <a:solidFill>
                  <a:schemeClr val="tx1"/>
                </a:solidFill>
              </a:rPr>
              <a:t> Operators</a:t>
            </a:r>
          </a:p>
        </p:txBody>
      </p:sp>
      <p:sp>
        <p:nvSpPr>
          <p:cNvPr id="18" name="CasellaDiTesto 17"/>
          <p:cNvSpPr txBox="1"/>
          <p:nvPr/>
        </p:nvSpPr>
        <p:spPr>
          <a:xfrm>
            <a:off x="293748" y="3187556"/>
            <a:ext cx="1330507" cy="147732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  <a:tileRect/>
          </a:gradFill>
          <a:ln>
            <a:solidFill>
              <a:schemeClr val="accent1">
                <a:shade val="95000"/>
                <a:satMod val="105000"/>
                <a:alpha val="61000"/>
              </a:schemeClr>
            </a:solidFill>
          </a:ln>
          <a:effectLst>
            <a:outerShdw blurRad="40000" dist="20000" dir="5400000" rotWithShape="0">
              <a:schemeClr val="bg1">
                <a:lumMod val="65000"/>
                <a:alpha val="38000"/>
              </a:scheme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5">
                    <a:lumMod val="50000"/>
                    <a:alpha val="59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Measure</a:t>
            </a:r>
          </a:p>
          <a:p>
            <a:pPr algn="ctr"/>
            <a:r>
              <a:rPr lang="en-US" dirty="0" smtClean="0">
                <a:solidFill>
                  <a:schemeClr val="accent5">
                    <a:lumMod val="50000"/>
                    <a:alpha val="59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SET UP </a:t>
            </a:r>
          </a:p>
          <a:p>
            <a:pPr algn="ctr"/>
            <a:r>
              <a:rPr lang="en-US" dirty="0" smtClean="0">
                <a:solidFill>
                  <a:schemeClr val="accent5">
                    <a:lumMod val="50000"/>
                    <a:alpha val="59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And</a:t>
            </a:r>
          </a:p>
          <a:p>
            <a:pPr algn="ctr"/>
            <a:r>
              <a:rPr lang="en-US" dirty="0" smtClean="0">
                <a:solidFill>
                  <a:schemeClr val="accent5">
                    <a:lumMod val="50000"/>
                    <a:alpha val="59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X10 </a:t>
            </a:r>
          </a:p>
          <a:p>
            <a:pPr algn="ctr"/>
            <a:r>
              <a:rPr lang="en-US" dirty="0" smtClean="0">
                <a:solidFill>
                  <a:schemeClr val="accent5">
                    <a:lumMod val="50000"/>
                    <a:alpha val="59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acquisition</a:t>
            </a:r>
            <a:endParaRPr lang="en-US" dirty="0">
              <a:solidFill>
                <a:schemeClr val="accent5">
                  <a:lumMod val="50000"/>
                  <a:alpha val="59000"/>
                </a:schemeClr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cxnSp>
        <p:nvCxnSpPr>
          <p:cNvPr id="20" name="Connettore 2 19"/>
          <p:cNvCxnSpPr/>
          <p:nvPr/>
        </p:nvCxnSpPr>
        <p:spPr>
          <a:xfrm flipV="1">
            <a:off x="3006602" y="2721600"/>
            <a:ext cx="829407" cy="86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2 20"/>
          <p:cNvCxnSpPr/>
          <p:nvPr/>
        </p:nvCxnSpPr>
        <p:spPr>
          <a:xfrm flipV="1">
            <a:off x="3006602" y="3444240"/>
            <a:ext cx="829407" cy="86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2 21"/>
          <p:cNvCxnSpPr/>
          <p:nvPr/>
        </p:nvCxnSpPr>
        <p:spPr>
          <a:xfrm flipV="1">
            <a:off x="3006602" y="4973628"/>
            <a:ext cx="829407" cy="86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2 22"/>
          <p:cNvCxnSpPr/>
          <p:nvPr/>
        </p:nvCxnSpPr>
        <p:spPr>
          <a:xfrm flipV="1">
            <a:off x="4423218" y="4071730"/>
            <a:ext cx="380435" cy="8975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5" name="Connettore 2 24"/>
          <p:cNvCxnSpPr/>
          <p:nvPr/>
        </p:nvCxnSpPr>
        <p:spPr>
          <a:xfrm>
            <a:off x="4394479" y="2649402"/>
            <a:ext cx="409174" cy="10529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8" name="Connettore 2 27"/>
          <p:cNvCxnSpPr>
            <a:endCxn id="14" idx="1"/>
          </p:cNvCxnSpPr>
          <p:nvPr/>
        </p:nvCxnSpPr>
        <p:spPr>
          <a:xfrm>
            <a:off x="4423218" y="3413344"/>
            <a:ext cx="380435" cy="4846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9" name="CasellaDiTesto 8"/>
          <p:cNvSpPr txBox="1"/>
          <p:nvPr/>
        </p:nvSpPr>
        <p:spPr>
          <a:xfrm rot="16200000">
            <a:off x="1981860" y="3659777"/>
            <a:ext cx="2753038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50000"/>
                  <a:satMod val="300000"/>
                  <a:alpha val="84000"/>
                </a:schemeClr>
              </a:gs>
              <a:gs pos="35000">
                <a:schemeClr val="accent1">
                  <a:tint val="37000"/>
                  <a:satMod val="300000"/>
                  <a:alpha val="84000"/>
                </a:schemeClr>
              </a:gs>
              <a:gs pos="100000">
                <a:schemeClr val="accent1">
                  <a:tint val="15000"/>
                  <a:satMod val="350000"/>
                  <a:alpha val="84000"/>
                </a:schemeClr>
              </a:gs>
            </a:gsLst>
            <a:lin ang="16200000" scaled="1"/>
            <a:tileRect/>
          </a:gradFill>
          <a:ln>
            <a:solidFill>
              <a:schemeClr val="accent1">
                <a:shade val="95000"/>
                <a:satMod val="105000"/>
                <a:alpha val="61000"/>
              </a:schemeClr>
            </a:solidFill>
          </a:ln>
          <a:effectLst>
            <a:outerShdw blurRad="40000" dist="20000" dir="5400000" rotWithShape="0">
              <a:schemeClr val="bg1">
                <a:lumMod val="65000"/>
                <a:alpha val="38000"/>
              </a:scheme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5">
                    <a:lumMod val="50000"/>
                    <a:alpha val="59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Preliminary evaluation</a:t>
            </a:r>
            <a:endParaRPr lang="en-US" dirty="0">
              <a:solidFill>
                <a:schemeClr val="accent5">
                  <a:lumMod val="50000"/>
                  <a:alpha val="59000"/>
                </a:schemeClr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cxnSp>
        <p:nvCxnSpPr>
          <p:cNvPr id="31" name="Connettore 2 30"/>
          <p:cNvCxnSpPr>
            <a:stCxn id="14" idx="3"/>
            <a:endCxn id="15" idx="1"/>
          </p:cNvCxnSpPr>
          <p:nvPr/>
        </p:nvCxnSpPr>
        <p:spPr>
          <a:xfrm flipV="1">
            <a:off x="5632125" y="3887064"/>
            <a:ext cx="542119" cy="109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4" name="Freccia giù 33"/>
          <p:cNvSpPr/>
          <p:nvPr/>
        </p:nvSpPr>
        <p:spPr>
          <a:xfrm>
            <a:off x="6553200" y="4176979"/>
            <a:ext cx="203014" cy="792261"/>
          </a:xfrm>
          <a:prstGeom prst="down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ccia giù 34"/>
          <p:cNvSpPr/>
          <p:nvPr/>
        </p:nvSpPr>
        <p:spPr>
          <a:xfrm>
            <a:off x="6958283" y="4176979"/>
            <a:ext cx="203014" cy="792261"/>
          </a:xfrm>
          <a:prstGeom prst="down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ccia giù 35"/>
          <p:cNvSpPr/>
          <p:nvPr/>
        </p:nvSpPr>
        <p:spPr>
          <a:xfrm>
            <a:off x="7314886" y="4176979"/>
            <a:ext cx="203014" cy="792261"/>
          </a:xfrm>
          <a:prstGeom prst="down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CasellaDiTesto 36"/>
          <p:cNvSpPr txBox="1"/>
          <p:nvPr/>
        </p:nvSpPr>
        <p:spPr>
          <a:xfrm>
            <a:off x="6250397" y="2536934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Data analysis</a:t>
            </a:r>
            <a:endParaRPr lang="en-US" dirty="0"/>
          </a:p>
        </p:txBody>
      </p:sp>
      <p:sp>
        <p:nvSpPr>
          <p:cNvPr id="38" name="CasellaDiTesto 37"/>
          <p:cNvSpPr txBox="1"/>
          <p:nvPr/>
        </p:nvSpPr>
        <p:spPr>
          <a:xfrm>
            <a:off x="6163899" y="5198902"/>
            <a:ext cx="1877437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Compliance check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6553200" y="4423592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Measures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0237103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ITPM Test 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Hardware</a:t>
            </a:r>
          </a:p>
          <a:p>
            <a:pPr lvl="1"/>
            <a:r>
              <a:rPr lang="en-US" dirty="0" smtClean="0"/>
              <a:t>Test JIG (Production and Functional)</a:t>
            </a:r>
          </a:p>
          <a:p>
            <a:pPr lvl="1"/>
            <a:r>
              <a:rPr lang="en-US" dirty="0" smtClean="0"/>
              <a:t>Ad hoc JIG (Qualification)</a:t>
            </a:r>
          </a:p>
          <a:p>
            <a:pPr lvl="2"/>
            <a:r>
              <a:rPr lang="en-US" dirty="0" smtClean="0"/>
              <a:t>RF signal generator</a:t>
            </a:r>
          </a:p>
          <a:p>
            <a:pPr lvl="1"/>
            <a:r>
              <a:rPr lang="en-US" dirty="0" smtClean="0"/>
              <a:t>Server for data analysis</a:t>
            </a:r>
          </a:p>
          <a:p>
            <a:r>
              <a:rPr lang="en-US" dirty="0" smtClean="0"/>
              <a:t>Firmware</a:t>
            </a:r>
          </a:p>
          <a:p>
            <a:pPr lvl="1"/>
            <a:r>
              <a:rPr lang="en-US" dirty="0" smtClean="0"/>
              <a:t>FPGA test firmware (Production, Functional, Qualification)</a:t>
            </a:r>
          </a:p>
          <a:p>
            <a:r>
              <a:rPr lang="en-US" dirty="0" smtClean="0"/>
              <a:t>Software</a:t>
            </a:r>
          </a:p>
          <a:p>
            <a:pPr lvl="1"/>
            <a:r>
              <a:rPr lang="en-US" dirty="0" smtClean="0"/>
              <a:t>Production</a:t>
            </a:r>
            <a:r>
              <a:rPr lang="en-US" dirty="0"/>
              <a:t>, Functional, </a:t>
            </a:r>
            <a:r>
              <a:rPr lang="en-US" dirty="0" smtClean="0"/>
              <a:t>Qualification</a:t>
            </a:r>
          </a:p>
          <a:p>
            <a:endParaRPr lang="it-I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773C-A7AA-4C50-B102-864434EC9D82}" type="slidenum">
              <a:rPr lang="it-IT" smtClean="0"/>
              <a:t>53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4549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Xilinx test FW option </a:t>
            </a:r>
            <a:r>
              <a:rPr lang="en-US" sz="3600" dirty="0" smtClean="0"/>
              <a:t>2: SDK integration</a:t>
            </a:r>
            <a:endParaRPr lang="en-US" sz="36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1913628" y="1786919"/>
            <a:ext cx="1445791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Management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BUS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6798844" y="1833614"/>
            <a:ext cx="1034732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JESD IF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</a:rPr>
              <a:t>Link 0-7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6798843" y="2966556"/>
            <a:ext cx="1034733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JESD IF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</a:rPr>
              <a:t>Link 8-15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6693656" y="4085066"/>
            <a:ext cx="1151728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4x10G Eth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</a:rPr>
              <a:t>Link 16-19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5672274" y="1833614"/>
            <a:ext cx="757239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Data 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</a:rPr>
              <a:t>buffer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 rot="16200000">
            <a:off x="6291014" y="1972114"/>
            <a:ext cx="646330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FFT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3314431" y="5505011"/>
            <a:ext cx="1485038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rgbClr val="000000"/>
                </a:solidFill>
              </a:rPr>
              <a:t>Select I/O</a:t>
            </a:r>
            <a:endParaRPr lang="it-IT" dirty="0">
              <a:solidFill>
                <a:srgbClr val="000000"/>
              </a:solidFill>
            </a:endParaRPr>
          </a:p>
          <a:p>
            <a:pPr algn="ctr"/>
            <a:r>
              <a:rPr lang="en-US" dirty="0" smtClean="0">
                <a:solidFill>
                  <a:srgbClr val="000000"/>
                </a:solidFill>
              </a:rPr>
              <a:t>16 </a:t>
            </a:r>
            <a:r>
              <a:rPr lang="en-US" dirty="0" smtClean="0">
                <a:solidFill>
                  <a:srgbClr val="FF0000"/>
                </a:solidFill>
              </a:rPr>
              <a:t>+ HSQ</a:t>
            </a:r>
          </a:p>
        </p:txBody>
      </p:sp>
      <p:sp>
        <p:nvSpPr>
          <p:cNvPr id="18" name="CasellaDiTesto 17"/>
          <p:cNvSpPr txBox="1"/>
          <p:nvPr/>
        </p:nvSpPr>
        <p:spPr>
          <a:xfrm>
            <a:off x="4864389" y="5505011"/>
            <a:ext cx="1485038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rgbClr val="000000"/>
                </a:solidFill>
              </a:rPr>
              <a:t>Select I/O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</a:rPr>
              <a:t>16 </a:t>
            </a:r>
            <a:r>
              <a:rPr lang="en-US" dirty="0" smtClean="0">
                <a:solidFill>
                  <a:srgbClr val="FF0000"/>
                </a:solidFill>
              </a:rPr>
              <a:t>+ HSQ</a:t>
            </a:r>
          </a:p>
        </p:txBody>
      </p:sp>
      <p:sp>
        <p:nvSpPr>
          <p:cNvPr id="19" name="CasellaDiTesto 18"/>
          <p:cNvSpPr txBox="1"/>
          <p:nvPr/>
        </p:nvSpPr>
        <p:spPr>
          <a:xfrm>
            <a:off x="5672274" y="2966556"/>
            <a:ext cx="757239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Data 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</a:rPr>
              <a:t>buffer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0" name="CasellaDiTesto 19"/>
          <p:cNvSpPr txBox="1"/>
          <p:nvPr/>
        </p:nvSpPr>
        <p:spPr>
          <a:xfrm rot="16200000">
            <a:off x="6291014" y="3105056"/>
            <a:ext cx="646330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FFT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3" name="Freccia bidirezionale orizzontale 22"/>
          <p:cNvSpPr/>
          <p:nvPr/>
        </p:nvSpPr>
        <p:spPr>
          <a:xfrm>
            <a:off x="5155396" y="2043443"/>
            <a:ext cx="516878" cy="280157"/>
          </a:xfrm>
          <a:prstGeom prst="left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ccia bidirezionale orizzontale 26"/>
          <p:cNvSpPr/>
          <p:nvPr/>
        </p:nvSpPr>
        <p:spPr>
          <a:xfrm>
            <a:off x="3678218" y="1966456"/>
            <a:ext cx="846414" cy="280157"/>
          </a:xfrm>
          <a:prstGeom prst="left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ccia bidirezionale orizzontale 27"/>
          <p:cNvSpPr/>
          <p:nvPr/>
        </p:nvSpPr>
        <p:spPr>
          <a:xfrm>
            <a:off x="5230096" y="4264602"/>
            <a:ext cx="1342170" cy="373275"/>
          </a:xfrm>
          <a:prstGeom prst="left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ccia bidirezionale orizzontale 31"/>
          <p:cNvSpPr/>
          <p:nvPr/>
        </p:nvSpPr>
        <p:spPr>
          <a:xfrm>
            <a:off x="5155396" y="3112723"/>
            <a:ext cx="516878" cy="280157"/>
          </a:xfrm>
          <a:prstGeom prst="left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ccia destra 33"/>
          <p:cNvSpPr/>
          <p:nvPr/>
        </p:nvSpPr>
        <p:spPr>
          <a:xfrm rot="5400000">
            <a:off x="4436206" y="5158377"/>
            <a:ext cx="435060" cy="25820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ccia destra 35"/>
          <p:cNvSpPr/>
          <p:nvPr/>
        </p:nvSpPr>
        <p:spPr>
          <a:xfrm rot="16200000">
            <a:off x="4755762" y="5158377"/>
            <a:ext cx="435060" cy="25820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asellaDiTesto 21"/>
          <p:cNvSpPr txBox="1"/>
          <p:nvPr/>
        </p:nvSpPr>
        <p:spPr>
          <a:xfrm>
            <a:off x="6798843" y="2479945"/>
            <a:ext cx="1034733" cy="33855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DRP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6798845" y="3612887"/>
            <a:ext cx="1034733" cy="33855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DRP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26" name="Freccia bidirezionale orizzontale 25"/>
          <p:cNvSpPr/>
          <p:nvPr/>
        </p:nvSpPr>
        <p:spPr>
          <a:xfrm>
            <a:off x="3386469" y="3696938"/>
            <a:ext cx="3353879" cy="167428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CasellaDiTesto 28"/>
          <p:cNvSpPr txBox="1"/>
          <p:nvPr/>
        </p:nvSpPr>
        <p:spPr>
          <a:xfrm>
            <a:off x="6740348" y="4731397"/>
            <a:ext cx="1034733" cy="33855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DRP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30" name="Freccia bidirezionale orizzontale 29"/>
          <p:cNvSpPr/>
          <p:nvPr/>
        </p:nvSpPr>
        <p:spPr>
          <a:xfrm>
            <a:off x="3386470" y="4815448"/>
            <a:ext cx="3295382" cy="192948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CasellaDiTesto 34"/>
          <p:cNvSpPr txBox="1"/>
          <p:nvPr/>
        </p:nvSpPr>
        <p:spPr>
          <a:xfrm>
            <a:off x="393137" y="4221321"/>
            <a:ext cx="1445791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DDR IF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XSDB </a:t>
            </a:r>
          </a:p>
        </p:txBody>
      </p:sp>
      <p:sp>
        <p:nvSpPr>
          <p:cNvPr id="37" name="CasellaDiTesto 36"/>
          <p:cNvSpPr txBox="1"/>
          <p:nvPr/>
        </p:nvSpPr>
        <p:spPr>
          <a:xfrm>
            <a:off x="393136" y="2683638"/>
            <a:ext cx="1445792" cy="92333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000000"/>
                </a:solidFill>
              </a:rPr>
              <a:t>Microblaze</a:t>
            </a:r>
            <a:endParaRPr lang="en-US" dirty="0" smtClean="0">
              <a:solidFill>
                <a:srgbClr val="000000"/>
              </a:solidFill>
            </a:endParaRPr>
          </a:p>
          <a:p>
            <a:pPr algn="ctr"/>
            <a:r>
              <a:rPr lang="en-US" dirty="0" smtClean="0">
                <a:solidFill>
                  <a:srgbClr val="000000"/>
                </a:solidFill>
              </a:rPr>
              <a:t>32 Bit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</a:rPr>
              <a:t>200 </a:t>
            </a:r>
            <a:r>
              <a:rPr lang="en-US" dirty="0" err="1" smtClean="0">
                <a:solidFill>
                  <a:srgbClr val="000000"/>
                </a:solidFill>
              </a:rPr>
              <a:t>Mhz</a:t>
            </a: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38" name="CasellaDiTesto 37"/>
          <p:cNvSpPr txBox="1"/>
          <p:nvPr/>
        </p:nvSpPr>
        <p:spPr>
          <a:xfrm>
            <a:off x="393136" y="3719155"/>
            <a:ext cx="1445791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AXI DMA</a:t>
            </a:r>
          </a:p>
        </p:txBody>
      </p:sp>
      <p:sp>
        <p:nvSpPr>
          <p:cNvPr id="39" name="Freccia destra 38"/>
          <p:cNvSpPr/>
          <p:nvPr/>
        </p:nvSpPr>
        <p:spPr>
          <a:xfrm>
            <a:off x="1913629" y="2977514"/>
            <a:ext cx="604946" cy="35245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ccia bidirezionale orizzontale 39"/>
          <p:cNvSpPr/>
          <p:nvPr/>
        </p:nvSpPr>
        <p:spPr>
          <a:xfrm>
            <a:off x="1913628" y="3770976"/>
            <a:ext cx="585251" cy="280157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ccia bidirezionale orizzontale 40"/>
          <p:cNvSpPr/>
          <p:nvPr/>
        </p:nvSpPr>
        <p:spPr>
          <a:xfrm>
            <a:off x="1913628" y="4443090"/>
            <a:ext cx="585251" cy="280157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ttangolo 41"/>
          <p:cNvSpPr/>
          <p:nvPr/>
        </p:nvSpPr>
        <p:spPr>
          <a:xfrm>
            <a:off x="2518575" y="2599924"/>
            <a:ext cx="588415" cy="281169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CasellaDiTesto 42"/>
          <p:cNvSpPr txBox="1"/>
          <p:nvPr/>
        </p:nvSpPr>
        <p:spPr>
          <a:xfrm rot="16200000">
            <a:off x="1891562" y="3591051"/>
            <a:ext cx="18658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AXI BUS TEST</a:t>
            </a:r>
          </a:p>
        </p:txBody>
      </p:sp>
      <p:sp>
        <p:nvSpPr>
          <p:cNvPr id="44" name="Freccia bidirezionale orizzontale 43"/>
          <p:cNvSpPr/>
          <p:nvPr/>
        </p:nvSpPr>
        <p:spPr>
          <a:xfrm>
            <a:off x="3386470" y="2599924"/>
            <a:ext cx="3353879" cy="167428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ttangolo 20"/>
          <p:cNvSpPr/>
          <p:nvPr/>
        </p:nvSpPr>
        <p:spPr>
          <a:xfrm>
            <a:off x="4524632" y="1833615"/>
            <a:ext cx="630763" cy="3196500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100000"/>
                  <a:shade val="100000"/>
                  <a:satMod val="130000"/>
                  <a:alpha val="77000"/>
                </a:schemeClr>
              </a:gs>
              <a:gs pos="100000">
                <a:schemeClr val="accent3">
                  <a:tint val="50000"/>
                  <a:shade val="100000"/>
                  <a:satMod val="350000"/>
                  <a:alpha val="77000"/>
                </a:schemeClr>
              </a:gs>
            </a:gsLst>
            <a:lin ang="16200000" scaled="0"/>
            <a:tileRect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asellaDiTesto 15"/>
          <p:cNvSpPr txBox="1"/>
          <p:nvPr/>
        </p:nvSpPr>
        <p:spPr>
          <a:xfrm rot="16200000">
            <a:off x="3634845" y="3162047"/>
            <a:ext cx="24186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AXI BUS OXFORD</a:t>
            </a:r>
          </a:p>
        </p:txBody>
      </p:sp>
      <p:sp>
        <p:nvSpPr>
          <p:cNvPr id="5" name="Freccia bidirezionale orizzontale 4"/>
          <p:cNvSpPr/>
          <p:nvPr/>
        </p:nvSpPr>
        <p:spPr>
          <a:xfrm>
            <a:off x="3412889" y="2977514"/>
            <a:ext cx="789804" cy="635373"/>
          </a:xfrm>
          <a:prstGeom prst="leftRightArrow">
            <a:avLst>
              <a:gd name="adj1" fmla="val 65728"/>
              <a:gd name="adj2" fmla="val 38511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7" name="Freccia sinistra 6"/>
          <p:cNvSpPr/>
          <p:nvPr/>
        </p:nvSpPr>
        <p:spPr>
          <a:xfrm>
            <a:off x="3445876" y="4059111"/>
            <a:ext cx="727169" cy="615719"/>
          </a:xfrm>
          <a:prstGeom prst="lef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36000" tIns="46800" rIns="36000" bIns="46800" rtlCol="0">
            <a:spAutoFit/>
          </a:bodyPr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5" name="CasellaDiTesto 44"/>
          <p:cNvSpPr txBox="1"/>
          <p:nvPr/>
        </p:nvSpPr>
        <p:spPr>
          <a:xfrm>
            <a:off x="393136" y="4976561"/>
            <a:ext cx="1445791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System monitor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7" name="Freccia bidirezionale orizzontale 46"/>
          <p:cNvSpPr/>
          <p:nvPr/>
        </p:nvSpPr>
        <p:spPr>
          <a:xfrm>
            <a:off x="1913628" y="5131464"/>
            <a:ext cx="585251" cy="280157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asellaDiTesto 3"/>
          <p:cNvSpPr txBox="1"/>
          <p:nvPr/>
        </p:nvSpPr>
        <p:spPr>
          <a:xfrm rot="16200000">
            <a:off x="3190142" y="1955105"/>
            <a:ext cx="646331" cy="30995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36000" tIns="46800" rIns="36000" bIns="46800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Master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46" name="CasellaDiTesto 45"/>
          <p:cNvSpPr txBox="1"/>
          <p:nvPr/>
        </p:nvSpPr>
        <p:spPr>
          <a:xfrm rot="16200000">
            <a:off x="4069235" y="3128824"/>
            <a:ext cx="646331" cy="30995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36000" tIns="46800" rIns="36000" bIns="46800" rtlCol="0">
            <a:spAutoFit/>
          </a:bodyPr>
          <a:lstStyle>
            <a:defPPr>
              <a:defRPr lang="it-IT"/>
            </a:defPPr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Slave</a:t>
            </a:r>
          </a:p>
        </p:txBody>
      </p:sp>
      <p:sp>
        <p:nvSpPr>
          <p:cNvPr id="48" name="CasellaDiTesto 47"/>
          <p:cNvSpPr txBox="1"/>
          <p:nvPr/>
        </p:nvSpPr>
        <p:spPr>
          <a:xfrm rot="16200000">
            <a:off x="4062589" y="4196685"/>
            <a:ext cx="646331" cy="30995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36000" tIns="46800" rIns="36000" bIns="46800" rtlCol="0">
            <a:spAutoFit/>
          </a:bodyPr>
          <a:lstStyle>
            <a:defPPr>
              <a:defRPr lang="it-IT"/>
            </a:defPPr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Slave</a:t>
            </a:r>
          </a:p>
        </p:txBody>
      </p:sp>
      <p:sp>
        <p:nvSpPr>
          <p:cNvPr id="49" name="CasellaDiTesto 48"/>
          <p:cNvSpPr txBox="1"/>
          <p:nvPr/>
        </p:nvSpPr>
        <p:spPr>
          <a:xfrm rot="16200000">
            <a:off x="2938804" y="3134742"/>
            <a:ext cx="646331" cy="30995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36000" tIns="46800" rIns="36000" bIns="46800" rtlCol="0">
            <a:spAutoFit/>
          </a:bodyPr>
          <a:lstStyle>
            <a:defPPr>
              <a:defRPr lang="it-IT"/>
            </a:defPPr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Slave</a:t>
            </a:r>
          </a:p>
        </p:txBody>
      </p:sp>
      <p:sp>
        <p:nvSpPr>
          <p:cNvPr id="50" name="CasellaDiTesto 49"/>
          <p:cNvSpPr txBox="1"/>
          <p:nvPr/>
        </p:nvSpPr>
        <p:spPr>
          <a:xfrm rot="16200000">
            <a:off x="2957564" y="4219319"/>
            <a:ext cx="646331" cy="30995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36000" tIns="46800" rIns="36000" bIns="46800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Master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3472166" y="3078974"/>
            <a:ext cx="730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BRam</a:t>
            </a:r>
            <a:endParaRPr lang="en-US" dirty="0"/>
          </a:p>
        </p:txBody>
      </p:sp>
      <p:sp>
        <p:nvSpPr>
          <p:cNvPr id="11" name="Segnaposto numero diapositiva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68385-6410-D74E-A08D-29D5E3E6CBF1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9436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773C-A7AA-4C50-B102-864434EC9D82}" type="slidenum">
              <a:rPr lang="it-IT" smtClean="0"/>
              <a:t>6</a:t>
            </a:fld>
            <a:endParaRPr lang="it-IT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TPM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LFAA</a:t>
            </a: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288"/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246" t="-1402" r="-1246" b="-1402"/>
          <a:stretch/>
        </p:blipFill>
        <p:spPr>
          <a:xfrm>
            <a:off x="222539" y="1836985"/>
            <a:ext cx="2292061" cy="1456305"/>
          </a:xfrm>
          <a:prstGeom prst="rect">
            <a:avLst/>
          </a:prstGeom>
          <a:ln>
            <a:solidFill>
              <a:srgbClr val="4F81BD"/>
            </a:solidFill>
          </a:ln>
        </p:spPr>
      </p:pic>
      <p:cxnSp>
        <p:nvCxnSpPr>
          <p:cNvPr id="10" name="Connettore 2 23"/>
          <p:cNvCxnSpPr/>
          <p:nvPr/>
        </p:nvCxnSpPr>
        <p:spPr>
          <a:xfrm flipV="1">
            <a:off x="1932514" y="2744660"/>
            <a:ext cx="1174749" cy="8469"/>
          </a:xfrm>
          <a:prstGeom prst="straightConnector1">
            <a:avLst/>
          </a:prstGeom>
          <a:ln w="12700" cmpd="sng">
            <a:tailEnd type="arrow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ttangolo 25"/>
          <p:cNvSpPr/>
          <p:nvPr/>
        </p:nvSpPr>
        <p:spPr>
          <a:xfrm>
            <a:off x="991132" y="3714309"/>
            <a:ext cx="70098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 smtClean="0">
                <a:solidFill>
                  <a:schemeClr val="bg2">
                    <a:lumMod val="25000"/>
                  </a:schemeClr>
                </a:solidFill>
              </a:rPr>
              <a:t>Tile:  16   Antennas,  2 Pol,  32 Channels</a:t>
            </a:r>
            <a:endParaRPr lang="it-IT" sz="16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9" name="Picture 16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831"/>
          <a:stretch/>
        </p:blipFill>
        <p:spPr bwMode="auto">
          <a:xfrm>
            <a:off x="3141133" y="2009243"/>
            <a:ext cx="4800604" cy="18845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5874" y="5394195"/>
            <a:ext cx="584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i="1" dirty="0" smtClean="0">
                <a:solidFill>
                  <a:schemeClr val="bg2">
                    <a:lumMod val="25000"/>
                  </a:schemeClr>
                </a:solidFill>
              </a:rPr>
              <a:t>AADC-TEL.LFAA.SE.MGT-AADC-PL-002</a:t>
            </a:r>
          </a:p>
          <a:p>
            <a:r>
              <a:rPr lang="en-US" sz="1400" i="1" dirty="0">
                <a:solidFill>
                  <a:schemeClr val="bg2">
                    <a:lumMod val="25000"/>
                  </a:schemeClr>
                </a:solidFill>
              </a:rPr>
              <a:t>Low Frequency Aperture </a:t>
            </a:r>
            <a:r>
              <a:rPr lang="en-US" sz="1400" i="1" dirty="0" smtClean="0">
                <a:solidFill>
                  <a:schemeClr val="bg2">
                    <a:lumMod val="25000"/>
                  </a:schemeClr>
                </a:solidFill>
              </a:rPr>
              <a:t>Array Technical Description, Issue 1, 2013</a:t>
            </a:r>
            <a:endParaRPr lang="it-IT" sz="1400" i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1" name="Picture 5" descr="Rx+Tile processor.png"/>
          <p:cNvPicPr>
            <a:picLocks noGrp="1"/>
          </p:cNvPicPr>
          <p:nvPr>
            <p:ph idx="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131"/>
          <a:stretch>
            <a:fillRect/>
          </a:stretch>
        </p:blipFill>
        <p:spPr bwMode="auto">
          <a:xfrm>
            <a:off x="6139615" y="4111014"/>
            <a:ext cx="2775785" cy="1898467"/>
          </a:xfrm>
          <a:prstGeom prst="rect">
            <a:avLst/>
          </a:prstGeom>
          <a:noFill/>
          <a:ln w="9525" cmpd="sng">
            <a:solidFill>
              <a:srgbClr val="4F81BD"/>
            </a:solidFill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4086450" y="4566878"/>
            <a:ext cx="203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Tile processor </a:t>
            </a:r>
            <a:r>
              <a:rPr lang="en-US" sz="1600" dirty="0" smtClean="0">
                <a:solidFill>
                  <a:schemeClr val="bg2">
                    <a:lumMod val="25000"/>
                  </a:schemeClr>
                </a:solidFill>
              </a:rPr>
              <a:t>implementation</a:t>
            </a:r>
            <a:endParaRPr lang="it-IT" sz="16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65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773C-A7AA-4C50-B102-864434EC9D82}" type="slidenum">
              <a:rPr lang="it-IT" smtClean="0"/>
              <a:t>7</a:t>
            </a:fld>
            <a:endParaRPr lang="it-IT"/>
          </a:p>
        </p:txBody>
      </p:sp>
      <p:sp>
        <p:nvSpPr>
          <p:cNvPr id="5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i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TPM-ADU 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first concept, Jan 2014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Main function co-existence:</a:t>
            </a:r>
          </a:p>
          <a:p>
            <a:pPr lvl="1">
              <a:buFont typeface="Comic Sans MS" panose="030F0702030302020204" pitchFamily="66" charset="0"/>
              <a:buChar char="–"/>
            </a:pPr>
            <a:r>
              <a:rPr lang="en-US" sz="2000" dirty="0" smtClean="0"/>
              <a:t>Online digital data processing: 2 </a:t>
            </a:r>
            <a:r>
              <a:rPr lang="en-US" sz="2000" dirty="0"/>
              <a:t>large </a:t>
            </a:r>
            <a:r>
              <a:rPr lang="en-US" sz="2000" dirty="0" smtClean="0"/>
              <a:t>FPGAs</a:t>
            </a:r>
          </a:p>
          <a:p>
            <a:pPr lvl="1">
              <a:buFont typeface="Comic Sans MS" panose="030F0702030302020204" pitchFamily="66" charset="0"/>
              <a:buChar char="–"/>
            </a:pPr>
            <a:r>
              <a:rPr lang="en-US" sz="2000" dirty="0" smtClean="0"/>
              <a:t>Analog to digital low noise conversion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800" dirty="0"/>
              <a:t>32 analog </a:t>
            </a:r>
            <a:r>
              <a:rPr lang="en-US" sz="1800" dirty="0" smtClean="0"/>
              <a:t>input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800" dirty="0" smtClean="0"/>
              <a:t>Up to 1 </a:t>
            </a:r>
            <a:r>
              <a:rPr lang="en-US" sz="1800" dirty="0"/>
              <a:t>G</a:t>
            </a:r>
            <a:r>
              <a:rPr lang="en-US" sz="1800" dirty="0" smtClean="0"/>
              <a:t>iga sample at 8 bit</a:t>
            </a:r>
          </a:p>
          <a:p>
            <a:pPr lvl="1">
              <a:buFont typeface="Comic Sans MS" panose="030F0702030302020204" pitchFamily="66" charset="0"/>
              <a:buChar char="–"/>
            </a:pPr>
            <a:r>
              <a:rPr lang="en-US" sz="2000" dirty="0" smtClean="0"/>
              <a:t>Board management</a:t>
            </a:r>
          </a:p>
          <a:p>
            <a:r>
              <a:rPr lang="en-US" sz="2400" dirty="0" smtClean="0"/>
              <a:t>Mechanical specs: max</a:t>
            </a:r>
            <a:r>
              <a:rPr lang="en-US" sz="2400" dirty="0"/>
              <a:t> </a:t>
            </a:r>
            <a:r>
              <a:rPr lang="en-US" sz="2400" dirty="0" smtClean="0"/>
              <a:t>4U</a:t>
            </a:r>
          </a:p>
          <a:p>
            <a:r>
              <a:rPr lang="en-US" sz="2400" dirty="0" smtClean="0"/>
              <a:t>Total power &lt; 90 Watt</a:t>
            </a:r>
          </a:p>
          <a:p>
            <a:r>
              <a:rPr lang="en-US" sz="2400" dirty="0" smtClean="0"/>
              <a:t>Cost, testability &amp;  </a:t>
            </a:r>
            <a:r>
              <a:rPr lang="it-IT" sz="2400" dirty="0" smtClean="0"/>
              <a:t>manufacturability</a:t>
            </a:r>
          </a:p>
        </p:txBody>
      </p:sp>
      <p:sp>
        <p:nvSpPr>
          <p:cNvPr id="7" name="Rettangolo 7"/>
          <p:cNvSpPr/>
          <p:nvPr/>
        </p:nvSpPr>
        <p:spPr>
          <a:xfrm rot="16200000">
            <a:off x="5829172" y="3323957"/>
            <a:ext cx="503372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Feasibility study</a:t>
            </a:r>
            <a:endParaRPr lang="en-US" sz="5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8" name="Freccia destra con strisce 8"/>
          <p:cNvSpPr/>
          <p:nvPr/>
        </p:nvSpPr>
        <p:spPr>
          <a:xfrm>
            <a:off x="6660232" y="3429000"/>
            <a:ext cx="792088" cy="792088"/>
          </a:xfrm>
          <a:prstGeom prst="striped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1187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773C-A7AA-4C50-B102-864434EC9D82}" type="slidenum">
              <a:rPr lang="it-IT" smtClean="0"/>
              <a:t>8</a:t>
            </a:fld>
            <a:endParaRPr lang="it-IT"/>
          </a:p>
        </p:txBody>
      </p:sp>
      <p:sp>
        <p:nvSpPr>
          <p:cNvPr id="6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Feasibility study topics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168" y="1412776"/>
            <a:ext cx="2795829" cy="1872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magine 6" descr="Cestello_6U_complessivo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04248" y="3429000"/>
            <a:ext cx="1615739" cy="2736922"/>
          </a:xfrm>
          <a:prstGeom prst="rect">
            <a:avLst/>
          </a:prstGeom>
        </p:spPr>
      </p:pic>
      <p:sp>
        <p:nvSpPr>
          <p:cNvPr id="9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Main device: FPGA &amp; AD</a:t>
            </a:r>
          </a:p>
          <a:p>
            <a:r>
              <a:rPr lang="en-US" sz="2400" dirty="0" smtClean="0"/>
              <a:t>Rack assembly</a:t>
            </a:r>
          </a:p>
          <a:p>
            <a:r>
              <a:rPr lang="en-US" sz="2400" dirty="0" smtClean="0"/>
              <a:t>Board size &amp; Power dissipation</a:t>
            </a:r>
          </a:p>
          <a:p>
            <a:r>
              <a:rPr lang="en-US" sz="2400" dirty="0" smtClean="0"/>
              <a:t>Board technology</a:t>
            </a:r>
          </a:p>
          <a:p>
            <a:pPr lvl="1">
              <a:buFont typeface="Comic Sans MS" panose="030F0702030302020204" pitchFamily="66" charset="0"/>
              <a:buChar char="–"/>
            </a:pPr>
            <a:r>
              <a:rPr lang="en-US" sz="2000" dirty="0" smtClean="0"/>
              <a:t>PCB build-up</a:t>
            </a:r>
          </a:p>
          <a:p>
            <a:pPr lvl="1">
              <a:buFont typeface="Comic Sans MS" panose="030F0702030302020204" pitchFamily="66" charset="0"/>
              <a:buChar char="–"/>
            </a:pPr>
            <a:r>
              <a:rPr lang="en-US" sz="2000" dirty="0" smtClean="0"/>
              <a:t>Isolation criteria</a:t>
            </a:r>
          </a:p>
          <a:p>
            <a:pPr lvl="1">
              <a:buFont typeface="Comic Sans MS" panose="030F0702030302020204" pitchFamily="66" charset="0"/>
              <a:buChar char="–"/>
            </a:pPr>
            <a:r>
              <a:rPr lang="en-US" sz="2000" dirty="0" smtClean="0"/>
              <a:t>Sampling clock architecture</a:t>
            </a:r>
          </a:p>
        </p:txBody>
      </p:sp>
    </p:spTree>
    <p:extLst>
      <p:ext uri="{BB962C8B-B14F-4D97-AF65-F5344CB8AC3E}">
        <p14:creationId xmlns:p14="http://schemas.microsoft.com/office/powerpoint/2010/main" val="350200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773C-A7AA-4C50-B102-864434EC9D82}" type="slidenum">
              <a:rPr lang="it-IT" smtClean="0"/>
              <a:t>9</a:t>
            </a:fld>
            <a:endParaRPr lang="it-IT"/>
          </a:p>
        </p:txBody>
      </p:sp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8134350" cy="1325563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Feasibility output: main devices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Direct support from market leader suppliers</a:t>
            </a:r>
          </a:p>
          <a:p>
            <a:pPr lvl="1">
              <a:buFont typeface="Comic Sans MS" panose="030F0702030302020204" pitchFamily="66" charset="0"/>
              <a:buChar char="–"/>
            </a:pPr>
            <a:r>
              <a:rPr lang="en-US" dirty="0" smtClean="0"/>
              <a:t>Xilinx: state of the art 20nm Ultrascale FPGA, and early access program</a:t>
            </a:r>
          </a:p>
          <a:p>
            <a:pPr lvl="1">
              <a:buFont typeface="Comic Sans MS" panose="030F0702030302020204" pitchFamily="66" charset="0"/>
              <a:buChar char="–"/>
            </a:pPr>
            <a:r>
              <a:rPr lang="en-US" dirty="0" smtClean="0"/>
              <a:t>Analog Device: last devices close to release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 smtClean="0"/>
              <a:t>JESDB 14 bit 1 GHz dual channel AD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 smtClean="0"/>
              <a:t>JESDB PLL 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 smtClean="0"/>
              <a:t>Ultra High PSRR linear regulator for AD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 smtClean="0"/>
              <a:t>SKA DEMO FMC board to performance evaluation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7655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3520</TotalTime>
  <Words>2681</Words>
  <Application>Microsoft Macintosh PowerPoint</Application>
  <PresentationFormat>Presentazione su schermo (4:3)</PresentationFormat>
  <Paragraphs>764</Paragraphs>
  <Slides>54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4</vt:i4>
      </vt:variant>
      <vt:variant>
        <vt:lpstr>Titoli diapositive</vt:lpstr>
      </vt:variant>
      <vt:variant>
        <vt:i4>54</vt:i4>
      </vt:variant>
    </vt:vector>
  </HeadingPairs>
  <TitlesOfParts>
    <vt:vector size="58" baseType="lpstr">
      <vt:lpstr>Office Theme</vt:lpstr>
      <vt:lpstr>3_Office Theme</vt:lpstr>
      <vt:lpstr>2_Office Theme</vt:lpstr>
      <vt:lpstr>1_Office Theme</vt:lpstr>
      <vt:lpstr>iTPM</vt:lpstr>
      <vt:lpstr>Who we are</vt:lpstr>
      <vt:lpstr>Beginning…</vt:lpstr>
      <vt:lpstr>AADC Participants and Partners</vt:lpstr>
      <vt:lpstr>Initial board proposal</vt:lpstr>
      <vt:lpstr>iTPM in LFAA</vt:lpstr>
      <vt:lpstr>iTPM-ADU first concept, Jan 2014</vt:lpstr>
      <vt:lpstr>Feasibility study topics</vt:lpstr>
      <vt:lpstr>Feasibility output: main devices</vt:lpstr>
      <vt:lpstr>FPGA Xilinx Ultrascale: 20 nm device</vt:lpstr>
      <vt:lpstr>AD9680 Datasheet </vt:lpstr>
      <vt:lpstr>Feasibility output: preliminary board design</vt:lpstr>
      <vt:lpstr>Performed activities</vt:lpstr>
      <vt:lpstr>Current &amp; future activities</vt:lpstr>
      <vt:lpstr>Activity Breakdown</vt:lpstr>
      <vt:lpstr>iTPM key</vt:lpstr>
      <vt:lpstr>Presentazione di PowerPoint</vt:lpstr>
      <vt:lpstr>ADC related issues (partial)</vt:lpstr>
      <vt:lpstr>Stripline technology, 10 G JESDB, 10Geth, Analog Signal, Analog clocks</vt:lpstr>
      <vt:lpstr>Analogue input &amp; JESD clock layout</vt:lpstr>
      <vt:lpstr>iTPM features</vt:lpstr>
      <vt:lpstr>iTPM board</vt:lpstr>
      <vt:lpstr>Acquisition and processing architecture</vt:lpstr>
      <vt:lpstr>Mechanical specification</vt:lpstr>
      <vt:lpstr>Management</vt:lpstr>
      <vt:lpstr>Monitoring</vt:lpstr>
      <vt:lpstr> Data synchronization JESD204B, sub1</vt:lpstr>
      <vt:lpstr>Power consumption</vt:lpstr>
      <vt:lpstr>iTPM Numbers</vt:lpstr>
      <vt:lpstr>RF qualification</vt:lpstr>
      <vt:lpstr>RF qualification</vt:lpstr>
      <vt:lpstr>ADU Board Test Setup</vt:lpstr>
      <vt:lpstr>Spurious Free Dynamic Range</vt:lpstr>
      <vt:lpstr>Effective Number of Bit </vt:lpstr>
      <vt:lpstr>Cross-Talk Measurement</vt:lpstr>
      <vt:lpstr>Cross-Talk Measurement</vt:lpstr>
      <vt:lpstr>Return Loss</vt:lpstr>
      <vt:lpstr>Measurement Summary </vt:lpstr>
      <vt:lpstr>iTPM qualification &amp; testing</vt:lpstr>
      <vt:lpstr>Test Objectives</vt:lpstr>
      <vt:lpstr>iTPM Test strategy</vt:lpstr>
      <vt:lpstr>iTPM Test Implementation</vt:lpstr>
      <vt:lpstr>Test requirement</vt:lpstr>
      <vt:lpstr>Functional &amp; Qualification set up</vt:lpstr>
      <vt:lpstr>RF JIG Architecture</vt:lpstr>
      <vt:lpstr>Single signal path iTPM RF generator:</vt:lpstr>
      <vt:lpstr>Filter selection</vt:lpstr>
      <vt:lpstr>RF performances</vt:lpstr>
      <vt:lpstr>iTPM Next release: 2.0</vt:lpstr>
      <vt:lpstr>Thanks !!!</vt:lpstr>
      <vt:lpstr>RF Qualification FW function</vt:lpstr>
      <vt:lpstr>RF qualification: measures calculation</vt:lpstr>
      <vt:lpstr>ITPM Test Implementation</vt:lpstr>
      <vt:lpstr>Xilinx test FW option 2: SDK integration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ITPM Progress Meeting</dc:title>
  <dc:creator>Monica</dc:creator>
  <cp:lastModifiedBy>Sandro Pastore</cp:lastModifiedBy>
  <cp:revision>201</cp:revision>
  <dcterms:created xsi:type="dcterms:W3CDTF">2015-12-11T09:42:49Z</dcterms:created>
  <dcterms:modified xsi:type="dcterms:W3CDTF">2016-05-10T10:43:07Z</dcterms:modified>
</cp:coreProperties>
</file>