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64" r:id="rId3"/>
    <p:sldId id="265" r:id="rId4"/>
    <p:sldId id="267" r:id="rId5"/>
    <p:sldId id="268" r:id="rId6"/>
    <p:sldId id="266" r:id="rId7"/>
    <p:sldId id="263" r:id="rId8"/>
    <p:sldId id="259" r:id="rId9"/>
    <p:sldId id="258" r:id="rId10"/>
    <p:sldId id="260" r:id="rId11"/>
    <p:sldId id="262" r:id="rId12"/>
    <p:sldId id="257" r:id="rId13"/>
    <p:sldId id="256" r:id="rId14"/>
    <p:sldId id="269" r:id="rId15"/>
    <p:sldId id="270" r:id="rId16"/>
    <p:sldId id="271" r:id="rId17"/>
    <p:sldId id="272" r:id="rId18"/>
    <p:sldId id="276" r:id="rId19"/>
    <p:sldId id="278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9" autoAdjust="0"/>
  </p:normalViewPr>
  <p:slideViewPr>
    <p:cSldViewPr snapToGrid="0">
      <p:cViewPr>
        <p:scale>
          <a:sx n="72" d="100"/>
          <a:sy n="72" d="100"/>
        </p:scale>
        <p:origin x="-1084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1C90-F213-4BD5-94A7-4E1C9DC9B0E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845C-AB1E-49AD-85AD-FB5E3AA97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7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3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7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8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07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83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4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r>
              <a:rPr lang="it-IT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7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79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5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3373-BD1F-41D0-9369-0813772736CC}" type="datetimeFigureOut">
              <a:rPr lang="en-GB" smtClean="0">
                <a:solidFill>
                  <a:srgbClr val="7F7F7F">
                    <a:tint val="75000"/>
                  </a:srgbClr>
                </a:solidFill>
              </a:rPr>
              <a:pPr/>
              <a:t>11/05/2016</a:t>
            </a:fld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05D8-5C53-4A79-9C2A-2E042C76307E}" type="slidenum">
              <a:rPr lang="en-GB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905" y="6464267"/>
            <a:ext cx="3617103" cy="365125"/>
          </a:xfrm>
        </p:spPr>
        <p:txBody>
          <a:bodyPr/>
          <a:lstStyle/>
          <a:p>
            <a:endParaRPr lang="it-IT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DD7-6583-4CA9-8804-3547A654BF72}" type="slidenum">
              <a:rPr lang="it-IT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it-IT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7" name="Immagine 8" descr="TS_logo_wtbk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58" y="6178125"/>
            <a:ext cx="1398137" cy="902549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245367" y="6459785"/>
            <a:ext cx="3453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FFFF"/>
                </a:solidFill>
              </a:rPr>
              <a:t>M. Alderighi, Osservatorio Astronomico di Arcetri, 22/04/15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1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0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5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1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2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9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3671-E538-4E18-BE0D-19D0EC82AD3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1E33-F379-41B8-9205-7B190ADB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3373-BD1F-41D0-9369-0813772736CC}" type="datetimeFigureOut">
              <a:rPr lang="en-GB" smtClean="0">
                <a:solidFill>
                  <a:srgbClr val="7F7F7F">
                    <a:tint val="75000"/>
                  </a:srgbClr>
                </a:solidFill>
              </a:rPr>
              <a:pPr/>
              <a:t>11/05/2016</a:t>
            </a:fld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05D8-5C53-4A79-9C2A-2E042C76307E}" type="slidenum">
              <a:rPr lang="en-GB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5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6531" y="2723236"/>
            <a:ext cx="6616051" cy="1315573"/>
            <a:chOff x="36051" y="4924989"/>
            <a:chExt cx="6616051" cy="1315573"/>
          </a:xfrm>
        </p:grpSpPr>
        <p:sp>
          <p:nvSpPr>
            <p:cNvPr id="2" name="Text Box 2053"/>
            <p:cNvSpPr txBox="1">
              <a:spLocks noChangeArrowheads="1"/>
            </p:cNvSpPr>
            <p:nvPr/>
          </p:nvSpPr>
          <p:spPr bwMode="auto">
            <a:xfrm>
              <a:off x="36051" y="5040233"/>
              <a:ext cx="6616051" cy="1200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lvl="5" eaLnBrk="0" hangingPunct="0"/>
              <a: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  <a:t>Marco Schiaffino  - Design</a:t>
              </a:r>
              <a:b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</a:br>
              <a: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  <a:t>INAF-ORA</a:t>
              </a:r>
              <a:b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</a:br>
              <a:r>
                <a:rPr lang="en-GB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  <a:t>Radiotelescopio</a:t>
              </a:r>
              <a: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  <a:t> Croce del Nord </a:t>
              </a:r>
            </a:p>
            <a:p>
              <a:pPr lvl="5" eaLnBrk="0" hangingPunct="0"/>
              <a: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urostile Extended" pitchFamily="2" charset="0"/>
                </a:rPr>
                <a:t>Email : m.schiaffino@ira.inaf.it</a:t>
              </a:r>
            </a:p>
          </p:txBody>
        </p:sp>
        <p:pic>
          <p:nvPicPr>
            <p:cNvPr id="3" name="Picture 2" descr="inaf circ colore.psd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425" y="4924989"/>
              <a:ext cx="1298812" cy="1315573"/>
            </a:xfrm>
            <a:prstGeom prst="rect">
              <a:avLst/>
            </a:prstGeom>
          </p:spPr>
        </p:pic>
      </p:grpSp>
      <p:sp>
        <p:nvSpPr>
          <p:cNvPr id="4" name="Text Box 2053"/>
          <p:cNvSpPr txBox="1">
            <a:spLocks noChangeArrowheads="1"/>
          </p:cNvSpPr>
          <p:nvPr/>
        </p:nvSpPr>
        <p:spPr bwMode="auto">
          <a:xfrm>
            <a:off x="519517" y="1711619"/>
            <a:ext cx="653415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urostile Extended" pitchFamily="2" charset="0"/>
              </a:rPr>
              <a:t>AAVS1/LFAA RACK INTEGRATION</a:t>
            </a:r>
            <a:endParaRPr lang="en-US" sz="3600" dirty="0">
              <a:solidFill>
                <a:srgbClr val="FFFFFF"/>
              </a:solidFill>
            </a:endParaRPr>
          </a:p>
          <a:p>
            <a:pPr eaLnBrk="0" hangingPunct="0"/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urostile Extended" pitchFamily="2" charset="0"/>
            </a:endParaRPr>
          </a:p>
        </p:txBody>
      </p:sp>
      <p:sp>
        <p:nvSpPr>
          <p:cNvPr id="7" name="Text Box 2053"/>
          <p:cNvSpPr txBox="1">
            <a:spLocks noChangeArrowheads="1"/>
          </p:cNvSpPr>
          <p:nvPr/>
        </p:nvSpPr>
        <p:spPr bwMode="auto">
          <a:xfrm>
            <a:off x="215158" y="4533955"/>
            <a:ext cx="6616051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5" eaLnBrk="0" hangingPunct="0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 Extended" pitchFamily="2" charset="0"/>
              </a:rPr>
              <a:t>Richard Bennett  - Thermal Analysis</a:t>
            </a:r>
          </a:p>
          <a:p>
            <a:pPr lvl="5" eaLnBrk="0" hangingPunct="0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 Extended" pitchFamily="2" charset="0"/>
              </a:rPr>
              <a:t>UK Astronomy Technology Centre</a:t>
            </a:r>
            <a:b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 Extended" pitchFamily="2" charset="0"/>
              </a:rPr>
            </a:b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 Extended" pitchFamily="2" charset="0"/>
              </a:rPr>
              <a:t>Science and Technology Facilities Council</a:t>
            </a:r>
          </a:p>
          <a:p>
            <a:pPr lvl="5" eaLnBrk="0" hangingPunct="0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 Extended" pitchFamily="2" charset="0"/>
              </a:rPr>
              <a:t>Email : richard.bennett@stfc.ac.uk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7" y="4533955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90994" cy="1143000"/>
          </a:xfrm>
        </p:spPr>
        <p:txBody>
          <a:bodyPr/>
          <a:lstStyle/>
          <a:p>
            <a:pPr algn="ctr"/>
            <a:r>
              <a:rPr lang="en-GB" dirty="0"/>
              <a:t>AAVS1 </a:t>
            </a:r>
            <a:r>
              <a:rPr lang="en-GB" dirty="0" smtClean="0"/>
              <a:t>simulation</a:t>
            </a:r>
            <a:br>
              <a:rPr lang="en-GB" dirty="0" smtClean="0"/>
            </a:br>
            <a:r>
              <a:rPr lang="en-GB" dirty="0" smtClean="0"/>
              <a:t>ADU board temperatures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6" y="1651633"/>
            <a:ext cx="691356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11" idx="0"/>
          </p:cNvCxnSpPr>
          <p:nvPr/>
        </p:nvCxnSpPr>
        <p:spPr>
          <a:xfrm flipV="1">
            <a:off x="1801677" y="3804835"/>
            <a:ext cx="499821" cy="102288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5171" y="4827723"/>
            <a:ext cx="219301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Board temperatures</a:t>
            </a:r>
          </a:p>
          <a:p>
            <a:endParaRPr lang="en-GB" sz="1000" dirty="0" smtClean="0"/>
          </a:p>
          <a:p>
            <a:r>
              <a:rPr lang="en-GB" sz="1000" dirty="0" smtClean="0"/>
              <a:t>analysis (4 TPM present):</a:t>
            </a:r>
          </a:p>
          <a:p>
            <a:r>
              <a:rPr lang="en-GB" sz="1000" dirty="0" smtClean="0"/>
              <a:t>56.4°C, </a:t>
            </a:r>
            <a:r>
              <a:rPr lang="en-GB" sz="1000" dirty="0"/>
              <a:t>56.4°C, </a:t>
            </a:r>
            <a:r>
              <a:rPr lang="en-GB" sz="1000" dirty="0" smtClean="0"/>
              <a:t>56.4°C, 56.4°C</a:t>
            </a:r>
          </a:p>
          <a:p>
            <a:r>
              <a:rPr lang="en-GB" sz="1000" dirty="0" smtClean="0"/>
              <a:t> </a:t>
            </a:r>
            <a:endParaRPr lang="en-GB" sz="1000" dirty="0"/>
          </a:p>
          <a:p>
            <a:r>
              <a:rPr lang="en-GB" sz="1000" dirty="0" smtClean="0"/>
              <a:t>measured (one by one):</a:t>
            </a:r>
          </a:p>
          <a:p>
            <a:r>
              <a:rPr lang="en-GB" sz="1000" dirty="0" smtClean="0"/>
              <a:t>57.3°C</a:t>
            </a:r>
            <a:r>
              <a:rPr lang="en-GB" sz="1000" dirty="0"/>
              <a:t>, </a:t>
            </a:r>
            <a:r>
              <a:rPr lang="en-GB" sz="1000" dirty="0" smtClean="0"/>
              <a:t>56.9°C</a:t>
            </a:r>
            <a:r>
              <a:rPr lang="en-GB" sz="1000" dirty="0"/>
              <a:t>, </a:t>
            </a:r>
            <a:r>
              <a:rPr lang="en-GB" sz="1000" dirty="0" smtClean="0"/>
              <a:t>58.5°C</a:t>
            </a:r>
            <a:r>
              <a:rPr lang="en-GB" sz="1000" dirty="0"/>
              <a:t>, </a:t>
            </a:r>
            <a:r>
              <a:rPr lang="en-GB" sz="1000" dirty="0" smtClean="0"/>
              <a:t>58.4°C</a:t>
            </a:r>
            <a:endParaRPr lang="en-GB" sz="1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54077" y="6421465"/>
            <a:ext cx="0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18114" y="3816458"/>
            <a:ext cx="54000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778643" y="3914614"/>
            <a:ext cx="54000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023673" y="3968858"/>
            <a:ext cx="54000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08196" y="1483945"/>
            <a:ext cx="1712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Agreement between simulation and measurement appears to be good….</a:t>
            </a:r>
          </a:p>
          <a:p>
            <a:endParaRPr lang="en-GB" sz="1200" dirty="0"/>
          </a:p>
          <a:p>
            <a:r>
              <a:rPr lang="en-GB" sz="1200" i="1" dirty="0" smtClean="0"/>
              <a:t>but</a:t>
            </a:r>
            <a:r>
              <a:rPr lang="en-GB" sz="1200" dirty="0" smtClean="0"/>
              <a:t> could be serendipity…</a:t>
            </a:r>
          </a:p>
          <a:p>
            <a:endParaRPr lang="en-GB" sz="1200" dirty="0"/>
          </a:p>
          <a:p>
            <a:r>
              <a:rPr lang="en-GB" sz="1200" dirty="0" smtClean="0"/>
              <a:t>Quickly converges for values of temperature, velocity and pressure at monitoring points </a:t>
            </a:r>
            <a:r>
              <a:rPr lang="en-GB" sz="1200" i="1" dirty="0" smtClean="0"/>
              <a:t>but s</a:t>
            </a:r>
            <a:r>
              <a:rPr lang="en-GB" sz="1200" dirty="0" smtClean="0"/>
              <a:t>olution residuals are higher than one would like.</a:t>
            </a:r>
          </a:p>
          <a:p>
            <a:endParaRPr lang="en-GB" sz="1200" dirty="0"/>
          </a:p>
          <a:p>
            <a:r>
              <a:rPr lang="en-GB" sz="1200" dirty="0" smtClean="0"/>
              <a:t>Ideally one would: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Re-mesh the model with coarser and finer mesh to check that the results are independent of the mesh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mtClean="0"/>
              <a:t>Re-run </a:t>
            </a:r>
            <a:r>
              <a:rPr lang="en-GB" sz="1200" dirty="0" smtClean="0"/>
              <a:t>with different turbulence models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071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91"/>
            <a:ext cx="6890994" cy="1143000"/>
          </a:xfrm>
        </p:spPr>
        <p:txBody>
          <a:bodyPr/>
          <a:lstStyle/>
          <a:p>
            <a:pPr algn="ctr"/>
            <a:r>
              <a:rPr lang="en-GB" dirty="0" smtClean="0"/>
              <a:t>AAVS1 rack thermal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1565032"/>
            <a:ext cx="5235575" cy="4525963"/>
          </a:xfrm>
        </p:spPr>
      </p:pic>
    </p:spTree>
    <p:extLst>
      <p:ext uri="{BB962C8B-B14F-4D97-AF65-F5344CB8AC3E}">
        <p14:creationId xmlns:p14="http://schemas.microsoft.com/office/powerpoint/2010/main" val="36706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" y="0"/>
            <a:ext cx="6781668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AAVS1 rack thermal model mesh</a:t>
            </a:r>
            <a:br>
              <a:rPr lang="en-GB" dirty="0" smtClean="0"/>
            </a:br>
            <a:r>
              <a:rPr lang="en-GB" dirty="0" smtClean="0"/>
              <a:t>work in progress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47" y="1573824"/>
            <a:ext cx="3479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618" y="0"/>
            <a:ext cx="6857083" cy="1143000"/>
          </a:xfrm>
        </p:spPr>
        <p:txBody>
          <a:bodyPr/>
          <a:lstStyle/>
          <a:p>
            <a:pPr algn="ctr"/>
            <a:r>
              <a:rPr lang="en-GB" dirty="0" smtClean="0"/>
              <a:t>LFAA sub-rack concept</a:t>
            </a:r>
            <a:br>
              <a:rPr lang="en-GB" dirty="0" smtClean="0"/>
            </a:br>
            <a:r>
              <a:rPr lang="en-GB" dirty="0" smtClean="0"/>
              <a:t>heat pipes + water cooling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34386" r="27852" b="20792"/>
          <a:stretch/>
        </p:blipFill>
        <p:spPr bwMode="auto">
          <a:xfrm>
            <a:off x="3816424" y="3977574"/>
            <a:ext cx="4860032" cy="246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CasellaDiTesto 8"/>
          <p:cNvSpPr txBox="1"/>
          <p:nvPr/>
        </p:nvSpPr>
        <p:spPr>
          <a:xfrm>
            <a:off x="7284296" y="3019565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Management</a:t>
            </a:r>
          </a:p>
          <a:p>
            <a:pPr algn="ctr"/>
            <a:r>
              <a:rPr lang="it-IT" dirty="0" err="1" smtClean="0"/>
              <a:t>board</a:t>
            </a:r>
            <a:endParaRPr lang="it-IT" dirty="0"/>
          </a:p>
        </p:txBody>
      </p:sp>
      <p:cxnSp>
        <p:nvCxnSpPr>
          <p:cNvPr id="64" name="Connettore 1 7"/>
          <p:cNvCxnSpPr/>
          <p:nvPr/>
        </p:nvCxnSpPr>
        <p:spPr>
          <a:xfrm flipH="1">
            <a:off x="4329631" y="3632732"/>
            <a:ext cx="962449" cy="80714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12"/>
          <p:cNvCxnSpPr/>
          <p:nvPr/>
        </p:nvCxnSpPr>
        <p:spPr>
          <a:xfrm flipH="1">
            <a:off x="4833687" y="3685880"/>
            <a:ext cx="520738" cy="7539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15"/>
          <p:cNvCxnSpPr/>
          <p:nvPr/>
        </p:nvCxnSpPr>
        <p:spPr>
          <a:xfrm>
            <a:off x="5618375" y="3631869"/>
            <a:ext cx="2345362" cy="80800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30340" r="25841" b="11429"/>
          <a:stretch/>
        </p:blipFill>
        <p:spPr bwMode="auto">
          <a:xfrm>
            <a:off x="424786" y="1741622"/>
            <a:ext cx="3412977" cy="257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asellaDiTesto 3"/>
          <p:cNvSpPr txBox="1"/>
          <p:nvPr/>
        </p:nvSpPr>
        <p:spPr>
          <a:xfrm>
            <a:off x="3779911" y="2144867"/>
            <a:ext cx="422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 7U </a:t>
            </a:r>
            <a:r>
              <a:rPr lang="en-GB" dirty="0"/>
              <a:t>height, depth 475 + </a:t>
            </a:r>
            <a:r>
              <a:rPr lang="en-GB" dirty="0" smtClean="0"/>
              <a:t>manifolds</a:t>
            </a:r>
          </a:p>
          <a:p>
            <a:r>
              <a:rPr lang="en-GB" dirty="0" smtClean="0"/>
              <a:t>(8U would be better, to have an easier integration and larger contact surfaces)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10855" y="3263400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TPM </a:t>
            </a:r>
            <a:r>
              <a:rPr lang="it-IT" dirty="0" err="1" smtClean="0"/>
              <a:t>boards</a:t>
            </a:r>
            <a:endParaRPr lang="it-IT" dirty="0"/>
          </a:p>
        </p:txBody>
      </p:sp>
      <p:cxnSp>
        <p:nvCxnSpPr>
          <p:cNvPr id="22" name="Connettore 1 12"/>
          <p:cNvCxnSpPr/>
          <p:nvPr/>
        </p:nvCxnSpPr>
        <p:spPr>
          <a:xfrm>
            <a:off x="5469117" y="3685880"/>
            <a:ext cx="0" cy="812402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12"/>
          <p:cNvCxnSpPr/>
          <p:nvPr/>
        </p:nvCxnSpPr>
        <p:spPr>
          <a:xfrm>
            <a:off x="5542961" y="3685880"/>
            <a:ext cx="923827" cy="753996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7"/>
          <p:cNvCxnSpPr/>
          <p:nvPr/>
        </p:nvCxnSpPr>
        <p:spPr>
          <a:xfrm>
            <a:off x="8006193" y="3632732"/>
            <a:ext cx="204553" cy="8655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" y="1283524"/>
            <a:ext cx="4296916" cy="26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69735" y="18103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Existing TPM geometry with heat pipes to cool </a:t>
            </a:r>
            <a:r>
              <a:rPr lang="en-GB" dirty="0"/>
              <a:t>ADC and F</a:t>
            </a:r>
            <a:r>
              <a:rPr lang="it-IT" dirty="0" smtClean="0"/>
              <a:t>PGA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1254" r="1435" b="33818"/>
          <a:stretch/>
        </p:blipFill>
        <p:spPr bwMode="auto">
          <a:xfrm>
            <a:off x="2694561" y="3064717"/>
            <a:ext cx="6001646" cy="21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9967" y="4789937"/>
            <a:ext cx="469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heat pipes are </a:t>
            </a:r>
            <a:r>
              <a:rPr lang="en-GB" dirty="0" smtClean="0"/>
              <a:t>screwed directly </a:t>
            </a:r>
            <a:r>
              <a:rPr lang="en-GB" dirty="0"/>
              <a:t>to a </a:t>
            </a:r>
            <a:r>
              <a:rPr lang="en-GB" dirty="0" smtClean="0"/>
              <a:t>water cooled block at the top </a:t>
            </a:r>
            <a:r>
              <a:rPr lang="en-GB" dirty="0"/>
              <a:t>or the </a:t>
            </a:r>
            <a:r>
              <a:rPr lang="en-GB" dirty="0" smtClean="0"/>
              <a:t>bottom, </a:t>
            </a:r>
            <a:r>
              <a:rPr lang="en-US" dirty="0" smtClean="0"/>
              <a:t>the contact resistance and the film temperature difference must </a:t>
            </a:r>
            <a:r>
              <a:rPr lang="en-US" dirty="0"/>
              <a:t>be </a:t>
            </a:r>
            <a:r>
              <a:rPr lang="en-US" dirty="0" smtClean="0"/>
              <a:t>determined.  For 25W, 40mm of </a:t>
            </a:r>
            <a:r>
              <a:rPr lang="el-GR" dirty="0" smtClean="0"/>
              <a:t>φ</a:t>
            </a:r>
            <a:r>
              <a:rPr lang="en-GB" dirty="0" smtClean="0"/>
              <a:t>6mm tube and 0.025kg/sec water flow </a:t>
            </a:r>
            <a:r>
              <a:rPr lang="el-GR" dirty="0" smtClean="0"/>
              <a:t>Δ</a:t>
            </a:r>
            <a:r>
              <a:rPr lang="en-GB" dirty="0" err="1" smtClean="0"/>
              <a:t>T</a:t>
            </a:r>
            <a:r>
              <a:rPr lang="en-GB" baseline="-25000" dirty="0" err="1" smtClean="0"/>
              <a:t>film</a:t>
            </a:r>
            <a:r>
              <a:rPr lang="en-GB" dirty="0" smtClean="0"/>
              <a:t>  = 7K.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8" y="0"/>
            <a:ext cx="6847656" cy="1143000"/>
          </a:xfrm>
        </p:spPr>
        <p:txBody>
          <a:bodyPr/>
          <a:lstStyle/>
          <a:p>
            <a:pPr algn="ctr"/>
            <a:r>
              <a:rPr lang="en-GB" dirty="0" smtClean="0"/>
              <a:t>LFAA TPM </a:t>
            </a:r>
            <a:r>
              <a:rPr lang="en-GB" dirty="0"/>
              <a:t>c</a:t>
            </a:r>
            <a:r>
              <a:rPr lang="en-GB" dirty="0" smtClean="0"/>
              <a:t>oncept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heat pipes + water cooling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42809" y="4319082"/>
            <a:ext cx="1517514" cy="46692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22721" r="19949" b="11700"/>
          <a:stretch/>
        </p:blipFill>
        <p:spPr bwMode="auto">
          <a:xfrm>
            <a:off x="2022157" y="1820643"/>
            <a:ext cx="4026154" cy="38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giù 5"/>
          <p:cNvSpPr/>
          <p:nvPr/>
        </p:nvSpPr>
        <p:spPr>
          <a:xfrm rot="5969179">
            <a:off x="6123445" y="2186984"/>
            <a:ext cx="356748" cy="7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5969179">
            <a:off x="5613806" y="5295785"/>
            <a:ext cx="356748" cy="7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6755932">
            <a:off x="5614243" y="4449124"/>
            <a:ext cx="356748" cy="7644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6755932">
            <a:off x="6236155" y="3052030"/>
            <a:ext cx="356748" cy="7644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902317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LFAA TPM </a:t>
            </a:r>
            <a:r>
              <a:rPr lang="en-GB" dirty="0"/>
              <a:t>sub-rack </a:t>
            </a:r>
            <a:r>
              <a:rPr lang="en-GB" dirty="0" smtClean="0"/>
              <a:t>concept</a:t>
            </a:r>
            <a:br>
              <a:rPr lang="en-GB" dirty="0" smtClean="0"/>
            </a:br>
            <a:r>
              <a:rPr lang="en-GB" dirty="0" smtClean="0"/>
              <a:t>water cooling connections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01819" y="2105013"/>
            <a:ext cx="194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Cold</a:t>
            </a:r>
            <a:r>
              <a:rPr lang="it-IT" dirty="0" smtClean="0"/>
              <a:t> water input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977777" y="3667407"/>
            <a:ext cx="183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Hot water output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614007" y="5897910"/>
            <a:ext cx="194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Cold</a:t>
            </a:r>
            <a:r>
              <a:rPr lang="it-IT" dirty="0" smtClean="0"/>
              <a:t> water input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27949" y="4251631"/>
            <a:ext cx="183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Hot water output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8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7" t="18911" r="10153" b="11428"/>
          <a:stretch/>
        </p:blipFill>
        <p:spPr bwMode="auto">
          <a:xfrm>
            <a:off x="1586225" y="1492901"/>
            <a:ext cx="5943601" cy="47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192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LFAA TPM </a:t>
            </a:r>
            <a:r>
              <a:rPr lang="en-GB" dirty="0"/>
              <a:t>sub-rack Concept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connection </a:t>
            </a:r>
            <a:r>
              <a:rPr lang="en-GB" sz="3100" dirty="0"/>
              <a:t>of management </a:t>
            </a:r>
            <a:r>
              <a:rPr lang="en-GB" sz="3100" dirty="0" smtClean="0"/>
              <a:t>and backplane</a:t>
            </a:r>
            <a:endParaRPr lang="it-IT" sz="31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956982" y="1800519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Management Board</a:t>
            </a:r>
            <a:endParaRPr lang="it-IT" dirty="0"/>
          </a:p>
        </p:txBody>
      </p:sp>
      <p:cxnSp>
        <p:nvCxnSpPr>
          <p:cNvPr id="6" name="Straight Arrow Connector 3"/>
          <p:cNvCxnSpPr>
            <a:stCxn id="4" idx="2"/>
          </p:cNvCxnSpPr>
          <p:nvPr/>
        </p:nvCxnSpPr>
        <p:spPr>
          <a:xfrm flipH="1">
            <a:off x="6485641" y="2169851"/>
            <a:ext cx="1497840" cy="100698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59726" y="1615853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Backplane</a:t>
            </a:r>
            <a:r>
              <a:rPr lang="it-IT" dirty="0" smtClean="0"/>
              <a:t> Board</a:t>
            </a:r>
            <a:endParaRPr lang="it-IT" dirty="0"/>
          </a:p>
        </p:txBody>
      </p:sp>
      <p:cxnSp>
        <p:nvCxnSpPr>
          <p:cNvPr id="10" name="Straight Arrow Connector 3"/>
          <p:cNvCxnSpPr>
            <a:stCxn id="9" idx="2"/>
          </p:cNvCxnSpPr>
          <p:nvPr/>
        </p:nvCxnSpPr>
        <p:spPr>
          <a:xfrm>
            <a:off x="1436761" y="1985185"/>
            <a:ext cx="2154851" cy="59775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71784" y="5961915"/>
            <a:ext cx="31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TPM Board  (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visible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3" name="Straight Arrow Connector 3"/>
          <p:cNvCxnSpPr>
            <a:stCxn id="12" idx="0"/>
          </p:cNvCxnSpPr>
          <p:nvPr/>
        </p:nvCxnSpPr>
        <p:spPr>
          <a:xfrm flipV="1">
            <a:off x="2031698" y="4911365"/>
            <a:ext cx="1229976" cy="105055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909847" cy="1143000"/>
          </a:xfrm>
        </p:spPr>
        <p:txBody>
          <a:bodyPr/>
          <a:lstStyle/>
          <a:p>
            <a:pPr algn="ctr"/>
            <a:r>
              <a:rPr lang="en-GB" dirty="0"/>
              <a:t>LFAA TPM sub-rack </a:t>
            </a:r>
            <a:r>
              <a:rPr lang="en-GB" dirty="0" smtClean="0"/>
              <a:t>concept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metal plate + water cooling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8" y="1778694"/>
            <a:ext cx="4884998" cy="36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7217" r="5398" b="4845"/>
          <a:stretch/>
        </p:blipFill>
        <p:spPr bwMode="auto">
          <a:xfrm>
            <a:off x="5060138" y="3355136"/>
            <a:ext cx="3960000" cy="20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1512" r="5806" b="6903"/>
          <a:stretch/>
        </p:blipFill>
        <p:spPr bwMode="auto">
          <a:xfrm>
            <a:off x="5055375" y="3329299"/>
            <a:ext cx="3960000" cy="20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00009" y="1594028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Custom 7U height, depth 475 + manifolds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06933" y="5462637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TPM module</a:t>
            </a:r>
            <a:endParaRPr lang="en-GB" dirty="0"/>
          </a:p>
        </p:txBody>
      </p:sp>
      <p:sp>
        <p:nvSpPr>
          <p:cNvPr id="8" name="CasellaDiTesto 8"/>
          <p:cNvSpPr txBox="1"/>
          <p:nvPr/>
        </p:nvSpPr>
        <p:spPr>
          <a:xfrm>
            <a:off x="2739190" y="5655378"/>
            <a:ext cx="151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Management</a:t>
            </a:r>
          </a:p>
          <a:p>
            <a:pPr algn="ctr"/>
            <a:r>
              <a:rPr lang="it-IT" dirty="0" err="1" smtClean="0"/>
              <a:t>board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9791" y="5655378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TPM </a:t>
            </a:r>
            <a:r>
              <a:rPr lang="it-IT" dirty="0" err="1" smtClean="0"/>
              <a:t>boards</a:t>
            </a:r>
            <a:endParaRPr lang="it-IT" dirty="0"/>
          </a:p>
        </p:txBody>
      </p:sp>
      <p:cxnSp>
        <p:nvCxnSpPr>
          <p:cNvPr id="10" name="Connettore 1 7"/>
          <p:cNvCxnSpPr/>
          <p:nvPr/>
        </p:nvCxnSpPr>
        <p:spPr>
          <a:xfrm flipH="1" flipV="1">
            <a:off x="952754" y="4258235"/>
            <a:ext cx="257481" cy="138906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2"/>
          <p:cNvCxnSpPr/>
          <p:nvPr/>
        </p:nvCxnSpPr>
        <p:spPr>
          <a:xfrm flipH="1" flipV="1">
            <a:off x="1210235" y="4389082"/>
            <a:ext cx="134472" cy="11869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5"/>
          <p:cNvCxnSpPr/>
          <p:nvPr/>
        </p:nvCxnSpPr>
        <p:spPr>
          <a:xfrm flipV="1">
            <a:off x="1766047" y="4991629"/>
            <a:ext cx="1425388" cy="66374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1494008" y="4536142"/>
            <a:ext cx="370651" cy="103990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2"/>
          <p:cNvCxnSpPr/>
          <p:nvPr/>
        </p:nvCxnSpPr>
        <p:spPr>
          <a:xfrm flipV="1">
            <a:off x="1649506" y="4733365"/>
            <a:ext cx="829235" cy="91393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7"/>
          <p:cNvCxnSpPr>
            <a:endCxn id="8" idx="0"/>
          </p:cNvCxnSpPr>
          <p:nvPr/>
        </p:nvCxnSpPr>
        <p:spPr>
          <a:xfrm>
            <a:off x="3397624" y="4952769"/>
            <a:ext cx="101089" cy="7026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5429915" y="2013729"/>
            <a:ext cx="2537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Custom </a:t>
            </a:r>
            <a:r>
              <a:rPr lang="en-GB" dirty="0" smtClean="0"/>
              <a:t>metal plate (aluminium or copper)</a:t>
            </a:r>
          </a:p>
          <a:p>
            <a:pPr algn="ctr"/>
            <a:r>
              <a:rPr lang="en-GB" dirty="0" smtClean="0"/>
              <a:t>For 5mm thick copper </a:t>
            </a:r>
            <a:r>
              <a:rPr lang="el-GR" dirty="0" smtClean="0"/>
              <a:t>Δ</a:t>
            </a:r>
            <a:r>
              <a:rPr lang="en-GB" dirty="0" smtClean="0"/>
              <a:t>T along plate  = 31K</a:t>
            </a:r>
            <a:endParaRPr lang="en-GB" dirty="0"/>
          </a:p>
        </p:txBody>
      </p:sp>
      <p:cxnSp>
        <p:nvCxnSpPr>
          <p:cNvPr id="58" name="Connettore 1 7"/>
          <p:cNvCxnSpPr/>
          <p:nvPr/>
        </p:nvCxnSpPr>
        <p:spPr>
          <a:xfrm flipV="1">
            <a:off x="6293224" y="3204518"/>
            <a:ext cx="264460" cy="11837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12"/>
          <p:cNvCxnSpPr/>
          <p:nvPr/>
        </p:nvCxnSpPr>
        <p:spPr>
          <a:xfrm flipH="1" flipV="1">
            <a:off x="6875929" y="3204519"/>
            <a:ext cx="268942" cy="11845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39" y="2255015"/>
            <a:ext cx="4516425" cy="40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 bwMode="auto">
          <a:xfrm>
            <a:off x="44814" y="1298022"/>
            <a:ext cx="4039780" cy="3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909847" cy="1143000"/>
          </a:xfrm>
        </p:spPr>
        <p:txBody>
          <a:bodyPr/>
          <a:lstStyle/>
          <a:p>
            <a:pPr algn="ctr"/>
            <a:r>
              <a:rPr lang="en-GB" dirty="0"/>
              <a:t>LFAA TPM sub-rack </a:t>
            </a:r>
            <a:r>
              <a:rPr lang="en-GB" dirty="0" smtClean="0"/>
              <a:t>concept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metal plate + water cooling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 rot="7041336">
            <a:off x="4028583" y="2603726"/>
            <a:ext cx="303665" cy="595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7049915">
            <a:off x="2453538" y="4799056"/>
            <a:ext cx="303666" cy="595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8002104">
            <a:off x="2458798" y="3524538"/>
            <a:ext cx="303665" cy="595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7808133">
            <a:off x="4021598" y="3854792"/>
            <a:ext cx="303665" cy="595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96634" y="2255015"/>
            <a:ext cx="182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Cold</a:t>
            </a:r>
            <a:r>
              <a:rPr lang="it-IT" dirty="0" smtClean="0"/>
              <a:t> water</a:t>
            </a:r>
          </a:p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21504" y="4152412"/>
            <a:ext cx="118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Hot water</a:t>
            </a:r>
          </a:p>
          <a:p>
            <a:pPr algn="ctr"/>
            <a:r>
              <a:rPr lang="it-IT" dirty="0" smtClean="0"/>
              <a:t>output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48163" y="5200659"/>
            <a:ext cx="118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Cold</a:t>
            </a:r>
            <a:r>
              <a:rPr lang="it-IT" dirty="0" smtClean="0"/>
              <a:t> water</a:t>
            </a:r>
          </a:p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13140" y="3169872"/>
            <a:ext cx="1902404" cy="36933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Hot water output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970966" y="1800519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Management Board</a:t>
            </a:r>
            <a:endParaRPr lang="it-IT" dirty="0"/>
          </a:p>
        </p:txBody>
      </p:sp>
      <p:cxnSp>
        <p:nvCxnSpPr>
          <p:cNvPr id="18" name="Straight Arrow Connector 3"/>
          <p:cNvCxnSpPr>
            <a:stCxn id="17" idx="2"/>
          </p:cNvCxnSpPr>
          <p:nvPr/>
        </p:nvCxnSpPr>
        <p:spPr>
          <a:xfrm>
            <a:off x="7997465" y="2169851"/>
            <a:ext cx="380590" cy="21076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305468" y="1604330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Backplane</a:t>
            </a:r>
            <a:r>
              <a:rPr lang="it-IT" dirty="0" smtClean="0"/>
              <a:t> Board</a:t>
            </a:r>
            <a:endParaRPr lang="it-IT" dirty="0"/>
          </a:p>
        </p:txBody>
      </p:sp>
      <p:cxnSp>
        <p:nvCxnSpPr>
          <p:cNvPr id="20" name="Straight Arrow Connector 3"/>
          <p:cNvCxnSpPr>
            <a:stCxn id="19" idx="2"/>
          </p:cNvCxnSpPr>
          <p:nvPr/>
        </p:nvCxnSpPr>
        <p:spPr>
          <a:xfrm>
            <a:off x="5182503" y="1973662"/>
            <a:ext cx="940391" cy="138087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43543" y="5961915"/>
            <a:ext cx="31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TPM Board  (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visible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22" name="Straight Arrow Connector 3"/>
          <p:cNvCxnSpPr>
            <a:stCxn id="21" idx="0"/>
          </p:cNvCxnSpPr>
          <p:nvPr/>
        </p:nvCxnSpPr>
        <p:spPr>
          <a:xfrm flipV="1">
            <a:off x="4803457" y="4911365"/>
            <a:ext cx="1229976" cy="105055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2" b="12613"/>
          <a:stretch/>
        </p:blipFill>
        <p:spPr bwMode="auto">
          <a:xfrm>
            <a:off x="98610" y="4185823"/>
            <a:ext cx="3496236" cy="24928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8174"/>
          <a:stretch/>
        </p:blipFill>
        <p:spPr bwMode="auto">
          <a:xfrm>
            <a:off x="98610" y="4185823"/>
            <a:ext cx="3496237" cy="2492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1457"/>
          <a:stretch/>
        </p:blipFill>
        <p:spPr bwMode="auto">
          <a:xfrm>
            <a:off x="385483" y="1508643"/>
            <a:ext cx="3209363" cy="21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0" y="1512647"/>
            <a:ext cx="3363006" cy="22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909847" cy="1143000"/>
          </a:xfrm>
        </p:spPr>
        <p:txBody>
          <a:bodyPr/>
          <a:lstStyle/>
          <a:p>
            <a:pPr algn="ctr"/>
            <a:r>
              <a:rPr lang="en-GB" dirty="0"/>
              <a:t>LFAA TPM sub-rack </a:t>
            </a:r>
            <a:r>
              <a:rPr lang="en-GB" dirty="0" smtClean="0"/>
              <a:t>concept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metal plate + water cooling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97" y="1398494"/>
            <a:ext cx="5103603" cy="367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47973" y="3496235"/>
            <a:ext cx="1177062" cy="9502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616100" y="4545105"/>
            <a:ext cx="600634" cy="48409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390388" y="5940399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Custom </a:t>
            </a:r>
            <a:r>
              <a:rPr lang="it-IT" dirty="0" err="1" smtClean="0"/>
              <a:t>cold</a:t>
            </a:r>
            <a:r>
              <a:rPr lang="it-IT" dirty="0" smtClean="0"/>
              <a:t> </a:t>
            </a:r>
            <a:r>
              <a:rPr lang="it-IT" dirty="0" err="1" smtClean="0"/>
              <a:t>plates</a:t>
            </a:r>
            <a:endParaRPr lang="it-IT" dirty="0"/>
          </a:p>
        </p:txBody>
      </p:sp>
      <p:cxnSp>
        <p:nvCxnSpPr>
          <p:cNvPr id="24" name="Connettore 2 23"/>
          <p:cNvCxnSpPr>
            <a:stCxn id="23" idx="1"/>
          </p:cNvCxnSpPr>
          <p:nvPr/>
        </p:nvCxnSpPr>
        <p:spPr>
          <a:xfrm flipH="1" flipV="1">
            <a:off x="2841812" y="5940399"/>
            <a:ext cx="1548576" cy="1846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5459506" y="4365813"/>
            <a:ext cx="107576" cy="15745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611906" y="2625471"/>
            <a:ext cx="502023" cy="33149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1708" y="1294283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blocks</a:t>
            </a:r>
            <a:r>
              <a:rPr lang="it-IT" dirty="0" smtClean="0"/>
              <a:t> (for the «metal </a:t>
            </a:r>
            <a:r>
              <a:rPr lang="it-IT" dirty="0" err="1" smtClean="0"/>
              <a:t>plate</a:t>
            </a:r>
            <a:r>
              <a:rPr lang="it-IT" dirty="0" smtClean="0"/>
              <a:t>» - «</a:t>
            </a:r>
            <a:r>
              <a:rPr lang="it-IT" dirty="0" err="1" smtClean="0"/>
              <a:t>cold</a:t>
            </a:r>
            <a:r>
              <a:rPr lang="it-IT" dirty="0" smtClean="0"/>
              <a:t> </a:t>
            </a:r>
            <a:r>
              <a:rPr lang="it-IT" dirty="0" err="1" smtClean="0"/>
              <a:t>plate</a:t>
            </a:r>
            <a:r>
              <a:rPr lang="it-IT" dirty="0" smtClean="0"/>
              <a:t>» </a:t>
            </a:r>
            <a:r>
              <a:rPr lang="it-IT" dirty="0" err="1" smtClean="0"/>
              <a:t>contact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228165" y="3307976"/>
            <a:ext cx="0" cy="247425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16377"/>
              </p:ext>
            </p:extLst>
          </p:nvPr>
        </p:nvGraphicFramePr>
        <p:xfrm>
          <a:off x="478454" y="1573619"/>
          <a:ext cx="8240235" cy="476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45"/>
                <a:gridCol w="2746745"/>
                <a:gridCol w="2746745"/>
              </a:tblGrid>
              <a:tr h="680483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AAVS1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LFAA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N° OF SIDES WITH</a:t>
                      </a:r>
                      <a:r>
                        <a:rPr lang="it-IT" baseline="0" dirty="0" smtClean="0"/>
                        <a:t> COMPONENTS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N°</a:t>
                      </a:r>
                      <a:r>
                        <a:rPr lang="it-IT" baseline="0" dirty="0" smtClean="0"/>
                        <a:t> OF SUBRACK/RACK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N° OF TPM</a:t>
                      </a:r>
                      <a:r>
                        <a:rPr lang="it-IT" baseline="0" dirty="0" smtClean="0"/>
                        <a:t> BOARDS/SUBRACK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N° OF TPM</a:t>
                      </a:r>
                      <a:r>
                        <a:rPr lang="it-IT" baseline="0" dirty="0" smtClean="0"/>
                        <a:t> BOARDS/RACK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64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COOLING</a:t>
                      </a:r>
                      <a:r>
                        <a:rPr lang="it-IT" baseline="0" dirty="0" smtClean="0"/>
                        <a:t> SYSTEM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AIR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HYBRID</a:t>
                      </a:r>
                      <a:endParaRPr lang="it-IT" dirty="0"/>
                    </a:p>
                  </a:txBody>
                  <a:tcPr anchor="ctr"/>
                </a:tc>
              </a:tr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N° OF POLARIZATIONS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256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2048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909847" cy="1143000"/>
          </a:xfrm>
        </p:spPr>
        <p:txBody>
          <a:bodyPr/>
          <a:lstStyle/>
          <a:p>
            <a:pPr algn="ctr"/>
            <a:r>
              <a:rPr lang="it-IT" sz="2800" dirty="0"/>
              <a:t>RACK – AAVS1 Vs LFAA </a:t>
            </a:r>
            <a:br>
              <a:rPr lang="it-IT" sz="2800" dirty="0"/>
            </a:br>
            <a:r>
              <a:rPr lang="en-GB" sz="2800" dirty="0" smtClean="0"/>
              <a:t>AAVS1 and LFAA rack comparison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7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96304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LFAA TPM </a:t>
            </a:r>
            <a:r>
              <a:rPr lang="en-GB" dirty="0"/>
              <a:t>sub-rack Concept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/>
              <a:t>Potential </a:t>
            </a:r>
            <a:r>
              <a:rPr lang="en-GB" sz="2200" dirty="0" smtClean="0"/>
              <a:t>increase in the number of TPM boards</a:t>
            </a:r>
            <a:endParaRPr lang="it-IT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9" y="2770338"/>
            <a:ext cx="3003130" cy="280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78115" y="2087193"/>
            <a:ext cx="275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AAVS1 TPM </a:t>
            </a:r>
            <a:r>
              <a:rPr lang="it-IT" dirty="0" err="1" smtClean="0"/>
              <a:t>module</a:t>
            </a:r>
            <a:r>
              <a:rPr lang="it-IT" dirty="0" smtClean="0"/>
              <a:t> (21 </a:t>
            </a:r>
            <a:r>
              <a:rPr lang="it-IT" dirty="0" err="1" smtClean="0"/>
              <a:t>hp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53961" y="2087193"/>
            <a:ext cx="368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 of LFAA TPM </a:t>
            </a:r>
            <a:r>
              <a:rPr lang="it-IT" dirty="0" err="1" smtClean="0"/>
              <a:t>module</a:t>
            </a:r>
            <a:r>
              <a:rPr lang="it-IT" dirty="0" smtClean="0"/>
              <a:t> (10 </a:t>
            </a:r>
            <a:r>
              <a:rPr lang="it-IT" dirty="0" err="1" smtClean="0"/>
              <a:t>hp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0" y="2617543"/>
            <a:ext cx="4527007" cy="29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84692" y="5574057"/>
            <a:ext cx="336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 TPM modules in each Sub-racks</a:t>
            </a:r>
          </a:p>
          <a:p>
            <a:pPr algn="ctr"/>
            <a:r>
              <a:rPr lang="it-IT" dirty="0" smtClean="0"/>
              <a:t>128 RF Chains</a:t>
            </a:r>
            <a:r>
              <a:rPr lang="it-IT" dirty="0"/>
              <a:t> </a:t>
            </a:r>
            <a:r>
              <a:rPr lang="it-IT" dirty="0" smtClean="0"/>
              <a:t>in each </a:t>
            </a:r>
            <a:r>
              <a:rPr lang="it-IT" dirty="0"/>
              <a:t>Sub-racks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43" y="2817060"/>
            <a:ext cx="2521572" cy="25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4685501" y="2686639"/>
            <a:ext cx="4158871" cy="299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45995" y="1482191"/>
            <a:ext cx="599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Using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of </a:t>
            </a:r>
            <a:r>
              <a:rPr lang="it-IT" dirty="0" err="1" smtClean="0"/>
              <a:t>boards</a:t>
            </a:r>
            <a:r>
              <a:rPr lang="it-IT" dirty="0" smtClean="0"/>
              <a:t> </a:t>
            </a:r>
            <a:r>
              <a:rPr lang="it-IT" dirty="0" err="1" smtClean="0"/>
              <a:t>assembly</a:t>
            </a:r>
            <a:r>
              <a:rPr lang="it-IT" dirty="0" smtClean="0"/>
              <a:t> – sandwich mode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51489" y="5418013"/>
            <a:ext cx="478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8 TPM modules + 1 management board  </a:t>
            </a:r>
          </a:p>
          <a:p>
            <a:pPr algn="ctr"/>
            <a:r>
              <a:rPr lang="it-IT" dirty="0" smtClean="0"/>
              <a:t>In each Sub-rack</a:t>
            </a:r>
          </a:p>
          <a:p>
            <a:pPr algn="ctr"/>
            <a:r>
              <a:rPr lang="it-IT" dirty="0" smtClean="0"/>
              <a:t>256 RF Chains</a:t>
            </a:r>
            <a:r>
              <a:rPr lang="it-IT" dirty="0"/>
              <a:t> </a:t>
            </a:r>
            <a:r>
              <a:rPr lang="it-IT" dirty="0" smtClean="0"/>
              <a:t>in each Sub-rack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1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913" y="0"/>
            <a:ext cx="6885391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LFAA TPM sub-rack Concept</a:t>
            </a:r>
            <a:br>
              <a:rPr lang="en-GB" dirty="0" smtClean="0"/>
            </a:br>
            <a:r>
              <a:rPr lang="en-GB" sz="2200" dirty="0"/>
              <a:t>Potential </a:t>
            </a:r>
            <a:r>
              <a:rPr lang="en-GB" sz="2200" dirty="0" smtClean="0"/>
              <a:t>increase in the number of TPM boards</a:t>
            </a:r>
            <a:endParaRPr lang="it-IT" sz="2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3" y="2588500"/>
            <a:ext cx="2781600" cy="26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9" y="2770338"/>
            <a:ext cx="3003130" cy="280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878115" y="2087193"/>
            <a:ext cx="275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AAVS1 TPM </a:t>
            </a:r>
            <a:r>
              <a:rPr lang="it-IT" dirty="0" err="1" smtClean="0"/>
              <a:t>module</a:t>
            </a:r>
            <a:r>
              <a:rPr lang="it-IT" dirty="0" smtClean="0"/>
              <a:t> (21 </a:t>
            </a:r>
            <a:r>
              <a:rPr lang="it-IT" dirty="0" err="1" smtClean="0"/>
              <a:t>hp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053961" y="2087193"/>
            <a:ext cx="368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 of LFAA TPM </a:t>
            </a:r>
            <a:r>
              <a:rPr lang="it-IT" dirty="0" err="1" smtClean="0"/>
              <a:t>module</a:t>
            </a:r>
            <a:r>
              <a:rPr lang="it-IT" dirty="0" smtClean="0"/>
              <a:t> (7 </a:t>
            </a:r>
            <a:r>
              <a:rPr lang="it-IT" dirty="0" err="1" smtClean="0"/>
              <a:t>hp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0" y="2617543"/>
            <a:ext cx="4527007" cy="29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884692" y="5468764"/>
            <a:ext cx="336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 TPM modules in each Sub-rack</a:t>
            </a:r>
          </a:p>
          <a:p>
            <a:pPr algn="ctr"/>
            <a:r>
              <a:rPr lang="it-IT" dirty="0" smtClean="0"/>
              <a:t>128 RF Chains</a:t>
            </a:r>
            <a:r>
              <a:rPr lang="it-IT" dirty="0"/>
              <a:t> </a:t>
            </a:r>
            <a:r>
              <a:rPr lang="it-IT" dirty="0" smtClean="0"/>
              <a:t>in each Sub-rack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251489" y="5468763"/>
            <a:ext cx="478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12 TPM modules (or 11 + 1 management board) in each Sub-rack</a:t>
            </a:r>
          </a:p>
          <a:p>
            <a:pPr algn="ctr"/>
            <a:r>
              <a:rPr lang="it-IT" dirty="0" smtClean="0"/>
              <a:t>384 (352) RF Chains</a:t>
            </a:r>
            <a:r>
              <a:rPr lang="it-IT" dirty="0"/>
              <a:t> </a:t>
            </a:r>
            <a:r>
              <a:rPr lang="it-IT" dirty="0" smtClean="0"/>
              <a:t>in each Sub-rack</a:t>
            </a:r>
            <a:endParaRPr lang="it-IT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73" y="2679668"/>
            <a:ext cx="4155475" cy="283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2353139" y="1487745"/>
            <a:ext cx="446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Putting</a:t>
            </a:r>
            <a:r>
              <a:rPr lang="it-IT" dirty="0" smtClean="0"/>
              <a:t> 32 RF </a:t>
            </a:r>
            <a:r>
              <a:rPr lang="it-IT" dirty="0" err="1" smtClean="0"/>
              <a:t>chains</a:t>
            </a:r>
            <a:r>
              <a:rPr lang="it-IT" dirty="0" smtClean="0"/>
              <a:t> in a single </a:t>
            </a:r>
            <a:r>
              <a:rPr lang="it-IT" dirty="0" err="1" smtClean="0"/>
              <a:t>preADU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1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3" y="0"/>
            <a:ext cx="6725107" cy="1143000"/>
          </a:xfrm>
        </p:spPr>
        <p:txBody>
          <a:bodyPr/>
          <a:lstStyle/>
          <a:p>
            <a:pPr algn="ctr"/>
            <a:r>
              <a:rPr lang="en-GB" dirty="0" smtClean="0"/>
              <a:t>AAVS1 rack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dirty="0"/>
              <a:t>Allocation of space:</a:t>
            </a:r>
          </a:p>
          <a:p>
            <a:endParaRPr lang="it-IT" dirty="0"/>
          </a:p>
          <a:p>
            <a:r>
              <a:rPr lang="it-IT" dirty="0"/>
              <a:t>6U - power supply (not included in the drawing)</a:t>
            </a:r>
          </a:p>
          <a:p>
            <a:r>
              <a:rPr lang="it-IT" dirty="0"/>
              <a:t>1U - optical box</a:t>
            </a:r>
          </a:p>
          <a:p>
            <a:r>
              <a:rPr lang="it-IT" dirty="0"/>
              <a:t>1U - supplier 10MHz / pps</a:t>
            </a:r>
          </a:p>
          <a:p>
            <a:r>
              <a:rPr lang="it-IT" dirty="0"/>
              <a:t>1U - 1Gb switch</a:t>
            </a:r>
          </a:p>
          <a:p>
            <a:r>
              <a:rPr lang="it-IT" dirty="0"/>
              <a:t>3U - deflector</a:t>
            </a:r>
          </a:p>
          <a:p>
            <a:r>
              <a:rPr lang="it-IT" dirty="0"/>
              <a:t>1U - drawer 6 ventilation fans</a:t>
            </a:r>
          </a:p>
          <a:p>
            <a:r>
              <a:rPr lang="it-IT" dirty="0"/>
              <a:t>6U - subrack TPM</a:t>
            </a:r>
          </a:p>
          <a:p>
            <a:r>
              <a:rPr lang="it-IT" dirty="0"/>
              <a:t>1U - drawer 6 ventilation fans</a:t>
            </a:r>
          </a:p>
          <a:p>
            <a:r>
              <a:rPr lang="it-IT" dirty="0"/>
              <a:t>3U - empty</a:t>
            </a:r>
          </a:p>
          <a:p>
            <a:r>
              <a:rPr lang="it-IT" dirty="0"/>
              <a:t>1U - 40Gb switch</a:t>
            </a:r>
          </a:p>
          <a:p>
            <a:r>
              <a:rPr lang="it-IT" dirty="0"/>
              <a:t>1U - optical box</a:t>
            </a:r>
          </a:p>
          <a:p>
            <a:r>
              <a:rPr lang="it-IT" dirty="0"/>
              <a:t>1U - supplier 10MHz / pps</a:t>
            </a:r>
          </a:p>
          <a:p>
            <a:r>
              <a:rPr lang="it-IT" dirty="0"/>
              <a:t>1U - 1Gb switch</a:t>
            </a:r>
          </a:p>
          <a:p>
            <a:r>
              <a:rPr lang="it-IT" dirty="0"/>
              <a:t>3U - deflector</a:t>
            </a:r>
          </a:p>
          <a:p>
            <a:r>
              <a:rPr lang="it-IT" dirty="0"/>
              <a:t>1U - drawer 6 ventilation fans</a:t>
            </a:r>
          </a:p>
          <a:p>
            <a:r>
              <a:rPr lang="it-IT" dirty="0"/>
              <a:t>6U - subrack TPM</a:t>
            </a:r>
          </a:p>
          <a:p>
            <a:r>
              <a:rPr lang="it-IT" dirty="0"/>
              <a:t>1U - drawer 6 ventilation fans</a:t>
            </a:r>
          </a:p>
          <a:p>
            <a:r>
              <a:rPr lang="it-IT" dirty="0"/>
              <a:t>4U </a:t>
            </a:r>
            <a:r>
              <a:rPr lang="it-IT" dirty="0" smtClean="0"/>
              <a:t>- </a:t>
            </a:r>
            <a:r>
              <a:rPr lang="it-IT" dirty="0" err="1" smtClean="0"/>
              <a:t>empty</a:t>
            </a:r>
            <a:endParaRPr lang="it-IT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Total Height: 42U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1" y="1732085"/>
            <a:ext cx="2794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8" y="1359695"/>
            <a:ext cx="3248686" cy="529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8128" cy="1143000"/>
          </a:xfrm>
        </p:spPr>
        <p:txBody>
          <a:bodyPr/>
          <a:lstStyle/>
          <a:p>
            <a:pPr algn="ctr"/>
            <a:r>
              <a:rPr lang="en-GB" dirty="0" smtClean="0"/>
              <a:t>TPM ADU board</a:t>
            </a:r>
            <a:br>
              <a:rPr lang="en-GB" dirty="0" smtClean="0"/>
            </a:br>
            <a:r>
              <a:rPr lang="en-GB" dirty="0" smtClean="0"/>
              <a:t>hardware and thermal model</a:t>
            </a:r>
            <a:endParaRPr lang="en-GB" dirty="0"/>
          </a:p>
        </p:txBody>
      </p:sp>
      <p:pic>
        <p:nvPicPr>
          <p:cNvPr id="4" name="Immagine 1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1873" r="29884" b="5793"/>
          <a:stretch/>
        </p:blipFill>
        <p:spPr>
          <a:xfrm rot="10800000">
            <a:off x="367653" y="2151063"/>
            <a:ext cx="2463800" cy="298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68" y="1967509"/>
            <a:ext cx="2924583" cy="353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11" y="1967509"/>
            <a:ext cx="2915057" cy="3353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1169" y="5811715"/>
            <a:ext cx="436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 the thermal model 90% of components are filtered out by size – can compensate by assigning surface roughness to the </a:t>
            </a:r>
            <a:r>
              <a:rPr lang="en-GB" sz="1200" dirty="0" err="1" smtClean="0"/>
              <a:t>pcb</a:t>
            </a:r>
            <a:endParaRPr lang="en-GB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60751" y="4528038"/>
            <a:ext cx="530195" cy="128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9" y="1433757"/>
            <a:ext cx="3240000" cy="20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22" y="1507823"/>
            <a:ext cx="3240000" cy="18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9" y="4030720"/>
            <a:ext cx="3240000" cy="19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 b="1998"/>
          <a:stretch/>
        </p:blipFill>
        <p:spPr bwMode="auto">
          <a:xfrm>
            <a:off x="4710222" y="3993017"/>
            <a:ext cx="3240000" cy="19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73612" y="344475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MAX (1): 57,3° C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5091" y="344475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MAX (2): 56,9° C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584250" y="594883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MAX (3): 58,5° C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46867" y="594883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MAX (4): 58,4° C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1328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AAVS1 sub-rack </a:t>
            </a:r>
            <a:r>
              <a:rPr lang="en-GB" dirty="0" smtClean="0"/>
              <a:t>heat-sink</a:t>
            </a:r>
            <a:br>
              <a:rPr lang="en-GB" dirty="0" smtClean="0"/>
            </a:br>
            <a:r>
              <a:rPr lang="en-GB" dirty="0" smtClean="0"/>
              <a:t>preliminary </a:t>
            </a:r>
            <a:r>
              <a:rPr lang="en-GB" dirty="0"/>
              <a:t>test</a:t>
            </a:r>
            <a:br>
              <a:rPr lang="en-GB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8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00421" cy="1143000"/>
          </a:xfrm>
        </p:spPr>
        <p:txBody>
          <a:bodyPr/>
          <a:lstStyle/>
          <a:p>
            <a:pPr algn="ctr"/>
            <a:r>
              <a:rPr lang="en-GB" dirty="0" smtClean="0"/>
              <a:t>AAVS1 TPM sub-rack thermal model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7" y="1524786"/>
            <a:ext cx="5670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96726" cy="1143000"/>
          </a:xfrm>
        </p:spPr>
        <p:txBody>
          <a:bodyPr/>
          <a:lstStyle/>
          <a:p>
            <a:pPr algn="ctr"/>
            <a:r>
              <a:rPr lang="en-GB" dirty="0" smtClean="0"/>
              <a:t>AAVS1 simulation – air velocity</a:t>
            </a:r>
            <a:br>
              <a:rPr lang="en-GB" dirty="0" smtClean="0"/>
            </a:br>
            <a:r>
              <a:rPr lang="en-GB" sz="2000" dirty="0" smtClean="0"/>
              <a:t>(on plane through front row of fans)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47" y="1804481"/>
            <a:ext cx="66770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0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00421" cy="1143000"/>
          </a:xfrm>
        </p:spPr>
        <p:txBody>
          <a:bodyPr/>
          <a:lstStyle/>
          <a:p>
            <a:pPr algn="ctr"/>
            <a:r>
              <a:rPr lang="en-GB" dirty="0"/>
              <a:t>AAVS1 simulation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temperatures on ADU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90" y="1687749"/>
            <a:ext cx="6683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90994" cy="1143000"/>
          </a:xfrm>
        </p:spPr>
        <p:txBody>
          <a:bodyPr/>
          <a:lstStyle/>
          <a:p>
            <a:pPr algn="ctr"/>
            <a:r>
              <a:rPr lang="en-GB" dirty="0"/>
              <a:t>AAVS1 </a:t>
            </a:r>
            <a:r>
              <a:rPr lang="en-GB" dirty="0" smtClean="0"/>
              <a:t>simulation</a:t>
            </a:r>
            <a:br>
              <a:rPr lang="en-GB" dirty="0" smtClean="0"/>
            </a:br>
            <a:r>
              <a:rPr lang="en-GB" dirty="0" smtClean="0"/>
              <a:t>heat source temperatures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01" y="2090765"/>
            <a:ext cx="60356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KA R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675</Words>
  <Application>Microsoft Office PowerPoint</Application>
  <PresentationFormat>On-screen Show (4:3)</PresentationFormat>
  <Paragraphs>140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SKA Rheme</vt:lpstr>
      <vt:lpstr>PowerPoint Presentation</vt:lpstr>
      <vt:lpstr>RACK – AAVS1 Vs LFAA  AAVS1 and LFAA rack comparison</vt:lpstr>
      <vt:lpstr>AAVS1 rack</vt:lpstr>
      <vt:lpstr>TPM ADU board hardware and thermal model</vt:lpstr>
      <vt:lpstr>AAVS1 sub-rack heat-sink preliminary test </vt:lpstr>
      <vt:lpstr>AAVS1 TPM sub-rack thermal model</vt:lpstr>
      <vt:lpstr>AAVS1 simulation – air velocity (on plane through front row of fans)</vt:lpstr>
      <vt:lpstr>AAVS1 simulation  temperatures on ADU</vt:lpstr>
      <vt:lpstr>AAVS1 simulation heat source temperatures</vt:lpstr>
      <vt:lpstr>AAVS1 simulation ADU board temperatures</vt:lpstr>
      <vt:lpstr>AAVS1 rack thermal model</vt:lpstr>
      <vt:lpstr>AAVS1 rack thermal model mesh work in progress</vt:lpstr>
      <vt:lpstr>LFAA sub-rack concept heat pipes + water cooling</vt:lpstr>
      <vt:lpstr>LFAA TPM concept heat pipes + water cooling</vt:lpstr>
      <vt:lpstr>LFAA TPM sub-rack concept water cooling connections</vt:lpstr>
      <vt:lpstr>LFAA TPM sub-rack Concept connection of management and backplane</vt:lpstr>
      <vt:lpstr>LFAA TPM sub-rack concept metal plate + water cooling</vt:lpstr>
      <vt:lpstr>LFAA TPM sub-rack concept metal plate + water cooling</vt:lpstr>
      <vt:lpstr>LFAA TPM sub-rack concept metal plate + water cooling</vt:lpstr>
      <vt:lpstr>LFAA TPM sub-rack Concept Potential increase in the number of TPM boards</vt:lpstr>
      <vt:lpstr>LFAA TPM sub-rack Concept Potential increase in the number of TPM boards</vt:lpstr>
    </vt:vector>
  </TitlesOfParts>
  <Company>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Richard (STFC,ROE,UKATC)</dc:creator>
  <cp:lastModifiedBy>Bennett, Richard (STFC,ROE,UKATC)</cp:lastModifiedBy>
  <cp:revision>61</cp:revision>
  <dcterms:created xsi:type="dcterms:W3CDTF">2016-04-27T08:26:02Z</dcterms:created>
  <dcterms:modified xsi:type="dcterms:W3CDTF">2016-05-11T05:35:11Z</dcterms:modified>
</cp:coreProperties>
</file>