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mp4" ContentType="video/unknown"/>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7" r:id="rId2"/>
    <p:sldId id="307" r:id="rId3"/>
    <p:sldId id="328" r:id="rId4"/>
    <p:sldId id="331" r:id="rId5"/>
    <p:sldId id="329" r:id="rId6"/>
    <p:sldId id="330" r:id="rId7"/>
    <p:sldId id="332" r:id="rId8"/>
    <p:sldId id="312" r:id="rId9"/>
    <p:sldId id="339" r:id="rId10"/>
    <p:sldId id="340" r:id="rId11"/>
    <p:sldId id="341" r:id="rId12"/>
    <p:sldId id="343" r:id="rId13"/>
    <p:sldId id="345" r:id="rId14"/>
    <p:sldId id="349" r:id="rId15"/>
    <p:sldId id="344" r:id="rId16"/>
    <p:sldId id="333" r:id="rId17"/>
    <p:sldId id="334" r:id="rId18"/>
    <p:sldId id="346" r:id="rId19"/>
    <p:sldId id="347" r:id="rId20"/>
    <p:sldId id="337" r:id="rId21"/>
    <p:sldId id="287" r:id="rId22"/>
    <p:sldId id="286" r:id="rId23"/>
    <p:sldId id="336" r:id="rId24"/>
    <p:sldId id="338" r:id="rId25"/>
    <p:sldId id="288" r:id="rId26"/>
    <p:sldId id="335" r:id="rId27"/>
    <p:sldId id="348" r:id="rId28"/>
    <p:sldId id="293" r:id="rId29"/>
    <p:sldId id="297" r:id="rId30"/>
    <p:sldId id="303" r:id="rId31"/>
    <p:sldId id="298" r:id="rId32"/>
    <p:sldId id="292" r:id="rId33"/>
    <p:sldId id="296" r:id="rId34"/>
    <p:sldId id="299" r:id="rId35"/>
    <p:sldId id="300" r:id="rId36"/>
    <p:sldId id="294" r:id="rId37"/>
    <p:sldId id="302" r:id="rId38"/>
    <p:sldId id="301" r:id="rId39"/>
    <p:sldId id="295" r:id="rId40"/>
    <p:sldId id="31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82629" autoAdjust="0"/>
  </p:normalViewPr>
  <p:slideViewPr>
    <p:cSldViewPr>
      <p:cViewPr>
        <p:scale>
          <a:sx n="75" d="100"/>
          <a:sy n="75" d="100"/>
        </p:scale>
        <p:origin x="-1944" y="-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148EB-4E08-44C7-B600-2EC6FEFF5A21}" type="datetimeFigureOut">
              <a:rPr lang="en-AU" smtClean="0"/>
              <a:t>9/05/16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2796C-A89E-4EF9-BCDE-3787CC40B824}" type="slidenum">
              <a:rPr lang="en-AU" smtClean="0"/>
              <a:t>‹#›</a:t>
            </a:fld>
            <a:endParaRPr lang="en-AU"/>
          </a:p>
        </p:txBody>
      </p:sp>
    </p:spTree>
    <p:extLst>
      <p:ext uri="{BB962C8B-B14F-4D97-AF65-F5344CB8AC3E}">
        <p14:creationId xmlns:p14="http://schemas.microsoft.com/office/powerpoint/2010/main" val="16328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4D7712-7C91-264E-A430-E758C9087E4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Better way to describe the MWA</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2</a:t>
            </a:fld>
            <a:endParaRPr lang="en-AU"/>
          </a:p>
        </p:txBody>
      </p:sp>
    </p:spTree>
    <p:extLst>
      <p:ext uri="{BB962C8B-B14F-4D97-AF65-F5344CB8AC3E}">
        <p14:creationId xmlns:p14="http://schemas.microsoft.com/office/powerpoint/2010/main" val="411215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the deepest image yet</a:t>
            </a:r>
            <a:r>
              <a:rPr lang="en-AU" baseline="0" dirty="0" smtClean="0"/>
              <a:t> made with the MWA of one of the </a:t>
            </a:r>
            <a:r>
              <a:rPr lang="en-AU" baseline="0" dirty="0" err="1" smtClean="0"/>
              <a:t>EoR</a:t>
            </a:r>
            <a:r>
              <a:rPr lang="en-AU" baseline="0" dirty="0" smtClean="0"/>
              <a:t> program’s observation fields . In this image, virtually every dot is an extragalactic radio source at cosmological distance. The field is centred on RA=0, DEC=-27.</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4</a:t>
            </a:fld>
            <a:endParaRPr lang="en-AU"/>
          </a:p>
        </p:txBody>
      </p:sp>
    </p:spTree>
    <p:extLst>
      <p:ext uri="{BB962C8B-B14F-4D97-AF65-F5344CB8AC3E}">
        <p14:creationId xmlns:p14="http://schemas.microsoft.com/office/powerpoint/2010/main" val="76336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EDD10B7-4D2F-C247-B7DF-158580B59D4C}" type="slidenum">
              <a:rPr lang="en-AU"/>
              <a:pPr/>
              <a:t>8</a:t>
            </a:fld>
            <a:endParaRPr lang="en-AU"/>
          </a:p>
        </p:txBody>
      </p:sp>
      <p:sp>
        <p:nvSpPr>
          <p:cNvPr id="41985" name="Text Box 1"/>
          <p:cNvSpPr txBox="1">
            <a:spLocks noGrp="1" noRot="1" noChangeAspect="1" noChangeArrowheads="1"/>
          </p:cNvSpPr>
          <p:nvPr>
            <p:ph type="sldImg"/>
          </p:nvPr>
        </p:nvSpPr>
        <p:spPr bwMode="auto">
          <a:xfrm>
            <a:off x="1143000" y="693738"/>
            <a:ext cx="4570413"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494" y="4343401"/>
            <a:ext cx="5483946" cy="411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movie shows the formation of ducts in</a:t>
            </a:r>
            <a:r>
              <a:rPr lang="en-AU" baseline="0" dirty="0" smtClean="0"/>
              <a:t> the ionosphere aligned with the Earth’s magnetic field after the passage of a travelling </a:t>
            </a:r>
            <a:r>
              <a:rPr lang="en-AU" baseline="0" dirty="0" err="1" smtClean="0"/>
              <a:t>ionospheric</a:t>
            </a:r>
            <a:r>
              <a:rPr lang="en-AU" baseline="0" dirty="0" smtClean="0"/>
              <a:t> disturbance (TID). The small vectors show the offset of the apparent position of extragalactic radio sources compared to their known position. The small offset is due to density gradients in the ionosphere. Because the MWA has such a huge field of view and can see thousands of radio sources in a 2 minute snapshot, it is able to directly measure the local density gradients in the ionosphere via the measured shifts of sources. The TID passes through around 16:00 hours, then the tubes follow. Prior to that only small random offsets are seen.</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13</a:t>
            </a:fld>
            <a:endParaRPr lang="en-AU"/>
          </a:p>
        </p:txBody>
      </p:sp>
    </p:spTree>
    <p:extLst>
      <p:ext uri="{BB962C8B-B14F-4D97-AF65-F5344CB8AC3E}">
        <p14:creationId xmlns:p14="http://schemas.microsoft.com/office/powerpoint/2010/main" val="112580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MWA’s productivity, in terms of science output in the form of publications, has accelerated significantly through the reporting period, as evidenced by the recognition of eight MWA researchers at the 2015 Thompson Reuters Citation and Innovation awards.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In further recognition of the growing body of work produced by MWA researchers, the journal Publications of the Astronomical Society of Australia (PASA), produced a special library and glossy digest of MWA papers they have published. </a:t>
            </a:r>
          </a:p>
          <a:p>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40</a:t>
            </a:fld>
            <a:endParaRPr lang="en-AU"/>
          </a:p>
        </p:txBody>
      </p:sp>
    </p:spTree>
    <p:extLst>
      <p:ext uri="{BB962C8B-B14F-4D97-AF65-F5344CB8AC3E}">
        <p14:creationId xmlns:p14="http://schemas.microsoft.com/office/powerpoint/2010/main" val="121129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59B5CD-97EE-454D-9E9F-7CF7580FE560}" type="slidenum">
              <a:rPr lang="en-AU" smtClean="0"/>
              <a:t>‹#›</a:t>
            </a:fld>
            <a:endParaRPr lang="en-AU" dirty="0"/>
          </a:p>
        </p:txBody>
      </p:sp>
    </p:spTree>
    <p:extLst>
      <p:ext uri="{BB962C8B-B14F-4D97-AF65-F5344CB8AC3E}">
        <p14:creationId xmlns:p14="http://schemas.microsoft.com/office/powerpoint/2010/main" val="316484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559B5CD-97EE-454D-9E9F-7CF7580FE560}" type="slidenum">
              <a:rPr lang="en-AU" smtClean="0"/>
              <a:t>‹#›</a:t>
            </a:fld>
            <a:endParaRPr lang="en-AU" dirty="0"/>
          </a:p>
        </p:txBody>
      </p:sp>
    </p:spTree>
    <p:extLst>
      <p:ext uri="{BB962C8B-B14F-4D97-AF65-F5344CB8AC3E}">
        <p14:creationId xmlns:p14="http://schemas.microsoft.com/office/powerpoint/2010/main" val="428793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87772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91552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319644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225382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670800" cy="650240"/>
          </a:xfrm>
        </p:spPr>
        <p:txBody>
          <a:bodyPr/>
          <a:lstStyle/>
          <a:p>
            <a:r>
              <a:rPr lang="en-AU" dirty="0" smtClean="0"/>
              <a:t>Click to edit</a:t>
            </a:r>
            <a:endParaRPr lang="en-US" dirty="0"/>
          </a:p>
        </p:txBody>
      </p:sp>
      <p:sp>
        <p:nvSpPr>
          <p:cNvPr id="3" name="Footer Placeholder 2"/>
          <p:cNvSpPr>
            <a:spLocks noGrp="1"/>
          </p:cNvSpPr>
          <p:nvPr>
            <p:ph type="ftr" sz="quarter" idx="10"/>
          </p:nvPr>
        </p:nvSpPr>
        <p:spPr/>
        <p:txBody>
          <a:bodyPr/>
          <a:lstStyle/>
          <a:p>
            <a:r>
              <a:rPr lang="en-US" smtClean="0"/>
              <a:t>A Network Infrastructure Model for MWA Phase 3</a:t>
            </a:r>
            <a:endParaRPr lang="en-US" dirty="0"/>
          </a:p>
        </p:txBody>
      </p:sp>
      <p:sp>
        <p:nvSpPr>
          <p:cNvPr id="7" name="Slide Number Placeholder 5"/>
          <p:cNvSpPr txBox="1">
            <a:spLocks/>
          </p:cNvSpPr>
          <p:nvPr userDrawn="1"/>
        </p:nvSpPr>
        <p:spPr>
          <a:xfrm>
            <a:off x="8707120" y="6583680"/>
            <a:ext cx="447040" cy="26987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D1588C-AB24-5646-A060-72B6CDFB3A51}" type="slidenum">
              <a:rPr lang="en-US" smtClean="0"/>
              <a:pPr/>
              <a:t>‹#›</a:t>
            </a:fld>
            <a:endParaRPr lang="en-US" dirty="0"/>
          </a:p>
        </p:txBody>
      </p:sp>
      <p:sp>
        <p:nvSpPr>
          <p:cNvPr id="9" name="Slide Number Placeholder 8"/>
          <p:cNvSpPr>
            <a:spLocks noGrp="1"/>
          </p:cNvSpPr>
          <p:nvPr>
            <p:ph type="sldNum" sz="quarter" idx="13"/>
          </p:nvPr>
        </p:nvSpPr>
        <p:spPr/>
        <p:txBody>
          <a:bodyPr/>
          <a:lstStyle/>
          <a:p>
            <a:fld id="{93D1588C-AB24-5646-A060-72B6CDFB3A51}" type="slidenum">
              <a:rPr lang="en-US" smtClean="0"/>
              <a:pPr/>
              <a:t>‹#›</a:t>
            </a:fld>
            <a:endParaRPr lang="en-US" dirty="0"/>
          </a:p>
        </p:txBody>
      </p:sp>
      <p:sp>
        <p:nvSpPr>
          <p:cNvPr id="11" name="Text Placeholder 10"/>
          <p:cNvSpPr>
            <a:spLocks noGrp="1"/>
          </p:cNvSpPr>
          <p:nvPr>
            <p:ph type="body" sz="quarter" idx="14"/>
          </p:nvPr>
        </p:nvSpPr>
        <p:spPr>
          <a:xfrm>
            <a:off x="333375" y="1158875"/>
            <a:ext cx="8586788" cy="5211763"/>
          </a:xfrm>
        </p:spPr>
        <p:txBody>
          <a:bodyPr/>
          <a:lstStyle/>
          <a:p>
            <a:pPr lvl="0"/>
            <a:r>
              <a:rPr lang="en-AU" dirty="0" smtClean="0"/>
              <a:t>Click to edit</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99780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Text Placeholder 2"/>
          <p:cNvSpPr>
            <a:spLocks noGrp="1"/>
          </p:cNvSpPr>
          <p:nvPr>
            <p:ph idx="1"/>
          </p:nvPr>
        </p:nvSpPr>
        <p:spPr>
          <a:xfrm>
            <a:off x="250824" y="1357297"/>
            <a:ext cx="8662989" cy="5095891"/>
          </a:xfrm>
          <a:prstGeom prst="rect">
            <a:avLst/>
          </a:prstGeom>
        </p:spPr>
        <p:txBody>
          <a:bodyPr vert="horz" lIns="0" tIns="45720" rIns="91440" bIns="45720" rtlCol="0">
            <a:noAutofit/>
          </a:bodyPr>
          <a:lstStyle>
            <a:lvl1pPr marL="174625" marR="0" indent="-174625" algn="l" defTabSz="914400" rtl="0" eaLnBrk="1" fontAlgn="auto" latinLnBrk="0" hangingPunct="1">
              <a:lnSpc>
                <a:spcPct val="100000"/>
              </a:lnSpc>
              <a:spcBef>
                <a:spcPts val="500"/>
              </a:spcBef>
              <a:spcAft>
                <a:spcPts val="500"/>
              </a:spcAft>
              <a:buClr>
                <a:srgbClr val="CE1126"/>
              </a:buClr>
              <a:buSzTx/>
              <a:buFont typeface="Arial" pitchFamily="34" charset="0"/>
              <a:buChar char="›"/>
              <a:tabLst/>
              <a:defRPr/>
            </a:lvl1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AU" noProof="0" dirty="0" smtClean="0"/>
              <a:t>Sixth level</a:t>
            </a:r>
          </a:p>
        </p:txBody>
      </p:sp>
    </p:spTree>
    <p:extLst>
      <p:ext uri="{BB962C8B-B14F-4D97-AF65-F5344CB8AC3E}">
        <p14:creationId xmlns:p14="http://schemas.microsoft.com/office/powerpoint/2010/main" val="17140308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9B5CD-97EE-454D-9E9F-7CF7580FE560}" type="slidenum">
              <a:rPr lang="en-AU" smtClean="0"/>
              <a:t>‹#›</a:t>
            </a:fld>
            <a:endParaRPr lang="en-AU"/>
          </a:p>
        </p:txBody>
      </p:sp>
    </p:spTree>
    <p:extLst>
      <p:ext uri="{BB962C8B-B14F-4D97-AF65-F5344CB8AC3E}">
        <p14:creationId xmlns:p14="http://schemas.microsoft.com/office/powerpoint/2010/main" val="252125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8" r:id="rId8"/>
  </p:sldLayoutIdLst>
  <p:hf hdr="0" ftr="0" dt="0"/>
  <p:txStyles>
    <p:titleStyle>
      <a:lvl1pPr algn="ctr" defTabSz="914400" rtl="0" eaLnBrk="1" latinLnBrk="0" hangingPunct="1">
        <a:spcBef>
          <a:spcPct val="0"/>
        </a:spcBef>
        <a:buNone/>
        <a:defRPr sz="4400" kern="1200">
          <a:solidFill>
            <a:srgbClr val="8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tiff"/><Relationship Id="rId22" Type="http://schemas.openxmlformats.org/officeDocument/2006/relationships/image" Target="../media/image21.png"/><Relationship Id="rId23" Type="http://schemas.openxmlformats.org/officeDocument/2006/relationships/image" Target="../media/image22.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jpeg"/><Relationship Id="rId19" Type="http://schemas.openxmlformats.org/officeDocument/2006/relationships/image" Target="../media/image18.gi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1.tiff"/><Relationship Id="rId5"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xml"/><Relationship Id="rId5" Type="http://schemas.openxmlformats.org/officeDocument/2006/relationships/image" Target="../media/image23.png"/><Relationship Id="rId6" Type="http://schemas.openxmlformats.org/officeDocument/2006/relationships/image" Target="../media/image24.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jpg"/><Relationship Id="rId3"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jpg"/><Relationship Id="rId3"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png"/><Relationship Id="rId1" Type="http://schemas.microsoft.com/office/2007/relationships/media" Target="../media/media2.mp4"/><Relationship Id="rId2" Type="http://schemas.openxmlformats.org/officeDocument/2006/relationships/video" Target="../media/media2.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Shot 2013-12-16 at 4.0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636912"/>
            <a:ext cx="7596336" cy="2388592"/>
          </a:xfrm>
          <a:prstGeom prst="rect">
            <a:avLst/>
          </a:prstGeom>
        </p:spPr>
      </p:pic>
      <p:pic>
        <p:nvPicPr>
          <p:cNvPr id="27" name="Picture 26"/>
          <p:cNvPicPr>
            <a:picLocks noChangeAspect="1"/>
          </p:cNvPicPr>
          <p:nvPr/>
        </p:nvPicPr>
        <p:blipFill>
          <a:blip r:embed="rId4"/>
          <a:stretch>
            <a:fillRect/>
          </a:stretch>
        </p:blipFill>
        <p:spPr>
          <a:xfrm>
            <a:off x="381000" y="5257800"/>
            <a:ext cx="884650" cy="857250"/>
          </a:xfrm>
          <a:prstGeom prst="rect">
            <a:avLst/>
          </a:prstGeom>
        </p:spPr>
      </p:pic>
      <p:pic>
        <p:nvPicPr>
          <p:cNvPr id="31" name="Picture 30"/>
          <p:cNvPicPr>
            <a:picLocks noChangeAspect="1"/>
          </p:cNvPicPr>
          <p:nvPr/>
        </p:nvPicPr>
        <p:blipFill>
          <a:blip r:embed="rId5"/>
          <a:stretch>
            <a:fillRect/>
          </a:stretch>
        </p:blipFill>
        <p:spPr>
          <a:xfrm>
            <a:off x="7467600" y="5334000"/>
            <a:ext cx="1524000" cy="766823"/>
          </a:xfrm>
          <a:prstGeom prst="rect">
            <a:avLst/>
          </a:prstGeom>
        </p:spPr>
      </p:pic>
      <p:sp>
        <p:nvSpPr>
          <p:cNvPr id="2" name="Title 1"/>
          <p:cNvSpPr>
            <a:spLocks noGrp="1"/>
          </p:cNvSpPr>
          <p:nvPr>
            <p:ph type="ctrTitle"/>
          </p:nvPr>
        </p:nvSpPr>
        <p:spPr>
          <a:xfrm>
            <a:off x="0" y="1628801"/>
            <a:ext cx="9144000" cy="1152128"/>
          </a:xfrm>
        </p:spPr>
        <p:txBody>
          <a:bodyPr>
            <a:normAutofit/>
          </a:bodyPr>
          <a:lstStyle/>
          <a:p>
            <a:r>
              <a:rPr lang="en-US" sz="2800" dirty="0" smtClean="0"/>
              <a:t>Murchison </a:t>
            </a:r>
            <a:r>
              <a:rPr lang="en-US" sz="2800" dirty="0" err="1" smtClean="0"/>
              <a:t>Widefield</a:t>
            </a:r>
            <a:r>
              <a:rPr lang="en-US" sz="2800" dirty="0" smtClean="0"/>
              <a:t> Array</a:t>
            </a:r>
            <a:endParaRPr lang="en-US" sz="3200" dirty="0"/>
          </a:p>
        </p:txBody>
      </p:sp>
      <p:sp>
        <p:nvSpPr>
          <p:cNvPr id="3" name="Subtitle 2"/>
          <p:cNvSpPr>
            <a:spLocks noGrp="1"/>
          </p:cNvSpPr>
          <p:nvPr>
            <p:ph type="subTitle" idx="1"/>
          </p:nvPr>
        </p:nvSpPr>
        <p:spPr>
          <a:xfrm>
            <a:off x="1187624" y="5013176"/>
            <a:ext cx="6629399" cy="792088"/>
          </a:xfrm>
        </p:spPr>
        <p:txBody>
          <a:bodyPr>
            <a:normAutofit/>
          </a:bodyPr>
          <a:lstStyle/>
          <a:p>
            <a:r>
              <a:rPr lang="en-US" sz="2000" dirty="0" smtClean="0">
                <a:solidFill>
                  <a:schemeClr val="tx1"/>
                </a:solidFill>
              </a:rPr>
              <a:t>Randall </a:t>
            </a:r>
            <a:r>
              <a:rPr lang="en-US" sz="2000" smtClean="0">
                <a:solidFill>
                  <a:schemeClr val="tx1"/>
                </a:solidFill>
              </a:rPr>
              <a:t>Wayth</a:t>
            </a:r>
            <a:endParaRPr lang="en-US" sz="2000" dirty="0" smtClean="0">
              <a:solidFill>
                <a:schemeClr val="tx1"/>
              </a:solidFill>
            </a:endParaRPr>
          </a:p>
          <a:p>
            <a:r>
              <a:rPr lang="en-US" sz="2000" dirty="0" smtClean="0">
                <a:solidFill>
                  <a:schemeClr val="tx1"/>
                </a:solidFill>
              </a:rPr>
              <a:t>ICRAR – Curtin University</a:t>
            </a:r>
          </a:p>
        </p:txBody>
      </p:sp>
      <p:pic>
        <p:nvPicPr>
          <p:cNvPr id="14" name="Picture 13"/>
          <p:cNvPicPr>
            <a:picLocks noChangeAspect="1"/>
          </p:cNvPicPr>
          <p:nvPr/>
        </p:nvPicPr>
        <p:blipFill>
          <a:blip r:embed="rId6"/>
          <a:stretch>
            <a:fillRect/>
          </a:stretch>
        </p:blipFill>
        <p:spPr>
          <a:xfrm>
            <a:off x="4558138" y="5913514"/>
            <a:ext cx="1303349" cy="218134"/>
          </a:xfrm>
          <a:prstGeom prst="rect">
            <a:avLst/>
          </a:prstGeom>
        </p:spPr>
      </p:pic>
      <p:pic>
        <p:nvPicPr>
          <p:cNvPr id="15" name="Picture 14"/>
          <p:cNvPicPr>
            <a:picLocks noChangeAspect="1"/>
          </p:cNvPicPr>
          <p:nvPr/>
        </p:nvPicPr>
        <p:blipFill>
          <a:blip r:embed="rId7"/>
          <a:stretch>
            <a:fillRect/>
          </a:stretch>
        </p:blipFill>
        <p:spPr>
          <a:xfrm>
            <a:off x="6750319" y="5813827"/>
            <a:ext cx="578053" cy="442836"/>
          </a:xfrm>
          <a:prstGeom prst="rect">
            <a:avLst/>
          </a:prstGeom>
        </p:spPr>
      </p:pic>
      <p:pic>
        <p:nvPicPr>
          <p:cNvPr id="16" name="Picture 15"/>
          <p:cNvPicPr>
            <a:picLocks noChangeAspect="1"/>
          </p:cNvPicPr>
          <p:nvPr/>
        </p:nvPicPr>
        <p:blipFill>
          <a:blip r:embed="rId8"/>
          <a:stretch>
            <a:fillRect/>
          </a:stretch>
        </p:blipFill>
        <p:spPr>
          <a:xfrm>
            <a:off x="6602510" y="6338141"/>
            <a:ext cx="705956" cy="354474"/>
          </a:xfrm>
          <a:prstGeom prst="rect">
            <a:avLst/>
          </a:prstGeom>
        </p:spPr>
      </p:pic>
      <p:pic>
        <p:nvPicPr>
          <p:cNvPr id="17" name="Picture 16"/>
          <p:cNvPicPr>
            <a:picLocks noChangeAspect="1"/>
          </p:cNvPicPr>
          <p:nvPr/>
        </p:nvPicPr>
        <p:blipFill>
          <a:blip r:embed="rId9"/>
          <a:stretch>
            <a:fillRect/>
          </a:stretch>
        </p:blipFill>
        <p:spPr>
          <a:xfrm>
            <a:off x="3920909" y="5801634"/>
            <a:ext cx="512942" cy="455029"/>
          </a:xfrm>
          <a:prstGeom prst="rect">
            <a:avLst/>
          </a:prstGeom>
        </p:spPr>
      </p:pic>
      <p:pic>
        <p:nvPicPr>
          <p:cNvPr id="18" name="Picture 17"/>
          <p:cNvPicPr>
            <a:picLocks noChangeAspect="1"/>
          </p:cNvPicPr>
          <p:nvPr/>
        </p:nvPicPr>
        <p:blipFill>
          <a:blip r:embed="rId10"/>
          <a:stretch>
            <a:fillRect/>
          </a:stretch>
        </p:blipFill>
        <p:spPr>
          <a:xfrm>
            <a:off x="3124200" y="5721627"/>
            <a:ext cx="607329" cy="615043"/>
          </a:xfrm>
          <a:prstGeom prst="rect">
            <a:avLst/>
          </a:prstGeom>
        </p:spPr>
      </p:pic>
      <p:pic>
        <p:nvPicPr>
          <p:cNvPr id="19" name="Picture 18"/>
          <p:cNvPicPr>
            <a:picLocks noChangeAspect="1"/>
          </p:cNvPicPr>
          <p:nvPr/>
        </p:nvPicPr>
        <p:blipFill>
          <a:blip r:embed="rId11"/>
          <a:stretch>
            <a:fillRect/>
          </a:stretch>
        </p:blipFill>
        <p:spPr>
          <a:xfrm>
            <a:off x="2532500" y="6312908"/>
            <a:ext cx="1000877" cy="471001"/>
          </a:xfrm>
          <a:prstGeom prst="rect">
            <a:avLst/>
          </a:prstGeom>
        </p:spPr>
      </p:pic>
      <p:pic>
        <p:nvPicPr>
          <p:cNvPr id="20" name="Picture 19"/>
          <p:cNvPicPr>
            <a:picLocks noChangeAspect="1"/>
          </p:cNvPicPr>
          <p:nvPr/>
        </p:nvPicPr>
        <p:blipFill>
          <a:blip r:embed="rId12"/>
          <a:stretch>
            <a:fillRect/>
          </a:stretch>
        </p:blipFill>
        <p:spPr>
          <a:xfrm>
            <a:off x="1518293" y="6321319"/>
            <a:ext cx="1014207" cy="506567"/>
          </a:xfrm>
          <a:prstGeom prst="rect">
            <a:avLst/>
          </a:prstGeom>
        </p:spPr>
      </p:pic>
      <p:pic>
        <p:nvPicPr>
          <p:cNvPr id="21" name="Picture 20"/>
          <p:cNvPicPr>
            <a:picLocks noChangeAspect="1"/>
          </p:cNvPicPr>
          <p:nvPr/>
        </p:nvPicPr>
        <p:blipFill>
          <a:blip r:embed="rId13"/>
          <a:srcRect l="18142" t="16408" r="18583" b="9585"/>
          <a:stretch>
            <a:fillRect/>
          </a:stretch>
        </p:blipFill>
        <p:spPr>
          <a:xfrm>
            <a:off x="1589530" y="5793293"/>
            <a:ext cx="386869" cy="519615"/>
          </a:xfrm>
          <a:prstGeom prst="rect">
            <a:avLst/>
          </a:prstGeom>
        </p:spPr>
      </p:pic>
      <p:pic>
        <p:nvPicPr>
          <p:cNvPr id="22" name="Picture 21"/>
          <p:cNvPicPr>
            <a:picLocks noChangeAspect="1"/>
          </p:cNvPicPr>
          <p:nvPr/>
        </p:nvPicPr>
        <p:blipFill>
          <a:blip r:embed="rId14"/>
          <a:stretch>
            <a:fillRect/>
          </a:stretch>
        </p:blipFill>
        <p:spPr>
          <a:xfrm>
            <a:off x="6019800" y="5801634"/>
            <a:ext cx="554185" cy="445649"/>
          </a:xfrm>
          <a:prstGeom prst="rect">
            <a:avLst/>
          </a:prstGeom>
        </p:spPr>
      </p:pic>
      <p:pic>
        <p:nvPicPr>
          <p:cNvPr id="23" name="Picture 22"/>
          <p:cNvPicPr>
            <a:picLocks noChangeAspect="1"/>
          </p:cNvPicPr>
          <p:nvPr/>
        </p:nvPicPr>
        <p:blipFill>
          <a:blip r:embed="rId15"/>
          <a:stretch>
            <a:fillRect/>
          </a:stretch>
        </p:blipFill>
        <p:spPr>
          <a:xfrm>
            <a:off x="3667937" y="6269908"/>
            <a:ext cx="525187" cy="515741"/>
          </a:xfrm>
          <a:prstGeom prst="rect">
            <a:avLst/>
          </a:prstGeom>
        </p:spPr>
      </p:pic>
      <p:pic>
        <p:nvPicPr>
          <p:cNvPr id="24" name="Picture 23"/>
          <p:cNvPicPr>
            <a:picLocks noChangeAspect="1"/>
          </p:cNvPicPr>
          <p:nvPr/>
        </p:nvPicPr>
        <p:blipFill>
          <a:blip r:embed="rId16"/>
          <a:stretch>
            <a:fillRect/>
          </a:stretch>
        </p:blipFill>
        <p:spPr>
          <a:xfrm>
            <a:off x="4176304" y="6322706"/>
            <a:ext cx="946830" cy="384302"/>
          </a:xfrm>
          <a:prstGeom prst="rect">
            <a:avLst/>
          </a:prstGeom>
        </p:spPr>
      </p:pic>
      <p:pic>
        <p:nvPicPr>
          <p:cNvPr id="25" name="Picture 24"/>
          <p:cNvPicPr>
            <a:picLocks noChangeAspect="1"/>
          </p:cNvPicPr>
          <p:nvPr/>
        </p:nvPicPr>
        <p:blipFill>
          <a:blip r:embed="rId17"/>
          <a:stretch>
            <a:fillRect/>
          </a:stretch>
        </p:blipFill>
        <p:spPr>
          <a:xfrm>
            <a:off x="5072183" y="6286730"/>
            <a:ext cx="1350400" cy="451567"/>
          </a:xfrm>
          <a:prstGeom prst="rect">
            <a:avLst/>
          </a:prstGeom>
        </p:spPr>
      </p:pic>
      <p:pic>
        <p:nvPicPr>
          <p:cNvPr id="26" name="Picture 25" descr="MWA_logo.jpg"/>
          <p:cNvPicPr>
            <a:picLocks noChangeAspect="1"/>
          </p:cNvPicPr>
          <p:nvPr/>
        </p:nvPicPr>
        <p:blipFill>
          <a:blip r:embed="rId18"/>
          <a:stretch>
            <a:fillRect/>
          </a:stretch>
        </p:blipFill>
        <p:spPr>
          <a:xfrm>
            <a:off x="304800" y="228600"/>
            <a:ext cx="3429000" cy="1306615"/>
          </a:xfrm>
          <a:prstGeom prst="rect">
            <a:avLst/>
          </a:prstGeom>
          <a:effectLst>
            <a:outerShdw blurRad="101600" dist="38100" dir="2700000" sx="102000" sy="102000" algn="tl" rotWithShape="0">
              <a:srgbClr val="000000">
                <a:alpha val="43000"/>
              </a:srgbClr>
            </a:outerShdw>
          </a:effectLst>
        </p:spPr>
      </p:pic>
      <p:pic>
        <p:nvPicPr>
          <p:cNvPr id="32" name="Picture 31" descr="logorri.gif"/>
          <p:cNvPicPr>
            <a:picLocks noChangeAspect="1"/>
          </p:cNvPicPr>
          <p:nvPr/>
        </p:nvPicPr>
        <p:blipFill>
          <a:blip r:embed="rId19"/>
          <a:stretch>
            <a:fillRect/>
          </a:stretch>
        </p:blipFill>
        <p:spPr>
          <a:xfrm>
            <a:off x="2514600" y="5715000"/>
            <a:ext cx="298087" cy="590550"/>
          </a:xfrm>
          <a:prstGeom prst="rect">
            <a:avLst/>
          </a:prstGeom>
        </p:spPr>
      </p:pic>
      <p:pic>
        <p:nvPicPr>
          <p:cNvPr id="33" name="Picture 32" descr="MWA Gurlgamarnu Logo.png"/>
          <p:cNvPicPr>
            <a:picLocks noChangeAspect="1"/>
          </p:cNvPicPr>
          <p:nvPr/>
        </p:nvPicPr>
        <p:blipFill>
          <a:blip r:embed="rId20"/>
          <a:stretch>
            <a:fillRect/>
          </a:stretch>
        </p:blipFill>
        <p:spPr>
          <a:xfrm>
            <a:off x="4579831" y="228600"/>
            <a:ext cx="1792369" cy="1353380"/>
          </a:xfrm>
          <a:prstGeom prst="rect">
            <a:avLst/>
          </a:prstGeom>
        </p:spPr>
      </p:pic>
      <p:pic>
        <p:nvPicPr>
          <p:cNvPr id="5" name="Picture 4" descr="asu-logo.tiff"/>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96200" y="6172200"/>
            <a:ext cx="908792" cy="482600"/>
          </a:xfrm>
          <a:prstGeom prst="rect">
            <a:avLst/>
          </a:prstGeom>
        </p:spPr>
      </p:pic>
      <p:pic>
        <p:nvPicPr>
          <p:cNvPr id="6" name="Picture 5"/>
          <p:cNvPicPr>
            <a:picLocks noChangeAspect="1"/>
          </p:cNvPicPr>
          <p:nvPr/>
        </p:nvPicPr>
        <p:blipFill>
          <a:blip r:embed="rId22"/>
          <a:stretch>
            <a:fillRect/>
          </a:stretch>
        </p:blipFill>
        <p:spPr>
          <a:xfrm>
            <a:off x="533400" y="6210300"/>
            <a:ext cx="495300" cy="495300"/>
          </a:xfrm>
          <a:prstGeom prst="rect">
            <a:avLst/>
          </a:prstGeom>
        </p:spPr>
      </p:pic>
      <p:pic>
        <p:nvPicPr>
          <p:cNvPr id="4100" name="Picture 4"/>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4811"/>
          <a:stretch/>
        </p:blipFill>
        <p:spPr bwMode="auto">
          <a:xfrm>
            <a:off x="7308466" y="334991"/>
            <a:ext cx="1101091" cy="109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7478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Ewall-w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87988"/>
            <a:ext cx="8316416" cy="4570012"/>
          </a:xfrm>
          <a:prstGeom prst="rect">
            <a:avLst/>
          </a:prstGeom>
        </p:spPr>
      </p:pic>
      <p:sp>
        <p:nvSpPr>
          <p:cNvPr id="4" name="Title 3"/>
          <p:cNvSpPr>
            <a:spLocks noGrp="1"/>
          </p:cNvSpPr>
          <p:nvPr>
            <p:ph type="title"/>
          </p:nvPr>
        </p:nvSpPr>
        <p:spPr>
          <a:xfrm>
            <a:off x="457200" y="116632"/>
            <a:ext cx="8229600" cy="720080"/>
          </a:xfrm>
        </p:spPr>
        <p:txBody>
          <a:bodyPr>
            <a:normAutofit fontScale="90000"/>
          </a:bodyPr>
          <a:lstStyle/>
          <a:p>
            <a:r>
              <a:rPr lang="en-AU" dirty="0" smtClean="0"/>
              <a:t>MWA </a:t>
            </a:r>
            <a:r>
              <a:rPr lang="en-AU" dirty="0" err="1" smtClean="0"/>
              <a:t>EoR</a:t>
            </a:r>
            <a:r>
              <a:rPr lang="en-AU" dirty="0" smtClean="0"/>
              <a:t>: current status</a:t>
            </a:r>
            <a:endParaRPr lang="en-AU" dirty="0"/>
          </a:p>
        </p:txBody>
      </p:sp>
      <p:sp>
        <p:nvSpPr>
          <p:cNvPr id="5" name="Content Placeholder 4"/>
          <p:cNvSpPr>
            <a:spLocks noGrp="1"/>
          </p:cNvSpPr>
          <p:nvPr>
            <p:ph idx="1"/>
          </p:nvPr>
        </p:nvSpPr>
        <p:spPr>
          <a:xfrm>
            <a:off x="457200" y="908720"/>
            <a:ext cx="8229600" cy="5760640"/>
          </a:xfrm>
        </p:spPr>
        <p:txBody>
          <a:bodyPr/>
          <a:lstStyle/>
          <a:p>
            <a:r>
              <a:rPr lang="en-AU" dirty="0" err="1" smtClean="0"/>
              <a:t>Trott</a:t>
            </a:r>
            <a:r>
              <a:rPr lang="en-AU" dirty="0" smtClean="0"/>
              <a:t> et al. 2016: CHIPS (one of two pipelines)</a:t>
            </a:r>
          </a:p>
          <a:p>
            <a:r>
              <a:rPr lang="en-AU" dirty="0" err="1" smtClean="0"/>
              <a:t>Ewall-wice</a:t>
            </a:r>
            <a:r>
              <a:rPr lang="en-AU" dirty="0" smtClean="0"/>
              <a:t> et al 2016: first x-ray heating epoch results from low </a:t>
            </a:r>
            <a:r>
              <a:rPr lang="en-AU" dirty="0" err="1" smtClean="0"/>
              <a:t>freq</a:t>
            </a:r>
            <a:r>
              <a:rPr lang="en-AU" dirty="0" smtClean="0"/>
              <a:t> (70-100 MHz) data</a:t>
            </a:r>
          </a:p>
        </p:txBody>
      </p:sp>
      <p:sp>
        <p:nvSpPr>
          <p:cNvPr id="3" name="Slide Number Placeholder 2"/>
          <p:cNvSpPr>
            <a:spLocks noGrp="1"/>
          </p:cNvSpPr>
          <p:nvPr>
            <p:ph type="sldNum" sz="quarter" idx="12"/>
          </p:nvPr>
        </p:nvSpPr>
        <p:spPr/>
        <p:txBody>
          <a:bodyPr/>
          <a:lstStyle/>
          <a:p>
            <a:fld id="{4559B5CD-97EE-454D-9E9F-7CF7580FE560}" type="slidenum">
              <a:rPr lang="en-AU" smtClean="0"/>
              <a:t>10</a:t>
            </a:fld>
            <a:endParaRPr lang="en-AU"/>
          </a:p>
        </p:txBody>
      </p:sp>
    </p:spTree>
    <p:extLst>
      <p:ext uri="{BB962C8B-B14F-4D97-AF65-F5344CB8AC3E}">
        <p14:creationId xmlns:p14="http://schemas.microsoft.com/office/powerpoint/2010/main" val="6263926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27384"/>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116632"/>
            <a:ext cx="8229600" cy="720080"/>
          </a:xfrm>
        </p:spPr>
        <p:txBody>
          <a:bodyPr>
            <a:normAutofit fontScale="90000"/>
          </a:bodyPr>
          <a:lstStyle/>
          <a:p>
            <a:r>
              <a:rPr lang="en-AU" dirty="0" smtClean="0"/>
              <a:t>MWA </a:t>
            </a:r>
            <a:r>
              <a:rPr lang="en-AU" dirty="0" err="1" smtClean="0"/>
              <a:t>EoR</a:t>
            </a:r>
            <a:r>
              <a:rPr lang="en-AU" dirty="0" smtClean="0"/>
              <a:t>: current status</a:t>
            </a:r>
            <a:endParaRPr lang="en-AU" dirty="0"/>
          </a:p>
        </p:txBody>
      </p:sp>
      <p:sp>
        <p:nvSpPr>
          <p:cNvPr id="5" name="Content Placeholder 4"/>
          <p:cNvSpPr>
            <a:spLocks noGrp="1"/>
          </p:cNvSpPr>
          <p:nvPr>
            <p:ph idx="1"/>
          </p:nvPr>
        </p:nvSpPr>
        <p:spPr>
          <a:xfrm>
            <a:off x="457200" y="908720"/>
            <a:ext cx="8229600" cy="5760640"/>
          </a:xfrm>
        </p:spPr>
        <p:txBody>
          <a:bodyPr/>
          <a:lstStyle/>
          <a:p>
            <a:r>
              <a:rPr lang="en-AU" dirty="0" err="1" smtClean="0"/>
              <a:t>Trott</a:t>
            </a:r>
            <a:r>
              <a:rPr lang="en-AU" dirty="0" smtClean="0"/>
              <a:t> et al. 2016: CHIPS (one of two pipelines)</a:t>
            </a:r>
          </a:p>
          <a:p>
            <a:r>
              <a:rPr lang="en-AU" dirty="0" err="1" smtClean="0"/>
              <a:t>Ewall-wice</a:t>
            </a:r>
            <a:r>
              <a:rPr lang="en-AU" dirty="0" smtClean="0"/>
              <a:t> et al 2016: first x-ray heating epoch results</a:t>
            </a:r>
          </a:p>
          <a:p>
            <a:endParaRPr lang="en-AU" dirty="0"/>
          </a:p>
          <a:p>
            <a:pPr marL="0" indent="0">
              <a:buNone/>
            </a:pPr>
            <a:r>
              <a:rPr lang="en-AU" dirty="0" smtClean="0"/>
              <a:t>Also:</a:t>
            </a:r>
          </a:p>
          <a:p>
            <a:r>
              <a:rPr lang="en-AU" dirty="0" smtClean="0"/>
              <a:t>Jacobs </a:t>
            </a:r>
            <a:r>
              <a:rPr lang="en-AU" dirty="0"/>
              <a:t>e</a:t>
            </a:r>
            <a:r>
              <a:rPr lang="en-AU" dirty="0" smtClean="0"/>
              <a:t>t al.: (submitted) (full MWA dual-pipeline overview paper)</a:t>
            </a:r>
          </a:p>
          <a:p>
            <a:r>
              <a:rPr lang="en-AU" dirty="0" smtClean="0"/>
              <a:t>Beardsley et al (in prep): 100 night results</a:t>
            </a:r>
          </a:p>
          <a:p>
            <a:endParaRPr lang="en-AU" dirty="0"/>
          </a:p>
        </p:txBody>
      </p:sp>
      <p:sp>
        <p:nvSpPr>
          <p:cNvPr id="3" name="Slide Number Placeholder 2"/>
          <p:cNvSpPr>
            <a:spLocks noGrp="1"/>
          </p:cNvSpPr>
          <p:nvPr>
            <p:ph type="sldNum" sz="quarter" idx="12"/>
          </p:nvPr>
        </p:nvSpPr>
        <p:spPr/>
        <p:txBody>
          <a:bodyPr/>
          <a:lstStyle/>
          <a:p>
            <a:fld id="{4559B5CD-97EE-454D-9E9F-7CF7580FE560}" type="slidenum">
              <a:rPr lang="en-AU" smtClean="0"/>
              <a:t>11</a:t>
            </a:fld>
            <a:endParaRPr lang="en-AU"/>
          </a:p>
        </p:txBody>
      </p:sp>
    </p:spTree>
    <p:extLst>
      <p:ext uri="{BB962C8B-B14F-4D97-AF65-F5344CB8AC3E}">
        <p14:creationId xmlns:p14="http://schemas.microsoft.com/office/powerpoint/2010/main" val="26416091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27384"/>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116632"/>
            <a:ext cx="8229600" cy="720080"/>
          </a:xfrm>
        </p:spPr>
        <p:txBody>
          <a:bodyPr>
            <a:normAutofit fontScale="90000"/>
          </a:bodyPr>
          <a:lstStyle/>
          <a:p>
            <a:r>
              <a:rPr lang="en-AU" dirty="0" smtClean="0"/>
              <a:t>MWA </a:t>
            </a:r>
            <a:r>
              <a:rPr lang="en-AU" dirty="0" err="1" smtClean="0"/>
              <a:t>EoR</a:t>
            </a:r>
            <a:r>
              <a:rPr lang="en-AU" dirty="0" smtClean="0"/>
              <a:t>: spinoffs</a:t>
            </a:r>
            <a:endParaRPr lang="en-AU" dirty="0"/>
          </a:p>
        </p:txBody>
      </p:sp>
      <p:sp>
        <p:nvSpPr>
          <p:cNvPr id="5" name="Content Placeholder 4"/>
          <p:cNvSpPr>
            <a:spLocks noGrp="1"/>
          </p:cNvSpPr>
          <p:nvPr>
            <p:ph idx="1"/>
          </p:nvPr>
        </p:nvSpPr>
        <p:spPr>
          <a:xfrm>
            <a:off x="457200" y="908720"/>
            <a:ext cx="8229600" cy="5760640"/>
          </a:xfrm>
        </p:spPr>
        <p:txBody>
          <a:bodyPr/>
          <a:lstStyle/>
          <a:p>
            <a:r>
              <a:rPr lang="en-AU" dirty="0" err="1" smtClean="0"/>
              <a:t>Trott</a:t>
            </a:r>
            <a:r>
              <a:rPr lang="en-AU" dirty="0" smtClean="0"/>
              <a:t> &amp; </a:t>
            </a:r>
            <a:r>
              <a:rPr lang="en-AU" dirty="0" err="1" smtClean="0"/>
              <a:t>Wayth</a:t>
            </a:r>
            <a:r>
              <a:rPr lang="en-AU" dirty="0" smtClean="0"/>
              <a:t> 2016: Spectral smoothness</a:t>
            </a:r>
          </a:p>
          <a:p>
            <a:r>
              <a:rPr lang="en-AU" dirty="0" err="1" smtClean="0"/>
              <a:t>Loi</a:t>
            </a:r>
            <a:r>
              <a:rPr lang="en-AU" dirty="0" smtClean="0"/>
              <a:t> et al. 2015,2016: monitoring the ionosphere, discovery of plasma tubes</a:t>
            </a:r>
          </a:p>
          <a:p>
            <a:r>
              <a:rPr lang="en-AU" dirty="0" err="1" smtClean="0"/>
              <a:t>Offringa</a:t>
            </a:r>
            <a:r>
              <a:rPr lang="en-AU" dirty="0" smtClean="0"/>
              <a:t> et al. 2015, </a:t>
            </a:r>
            <a:r>
              <a:rPr lang="en-AU" dirty="0" err="1" smtClean="0"/>
              <a:t>Franzen</a:t>
            </a:r>
            <a:r>
              <a:rPr lang="en-AU" dirty="0" smtClean="0"/>
              <a:t> 2016: deep images and radio source counts</a:t>
            </a:r>
          </a:p>
          <a:p>
            <a:r>
              <a:rPr lang="en-AU" dirty="0" err="1" smtClean="0"/>
              <a:t>Tingay</a:t>
            </a:r>
            <a:r>
              <a:rPr lang="en-AU" dirty="0" smtClean="0"/>
              <a:t> et al. 2016, </a:t>
            </a:r>
            <a:r>
              <a:rPr lang="en-AU" dirty="0" err="1" smtClean="0"/>
              <a:t>Rowlinson</a:t>
            </a:r>
            <a:r>
              <a:rPr lang="en-AU" dirty="0" smtClean="0"/>
              <a:t> et al. 2016: limits on FRBs in </a:t>
            </a:r>
            <a:r>
              <a:rPr lang="en-AU" dirty="0" err="1" smtClean="0"/>
              <a:t>EoR</a:t>
            </a:r>
            <a:r>
              <a:rPr lang="en-AU" dirty="0" smtClean="0"/>
              <a:t> field(s)</a:t>
            </a:r>
          </a:p>
          <a:p>
            <a:endParaRPr lang="en-AU" dirty="0" smtClean="0"/>
          </a:p>
          <a:p>
            <a:endParaRPr lang="en-AU" dirty="0" smtClean="0"/>
          </a:p>
        </p:txBody>
      </p:sp>
      <p:sp>
        <p:nvSpPr>
          <p:cNvPr id="3" name="Slide Number Placeholder 2"/>
          <p:cNvSpPr>
            <a:spLocks noGrp="1"/>
          </p:cNvSpPr>
          <p:nvPr>
            <p:ph type="sldNum" sz="quarter" idx="12"/>
          </p:nvPr>
        </p:nvSpPr>
        <p:spPr/>
        <p:txBody>
          <a:bodyPr/>
          <a:lstStyle/>
          <a:p>
            <a:fld id="{4559B5CD-97EE-454D-9E9F-7CF7580FE560}" type="slidenum">
              <a:rPr lang="en-AU" smtClean="0"/>
              <a:t>12</a:t>
            </a:fld>
            <a:endParaRPr lang="en-AU"/>
          </a:p>
        </p:txBody>
      </p:sp>
    </p:spTree>
    <p:extLst>
      <p:ext uri="{BB962C8B-B14F-4D97-AF65-F5344CB8AC3E}">
        <p14:creationId xmlns:p14="http://schemas.microsoft.com/office/powerpoint/2010/main" val="32279064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9B5CD-97EE-454D-9E9F-7CF7580FE560}" type="slidenum">
              <a:rPr lang="en-AU" smtClean="0"/>
              <a:t>13</a:t>
            </a:fld>
            <a:endParaRPr lang="en-AU"/>
          </a:p>
        </p:txBody>
      </p:sp>
      <p:pic>
        <p:nvPicPr>
          <p:cNvPr id="3" name="Picture 2" descr="MovieS1 (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 y="171400"/>
            <a:ext cx="4932197" cy="6858000"/>
          </a:xfrm>
          <a:prstGeom prst="rect">
            <a:avLst/>
          </a:prstGeom>
        </p:spPr>
      </p:pic>
      <p:sp>
        <p:nvSpPr>
          <p:cNvPr id="4" name="Content Placeholder 11"/>
          <p:cNvSpPr txBox="1">
            <a:spLocks/>
          </p:cNvSpPr>
          <p:nvPr/>
        </p:nvSpPr>
        <p:spPr>
          <a:xfrm>
            <a:off x="4139952" y="1340768"/>
            <a:ext cx="460432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2800" dirty="0" smtClean="0"/>
              <a:t>MWA confirms existence of </a:t>
            </a:r>
            <a:r>
              <a:rPr lang="en-AU" sz="2800" dirty="0" err="1" smtClean="0"/>
              <a:t>ionsopheric</a:t>
            </a:r>
            <a:r>
              <a:rPr lang="en-AU" sz="2800" dirty="0" smtClean="0"/>
              <a:t> plasma ducts</a:t>
            </a:r>
            <a:br>
              <a:rPr lang="en-AU" sz="2800" dirty="0" smtClean="0"/>
            </a:br>
            <a:r>
              <a:rPr lang="en-AU" sz="2800" dirty="0" err="1" smtClean="0"/>
              <a:t>Loi</a:t>
            </a:r>
            <a:r>
              <a:rPr lang="en-AU" sz="2800" dirty="0" smtClean="0"/>
              <a:t> et al 2015. </a:t>
            </a:r>
          </a:p>
          <a:p>
            <a:r>
              <a:rPr lang="en-AU" sz="2800" dirty="0" smtClean="0"/>
              <a:t>The </a:t>
            </a:r>
            <a:r>
              <a:rPr lang="en-AU" sz="2800" dirty="0"/>
              <a:t>m</a:t>
            </a:r>
            <a:r>
              <a:rPr lang="en-AU" sz="2800" dirty="0" smtClean="0"/>
              <a:t>ovie shows formation of ducts aligned with B fields (lines) after passage of travelling ionospheric disturbance.</a:t>
            </a:r>
          </a:p>
          <a:p>
            <a:r>
              <a:rPr lang="en-AU" sz="2800" dirty="0" smtClean="0"/>
              <a:t>Small vectors indicate direction of local gradients in </a:t>
            </a:r>
            <a:r>
              <a:rPr lang="en-AU" sz="2800" dirty="0" err="1" smtClean="0"/>
              <a:t>ionospheric</a:t>
            </a:r>
            <a:r>
              <a:rPr lang="en-AU" sz="2800" dirty="0" smtClean="0"/>
              <a:t> density (blue=left, red=right)</a:t>
            </a:r>
            <a:endParaRPr lang="en-AU" sz="2800" dirty="0"/>
          </a:p>
        </p:txBody>
      </p:sp>
      <p:sp>
        <p:nvSpPr>
          <p:cNvPr id="5" name="Title 1"/>
          <p:cNvSpPr txBox="1">
            <a:spLocks/>
          </p:cNvSpPr>
          <p:nvPr/>
        </p:nvSpPr>
        <p:spPr>
          <a:xfrm>
            <a:off x="3851920" y="0"/>
            <a:ext cx="5292080" cy="1628800"/>
          </a:xfrm>
          <a:prstGeom prst="rect">
            <a:avLst/>
          </a:prstGeom>
        </p:spPr>
        <p:txBody>
          <a:bodyPr>
            <a:normAutofit/>
          </a:bodyPr>
          <a:lstStyle>
            <a:lvl1pPr algn="ctr" defTabSz="914400" rtl="0" eaLnBrk="1" latinLnBrk="0" hangingPunct="1">
              <a:spcBef>
                <a:spcPct val="0"/>
              </a:spcBef>
              <a:buNone/>
              <a:defRPr sz="4400" kern="1200">
                <a:solidFill>
                  <a:srgbClr val="800000"/>
                </a:solidFill>
                <a:latin typeface="+mj-lt"/>
                <a:ea typeface="+mj-ea"/>
                <a:cs typeface="+mj-cs"/>
              </a:defRPr>
            </a:lvl1pPr>
          </a:lstStyle>
          <a:p>
            <a:r>
              <a:rPr lang="en-AU" dirty="0" smtClean="0"/>
              <a:t>Unexpected discoveries</a:t>
            </a:r>
            <a:endParaRPr lang="en-AU"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27384"/>
            <a:ext cx="1771699" cy="648072"/>
          </a:xfrm>
          <a:prstGeom prst="rect">
            <a:avLst/>
          </a:prstGeom>
        </p:spPr>
      </p:pic>
    </p:spTree>
    <p:extLst>
      <p:ext uri="{BB962C8B-B14F-4D97-AF65-F5344CB8AC3E}">
        <p14:creationId xmlns:p14="http://schemas.microsoft.com/office/powerpoint/2010/main" val="14085239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632"/>
            <a:ext cx="8229600" cy="720080"/>
          </a:xfrm>
        </p:spPr>
        <p:txBody>
          <a:bodyPr>
            <a:normAutofit fontScale="90000"/>
          </a:bodyPr>
          <a:lstStyle/>
          <a:p>
            <a:r>
              <a:rPr lang="en-AU" dirty="0" smtClean="0"/>
              <a:t>MWA </a:t>
            </a:r>
            <a:r>
              <a:rPr lang="en-AU" dirty="0" err="1" smtClean="0"/>
              <a:t>EoR</a:t>
            </a:r>
            <a:r>
              <a:rPr lang="en-AU" dirty="0" smtClean="0"/>
              <a:t>: spinoffs</a:t>
            </a:r>
            <a:endParaRPr lang="en-AU" dirty="0"/>
          </a:p>
        </p:txBody>
      </p:sp>
      <p:sp>
        <p:nvSpPr>
          <p:cNvPr id="3" name="Slide Number Placeholder 2"/>
          <p:cNvSpPr>
            <a:spLocks noGrp="1"/>
          </p:cNvSpPr>
          <p:nvPr>
            <p:ph type="sldNum" sz="quarter" idx="12"/>
          </p:nvPr>
        </p:nvSpPr>
        <p:spPr/>
        <p:txBody>
          <a:bodyPr/>
          <a:lstStyle/>
          <a:p>
            <a:fld id="{4559B5CD-97EE-454D-9E9F-7CF7580FE560}" type="slidenum">
              <a:rPr lang="en-AU" smtClean="0"/>
              <a:t>14</a:t>
            </a:fld>
            <a:endParaRPr lang="en-AU"/>
          </a:p>
        </p:txBody>
      </p:sp>
      <p:pic>
        <p:nvPicPr>
          <p:cNvPr id="7" name="Content Placeholder 6" descr="1065880128.png"/>
          <p:cNvPicPr>
            <a:picLocks noGrp="1" noChangeAspect="1"/>
          </p:cNvPicPr>
          <p:nvPr>
            <p:ph idx="1"/>
          </p:nvPr>
        </p:nvPicPr>
        <p:blipFill>
          <a:blip r:embed="rId2">
            <a:extLst>
              <a:ext uri="{28A0092B-C50C-407E-A947-70E740481C1C}">
                <a14:useLocalDpi xmlns:a14="http://schemas.microsoft.com/office/drawing/2010/main" val="0"/>
              </a:ext>
            </a:extLst>
          </a:blip>
          <a:srcRect l="-6947" r="-6947"/>
          <a:stretch>
            <a:fillRect/>
          </a:stretch>
        </p:blipFill>
        <p:spPr>
          <a:xfrm>
            <a:off x="0" y="836613"/>
            <a:ext cx="9144000" cy="6021387"/>
          </a:xfrm>
        </p:spPr>
      </p:pic>
      <p:sp>
        <p:nvSpPr>
          <p:cNvPr id="8" name="TextBox 7"/>
          <p:cNvSpPr txBox="1"/>
          <p:nvPr/>
        </p:nvSpPr>
        <p:spPr>
          <a:xfrm>
            <a:off x="2915816" y="6473471"/>
            <a:ext cx="2986440" cy="369332"/>
          </a:xfrm>
          <a:prstGeom prst="rect">
            <a:avLst/>
          </a:prstGeom>
          <a:noFill/>
        </p:spPr>
        <p:txBody>
          <a:bodyPr wrap="none" rtlCol="0">
            <a:spAutoFit/>
          </a:bodyPr>
          <a:lstStyle/>
          <a:p>
            <a:r>
              <a:rPr lang="en-AU" dirty="0" smtClean="0"/>
              <a:t>Courtesy Chris Jordan (Curtin)</a:t>
            </a:r>
            <a:endParaRPr lang="en-AU" dirty="0"/>
          </a:p>
        </p:txBody>
      </p:sp>
    </p:spTree>
    <p:extLst>
      <p:ext uri="{BB962C8B-B14F-4D97-AF65-F5344CB8AC3E}">
        <p14:creationId xmlns:p14="http://schemas.microsoft.com/office/powerpoint/2010/main" val="11294109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79712" y="0"/>
            <a:ext cx="7164288" cy="908720"/>
          </a:xfrm>
        </p:spPr>
        <p:txBody>
          <a:bodyPr>
            <a:normAutofit fontScale="90000"/>
          </a:bodyPr>
          <a:lstStyle/>
          <a:p>
            <a:r>
              <a:rPr lang="en-AU" dirty="0" smtClean="0"/>
              <a:t>MWA: A sky monitoring machine</a:t>
            </a:r>
            <a:endParaRPr lang="en-AU" dirty="0"/>
          </a:p>
        </p:txBody>
      </p:sp>
      <p:sp>
        <p:nvSpPr>
          <p:cNvPr id="7" name="Content Placeholder 6"/>
          <p:cNvSpPr>
            <a:spLocks noGrp="1"/>
          </p:cNvSpPr>
          <p:nvPr>
            <p:ph sz="half" idx="2"/>
          </p:nvPr>
        </p:nvSpPr>
        <p:spPr>
          <a:xfrm>
            <a:off x="4648200" y="1600200"/>
            <a:ext cx="4388296" cy="5141168"/>
          </a:xfrm>
        </p:spPr>
        <p:txBody>
          <a:bodyPr>
            <a:normAutofit/>
          </a:bodyPr>
          <a:lstStyle/>
          <a:p>
            <a:r>
              <a:rPr lang="en-AU" dirty="0" smtClean="0"/>
              <a:t>MWA was the first radio telescope to follow-up the GW event</a:t>
            </a:r>
          </a:p>
          <a:p>
            <a:r>
              <a:rPr lang="en-AU" dirty="0" smtClean="0"/>
              <a:t>Sky coverage of MWA dwarfs others</a:t>
            </a:r>
          </a:p>
          <a:p>
            <a:r>
              <a:rPr lang="en-AU" dirty="0" smtClean="0"/>
              <a:t>Frequently re-visiting sky: detailed time domain data</a:t>
            </a:r>
          </a:p>
          <a:p>
            <a:r>
              <a:rPr lang="en-AU" dirty="0" smtClean="0"/>
              <a:t>Serendipitous observations of ANTARES neutrino events </a:t>
            </a:r>
            <a:r>
              <a:rPr lang="en-AU" sz="2000" dirty="0" smtClean="0"/>
              <a:t>(Croft et al 2016)</a:t>
            </a:r>
          </a:p>
          <a:p>
            <a:endParaRPr lang="en-AU" dirty="0"/>
          </a:p>
        </p:txBody>
      </p:sp>
      <p:sp>
        <p:nvSpPr>
          <p:cNvPr id="2" name="Slide Number Placeholder 1"/>
          <p:cNvSpPr>
            <a:spLocks noGrp="1"/>
          </p:cNvSpPr>
          <p:nvPr>
            <p:ph type="sldNum" sz="quarter" idx="12"/>
          </p:nvPr>
        </p:nvSpPr>
        <p:spPr/>
        <p:txBody>
          <a:bodyPr/>
          <a:lstStyle/>
          <a:p>
            <a:fld id="{4559B5CD-97EE-454D-9E9F-7CF7580FE560}" type="slidenum">
              <a:rPr lang="en-AU" smtClean="0"/>
              <a:t>15</a:t>
            </a:fld>
            <a:endParaRPr lang="en-AU"/>
          </a:p>
        </p:txBody>
      </p:sp>
      <p:pic>
        <p:nvPicPr>
          <p:cNvPr id="8" name="Content Placeholder 7" descr="GW_follow-up.jpg"/>
          <p:cNvPicPr>
            <a:picLocks noGrp="1" noChangeAspect="1"/>
          </p:cNvPicPr>
          <p:nvPr>
            <p:ph sz="half" idx="1"/>
          </p:nvPr>
        </p:nvPicPr>
        <p:blipFill>
          <a:blip r:embed="rId2">
            <a:extLst>
              <a:ext uri="{28A0092B-C50C-407E-A947-70E740481C1C}">
                <a14:useLocalDpi xmlns:a14="http://schemas.microsoft.com/office/drawing/2010/main" val="0"/>
              </a:ext>
            </a:extLst>
          </a:blip>
          <a:srcRect l="9490" r="9490"/>
          <a:stretch>
            <a:fillRect/>
          </a:stretch>
        </p:blipFill>
        <p:spPr>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116632"/>
            <a:ext cx="1771699" cy="648072"/>
          </a:xfrm>
          <a:prstGeom prst="rect">
            <a:avLst/>
          </a:prstGeom>
        </p:spPr>
      </p:pic>
      <p:sp>
        <p:nvSpPr>
          <p:cNvPr id="10" name="TextBox 9"/>
          <p:cNvSpPr txBox="1"/>
          <p:nvPr/>
        </p:nvSpPr>
        <p:spPr>
          <a:xfrm>
            <a:off x="76527" y="6165304"/>
            <a:ext cx="3775393" cy="646331"/>
          </a:xfrm>
          <a:prstGeom prst="rect">
            <a:avLst/>
          </a:prstGeom>
          <a:noFill/>
        </p:spPr>
        <p:txBody>
          <a:bodyPr wrap="none" rtlCol="0">
            <a:spAutoFit/>
          </a:bodyPr>
          <a:lstStyle/>
          <a:p>
            <a:r>
              <a:rPr lang="en-AU" dirty="0" smtClean="0"/>
              <a:t>Follow-up fields for the first </a:t>
            </a:r>
            <a:r>
              <a:rPr lang="en-AU" dirty="0"/>
              <a:t>GW event</a:t>
            </a:r>
            <a:br>
              <a:rPr lang="en-AU" dirty="0"/>
            </a:br>
            <a:r>
              <a:rPr lang="en-AU" dirty="0"/>
              <a:t>http://</a:t>
            </a:r>
            <a:r>
              <a:rPr lang="en-AU" dirty="0" err="1"/>
              <a:t>arxiv.org</a:t>
            </a:r>
            <a:r>
              <a:rPr lang="en-AU" dirty="0"/>
              <a:t>/abs/1602.08492</a:t>
            </a:r>
          </a:p>
        </p:txBody>
      </p:sp>
      <p:grpSp>
        <p:nvGrpSpPr>
          <p:cNvPr id="23" name="Group 22"/>
          <p:cNvGrpSpPr/>
          <p:nvPr/>
        </p:nvGrpSpPr>
        <p:grpSpPr>
          <a:xfrm>
            <a:off x="107504" y="980728"/>
            <a:ext cx="3888432" cy="4608512"/>
            <a:chOff x="107504" y="980728"/>
            <a:chExt cx="3888432" cy="4608512"/>
          </a:xfrm>
        </p:grpSpPr>
        <p:sp>
          <p:nvSpPr>
            <p:cNvPr id="11" name="Oval 10"/>
            <p:cNvSpPr/>
            <p:nvPr/>
          </p:nvSpPr>
          <p:spPr>
            <a:xfrm>
              <a:off x="1763688" y="1844824"/>
              <a:ext cx="1512168" cy="1152128"/>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rgbClr val="800000"/>
                </a:solidFill>
              </a:endParaRPr>
            </a:p>
          </p:txBody>
        </p:sp>
        <p:sp>
          <p:nvSpPr>
            <p:cNvPr id="12" name="Oval 11"/>
            <p:cNvSpPr/>
            <p:nvPr/>
          </p:nvSpPr>
          <p:spPr>
            <a:xfrm>
              <a:off x="1691680" y="4293096"/>
              <a:ext cx="1512168" cy="1152128"/>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rgbClr val="800000"/>
                </a:solidFill>
              </a:endParaRPr>
            </a:p>
          </p:txBody>
        </p:sp>
        <p:sp>
          <p:nvSpPr>
            <p:cNvPr id="13" name="Oval 12"/>
            <p:cNvSpPr/>
            <p:nvPr/>
          </p:nvSpPr>
          <p:spPr>
            <a:xfrm>
              <a:off x="2483768" y="4437112"/>
              <a:ext cx="1512168" cy="1152128"/>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rgbClr val="800000"/>
                </a:solidFill>
              </a:endParaRPr>
            </a:p>
          </p:txBody>
        </p:sp>
        <p:sp>
          <p:nvSpPr>
            <p:cNvPr id="14" name="TextBox 13"/>
            <p:cNvSpPr txBox="1"/>
            <p:nvPr/>
          </p:nvSpPr>
          <p:spPr>
            <a:xfrm>
              <a:off x="107504" y="980728"/>
              <a:ext cx="3226514" cy="646331"/>
            </a:xfrm>
            <a:prstGeom prst="rect">
              <a:avLst/>
            </a:prstGeom>
            <a:noFill/>
          </p:spPr>
          <p:txBody>
            <a:bodyPr wrap="none" rtlCol="0">
              <a:spAutoFit/>
            </a:bodyPr>
            <a:lstStyle/>
            <a:p>
              <a:r>
                <a:rPr lang="en-AU" dirty="0" smtClean="0"/>
                <a:t>Bulk of GW error region covered</a:t>
              </a:r>
              <a:br>
                <a:rPr lang="en-AU" dirty="0" smtClean="0"/>
              </a:br>
              <a:r>
                <a:rPr lang="en-AU" dirty="0" smtClean="0"/>
                <a:t> in 3 MWA </a:t>
              </a:r>
              <a:r>
                <a:rPr lang="en-AU" dirty="0" err="1" smtClean="0"/>
                <a:t>pointings</a:t>
              </a:r>
              <a:endParaRPr lang="en-AU" dirty="0"/>
            </a:p>
          </p:txBody>
        </p:sp>
        <p:cxnSp>
          <p:nvCxnSpPr>
            <p:cNvPr id="16" name="Straight Arrow Connector 15"/>
            <p:cNvCxnSpPr>
              <a:stCxn id="14" idx="3"/>
            </p:cNvCxnSpPr>
            <p:nvPr/>
          </p:nvCxnSpPr>
          <p:spPr>
            <a:xfrm flipH="1">
              <a:off x="2915816" y="1303894"/>
              <a:ext cx="418202" cy="540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4" idx="3"/>
            </p:cNvCxnSpPr>
            <p:nvPr/>
          </p:nvCxnSpPr>
          <p:spPr>
            <a:xfrm flipH="1">
              <a:off x="2483768" y="1303894"/>
              <a:ext cx="850250" cy="28451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3"/>
            </p:cNvCxnSpPr>
            <p:nvPr/>
          </p:nvCxnSpPr>
          <p:spPr>
            <a:xfrm>
              <a:off x="3334018" y="1303894"/>
              <a:ext cx="85854" cy="2989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56613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0"/>
            <a:ext cx="6120680" cy="641896"/>
          </a:xfrm>
        </p:spPr>
        <p:txBody>
          <a:bodyPr/>
          <a:lstStyle/>
          <a:p>
            <a:r>
              <a:rPr lang="en-US" sz="2800" dirty="0"/>
              <a:t>GLEAM – a legacy dataset of the MWA</a:t>
            </a:r>
          </a:p>
        </p:txBody>
      </p:sp>
      <p:sp>
        <p:nvSpPr>
          <p:cNvPr id="5" name="TextBox 4"/>
          <p:cNvSpPr txBox="1"/>
          <p:nvPr/>
        </p:nvSpPr>
        <p:spPr>
          <a:xfrm>
            <a:off x="35496" y="6372036"/>
            <a:ext cx="3331899" cy="369332"/>
          </a:xfrm>
          <a:prstGeom prst="rect">
            <a:avLst/>
          </a:prstGeom>
          <a:noFill/>
        </p:spPr>
        <p:txBody>
          <a:bodyPr wrap="none" rtlCol="0">
            <a:spAutoFit/>
          </a:bodyPr>
          <a:lstStyle/>
          <a:p>
            <a:r>
              <a:rPr lang="en-US" sz="1800" dirty="0" smtClean="0">
                <a:solidFill>
                  <a:schemeClr val="tx1"/>
                </a:solidFill>
              </a:rPr>
              <a:t>Image: Natasha Hurley-Walker</a:t>
            </a:r>
            <a:endParaRPr lang="en-US" sz="1800" dirty="0">
              <a:solidFill>
                <a:schemeClr val="tx1"/>
              </a:solidFill>
            </a:endParaRPr>
          </a:p>
        </p:txBody>
      </p:sp>
      <p:pic>
        <p:nvPicPr>
          <p:cNvPr id="3" name="Picture 2" descr="M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0557"/>
            <a:ext cx="9144000" cy="4562739"/>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 y="1556792"/>
            <a:ext cx="340585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0528" y="766445"/>
            <a:ext cx="3404385" cy="646331"/>
          </a:xfrm>
          <a:prstGeom prst="rect">
            <a:avLst/>
          </a:prstGeom>
          <a:noFill/>
        </p:spPr>
        <p:txBody>
          <a:bodyPr wrap="none" rtlCol="0">
            <a:spAutoFit/>
          </a:bodyPr>
          <a:lstStyle/>
          <a:p>
            <a:pPr algn="r"/>
            <a:r>
              <a:rPr lang="en-US" dirty="0" smtClean="0"/>
              <a:t>Extragalactic catalogue: mid 2016</a:t>
            </a:r>
            <a:br>
              <a:rPr lang="en-US" dirty="0" smtClean="0"/>
            </a:br>
            <a:r>
              <a:rPr lang="en-US" dirty="0" smtClean="0"/>
              <a:t>Hurley-Walker et al. 2016, in prep</a:t>
            </a:r>
          </a:p>
        </p:txBody>
      </p:sp>
      <p:sp>
        <p:nvSpPr>
          <p:cNvPr id="8" name="TextBox 7"/>
          <p:cNvSpPr txBox="1"/>
          <p:nvPr/>
        </p:nvSpPr>
        <p:spPr>
          <a:xfrm>
            <a:off x="3604010" y="548680"/>
            <a:ext cx="3128230" cy="923330"/>
          </a:xfrm>
          <a:prstGeom prst="rect">
            <a:avLst/>
          </a:prstGeom>
          <a:noFill/>
        </p:spPr>
        <p:txBody>
          <a:bodyPr wrap="none" rtlCol="0">
            <a:spAutoFit/>
          </a:bodyPr>
          <a:lstStyle/>
          <a:p>
            <a:pPr algn="ctr"/>
            <a:r>
              <a:rPr lang="en-AU" dirty="0" smtClean="0"/>
              <a:t>300,000+ sources</a:t>
            </a:r>
          </a:p>
          <a:p>
            <a:pPr algn="ctr"/>
            <a:r>
              <a:rPr lang="en-AU" dirty="0" smtClean="0"/>
              <a:t>72-230 MHz, 19 </a:t>
            </a:r>
            <a:r>
              <a:rPr lang="en-AU" dirty="0" err="1" smtClean="0"/>
              <a:t>freq</a:t>
            </a:r>
            <a:r>
              <a:rPr lang="en-AU" dirty="0" smtClean="0"/>
              <a:t> sub-bands</a:t>
            </a:r>
          </a:p>
          <a:p>
            <a:pPr algn="ctr"/>
            <a:r>
              <a:rPr lang="en-AU" dirty="0" err="1" smtClean="0"/>
              <a:t>δ</a:t>
            </a:r>
            <a:r>
              <a:rPr lang="en-AU" dirty="0" smtClean="0"/>
              <a:t>&lt;+25,</a:t>
            </a:r>
            <a:r>
              <a:rPr lang="en-AU" dirty="0"/>
              <a:t> </a:t>
            </a:r>
            <a:r>
              <a:rPr lang="en-AU" dirty="0" smtClean="0"/>
              <a:t>|b| &gt; 10</a:t>
            </a:r>
            <a:endParaRPr lang="en-AU"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44624"/>
            <a:ext cx="1771699" cy="648072"/>
          </a:xfrm>
          <a:prstGeom prst="rect">
            <a:avLst/>
          </a:prstGeom>
        </p:spPr>
      </p:pic>
      <p:sp>
        <p:nvSpPr>
          <p:cNvPr id="10" name="TextBox 9"/>
          <p:cNvSpPr txBox="1"/>
          <p:nvPr/>
        </p:nvSpPr>
        <p:spPr>
          <a:xfrm>
            <a:off x="6804248" y="404664"/>
            <a:ext cx="2444412" cy="369332"/>
          </a:xfrm>
          <a:prstGeom prst="rect">
            <a:avLst/>
          </a:prstGeom>
          <a:noFill/>
        </p:spPr>
        <p:txBody>
          <a:bodyPr wrap="none" rtlCol="0">
            <a:spAutoFit/>
          </a:bodyPr>
          <a:lstStyle/>
          <a:p>
            <a:pPr algn="r"/>
            <a:r>
              <a:rPr lang="en-US" dirty="0" err="1" smtClean="0"/>
              <a:t>Wayth</a:t>
            </a:r>
            <a:r>
              <a:rPr lang="en-US" dirty="0" smtClean="0"/>
              <a:t> et al. 2015, PASA</a:t>
            </a:r>
            <a:endParaRPr lang="en-US" dirty="0"/>
          </a:p>
        </p:txBody>
      </p:sp>
    </p:spTree>
    <p:extLst>
      <p:ext uri="{BB962C8B-B14F-4D97-AF65-F5344CB8AC3E}">
        <p14:creationId xmlns:p14="http://schemas.microsoft.com/office/powerpoint/2010/main" val="18808329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8640"/>
            <a:ext cx="4157195" cy="5851770"/>
          </a:xfrm>
          <a:prstGeom prst="rect">
            <a:avLst/>
          </a:prstGeom>
        </p:spPr>
      </p:pic>
      <p:sp>
        <p:nvSpPr>
          <p:cNvPr id="2" name="Slide Number Placeholder 1"/>
          <p:cNvSpPr>
            <a:spLocks noGrp="1"/>
          </p:cNvSpPr>
          <p:nvPr>
            <p:ph type="sldNum" sz="quarter" idx="12"/>
          </p:nvPr>
        </p:nvSpPr>
        <p:spPr/>
        <p:txBody>
          <a:bodyPr/>
          <a:lstStyle/>
          <a:p>
            <a:fld id="{4559B5CD-97EE-454D-9E9F-7CF7580FE560}" type="slidenum">
              <a:rPr lang="en-AU" smtClean="0"/>
              <a:t>17</a:t>
            </a:fld>
            <a:endParaRPr lang="en-AU"/>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pic>
        <p:nvPicPr>
          <p:cNvPr id="4" name="Picture 3" descr="Untitled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762000"/>
            <a:ext cx="3635903" cy="5181600"/>
          </a:xfrm>
          <a:prstGeom prst="rect">
            <a:avLst/>
          </a:prstGeom>
        </p:spPr>
      </p:pic>
      <p:sp>
        <p:nvSpPr>
          <p:cNvPr id="5" name="TextBox 4"/>
          <p:cNvSpPr txBox="1"/>
          <p:nvPr/>
        </p:nvSpPr>
        <p:spPr>
          <a:xfrm>
            <a:off x="5668274" y="5877272"/>
            <a:ext cx="3399526" cy="646331"/>
          </a:xfrm>
          <a:prstGeom prst="rect">
            <a:avLst/>
          </a:prstGeom>
          <a:noFill/>
        </p:spPr>
        <p:txBody>
          <a:bodyPr wrap="none" rtlCol="0">
            <a:spAutoFit/>
          </a:bodyPr>
          <a:lstStyle/>
          <a:p>
            <a:r>
              <a:rPr lang="en-US" dirty="0" smtClean="0"/>
              <a:t>Halo </a:t>
            </a:r>
            <a:r>
              <a:rPr lang="en-US" dirty="0"/>
              <a:t>and relic radio emission from </a:t>
            </a:r>
            <a:endParaRPr lang="en-US" dirty="0" smtClean="0"/>
          </a:p>
          <a:p>
            <a:r>
              <a:rPr lang="en-US" dirty="0" err="1" smtClean="0"/>
              <a:t>Abell</a:t>
            </a:r>
            <a:r>
              <a:rPr lang="en-US" dirty="0" smtClean="0"/>
              <a:t> 3376: George et al. 2015</a:t>
            </a:r>
            <a:endParaRPr lang="en-US" dirty="0"/>
          </a:p>
        </p:txBody>
      </p:sp>
      <p:sp>
        <p:nvSpPr>
          <p:cNvPr id="7" name="TextBox 6"/>
          <p:cNvSpPr txBox="1"/>
          <p:nvPr/>
        </p:nvSpPr>
        <p:spPr>
          <a:xfrm>
            <a:off x="179512" y="5901945"/>
            <a:ext cx="4752736" cy="923330"/>
          </a:xfrm>
          <a:prstGeom prst="rect">
            <a:avLst/>
          </a:prstGeom>
          <a:noFill/>
        </p:spPr>
        <p:txBody>
          <a:bodyPr wrap="none" rtlCol="0">
            <a:spAutoFit/>
          </a:bodyPr>
          <a:lstStyle/>
          <a:p>
            <a:r>
              <a:rPr lang="en-US" dirty="0"/>
              <a:t>THE EXTREME GIGAHERTZ-PEAKED SPECTRUM </a:t>
            </a:r>
            <a:endParaRPr lang="en-US" dirty="0" smtClean="0"/>
          </a:p>
          <a:p>
            <a:r>
              <a:rPr lang="en-US" dirty="0" smtClean="0"/>
              <a:t>RADIO SOURCE PKS </a:t>
            </a:r>
            <a:r>
              <a:rPr lang="en-US" dirty="0"/>
              <a:t>B0008-</a:t>
            </a:r>
            <a:r>
              <a:rPr lang="en-US" dirty="0" smtClean="0"/>
              <a:t>421: </a:t>
            </a:r>
            <a:r>
              <a:rPr lang="en-US" dirty="0" err="1" smtClean="0"/>
              <a:t>Callingham</a:t>
            </a:r>
            <a:r>
              <a:rPr lang="en-US" dirty="0" smtClean="0"/>
              <a:t> et al</a:t>
            </a:r>
            <a:r>
              <a:rPr lang="en-US" dirty="0"/>
              <a:t>.</a:t>
            </a:r>
            <a:br>
              <a:rPr lang="en-US" dirty="0"/>
            </a:br>
            <a:r>
              <a:rPr lang="en-US" dirty="0" smtClean="0"/>
              <a:t>2015 </a:t>
            </a:r>
            <a:r>
              <a:rPr lang="en-US" dirty="0" err="1" smtClean="0"/>
              <a:t>ApJ</a:t>
            </a:r>
            <a:r>
              <a:rPr lang="en-US" dirty="0"/>
              <a:t> </a:t>
            </a:r>
            <a:r>
              <a:rPr lang="en-US" dirty="0" smtClean="0"/>
              <a:t>809 168C</a:t>
            </a:r>
            <a:endParaRPr lang="en-US"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1749"/>
            <a:ext cx="340585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25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88640"/>
            <a:ext cx="8229600" cy="792088"/>
          </a:xfrm>
        </p:spPr>
        <p:txBody>
          <a:bodyPr>
            <a:normAutofit/>
          </a:bodyPr>
          <a:lstStyle/>
          <a:p>
            <a:r>
              <a:rPr lang="en-AU" dirty="0" smtClean="0"/>
              <a:t>GLEAM: Polarised diffuse emission</a:t>
            </a:r>
            <a:endParaRPr lang="en-AU" dirty="0"/>
          </a:p>
        </p:txBody>
      </p:sp>
      <p:sp>
        <p:nvSpPr>
          <p:cNvPr id="2" name="Slide Number Placeholder 1"/>
          <p:cNvSpPr>
            <a:spLocks noGrp="1"/>
          </p:cNvSpPr>
          <p:nvPr>
            <p:ph type="sldNum" sz="quarter" idx="12"/>
          </p:nvPr>
        </p:nvSpPr>
        <p:spPr/>
        <p:txBody>
          <a:bodyPr/>
          <a:lstStyle/>
          <a:p>
            <a:fld id="{4559B5CD-97EE-454D-9E9F-7CF7580FE560}" type="slidenum">
              <a:rPr lang="en-AU" smtClean="0"/>
              <a:t>18</a:t>
            </a:fld>
            <a:endParaRPr lang="en-AU"/>
          </a:p>
        </p:txBody>
      </p:sp>
      <p:pic>
        <p:nvPicPr>
          <p:cNvPr id="7" name="Picture 6" descr="Screen Shot 2016-05-09 at 8.03.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3854824"/>
          </a:xfrm>
          <a:prstGeom prst="rect">
            <a:avLst/>
          </a:prstGeom>
        </p:spPr>
      </p:pic>
      <p:sp>
        <p:nvSpPr>
          <p:cNvPr id="8" name="TextBox 7"/>
          <p:cNvSpPr txBox="1"/>
          <p:nvPr/>
        </p:nvSpPr>
        <p:spPr>
          <a:xfrm>
            <a:off x="323528" y="5445224"/>
            <a:ext cx="2997034" cy="369332"/>
          </a:xfrm>
          <a:prstGeom prst="rect">
            <a:avLst/>
          </a:prstGeom>
          <a:noFill/>
        </p:spPr>
        <p:txBody>
          <a:bodyPr wrap="none" rtlCol="0">
            <a:spAutoFit/>
          </a:bodyPr>
          <a:lstStyle/>
          <a:p>
            <a:r>
              <a:rPr lang="en-AU" dirty="0" smtClean="0"/>
              <a:t>From </a:t>
            </a:r>
            <a:r>
              <a:rPr lang="en-AU" dirty="0" err="1" smtClean="0"/>
              <a:t>Lenc</a:t>
            </a:r>
            <a:r>
              <a:rPr lang="en-AU" dirty="0" smtClean="0"/>
              <a:t> et al 2016 (in prep)</a:t>
            </a:r>
            <a:endParaRPr lang="en-AU" dirty="0"/>
          </a:p>
        </p:txBody>
      </p:sp>
    </p:spTree>
    <p:extLst>
      <p:ext uri="{BB962C8B-B14F-4D97-AF65-F5344CB8AC3E}">
        <p14:creationId xmlns:p14="http://schemas.microsoft.com/office/powerpoint/2010/main" val="18277638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5-09 at 8.0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4646040"/>
          </a:xfrm>
          <a:prstGeom prst="rect">
            <a:avLst/>
          </a:prstGeom>
        </p:spPr>
      </p:pic>
      <p:sp>
        <p:nvSpPr>
          <p:cNvPr id="3" name="Title 2"/>
          <p:cNvSpPr>
            <a:spLocks noGrp="1"/>
          </p:cNvSpPr>
          <p:nvPr>
            <p:ph type="title"/>
          </p:nvPr>
        </p:nvSpPr>
        <p:spPr>
          <a:xfrm>
            <a:off x="467544" y="188640"/>
            <a:ext cx="8229600" cy="792088"/>
          </a:xfrm>
        </p:spPr>
        <p:txBody>
          <a:bodyPr>
            <a:normAutofit/>
          </a:bodyPr>
          <a:lstStyle/>
          <a:p>
            <a:r>
              <a:rPr lang="en-AU" dirty="0" smtClean="0"/>
              <a:t>GLEAM: Polarised diffuse emission</a:t>
            </a:r>
            <a:endParaRPr lang="en-AU" dirty="0"/>
          </a:p>
        </p:txBody>
      </p:sp>
      <p:sp>
        <p:nvSpPr>
          <p:cNvPr id="2" name="Slide Number Placeholder 1"/>
          <p:cNvSpPr>
            <a:spLocks noGrp="1"/>
          </p:cNvSpPr>
          <p:nvPr>
            <p:ph type="sldNum" sz="quarter" idx="12"/>
          </p:nvPr>
        </p:nvSpPr>
        <p:spPr/>
        <p:txBody>
          <a:bodyPr/>
          <a:lstStyle/>
          <a:p>
            <a:fld id="{4559B5CD-97EE-454D-9E9F-7CF7580FE560}" type="slidenum">
              <a:rPr lang="en-AU" smtClean="0"/>
              <a:t>19</a:t>
            </a:fld>
            <a:endParaRPr lang="en-AU"/>
          </a:p>
        </p:txBody>
      </p:sp>
      <p:sp>
        <p:nvSpPr>
          <p:cNvPr id="6" name="TextBox 5"/>
          <p:cNvSpPr txBox="1"/>
          <p:nvPr/>
        </p:nvSpPr>
        <p:spPr>
          <a:xfrm>
            <a:off x="323528" y="5445224"/>
            <a:ext cx="2997034" cy="369332"/>
          </a:xfrm>
          <a:prstGeom prst="rect">
            <a:avLst/>
          </a:prstGeom>
          <a:noFill/>
        </p:spPr>
        <p:txBody>
          <a:bodyPr wrap="none" rtlCol="0">
            <a:spAutoFit/>
          </a:bodyPr>
          <a:lstStyle/>
          <a:p>
            <a:r>
              <a:rPr lang="en-AU" dirty="0" smtClean="0"/>
              <a:t>From </a:t>
            </a:r>
            <a:r>
              <a:rPr lang="en-AU" dirty="0" err="1" smtClean="0"/>
              <a:t>Lenc</a:t>
            </a:r>
            <a:r>
              <a:rPr lang="en-AU" dirty="0" smtClean="0"/>
              <a:t> et al 2016 (in prep)</a:t>
            </a:r>
            <a:endParaRPr lang="en-AU" dirty="0"/>
          </a:p>
        </p:txBody>
      </p:sp>
    </p:spTree>
    <p:extLst>
      <p:ext uri="{BB962C8B-B14F-4D97-AF65-F5344CB8AC3E}">
        <p14:creationId xmlns:p14="http://schemas.microsoft.com/office/powerpoint/2010/main" val="3565429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AU" dirty="0" smtClean="0"/>
              <a:t>MWA: The SKA Low precursor</a:t>
            </a:r>
            <a:endParaRPr lang="en-AU" dirty="0"/>
          </a:p>
        </p:txBody>
      </p:sp>
      <p:sp>
        <p:nvSpPr>
          <p:cNvPr id="6" name="Slide Number Placeholder 5"/>
          <p:cNvSpPr>
            <a:spLocks noGrp="1"/>
          </p:cNvSpPr>
          <p:nvPr>
            <p:ph type="sldNum" sz="quarter" idx="12"/>
          </p:nvPr>
        </p:nvSpPr>
        <p:spPr/>
        <p:txBody>
          <a:bodyPr/>
          <a:lstStyle/>
          <a:p>
            <a:fld id="{4559B5CD-97EE-454D-9E9F-7CF7580FE560}" type="slidenum">
              <a:rPr lang="en-AU" smtClean="0"/>
              <a:t>2</a:t>
            </a:fld>
            <a:endParaRPr lang="en-AU"/>
          </a:p>
        </p:txBody>
      </p:sp>
      <p:pic>
        <p:nvPicPr>
          <p:cNvPr id="4" name="MWA-BHERT-trim-720p.mo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3175" y="1196975"/>
            <a:ext cx="9147175" cy="5145088"/>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2278704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p:cNvSpPr txBox="1">
            <a:spLocks/>
          </p:cNvSpPr>
          <p:nvPr/>
        </p:nvSpPr>
        <p:spPr>
          <a:xfrm>
            <a:off x="107504" y="692696"/>
            <a:ext cx="9038530" cy="609329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70000"/>
              </a:lnSpc>
              <a:spcBef>
                <a:spcPts val="600"/>
              </a:spcBef>
              <a:spcAft>
                <a:spcPts val="600"/>
              </a:spcAft>
            </a:pPr>
            <a:r>
              <a:rPr lang="en-US" sz="2800" dirty="0" smtClean="0"/>
              <a:t>Phase 1: 2013-2016 </a:t>
            </a:r>
          </a:p>
          <a:p>
            <a:pPr lvl="1">
              <a:lnSpc>
                <a:spcPct val="70000"/>
              </a:lnSpc>
              <a:spcBef>
                <a:spcPts val="600"/>
              </a:spcBef>
              <a:spcAft>
                <a:spcPts val="600"/>
              </a:spcAft>
            </a:pPr>
            <a:r>
              <a:rPr lang="en-US" sz="2000" dirty="0" smtClean="0"/>
              <a:t>128 antennas, 2.5 km max baseline</a:t>
            </a:r>
          </a:p>
          <a:p>
            <a:pPr>
              <a:lnSpc>
                <a:spcPct val="70000"/>
              </a:lnSpc>
              <a:spcBef>
                <a:spcPts val="1200"/>
              </a:spcBef>
              <a:spcAft>
                <a:spcPts val="600"/>
              </a:spcAft>
            </a:pPr>
            <a:r>
              <a:rPr lang="en-US" sz="2800" dirty="0" smtClean="0"/>
              <a:t>Phase 2: 2016-2018</a:t>
            </a:r>
          </a:p>
          <a:p>
            <a:pPr lvl="1">
              <a:lnSpc>
                <a:spcPct val="70000"/>
              </a:lnSpc>
              <a:spcBef>
                <a:spcPts val="600"/>
              </a:spcBef>
              <a:spcAft>
                <a:spcPts val="600"/>
              </a:spcAft>
            </a:pPr>
            <a:r>
              <a:rPr lang="en-US" sz="2000" dirty="0" smtClean="0"/>
              <a:t>Expand with additional 128 antennas, comprised of</a:t>
            </a:r>
          </a:p>
          <a:p>
            <a:pPr lvl="2">
              <a:lnSpc>
                <a:spcPct val="70000"/>
              </a:lnSpc>
              <a:spcBef>
                <a:spcPts val="600"/>
              </a:spcBef>
              <a:spcAft>
                <a:spcPts val="600"/>
              </a:spcAft>
            </a:pPr>
            <a:r>
              <a:rPr lang="en-US" sz="1800" dirty="0" smtClean="0"/>
              <a:t>72 closely spaced in 2x hexagonal grids </a:t>
            </a:r>
            <a:r>
              <a:rPr lang="en-US" sz="1800" dirty="0" err="1" smtClean="0"/>
              <a:t>approx</a:t>
            </a:r>
            <a:r>
              <a:rPr lang="en-US" sz="1800" dirty="0" smtClean="0"/>
              <a:t> 100m size</a:t>
            </a:r>
          </a:p>
          <a:p>
            <a:pPr lvl="2">
              <a:lnSpc>
                <a:spcPct val="70000"/>
              </a:lnSpc>
              <a:spcBef>
                <a:spcPts val="600"/>
              </a:spcBef>
              <a:spcAft>
                <a:spcPts val="600"/>
              </a:spcAft>
            </a:pPr>
            <a:r>
              <a:rPr lang="en-US" sz="1800" dirty="0" smtClean="0"/>
              <a:t>56 new long baseline antennas to double max baseline to 5km</a:t>
            </a:r>
          </a:p>
          <a:p>
            <a:pPr lvl="1">
              <a:lnSpc>
                <a:spcPct val="70000"/>
              </a:lnSpc>
              <a:spcBef>
                <a:spcPts val="600"/>
              </a:spcBef>
              <a:spcAft>
                <a:spcPts val="600"/>
              </a:spcAft>
            </a:pPr>
            <a:r>
              <a:rPr lang="en-US" sz="2000" dirty="0" smtClean="0"/>
              <a:t>Only 128 antennas used at any time: reconfigure for</a:t>
            </a:r>
          </a:p>
          <a:p>
            <a:pPr lvl="2">
              <a:lnSpc>
                <a:spcPct val="70000"/>
              </a:lnSpc>
              <a:spcBef>
                <a:spcPts val="600"/>
              </a:spcBef>
              <a:spcAft>
                <a:spcPts val="600"/>
              </a:spcAft>
            </a:pPr>
            <a:r>
              <a:rPr lang="en-US" sz="1800" dirty="0" smtClean="0"/>
              <a:t>‘</a:t>
            </a:r>
            <a:r>
              <a:rPr lang="en-US" sz="1800" dirty="0" err="1" smtClean="0"/>
              <a:t>EoR</a:t>
            </a:r>
            <a:r>
              <a:rPr lang="en-US" sz="1800" dirty="0" smtClean="0"/>
              <a:t> array’ (existing core tiles plus new hexes)</a:t>
            </a:r>
          </a:p>
          <a:p>
            <a:pPr lvl="2">
              <a:lnSpc>
                <a:spcPct val="70000"/>
              </a:lnSpc>
              <a:spcBef>
                <a:spcPts val="600"/>
              </a:spcBef>
              <a:spcAft>
                <a:spcPts val="600"/>
              </a:spcAft>
            </a:pPr>
            <a:r>
              <a:rPr lang="en-US" sz="1800" dirty="0" smtClean="0"/>
              <a:t>‘Long baseline array’ (existing non-core tiles + new long baseline tiles)</a:t>
            </a:r>
          </a:p>
          <a:p>
            <a:pPr lvl="1">
              <a:lnSpc>
                <a:spcPct val="70000"/>
              </a:lnSpc>
              <a:spcBef>
                <a:spcPts val="600"/>
              </a:spcBef>
              <a:spcAft>
                <a:spcPts val="600"/>
              </a:spcAft>
            </a:pPr>
            <a:r>
              <a:rPr lang="en-US" sz="2000" dirty="0" smtClean="0"/>
              <a:t>Same correlator, receivers: reconfigure by manual re-plugging of tiles into receivers</a:t>
            </a:r>
          </a:p>
          <a:p>
            <a:pPr>
              <a:lnSpc>
                <a:spcPct val="70000"/>
              </a:lnSpc>
              <a:spcBef>
                <a:spcPts val="1200"/>
              </a:spcBef>
              <a:spcAft>
                <a:spcPts val="600"/>
              </a:spcAft>
            </a:pPr>
            <a:r>
              <a:rPr lang="en-US" sz="2800" dirty="0" smtClean="0"/>
              <a:t>Phase 3: 2018+(?) </a:t>
            </a:r>
          </a:p>
          <a:p>
            <a:pPr lvl="1">
              <a:lnSpc>
                <a:spcPct val="70000"/>
              </a:lnSpc>
              <a:spcBef>
                <a:spcPts val="600"/>
              </a:spcBef>
              <a:spcAft>
                <a:spcPts val="600"/>
              </a:spcAft>
            </a:pPr>
            <a:r>
              <a:rPr lang="en-US" sz="2000" dirty="0" smtClean="0"/>
              <a:t>All 256 tiles correlated</a:t>
            </a:r>
          </a:p>
          <a:p>
            <a:pPr lvl="1">
              <a:lnSpc>
                <a:spcPct val="70000"/>
              </a:lnSpc>
              <a:spcBef>
                <a:spcPts val="600"/>
              </a:spcBef>
              <a:spcAft>
                <a:spcPts val="600"/>
              </a:spcAft>
            </a:pPr>
            <a:r>
              <a:rPr lang="en-US" sz="2000" dirty="0" smtClean="0"/>
              <a:t>Increased frequency range and instantaneous bandwidth, resolution</a:t>
            </a:r>
          </a:p>
          <a:p>
            <a:pPr lvl="1">
              <a:lnSpc>
                <a:spcPct val="70000"/>
              </a:lnSpc>
              <a:spcBef>
                <a:spcPts val="600"/>
              </a:spcBef>
              <a:spcAft>
                <a:spcPts val="600"/>
              </a:spcAft>
            </a:pPr>
            <a:r>
              <a:rPr lang="en-US" sz="2000" dirty="0" smtClean="0"/>
              <a:t>Requires replacement of post-</a:t>
            </a:r>
            <a:r>
              <a:rPr lang="en-US" sz="2000" dirty="0" err="1" smtClean="0"/>
              <a:t>beamformer</a:t>
            </a:r>
            <a:r>
              <a:rPr lang="en-US" sz="2000" dirty="0" smtClean="0"/>
              <a:t> analogue and digital hardware</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7" name="Slide Number Placeholder 6"/>
          <p:cNvSpPr>
            <a:spLocks noGrp="1"/>
          </p:cNvSpPr>
          <p:nvPr>
            <p:ph type="sldNum" sz="quarter" idx="12"/>
          </p:nvPr>
        </p:nvSpPr>
        <p:spPr/>
        <p:txBody>
          <a:bodyPr/>
          <a:lstStyle/>
          <a:p>
            <a:fld id="{4559B5CD-97EE-454D-9E9F-7CF7580FE560}" type="slidenum">
              <a:rPr lang="en-AU" smtClean="0"/>
              <a:t>20</a:t>
            </a:fld>
            <a:endParaRPr lang="en-AU" dirty="0"/>
          </a:p>
        </p:txBody>
      </p:sp>
      <p:sp>
        <p:nvSpPr>
          <p:cNvPr id="8" name="Title 1"/>
          <p:cNvSpPr txBox="1">
            <a:spLocks/>
          </p:cNvSpPr>
          <p:nvPr/>
        </p:nvSpPr>
        <p:spPr>
          <a:xfrm>
            <a:off x="467544" y="0"/>
            <a:ext cx="8229600" cy="63408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3200" dirty="0" smtClean="0">
                <a:solidFill>
                  <a:srgbClr val="800000"/>
                </a:solidFill>
              </a:rPr>
              <a:t>Past, present, future</a:t>
            </a:r>
            <a:endParaRPr lang="en-AU" sz="3200" dirty="0">
              <a:solidFill>
                <a:srgbClr val="800000"/>
              </a:solidFill>
            </a:endParaRPr>
          </a:p>
        </p:txBody>
      </p:sp>
    </p:spTree>
    <p:extLst>
      <p:ext uri="{BB962C8B-B14F-4D97-AF65-F5344CB8AC3E}">
        <p14:creationId xmlns:p14="http://schemas.microsoft.com/office/powerpoint/2010/main" val="19956979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052736"/>
          </a:xfrm>
        </p:spPr>
        <p:txBody>
          <a:bodyPr/>
          <a:lstStyle/>
          <a:p>
            <a:r>
              <a:rPr lang="en-AU" dirty="0" smtClean="0"/>
              <a:t>MWA phase 2: core region</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21</a:t>
            </a:fld>
            <a:endParaRPr lang="en-AU" dirty="0"/>
          </a:p>
        </p:txBody>
      </p:sp>
      <p:pic>
        <p:nvPicPr>
          <p:cNvPr id="5" name="Picture 4" descr="core_without_hex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124994"/>
            <a:ext cx="9144000" cy="5760390"/>
          </a:xfrm>
          <a:prstGeom prst="rect">
            <a:avLst/>
          </a:prstGeom>
        </p:spPr>
      </p:pic>
      <p:pic>
        <p:nvPicPr>
          <p:cNvPr id="7" name="Picture 6" descr="core_with_hex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124994"/>
            <a:ext cx="9144000" cy="5760390"/>
          </a:xfrm>
          <a:prstGeom prst="rect">
            <a:avLst/>
          </a:prstGeom>
        </p:spPr>
      </p:pic>
    </p:spTree>
    <p:extLst>
      <p:ext uri="{BB962C8B-B14F-4D97-AF65-F5344CB8AC3E}">
        <p14:creationId xmlns:p14="http://schemas.microsoft.com/office/powerpoint/2010/main" val="721117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80728"/>
          </a:xfrm>
        </p:spPr>
        <p:txBody>
          <a:bodyPr/>
          <a:lstStyle/>
          <a:p>
            <a:r>
              <a:rPr lang="en-AU" dirty="0" smtClean="0"/>
              <a:t>MWA phase2 – long baselines</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22</a:t>
            </a:fld>
            <a:endParaRPr lang="en-AU" dirty="0"/>
          </a:p>
        </p:txBody>
      </p:sp>
      <p:pic>
        <p:nvPicPr>
          <p:cNvPr id="6" name="Picture 5" descr="MWA_1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994"/>
            <a:ext cx="9144000" cy="5760390"/>
          </a:xfrm>
          <a:prstGeom prst="rect">
            <a:avLst/>
          </a:prstGeom>
        </p:spPr>
      </p:pic>
      <p:pic>
        <p:nvPicPr>
          <p:cNvPr id="8" name="Picture 7" descr="MWA2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994"/>
            <a:ext cx="9144000" cy="5760390"/>
          </a:xfrm>
          <a:prstGeom prst="rect">
            <a:avLst/>
          </a:prstGeom>
        </p:spPr>
      </p:pic>
      <p:sp>
        <p:nvSpPr>
          <p:cNvPr id="7" name="Rectangle 6"/>
          <p:cNvSpPr/>
          <p:nvPr/>
        </p:nvSpPr>
        <p:spPr>
          <a:xfrm>
            <a:off x="-36512" y="4941168"/>
            <a:ext cx="4572000" cy="1584176"/>
          </a:xfrm>
          <a:prstGeom prst="rect">
            <a:avLst/>
          </a:prstGeom>
        </p:spPr>
        <p:txBody>
          <a:bodyPr vert="horz" lIns="91440" tIns="45720" rIns="91440" bIns="45720" rtlCol="0">
            <a:normAutofit/>
          </a:bodyPr>
          <a:lstStyle/>
          <a:p>
            <a:pPr marL="342900" indent="-342900">
              <a:spcBef>
                <a:spcPct val="20000"/>
              </a:spcBef>
              <a:buFont typeface="Arial" panose="020B0604020202020204" pitchFamily="34" charset="0"/>
              <a:buChar char="•"/>
            </a:pPr>
            <a:r>
              <a:rPr lang="en-US" dirty="0"/>
              <a:t>128 new tiles </a:t>
            </a:r>
          </a:p>
          <a:p>
            <a:pPr marL="742950" lvl="1" indent="-285750">
              <a:spcBef>
                <a:spcPct val="20000"/>
              </a:spcBef>
              <a:buFont typeface="Arial" panose="020B0604020202020204" pitchFamily="34" charset="0"/>
              <a:buChar char="–"/>
            </a:pPr>
            <a:r>
              <a:rPr lang="en-US" dirty="0"/>
              <a:t>72 in two compact hexagons in core for an enhanced </a:t>
            </a:r>
            <a:r>
              <a:rPr lang="en-US" dirty="0" err="1"/>
              <a:t>EoR</a:t>
            </a:r>
            <a:r>
              <a:rPr lang="en-US" dirty="0"/>
              <a:t> capability </a:t>
            </a:r>
          </a:p>
          <a:p>
            <a:pPr marL="742950" lvl="1" indent="-285750">
              <a:spcBef>
                <a:spcPct val="20000"/>
              </a:spcBef>
              <a:buFont typeface="Arial" panose="020B0604020202020204" pitchFamily="34" charset="0"/>
              <a:buChar char="–"/>
            </a:pPr>
            <a:r>
              <a:rPr lang="en-US" dirty="0"/>
              <a:t>56 on baselines up to </a:t>
            </a:r>
            <a:r>
              <a:rPr lang="en-US" dirty="0" smtClean="0"/>
              <a:t>5 km, </a:t>
            </a:r>
            <a:r>
              <a:rPr lang="en-US" dirty="0"/>
              <a:t>enhanced </a:t>
            </a:r>
            <a:r>
              <a:rPr lang="en-US" dirty="0" smtClean="0"/>
              <a:t>survey &amp; </a:t>
            </a:r>
            <a:r>
              <a:rPr lang="en-US" dirty="0"/>
              <a:t>imaging capability</a:t>
            </a:r>
          </a:p>
        </p:txBody>
      </p:sp>
    </p:spTree>
    <p:extLst>
      <p:ext uri="{BB962C8B-B14F-4D97-AF65-F5344CB8AC3E}">
        <p14:creationId xmlns:p14="http://schemas.microsoft.com/office/powerpoint/2010/main" val="102636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smtClean="0"/>
              <a:t>MWA phase 3</a:t>
            </a:r>
            <a:endParaRPr lang="en-AU" dirty="0"/>
          </a:p>
        </p:txBody>
      </p:sp>
      <p:sp>
        <p:nvSpPr>
          <p:cNvPr id="4" name="Content Placeholder 3"/>
          <p:cNvSpPr>
            <a:spLocks noGrp="1"/>
          </p:cNvSpPr>
          <p:nvPr>
            <p:ph idx="1"/>
          </p:nvPr>
        </p:nvSpPr>
        <p:spPr>
          <a:xfrm>
            <a:off x="457200" y="1412776"/>
            <a:ext cx="8229600" cy="5040560"/>
          </a:xfrm>
        </p:spPr>
        <p:txBody>
          <a:bodyPr>
            <a:normAutofit lnSpcReduction="10000"/>
          </a:bodyPr>
          <a:lstStyle/>
          <a:p>
            <a:r>
              <a:rPr lang="en-AU" dirty="0" smtClean="0"/>
              <a:t>Vision</a:t>
            </a:r>
          </a:p>
          <a:p>
            <a:pPr lvl="1"/>
            <a:r>
              <a:rPr lang="en-AU" dirty="0" smtClean="0"/>
              <a:t>All 256 tiles correlated simultaneously</a:t>
            </a:r>
          </a:p>
          <a:p>
            <a:pPr lvl="1"/>
            <a:r>
              <a:rPr lang="en-AU" dirty="0" smtClean="0"/>
              <a:t>Increased instantaneous bandwidth to ~100 MHz</a:t>
            </a:r>
          </a:p>
          <a:p>
            <a:pPr lvl="1"/>
            <a:r>
              <a:rPr lang="en-AU" dirty="0" smtClean="0"/>
              <a:t>Coarse channel aliasing fixed</a:t>
            </a:r>
          </a:p>
          <a:p>
            <a:pPr lvl="1"/>
            <a:r>
              <a:rPr lang="en-AU" dirty="0" smtClean="0"/>
              <a:t>Improved dynamic range</a:t>
            </a:r>
          </a:p>
          <a:p>
            <a:pPr lvl="1"/>
            <a:r>
              <a:rPr lang="en-AU" dirty="0" smtClean="0"/>
              <a:t>More flexible correlation options:</a:t>
            </a:r>
          </a:p>
          <a:p>
            <a:pPr lvl="2"/>
            <a:r>
              <a:rPr lang="en-AU" dirty="0" smtClean="0"/>
              <a:t>Spectral resolution, time averaging </a:t>
            </a:r>
            <a:r>
              <a:rPr lang="en-AU" dirty="0" err="1" smtClean="0"/>
              <a:t>etc</a:t>
            </a:r>
            <a:endParaRPr lang="en-AU" dirty="0" smtClean="0"/>
          </a:p>
          <a:p>
            <a:r>
              <a:rPr lang="en-AU" dirty="0" smtClean="0"/>
              <a:t>Requires:</a:t>
            </a:r>
          </a:p>
          <a:p>
            <a:pPr lvl="1"/>
            <a:r>
              <a:rPr lang="en-AU" dirty="0" smtClean="0"/>
              <a:t>Replacement of existing digital hardware: receivers, PFBs, correlator</a:t>
            </a:r>
            <a:endParaRPr lang="en-AU" dirty="0"/>
          </a:p>
        </p:txBody>
      </p:sp>
      <p:sp>
        <p:nvSpPr>
          <p:cNvPr id="3" name="Slide Number Placeholder 2"/>
          <p:cNvSpPr>
            <a:spLocks noGrp="1"/>
          </p:cNvSpPr>
          <p:nvPr>
            <p:ph type="sldNum" sz="quarter" idx="12"/>
          </p:nvPr>
        </p:nvSpPr>
        <p:spPr/>
        <p:txBody>
          <a:bodyPr/>
          <a:lstStyle/>
          <a:p>
            <a:fld id="{4559B5CD-97EE-454D-9E9F-7CF7580FE560}" type="slidenum">
              <a:rPr lang="en-AU" smtClean="0"/>
              <a:t>23</a:t>
            </a:fld>
            <a:endParaRPr lang="en-AU"/>
          </a:p>
        </p:txBody>
      </p:sp>
    </p:spTree>
    <p:extLst>
      <p:ext uri="{BB962C8B-B14F-4D97-AF65-F5344CB8AC3E}">
        <p14:creationId xmlns:p14="http://schemas.microsoft.com/office/powerpoint/2010/main" val="36200118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AU" dirty="0" smtClean="0"/>
              <a:t>MWA Phase 3</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24</a:t>
            </a:fld>
            <a:endParaRPr lang="en-AU" dirty="0"/>
          </a:p>
        </p:txBody>
      </p:sp>
      <p:pic>
        <p:nvPicPr>
          <p:cNvPr id="5" name="Content Placeholder 4" descr="Screen Shot 2015-12-08 at 8.52.48 PM.png"/>
          <p:cNvPicPr>
            <a:picLocks noGrp="1" noChangeAspect="1"/>
          </p:cNvPicPr>
          <p:nvPr>
            <p:ph idx="1"/>
          </p:nvPr>
        </p:nvPicPr>
        <p:blipFill>
          <a:blip r:embed="rId2">
            <a:extLst>
              <a:ext uri="{28A0092B-C50C-407E-A947-70E740481C1C}">
                <a14:useLocalDpi xmlns:a14="http://schemas.microsoft.com/office/drawing/2010/main" val="0"/>
              </a:ext>
            </a:extLst>
          </a:blip>
          <a:srcRect t="-26766" b="-26766"/>
          <a:stretch>
            <a:fillRect/>
          </a:stretch>
        </p:blipFill>
        <p:spPr>
          <a:xfrm>
            <a:off x="0" y="847253"/>
            <a:ext cx="9144000" cy="4525963"/>
          </a:xfrm>
        </p:spPr>
      </p:pic>
      <p:sp>
        <p:nvSpPr>
          <p:cNvPr id="3" name="TextBox 2"/>
          <p:cNvSpPr txBox="1"/>
          <p:nvPr/>
        </p:nvSpPr>
        <p:spPr>
          <a:xfrm>
            <a:off x="179512" y="5085184"/>
            <a:ext cx="8606643" cy="1077218"/>
          </a:xfrm>
          <a:prstGeom prst="rect">
            <a:avLst/>
          </a:prstGeom>
          <a:noFill/>
        </p:spPr>
        <p:txBody>
          <a:bodyPr wrap="none" rtlCol="0">
            <a:spAutoFit/>
          </a:bodyPr>
          <a:lstStyle/>
          <a:p>
            <a:r>
              <a:rPr lang="en-AU" sz="3200" dirty="0" smtClean="0">
                <a:solidFill>
                  <a:srgbClr val="FF0000"/>
                </a:solidFill>
              </a:rPr>
              <a:t>MWA phase 3 is only a factor of 2 in stations and a </a:t>
            </a:r>
            <a:br>
              <a:rPr lang="en-AU" sz="3200" dirty="0" smtClean="0">
                <a:solidFill>
                  <a:srgbClr val="FF0000"/>
                </a:solidFill>
              </a:rPr>
            </a:br>
            <a:r>
              <a:rPr lang="en-AU" sz="3200" dirty="0" smtClean="0">
                <a:solidFill>
                  <a:srgbClr val="FF0000"/>
                </a:solidFill>
              </a:rPr>
              <a:t>factor of 3 in bandwidth from SKA Low</a:t>
            </a:r>
            <a:endParaRPr lang="en-AU" sz="3200" dirty="0">
              <a:solidFill>
                <a:srgbClr val="FF0000"/>
              </a:solidFill>
            </a:endParaRPr>
          </a:p>
        </p:txBody>
      </p:sp>
      <p:sp>
        <p:nvSpPr>
          <p:cNvPr id="6" name="TextBox 5"/>
          <p:cNvSpPr txBox="1"/>
          <p:nvPr/>
        </p:nvSpPr>
        <p:spPr>
          <a:xfrm>
            <a:off x="107504" y="1052736"/>
            <a:ext cx="2031325" cy="646331"/>
          </a:xfrm>
          <a:prstGeom prst="rect">
            <a:avLst/>
          </a:prstGeom>
          <a:noFill/>
        </p:spPr>
        <p:txBody>
          <a:bodyPr wrap="none" rtlCol="0">
            <a:spAutoFit/>
          </a:bodyPr>
          <a:lstStyle/>
          <a:p>
            <a:r>
              <a:rPr lang="en-AU" dirty="0" smtClean="0"/>
              <a:t>Phase 2: 2016-2018</a:t>
            </a:r>
            <a:br>
              <a:rPr lang="en-AU" dirty="0" smtClean="0"/>
            </a:br>
            <a:r>
              <a:rPr lang="en-AU" dirty="0" smtClean="0"/>
              <a:t>Phase 3: 2018 +</a:t>
            </a:r>
            <a:endParaRPr lang="en-AU" dirty="0"/>
          </a:p>
        </p:txBody>
      </p:sp>
    </p:spTree>
    <p:extLst>
      <p:ext uri="{BB962C8B-B14F-4D97-AF65-F5344CB8AC3E}">
        <p14:creationId xmlns:p14="http://schemas.microsoft.com/office/powerpoint/2010/main" val="6938707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59B5CD-97EE-454D-9E9F-7CF7580FE560}" type="slidenum">
              <a:rPr lang="en-AU" smtClean="0"/>
              <a:t>25</a:t>
            </a:fld>
            <a:endParaRPr lang="en-AU" dirty="0"/>
          </a:p>
        </p:txBody>
      </p:sp>
      <p:pic>
        <p:nvPicPr>
          <p:cNvPr id="11" name="Picture 2" descr="C:\Users\Tom_Booler\AppData\Local\Microsoft\Windows\Temporary Internet Files\Content.Outlook\FTVKENL9\MWA Main A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78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98136" y="620687"/>
            <a:ext cx="5377995" cy="584776"/>
          </a:xfrm>
          <a:prstGeom prst="rect">
            <a:avLst/>
          </a:prstGeom>
          <a:noFill/>
        </p:spPr>
        <p:txBody>
          <a:bodyPr wrap="none" rtlCol="0">
            <a:spAutoFit/>
          </a:bodyPr>
          <a:lstStyle/>
          <a:p>
            <a:r>
              <a:rPr lang="en-AU" sz="3200" dirty="0" smtClean="0"/>
              <a:t>What else does MWA support?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2" name="TextBox 1"/>
          <p:cNvSpPr txBox="1"/>
          <p:nvPr/>
        </p:nvSpPr>
        <p:spPr>
          <a:xfrm>
            <a:off x="5508104" y="2699628"/>
            <a:ext cx="1210588" cy="369332"/>
          </a:xfrm>
          <a:prstGeom prst="rect">
            <a:avLst/>
          </a:prstGeom>
          <a:solidFill>
            <a:srgbClr val="C0504D">
              <a:alpha val="50000"/>
            </a:srgbClr>
          </a:solidFill>
        </p:spPr>
        <p:txBody>
          <a:bodyPr wrap="none" rtlCol="0">
            <a:spAutoFit/>
          </a:bodyPr>
          <a:lstStyle/>
          <a:p>
            <a:r>
              <a:rPr lang="en-AU" dirty="0" smtClean="0"/>
              <a:t>New hexes</a:t>
            </a:r>
            <a:endParaRPr lang="en-AU" dirty="0"/>
          </a:p>
        </p:txBody>
      </p:sp>
      <p:cxnSp>
        <p:nvCxnSpPr>
          <p:cNvPr id="5" name="Straight Arrow Connector 4"/>
          <p:cNvCxnSpPr>
            <a:stCxn id="2" idx="1"/>
          </p:cNvCxnSpPr>
          <p:nvPr/>
        </p:nvCxnSpPr>
        <p:spPr>
          <a:xfrm flipH="1">
            <a:off x="4788024" y="2884294"/>
            <a:ext cx="720080" cy="4006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2" idx="1"/>
          </p:cNvCxnSpPr>
          <p:nvPr/>
        </p:nvCxnSpPr>
        <p:spPr>
          <a:xfrm flipH="1" flipV="1">
            <a:off x="5076056" y="2780928"/>
            <a:ext cx="432048" cy="1033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5940152" y="3356992"/>
            <a:ext cx="2596685" cy="646331"/>
          </a:xfrm>
          <a:prstGeom prst="rect">
            <a:avLst/>
          </a:prstGeom>
          <a:solidFill>
            <a:srgbClr val="C0504D">
              <a:alpha val="50000"/>
            </a:srgbClr>
          </a:solidFill>
        </p:spPr>
        <p:txBody>
          <a:bodyPr wrap="none" rtlCol="0">
            <a:spAutoFit/>
          </a:bodyPr>
          <a:lstStyle/>
          <a:p>
            <a:r>
              <a:rPr lang="en-AU" dirty="0" smtClean="0"/>
              <a:t>ICRAR Engineering</a:t>
            </a:r>
            <a:br>
              <a:rPr lang="en-AU" dirty="0" smtClean="0"/>
            </a:br>
            <a:r>
              <a:rPr lang="en-AU" dirty="0" smtClean="0"/>
              <a:t>Development Array (EDA)</a:t>
            </a:r>
            <a:endParaRPr lang="en-AU" dirty="0"/>
          </a:p>
        </p:txBody>
      </p:sp>
      <p:sp>
        <p:nvSpPr>
          <p:cNvPr id="15" name="TextBox 14"/>
          <p:cNvSpPr txBox="1"/>
          <p:nvPr/>
        </p:nvSpPr>
        <p:spPr>
          <a:xfrm>
            <a:off x="5508104" y="5085184"/>
            <a:ext cx="2723935" cy="646331"/>
          </a:xfrm>
          <a:prstGeom prst="rect">
            <a:avLst/>
          </a:prstGeom>
          <a:solidFill>
            <a:srgbClr val="C0504D">
              <a:alpha val="50000"/>
            </a:srgbClr>
          </a:solidFill>
        </p:spPr>
        <p:txBody>
          <a:bodyPr wrap="none" rtlCol="0">
            <a:spAutoFit/>
          </a:bodyPr>
          <a:lstStyle/>
          <a:p>
            <a:r>
              <a:rPr lang="en-AU" dirty="0" smtClean="0"/>
              <a:t>Aperture Array Verification</a:t>
            </a:r>
            <a:br>
              <a:rPr lang="en-AU" dirty="0" smtClean="0"/>
            </a:br>
            <a:r>
              <a:rPr lang="en-AU" dirty="0" smtClean="0"/>
              <a:t>System 1 stations</a:t>
            </a:r>
            <a:endParaRPr lang="en-AU" dirty="0"/>
          </a:p>
        </p:txBody>
      </p:sp>
      <p:cxnSp>
        <p:nvCxnSpPr>
          <p:cNvPr id="16" name="Straight Arrow Connector 15"/>
          <p:cNvCxnSpPr>
            <a:stCxn id="14" idx="1"/>
          </p:cNvCxnSpPr>
          <p:nvPr/>
        </p:nvCxnSpPr>
        <p:spPr>
          <a:xfrm flipH="1">
            <a:off x="5292080" y="3680158"/>
            <a:ext cx="648072" cy="368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15" idx="1"/>
          </p:cNvCxnSpPr>
          <p:nvPr/>
        </p:nvCxnSpPr>
        <p:spPr>
          <a:xfrm flipH="1" flipV="1">
            <a:off x="4644008" y="4941168"/>
            <a:ext cx="864096" cy="46718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3275856" y="1412776"/>
            <a:ext cx="1954456" cy="369332"/>
          </a:xfrm>
          <a:prstGeom prst="rect">
            <a:avLst/>
          </a:prstGeom>
          <a:solidFill>
            <a:srgbClr val="C0504D">
              <a:alpha val="50000"/>
            </a:srgbClr>
          </a:solidFill>
        </p:spPr>
        <p:txBody>
          <a:bodyPr wrap="none" rtlCol="0">
            <a:spAutoFit/>
          </a:bodyPr>
          <a:lstStyle/>
          <a:p>
            <a:r>
              <a:rPr lang="en-AU" dirty="0" smtClean="0"/>
              <a:t>Existing MWA core</a:t>
            </a:r>
            <a:endParaRPr lang="en-AU" dirty="0"/>
          </a:p>
        </p:txBody>
      </p:sp>
      <p:cxnSp>
        <p:nvCxnSpPr>
          <p:cNvPr id="24" name="Straight Arrow Connector 23"/>
          <p:cNvCxnSpPr>
            <a:stCxn id="23" idx="2"/>
          </p:cNvCxnSpPr>
          <p:nvPr/>
        </p:nvCxnSpPr>
        <p:spPr>
          <a:xfrm flipH="1">
            <a:off x="4139952" y="1782108"/>
            <a:ext cx="113132" cy="5667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954837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8 at 11.02.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0" y="597170"/>
            <a:ext cx="9144000" cy="5568134"/>
          </a:xfrm>
          <a:prstGeom prst="rect">
            <a:avLst/>
          </a:prstGeom>
        </p:spPr>
      </p:pic>
      <p:sp>
        <p:nvSpPr>
          <p:cNvPr id="3" name="Title 2"/>
          <p:cNvSpPr>
            <a:spLocks noGrp="1"/>
          </p:cNvSpPr>
          <p:nvPr>
            <p:ph type="title"/>
          </p:nvPr>
        </p:nvSpPr>
        <p:spPr>
          <a:xfrm>
            <a:off x="611560" y="44624"/>
            <a:ext cx="8640960" cy="720080"/>
          </a:xfrm>
        </p:spPr>
        <p:txBody>
          <a:bodyPr>
            <a:normAutofit/>
          </a:bodyPr>
          <a:lstStyle/>
          <a:p>
            <a:r>
              <a:rPr lang="en-AU" sz="3600" dirty="0" smtClean="0"/>
              <a:t>ICRAR Engineering Development Array (EDA)</a:t>
            </a:r>
            <a:endParaRPr lang="en-AU" sz="3600" dirty="0"/>
          </a:p>
        </p:txBody>
      </p:sp>
      <p:sp>
        <p:nvSpPr>
          <p:cNvPr id="2" name="Slide Number Placeholder 1"/>
          <p:cNvSpPr>
            <a:spLocks noGrp="1"/>
          </p:cNvSpPr>
          <p:nvPr>
            <p:ph type="sldNum" sz="quarter" idx="12"/>
          </p:nvPr>
        </p:nvSpPr>
        <p:spPr/>
        <p:txBody>
          <a:bodyPr/>
          <a:lstStyle/>
          <a:p>
            <a:fld id="{4559B5CD-97EE-454D-9E9F-7CF7580FE560}" type="slidenum">
              <a:rPr lang="en-AU" smtClean="0"/>
              <a:t>26</a:t>
            </a:fld>
            <a:endParaRPr lang="en-AU"/>
          </a:p>
        </p:txBody>
      </p:sp>
      <p:pic>
        <p:nvPicPr>
          <p:cNvPr id="5" name="Picture 4" descr="Screen Shot 2016-04-08 at 11.03.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317250"/>
            <a:ext cx="9144000" cy="5568134"/>
          </a:xfrm>
          <a:prstGeom prst="rect">
            <a:avLst/>
          </a:prstGeom>
        </p:spPr>
      </p:pic>
      <p:pic>
        <p:nvPicPr>
          <p:cNvPr id="6" name="Picture 5" descr="Screen Shot 2016-04-08 at 11.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988840"/>
            <a:ext cx="9144000" cy="5568134"/>
          </a:xfrm>
          <a:prstGeom prst="rect">
            <a:avLst/>
          </a:prstGeom>
        </p:spPr>
      </p:pic>
      <p:sp>
        <p:nvSpPr>
          <p:cNvPr id="7" name="TextBox 6"/>
          <p:cNvSpPr txBox="1"/>
          <p:nvPr/>
        </p:nvSpPr>
        <p:spPr>
          <a:xfrm>
            <a:off x="5148064" y="692696"/>
            <a:ext cx="3995936" cy="1754327"/>
          </a:xfrm>
          <a:prstGeom prst="rect">
            <a:avLst/>
          </a:prstGeom>
          <a:solidFill>
            <a:schemeClr val="accent2">
              <a:lumMod val="40000"/>
              <a:lumOff val="60000"/>
            </a:schemeClr>
          </a:solidFill>
        </p:spPr>
        <p:txBody>
          <a:bodyPr wrap="square" rtlCol="0">
            <a:spAutoFit/>
          </a:bodyPr>
          <a:lstStyle/>
          <a:p>
            <a:pPr marL="285750" indent="-285750">
              <a:buFont typeface="Arial"/>
              <a:buChar char="•"/>
            </a:pPr>
            <a:r>
              <a:rPr lang="en-AU" dirty="0" smtClean="0"/>
              <a:t>SKA-low sized station of MWA dipoles</a:t>
            </a:r>
          </a:p>
          <a:p>
            <a:pPr marL="285750" indent="-285750">
              <a:buFont typeface="Arial"/>
              <a:buChar char="•"/>
            </a:pPr>
            <a:r>
              <a:rPr lang="en-AU" dirty="0" smtClean="0"/>
              <a:t>Prototype and test MWA and SKA equipment</a:t>
            </a:r>
          </a:p>
          <a:p>
            <a:pPr marL="285750" indent="-285750">
              <a:buFont typeface="Arial"/>
              <a:buChar char="•"/>
            </a:pPr>
            <a:r>
              <a:rPr lang="en-AU" dirty="0" smtClean="0"/>
              <a:t>Integration of external instrument with MWA</a:t>
            </a:r>
          </a:p>
          <a:p>
            <a:pPr marL="285750" indent="-285750">
              <a:buFont typeface="Arial"/>
              <a:buChar char="•"/>
            </a:pPr>
            <a:r>
              <a:rPr lang="en-AU" dirty="0" smtClean="0"/>
              <a:t>Risk mitigation for SKA-Low</a:t>
            </a:r>
            <a:endParaRPr lang="en-AU" dirty="0"/>
          </a:p>
        </p:txBody>
      </p:sp>
      <p:pic>
        <p:nvPicPr>
          <p:cNvPr id="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1"/>
          <a:stretch/>
        </p:blipFill>
        <p:spPr bwMode="auto">
          <a:xfrm>
            <a:off x="18752" y="32296"/>
            <a:ext cx="719918" cy="71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8684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78098"/>
          </a:xfrm>
        </p:spPr>
        <p:txBody>
          <a:bodyPr/>
          <a:lstStyle/>
          <a:p>
            <a:r>
              <a:rPr lang="en-AU" dirty="0" smtClean="0"/>
              <a:t>Thanks!</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27</a:t>
            </a:fld>
            <a:endParaRPr lang="en-AU" dirty="0"/>
          </a:p>
        </p:txBody>
      </p:sp>
      <p:pic>
        <p:nvPicPr>
          <p:cNvPr id="5" name="day02mov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2405" y="1124744"/>
            <a:ext cx="9476405" cy="5291272"/>
          </a:xfrm>
        </p:spPr>
      </p:pic>
    </p:spTree>
    <p:extLst>
      <p:ext uri="{BB962C8B-B14F-4D97-AF65-F5344CB8AC3E}">
        <p14:creationId xmlns:p14="http://schemas.microsoft.com/office/powerpoint/2010/main" val="888375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normAutofit/>
          </a:bodyPr>
          <a:lstStyle/>
          <a:p>
            <a:r>
              <a:rPr lang="en-AU" dirty="0" err="1" smtClean="0"/>
              <a:t>Beamformer</a:t>
            </a:r>
            <a:r>
              <a:rPr lang="en-AU" dirty="0" smtClean="0"/>
              <a:t> interface (BFIF) units</a:t>
            </a:r>
            <a:endParaRPr lang="en-AU" dirty="0"/>
          </a:p>
        </p:txBody>
      </p:sp>
      <p:sp>
        <p:nvSpPr>
          <p:cNvPr id="3" name="Content Placeholder 2"/>
          <p:cNvSpPr>
            <a:spLocks noGrp="1"/>
          </p:cNvSpPr>
          <p:nvPr>
            <p:ph idx="1"/>
          </p:nvPr>
        </p:nvSpPr>
        <p:spPr>
          <a:xfrm>
            <a:off x="457200" y="908720"/>
            <a:ext cx="8229600" cy="5217443"/>
          </a:xfrm>
        </p:spPr>
        <p:txBody>
          <a:bodyPr>
            <a:normAutofit/>
          </a:bodyPr>
          <a:lstStyle/>
          <a:p>
            <a:r>
              <a:rPr lang="en-AU" sz="2800" dirty="0" smtClean="0"/>
              <a:t>Long baselines supported by RF-over-fibre (</a:t>
            </a:r>
            <a:r>
              <a:rPr lang="en-AU" sz="2800" dirty="0" err="1" smtClean="0"/>
              <a:t>RFoF</a:t>
            </a:r>
            <a:r>
              <a:rPr lang="en-AU" sz="2800" dirty="0" smtClean="0"/>
              <a:t>) links from remote tiles to MWA hub region.</a:t>
            </a:r>
          </a:p>
        </p:txBody>
      </p:sp>
      <p:sp>
        <p:nvSpPr>
          <p:cNvPr id="4" name="Slide Number Placeholder 3"/>
          <p:cNvSpPr>
            <a:spLocks noGrp="1"/>
          </p:cNvSpPr>
          <p:nvPr>
            <p:ph type="sldNum" sz="quarter" idx="12"/>
          </p:nvPr>
        </p:nvSpPr>
        <p:spPr/>
        <p:txBody>
          <a:bodyPr/>
          <a:lstStyle/>
          <a:p>
            <a:fld id="{4559B5CD-97EE-454D-9E9F-7CF7580FE560}" type="slidenum">
              <a:rPr lang="en-AU" smtClean="0"/>
              <a:t>28</a:t>
            </a:fld>
            <a:endParaRPr lang="en-AU" dirty="0"/>
          </a:p>
        </p:txBody>
      </p:sp>
      <p:sp>
        <p:nvSpPr>
          <p:cNvPr id="6" name="Rectangle 5"/>
          <p:cNvSpPr/>
          <p:nvPr/>
        </p:nvSpPr>
        <p:spPr>
          <a:xfrm>
            <a:off x="683568" y="2132856"/>
            <a:ext cx="1440160" cy="136815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AU" dirty="0" smtClean="0"/>
              <a:t>Tile</a:t>
            </a:r>
            <a:endParaRPr lang="en-AU" dirty="0"/>
          </a:p>
        </p:txBody>
      </p:sp>
      <p:sp>
        <p:nvSpPr>
          <p:cNvPr id="7" name="Rectangle 6"/>
          <p:cNvSpPr/>
          <p:nvPr/>
        </p:nvSpPr>
        <p:spPr>
          <a:xfrm>
            <a:off x="2483768" y="2564904"/>
            <a:ext cx="432048"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t>BF</a:t>
            </a:r>
            <a:endParaRPr lang="en-AU" dirty="0"/>
          </a:p>
        </p:txBody>
      </p:sp>
      <p:sp>
        <p:nvSpPr>
          <p:cNvPr id="8" name="Rectangle 7"/>
          <p:cNvSpPr/>
          <p:nvPr/>
        </p:nvSpPr>
        <p:spPr>
          <a:xfrm>
            <a:off x="5436096" y="2276872"/>
            <a:ext cx="1584176" cy="100811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AU" dirty="0" smtClean="0"/>
              <a:t>Receiver</a:t>
            </a:r>
            <a:endParaRPr lang="en-AU" dirty="0"/>
          </a:p>
        </p:txBody>
      </p:sp>
      <p:cxnSp>
        <p:nvCxnSpPr>
          <p:cNvPr id="10" name="Straight Connector 9"/>
          <p:cNvCxnSpPr/>
          <p:nvPr/>
        </p:nvCxnSpPr>
        <p:spPr>
          <a:xfrm>
            <a:off x="2915816" y="2924944"/>
            <a:ext cx="25202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915816" y="2708920"/>
            <a:ext cx="25202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23728" y="2348880"/>
            <a:ext cx="360040" cy="288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7" idx="1"/>
          </p:cNvCxnSpPr>
          <p:nvPr/>
        </p:nvCxnSpPr>
        <p:spPr>
          <a:xfrm flipV="1">
            <a:off x="2123728" y="2780928"/>
            <a:ext cx="360040" cy="144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7" idx="1"/>
          </p:cNvCxnSpPr>
          <p:nvPr/>
        </p:nvCxnSpPr>
        <p:spPr>
          <a:xfrm flipV="1">
            <a:off x="2123728" y="2780928"/>
            <a:ext cx="36004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123728" y="2924944"/>
            <a:ext cx="288032"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7" idx="1"/>
          </p:cNvCxnSpPr>
          <p:nvPr/>
        </p:nvCxnSpPr>
        <p:spPr>
          <a:xfrm>
            <a:off x="2051720" y="2564904"/>
            <a:ext cx="432048" cy="216024"/>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203848" y="2276872"/>
            <a:ext cx="1915909" cy="923330"/>
          </a:xfrm>
          <a:prstGeom prst="rect">
            <a:avLst/>
          </a:prstGeom>
          <a:noFill/>
        </p:spPr>
        <p:txBody>
          <a:bodyPr wrap="none" rtlCol="0">
            <a:spAutoFit/>
          </a:bodyPr>
          <a:lstStyle/>
          <a:p>
            <a:r>
              <a:rPr lang="en-AU" dirty="0" smtClean="0"/>
              <a:t>Power, RF, </a:t>
            </a:r>
            <a:r>
              <a:rPr lang="en-AU" dirty="0" err="1" smtClean="0"/>
              <a:t>comms</a:t>
            </a:r>
            <a:r>
              <a:rPr lang="en-AU" dirty="0" smtClean="0"/>
              <a:t/>
            </a:r>
            <a:br>
              <a:rPr lang="en-AU" dirty="0" smtClean="0"/>
            </a:br>
            <a:r>
              <a:rPr lang="en-AU" dirty="0" smtClean="0"/>
              <a:t>on coax</a:t>
            </a:r>
            <a:br>
              <a:rPr lang="en-AU" dirty="0" smtClean="0"/>
            </a:br>
            <a:r>
              <a:rPr lang="en-AU" dirty="0" smtClean="0"/>
              <a:t>(max ~400m)</a:t>
            </a:r>
            <a:endParaRPr lang="en-AU" dirty="0"/>
          </a:p>
        </p:txBody>
      </p:sp>
      <p:grpSp>
        <p:nvGrpSpPr>
          <p:cNvPr id="54" name="Group 53"/>
          <p:cNvGrpSpPr/>
          <p:nvPr/>
        </p:nvGrpSpPr>
        <p:grpSpPr>
          <a:xfrm>
            <a:off x="683568" y="4293096"/>
            <a:ext cx="8047817" cy="2313548"/>
            <a:chOff x="683568" y="4293096"/>
            <a:chExt cx="8047817" cy="2313548"/>
          </a:xfrm>
        </p:grpSpPr>
        <p:sp>
          <p:nvSpPr>
            <p:cNvPr id="39" name="TextBox 38"/>
            <p:cNvSpPr txBox="1"/>
            <p:nvPr/>
          </p:nvSpPr>
          <p:spPr>
            <a:xfrm>
              <a:off x="3491880" y="6237312"/>
              <a:ext cx="787395" cy="369332"/>
            </a:xfrm>
            <a:prstGeom prst="rect">
              <a:avLst/>
            </a:prstGeom>
            <a:noFill/>
          </p:spPr>
          <p:txBody>
            <a:bodyPr wrap="none" rtlCol="0">
              <a:spAutoFit/>
            </a:bodyPr>
            <a:lstStyle/>
            <a:p>
              <a:r>
                <a:rPr lang="en-AU" dirty="0" smtClean="0"/>
                <a:t>Power</a:t>
              </a:r>
              <a:endParaRPr lang="en-AU" dirty="0"/>
            </a:p>
          </p:txBody>
        </p:sp>
        <p:sp>
          <p:nvSpPr>
            <p:cNvPr id="24" name="Rectangle 23"/>
            <p:cNvSpPr/>
            <p:nvPr/>
          </p:nvSpPr>
          <p:spPr>
            <a:xfrm>
              <a:off x="683568" y="4437112"/>
              <a:ext cx="1440160" cy="136815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AU" dirty="0" smtClean="0"/>
                <a:t>Tile</a:t>
              </a:r>
              <a:endParaRPr lang="en-AU" dirty="0"/>
            </a:p>
          </p:txBody>
        </p:sp>
        <p:sp>
          <p:nvSpPr>
            <p:cNvPr id="25" name="Rectangle 24"/>
            <p:cNvSpPr/>
            <p:nvPr/>
          </p:nvSpPr>
          <p:spPr>
            <a:xfrm>
              <a:off x="2483768" y="4869160"/>
              <a:ext cx="432048"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t>BF</a:t>
              </a:r>
              <a:endParaRPr lang="en-AU" dirty="0"/>
            </a:p>
          </p:txBody>
        </p:sp>
        <p:cxnSp>
          <p:nvCxnSpPr>
            <p:cNvPr id="26" name="Straight Connector 25"/>
            <p:cNvCxnSpPr/>
            <p:nvPr/>
          </p:nvCxnSpPr>
          <p:spPr>
            <a:xfrm>
              <a:off x="2123728" y="4653136"/>
              <a:ext cx="360040" cy="288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5" idx="1"/>
            </p:cNvCxnSpPr>
            <p:nvPr/>
          </p:nvCxnSpPr>
          <p:spPr>
            <a:xfrm flipV="1">
              <a:off x="2123728" y="5085184"/>
              <a:ext cx="360040" cy="144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25" idx="1"/>
            </p:cNvCxnSpPr>
            <p:nvPr/>
          </p:nvCxnSpPr>
          <p:spPr>
            <a:xfrm flipV="1">
              <a:off x="2123728" y="5085184"/>
              <a:ext cx="36004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123728" y="5229200"/>
              <a:ext cx="288032"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25" idx="1"/>
            </p:cNvCxnSpPr>
            <p:nvPr/>
          </p:nvCxnSpPr>
          <p:spPr>
            <a:xfrm>
              <a:off x="2051720" y="4869160"/>
              <a:ext cx="432048" cy="216024"/>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3419872" y="4869160"/>
              <a:ext cx="792088"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t>BFIF</a:t>
              </a:r>
              <a:endParaRPr lang="en-AU" dirty="0"/>
            </a:p>
          </p:txBody>
        </p:sp>
        <p:cxnSp>
          <p:nvCxnSpPr>
            <p:cNvPr id="33" name="Straight Connector 32"/>
            <p:cNvCxnSpPr/>
            <p:nvPr/>
          </p:nvCxnSpPr>
          <p:spPr>
            <a:xfrm>
              <a:off x="2915816" y="4941168"/>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915816" y="52292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1" idx="2"/>
            </p:cNvCxnSpPr>
            <p:nvPr/>
          </p:nvCxnSpPr>
          <p:spPr>
            <a:xfrm>
              <a:off x="3815916" y="5301208"/>
              <a:ext cx="36004" cy="864096"/>
            </a:xfrm>
            <a:prstGeom prst="line">
              <a:avLst/>
            </a:prstGeom>
            <a:ln w="57150"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211960" y="4941168"/>
              <a:ext cx="1944216" cy="0"/>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211960" y="5229200"/>
              <a:ext cx="1872208" cy="0"/>
            </a:xfrm>
            <a:prstGeom prst="line">
              <a:avLst/>
            </a:prstGeom>
            <a:ln w="38100" cmpd="sng">
              <a:headEnd type="none"/>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355976" y="4293096"/>
              <a:ext cx="1871275" cy="646331"/>
            </a:xfrm>
            <a:prstGeom prst="rect">
              <a:avLst/>
            </a:prstGeom>
            <a:noFill/>
          </p:spPr>
          <p:txBody>
            <a:bodyPr wrap="none" rtlCol="0">
              <a:spAutoFit/>
            </a:bodyPr>
            <a:lstStyle/>
            <a:p>
              <a:r>
                <a:rPr lang="en-AU" dirty="0" smtClean="0"/>
                <a:t>Standard network</a:t>
              </a:r>
              <a:br>
                <a:rPr lang="en-AU" dirty="0" smtClean="0"/>
              </a:br>
              <a:r>
                <a:rPr lang="en-AU" dirty="0" smtClean="0"/>
                <a:t> over fibre</a:t>
              </a:r>
              <a:endParaRPr lang="en-AU" dirty="0"/>
            </a:p>
          </p:txBody>
        </p:sp>
        <p:sp>
          <p:nvSpPr>
            <p:cNvPr id="44" name="Rectangle 43"/>
            <p:cNvSpPr/>
            <p:nvPr/>
          </p:nvSpPr>
          <p:spPr>
            <a:xfrm>
              <a:off x="6156176" y="4869160"/>
              <a:ext cx="792088"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t>BFIF</a:t>
              </a:r>
              <a:br>
                <a:rPr lang="en-AU" dirty="0" smtClean="0"/>
              </a:br>
              <a:r>
                <a:rPr lang="en-AU" dirty="0" smtClean="0"/>
                <a:t>out</a:t>
              </a:r>
              <a:endParaRPr lang="en-AU" dirty="0"/>
            </a:p>
          </p:txBody>
        </p:sp>
        <p:cxnSp>
          <p:nvCxnSpPr>
            <p:cNvPr id="45" name="Straight Connector 44"/>
            <p:cNvCxnSpPr/>
            <p:nvPr/>
          </p:nvCxnSpPr>
          <p:spPr>
            <a:xfrm>
              <a:off x="6948264" y="5229200"/>
              <a:ext cx="504056" cy="0"/>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948264" y="4941168"/>
              <a:ext cx="504056" cy="0"/>
            </a:xfrm>
            <a:prstGeom prst="line">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499992" y="5229200"/>
              <a:ext cx="1424714" cy="646331"/>
            </a:xfrm>
            <a:prstGeom prst="rect">
              <a:avLst/>
            </a:prstGeom>
            <a:noFill/>
          </p:spPr>
          <p:txBody>
            <a:bodyPr wrap="none" rtlCol="0">
              <a:spAutoFit/>
            </a:bodyPr>
            <a:lstStyle/>
            <a:p>
              <a:r>
                <a:rPr lang="en-AU" dirty="0" smtClean="0"/>
                <a:t>RF over fibre</a:t>
              </a:r>
              <a:br>
                <a:rPr lang="en-AU" dirty="0" smtClean="0"/>
              </a:br>
              <a:r>
                <a:rPr lang="en-AU" dirty="0" smtClean="0"/>
                <a:t>(several </a:t>
              </a:r>
              <a:r>
                <a:rPr lang="en-AU" dirty="0" err="1" smtClean="0"/>
                <a:t>kms</a:t>
              </a:r>
              <a:r>
                <a:rPr lang="en-AU" dirty="0" smtClean="0"/>
                <a:t>)</a:t>
              </a:r>
              <a:endParaRPr lang="en-AU" dirty="0"/>
            </a:p>
          </p:txBody>
        </p:sp>
        <p:sp>
          <p:nvSpPr>
            <p:cNvPr id="48" name="TextBox 47"/>
            <p:cNvSpPr txBox="1"/>
            <p:nvPr/>
          </p:nvSpPr>
          <p:spPr>
            <a:xfrm>
              <a:off x="6948264" y="5301208"/>
              <a:ext cx="1197764" cy="369332"/>
            </a:xfrm>
            <a:prstGeom prst="rect">
              <a:avLst/>
            </a:prstGeom>
            <a:noFill/>
          </p:spPr>
          <p:txBody>
            <a:bodyPr wrap="none" rtlCol="0">
              <a:spAutoFit/>
            </a:bodyPr>
            <a:lstStyle/>
            <a:p>
              <a:r>
                <a:rPr lang="en-AU" dirty="0" smtClean="0"/>
                <a:t>RF on coax</a:t>
              </a:r>
              <a:endParaRPr lang="en-AU" dirty="0"/>
            </a:p>
          </p:txBody>
        </p:sp>
        <p:sp>
          <p:nvSpPr>
            <p:cNvPr id="49" name="TextBox 48"/>
            <p:cNvSpPr txBox="1"/>
            <p:nvPr/>
          </p:nvSpPr>
          <p:spPr>
            <a:xfrm>
              <a:off x="7020272" y="4509120"/>
              <a:ext cx="1711113" cy="369332"/>
            </a:xfrm>
            <a:prstGeom prst="rect">
              <a:avLst/>
            </a:prstGeom>
            <a:noFill/>
          </p:spPr>
          <p:txBody>
            <a:bodyPr wrap="none" rtlCol="0">
              <a:spAutoFit/>
            </a:bodyPr>
            <a:lstStyle/>
            <a:p>
              <a:r>
                <a:rPr lang="en-AU" dirty="0" smtClean="0"/>
                <a:t>Network, power</a:t>
              </a:r>
              <a:endParaRPr lang="en-AU" dirty="0"/>
            </a:p>
          </p:txBody>
        </p:sp>
        <p:sp>
          <p:nvSpPr>
            <p:cNvPr id="51" name="TextBox 50"/>
            <p:cNvSpPr txBox="1"/>
            <p:nvPr/>
          </p:nvSpPr>
          <p:spPr>
            <a:xfrm>
              <a:off x="2843808" y="4581128"/>
              <a:ext cx="601021" cy="369332"/>
            </a:xfrm>
            <a:prstGeom prst="rect">
              <a:avLst/>
            </a:prstGeom>
            <a:noFill/>
          </p:spPr>
          <p:txBody>
            <a:bodyPr wrap="none" rtlCol="0">
              <a:spAutoFit/>
            </a:bodyPr>
            <a:lstStyle/>
            <a:p>
              <a:r>
                <a:rPr lang="en-AU" dirty="0" smtClean="0"/>
                <a:t>~1m</a:t>
              </a:r>
              <a:endParaRPr lang="en-AU" dirty="0"/>
            </a:p>
          </p:txBody>
        </p:sp>
      </p:grpSp>
    </p:spTree>
    <p:extLst>
      <p:ext uri="{BB962C8B-B14F-4D97-AF65-F5344CB8AC3E}">
        <p14:creationId xmlns:p14="http://schemas.microsoft.com/office/powerpoint/2010/main" val="2190629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normAutofit/>
          </a:bodyPr>
          <a:lstStyle/>
          <a:p>
            <a:r>
              <a:rPr lang="en-AU" dirty="0" err="1" smtClean="0"/>
              <a:t>Beamformer</a:t>
            </a:r>
            <a:r>
              <a:rPr lang="en-AU" dirty="0" smtClean="0"/>
              <a:t> interface (BFIF) units</a:t>
            </a:r>
            <a:endParaRPr lang="en-AU" dirty="0"/>
          </a:p>
        </p:txBody>
      </p:sp>
      <p:sp>
        <p:nvSpPr>
          <p:cNvPr id="3" name="Content Placeholder 2"/>
          <p:cNvSpPr>
            <a:spLocks noGrp="1"/>
          </p:cNvSpPr>
          <p:nvPr>
            <p:ph idx="1"/>
          </p:nvPr>
        </p:nvSpPr>
        <p:spPr>
          <a:xfrm>
            <a:off x="457200" y="908720"/>
            <a:ext cx="8229600" cy="5217443"/>
          </a:xfrm>
        </p:spPr>
        <p:txBody>
          <a:bodyPr>
            <a:normAutofit/>
          </a:bodyPr>
          <a:lstStyle/>
          <a:p>
            <a:r>
              <a:rPr lang="en-AU" sz="2800" dirty="0" smtClean="0"/>
              <a:t>Long baselines supported by RF-over-fibre (</a:t>
            </a:r>
            <a:r>
              <a:rPr lang="en-AU" sz="2800" dirty="0" err="1" smtClean="0"/>
              <a:t>RFoF</a:t>
            </a:r>
            <a:r>
              <a:rPr lang="en-AU" sz="2800" dirty="0" smtClean="0"/>
              <a:t>) links from remote tiles to MWA hub region.</a:t>
            </a:r>
          </a:p>
          <a:p>
            <a:r>
              <a:rPr lang="en-AU" sz="2800" dirty="0" smtClean="0"/>
              <a:t>Prototype </a:t>
            </a:r>
            <a:r>
              <a:rPr lang="en-AU" sz="2800" dirty="0" err="1" smtClean="0"/>
              <a:t>beamformer</a:t>
            </a:r>
            <a:r>
              <a:rPr lang="en-AU" sz="2800" dirty="0" smtClean="0"/>
              <a:t> control unit working in ICRAR/Curtin lab</a:t>
            </a:r>
            <a:endParaRPr lang="en-AU" sz="2800" dirty="0"/>
          </a:p>
        </p:txBody>
      </p:sp>
      <p:sp>
        <p:nvSpPr>
          <p:cNvPr id="4" name="Slide Number Placeholder 3"/>
          <p:cNvSpPr>
            <a:spLocks noGrp="1"/>
          </p:cNvSpPr>
          <p:nvPr>
            <p:ph type="sldNum" sz="quarter" idx="12"/>
          </p:nvPr>
        </p:nvSpPr>
        <p:spPr/>
        <p:txBody>
          <a:bodyPr/>
          <a:lstStyle/>
          <a:p>
            <a:fld id="{4559B5CD-97EE-454D-9E9F-7CF7580FE560}" type="slidenum">
              <a:rPr lang="en-AU" smtClean="0"/>
              <a:t>29</a:t>
            </a:fld>
            <a:endParaRPr lang="en-AU" dirty="0"/>
          </a:p>
        </p:txBody>
      </p:sp>
      <p:pic>
        <p:nvPicPr>
          <p:cNvPr id="5" name="Picture 4" descr="20151208_1017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708920"/>
            <a:ext cx="7524328" cy="4526354"/>
          </a:xfrm>
          <a:prstGeom prst="rect">
            <a:avLst/>
          </a:prstGeom>
        </p:spPr>
      </p:pic>
      <p:sp>
        <p:nvSpPr>
          <p:cNvPr id="6" name="TextBox 5"/>
          <p:cNvSpPr txBox="1"/>
          <p:nvPr/>
        </p:nvSpPr>
        <p:spPr>
          <a:xfrm>
            <a:off x="3779912" y="2852936"/>
            <a:ext cx="1326092" cy="369332"/>
          </a:xfrm>
          <a:prstGeom prst="rect">
            <a:avLst/>
          </a:prstGeom>
          <a:noFill/>
        </p:spPr>
        <p:txBody>
          <a:bodyPr wrap="none" rtlCol="0">
            <a:spAutoFit/>
          </a:bodyPr>
          <a:lstStyle/>
          <a:p>
            <a:r>
              <a:rPr lang="en-AU" dirty="0" smtClean="0"/>
              <a:t>Lab receiver</a:t>
            </a:r>
            <a:endParaRPr lang="en-AU" dirty="0"/>
          </a:p>
        </p:txBody>
      </p:sp>
      <p:sp>
        <p:nvSpPr>
          <p:cNvPr id="7" name="TextBox 6"/>
          <p:cNvSpPr txBox="1"/>
          <p:nvPr/>
        </p:nvSpPr>
        <p:spPr>
          <a:xfrm>
            <a:off x="7020272" y="4509120"/>
            <a:ext cx="1368133" cy="369332"/>
          </a:xfrm>
          <a:prstGeom prst="rect">
            <a:avLst/>
          </a:prstGeom>
          <a:noFill/>
        </p:spPr>
        <p:txBody>
          <a:bodyPr wrap="none" rtlCol="0">
            <a:spAutoFit/>
          </a:bodyPr>
          <a:lstStyle/>
          <a:p>
            <a:r>
              <a:rPr lang="en-AU" dirty="0" err="1" smtClean="0"/>
              <a:t>beamformer</a:t>
            </a:r>
            <a:endParaRPr lang="en-AU" dirty="0"/>
          </a:p>
        </p:txBody>
      </p:sp>
      <p:sp>
        <p:nvSpPr>
          <p:cNvPr id="8" name="TextBox 7"/>
          <p:cNvSpPr txBox="1"/>
          <p:nvPr/>
        </p:nvSpPr>
        <p:spPr>
          <a:xfrm>
            <a:off x="5868144" y="3356992"/>
            <a:ext cx="2088470" cy="369332"/>
          </a:xfrm>
          <a:prstGeom prst="rect">
            <a:avLst/>
          </a:prstGeom>
          <a:noFill/>
        </p:spPr>
        <p:txBody>
          <a:bodyPr wrap="none" rtlCol="0">
            <a:spAutoFit/>
          </a:bodyPr>
          <a:lstStyle/>
          <a:p>
            <a:r>
              <a:rPr lang="en-AU" dirty="0" smtClean="0"/>
              <a:t>BFIF prototype units</a:t>
            </a:r>
            <a:endParaRPr lang="en-AU" dirty="0"/>
          </a:p>
        </p:txBody>
      </p:sp>
      <p:cxnSp>
        <p:nvCxnSpPr>
          <p:cNvPr id="10" name="Straight Arrow Connector 9"/>
          <p:cNvCxnSpPr>
            <a:stCxn id="7" idx="1"/>
          </p:cNvCxnSpPr>
          <p:nvPr/>
        </p:nvCxnSpPr>
        <p:spPr>
          <a:xfrm flipH="1">
            <a:off x="6660232" y="4693786"/>
            <a:ext cx="360040" cy="60742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1"/>
          </p:cNvCxnSpPr>
          <p:nvPr/>
        </p:nvCxnSpPr>
        <p:spPr>
          <a:xfrm flipH="1">
            <a:off x="3779912" y="3541658"/>
            <a:ext cx="2088232" cy="82344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1"/>
          </p:cNvCxnSpPr>
          <p:nvPr/>
        </p:nvCxnSpPr>
        <p:spPr>
          <a:xfrm flipH="1">
            <a:off x="5220072" y="3541658"/>
            <a:ext cx="648072" cy="233561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1"/>
          </p:cNvCxnSpPr>
          <p:nvPr/>
        </p:nvCxnSpPr>
        <p:spPr>
          <a:xfrm flipH="1">
            <a:off x="3635896" y="3037602"/>
            <a:ext cx="144016" cy="1111478"/>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9404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274638"/>
            <a:ext cx="8229600" cy="850106"/>
          </a:xfrm>
        </p:spPr>
        <p:txBody>
          <a:bodyPr/>
          <a:lstStyle/>
          <a:p>
            <a:r>
              <a:rPr lang="en-AU" dirty="0" smtClean="0"/>
              <a:t>Current MWA: 128 tile system</a:t>
            </a:r>
            <a:endParaRPr lang="en-AU" dirty="0"/>
          </a:p>
        </p:txBody>
      </p:sp>
      <p:sp>
        <p:nvSpPr>
          <p:cNvPr id="5" name="Content Placeholder 4"/>
          <p:cNvSpPr>
            <a:spLocks noGrp="1"/>
          </p:cNvSpPr>
          <p:nvPr>
            <p:ph idx="1"/>
          </p:nvPr>
        </p:nvSpPr>
        <p:spPr>
          <a:xfrm>
            <a:off x="457200" y="1340768"/>
            <a:ext cx="8229600" cy="5328592"/>
          </a:xfrm>
        </p:spPr>
        <p:txBody>
          <a:bodyPr>
            <a:normAutofit lnSpcReduction="10000"/>
          </a:bodyPr>
          <a:lstStyle/>
          <a:p>
            <a:r>
              <a:rPr lang="en-AU" dirty="0" smtClean="0"/>
              <a:t>Antenna tiles:			128</a:t>
            </a:r>
          </a:p>
          <a:p>
            <a:r>
              <a:rPr lang="en-AU" dirty="0" smtClean="0"/>
              <a:t>Operating frequency: 	70-300 MHz</a:t>
            </a:r>
          </a:p>
          <a:p>
            <a:r>
              <a:rPr lang="en-AU" dirty="0" smtClean="0"/>
              <a:t>Array diameter: 		</a:t>
            </a:r>
            <a:r>
              <a:rPr lang="en-AU" dirty="0"/>
              <a:t>3</a:t>
            </a:r>
            <a:r>
              <a:rPr lang="en-AU" dirty="0" smtClean="0"/>
              <a:t> km</a:t>
            </a:r>
          </a:p>
          <a:p>
            <a:r>
              <a:rPr lang="en-AU" dirty="0" smtClean="0"/>
              <a:t>Processed bandwidth:	30.72 MHz / 10 kHz</a:t>
            </a:r>
          </a:p>
          <a:p>
            <a:r>
              <a:rPr lang="en-AU" dirty="0" smtClean="0"/>
              <a:t>Field of view:			30 </a:t>
            </a:r>
            <a:r>
              <a:rPr lang="en-AU" dirty="0" err="1" smtClean="0"/>
              <a:t>degs</a:t>
            </a:r>
            <a:r>
              <a:rPr lang="en-AU" dirty="0" smtClean="0"/>
              <a:t> @ 150 MHz</a:t>
            </a:r>
          </a:p>
          <a:p>
            <a:endParaRPr lang="en-AU" dirty="0"/>
          </a:p>
          <a:p>
            <a:r>
              <a:rPr lang="en-AU" dirty="0" smtClean="0"/>
              <a:t>Many small antennas -&gt; huge field-of-view and excellent image fidelity</a:t>
            </a:r>
          </a:p>
          <a:p>
            <a:r>
              <a:rPr lang="en-AU" dirty="0" smtClean="0"/>
              <a:t>2016-2018: MWA phase 2 upgrade. Doubles number of antennas and array diameter</a:t>
            </a:r>
            <a:endParaRPr lang="en-AU" dirty="0"/>
          </a:p>
        </p:txBody>
      </p:sp>
      <p:sp>
        <p:nvSpPr>
          <p:cNvPr id="3" name="Slide Number Placeholder 2"/>
          <p:cNvSpPr>
            <a:spLocks noGrp="1"/>
          </p:cNvSpPr>
          <p:nvPr>
            <p:ph type="sldNum" sz="quarter" idx="12"/>
          </p:nvPr>
        </p:nvSpPr>
        <p:spPr/>
        <p:txBody>
          <a:bodyPr/>
          <a:lstStyle/>
          <a:p>
            <a:fld id="{4559B5CD-97EE-454D-9E9F-7CF7580FE560}" type="slidenum">
              <a:rPr lang="en-AU" smtClean="0"/>
              <a:t>3</a:t>
            </a:fld>
            <a:endParaRPr lang="en-A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16386143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AU" dirty="0" smtClean="0"/>
              <a:t>EDA </a:t>
            </a:r>
            <a:r>
              <a:rPr lang="en-AU" dirty="0" err="1" smtClean="0"/>
              <a:t>beamformer</a:t>
            </a:r>
            <a:r>
              <a:rPr lang="en-AU" dirty="0" smtClean="0"/>
              <a:t> controllers</a:t>
            </a:r>
            <a:endParaRPr lang="en-AU" dirty="0"/>
          </a:p>
        </p:txBody>
      </p:sp>
      <p:pic>
        <p:nvPicPr>
          <p:cNvPr id="5" name="Content Placeholder 4" descr="Screen Shot 2015-12-08 at 4.54.02 PM.png"/>
          <p:cNvPicPr>
            <a:picLocks noGrp="1" noChangeAspect="1"/>
          </p:cNvPicPr>
          <p:nvPr>
            <p:ph idx="1"/>
          </p:nvPr>
        </p:nvPicPr>
        <p:blipFill>
          <a:blip r:embed="rId2">
            <a:extLst>
              <a:ext uri="{28A0092B-C50C-407E-A947-70E740481C1C}">
                <a14:useLocalDpi xmlns:a14="http://schemas.microsoft.com/office/drawing/2010/main" val="0"/>
              </a:ext>
            </a:extLst>
          </a:blip>
          <a:srcRect l="-9365" r="-9365"/>
          <a:stretch>
            <a:fillRect/>
          </a:stretch>
        </p:blipFill>
        <p:spPr>
          <a:xfrm rot="10800000">
            <a:off x="611560" y="908720"/>
            <a:ext cx="8229600" cy="5949280"/>
          </a:xfrm>
        </p:spPr>
      </p:pic>
      <p:sp>
        <p:nvSpPr>
          <p:cNvPr id="4" name="Slide Number Placeholder 3"/>
          <p:cNvSpPr>
            <a:spLocks noGrp="1"/>
          </p:cNvSpPr>
          <p:nvPr>
            <p:ph type="sldNum" sz="quarter" idx="12"/>
          </p:nvPr>
        </p:nvSpPr>
        <p:spPr/>
        <p:txBody>
          <a:bodyPr/>
          <a:lstStyle/>
          <a:p>
            <a:fld id="{4559B5CD-97EE-454D-9E9F-7CF7580FE560}" type="slidenum">
              <a:rPr lang="en-AU" smtClean="0"/>
              <a:t>30</a:t>
            </a:fld>
            <a:endParaRPr lang="en-AU" dirty="0"/>
          </a:p>
        </p:txBody>
      </p:sp>
      <p:sp>
        <p:nvSpPr>
          <p:cNvPr id="6" name="TextBox 5"/>
          <p:cNvSpPr txBox="1"/>
          <p:nvPr/>
        </p:nvSpPr>
        <p:spPr>
          <a:xfrm>
            <a:off x="179512" y="1268760"/>
            <a:ext cx="1458415" cy="923330"/>
          </a:xfrm>
          <a:prstGeom prst="rect">
            <a:avLst/>
          </a:prstGeom>
          <a:noFill/>
        </p:spPr>
        <p:txBody>
          <a:bodyPr wrap="none" rtlCol="0">
            <a:spAutoFit/>
          </a:bodyPr>
          <a:lstStyle/>
          <a:p>
            <a:r>
              <a:rPr lang="en-AU" dirty="0" smtClean="0"/>
              <a:t>8x </a:t>
            </a:r>
            <a:r>
              <a:rPr lang="en-AU" dirty="0" err="1" smtClean="0"/>
              <a:t>DoC</a:t>
            </a:r>
            <a:r>
              <a:rPr lang="en-AU" dirty="0"/>
              <a:t/>
            </a:r>
            <a:br>
              <a:rPr lang="en-AU" dirty="0"/>
            </a:br>
            <a:r>
              <a:rPr lang="en-AU" dirty="0" smtClean="0"/>
              <a:t>units to</a:t>
            </a:r>
          </a:p>
          <a:p>
            <a:r>
              <a:rPr lang="en-AU" dirty="0" err="1" smtClean="0"/>
              <a:t>beamformers</a:t>
            </a:r>
            <a:endParaRPr lang="en-AU" dirty="0"/>
          </a:p>
        </p:txBody>
      </p:sp>
      <p:sp>
        <p:nvSpPr>
          <p:cNvPr id="7" name="TextBox 6"/>
          <p:cNvSpPr txBox="1"/>
          <p:nvPr/>
        </p:nvSpPr>
        <p:spPr>
          <a:xfrm>
            <a:off x="0" y="3140968"/>
            <a:ext cx="1674707" cy="1200329"/>
          </a:xfrm>
          <a:prstGeom prst="rect">
            <a:avLst/>
          </a:prstGeom>
          <a:noFill/>
        </p:spPr>
        <p:txBody>
          <a:bodyPr wrap="none" rtlCol="0">
            <a:spAutoFit/>
          </a:bodyPr>
          <a:lstStyle/>
          <a:p>
            <a:r>
              <a:rPr lang="en-AU" dirty="0" smtClean="0"/>
              <a:t>2x raspberry </a:t>
            </a:r>
            <a:r>
              <a:rPr lang="en-AU" dirty="0" err="1" smtClean="0"/>
              <a:t>pis</a:t>
            </a:r>
            <a:r>
              <a:rPr lang="en-AU" dirty="0" smtClean="0"/>
              <a:t/>
            </a:r>
            <a:br>
              <a:rPr lang="en-AU" dirty="0" smtClean="0"/>
            </a:br>
            <a:r>
              <a:rPr lang="en-AU" dirty="0" smtClean="0"/>
              <a:t>to control</a:t>
            </a:r>
            <a:br>
              <a:rPr lang="en-AU" dirty="0" smtClean="0"/>
            </a:br>
            <a:r>
              <a:rPr lang="en-AU" dirty="0" err="1" smtClean="0"/>
              <a:t>beamformers</a:t>
            </a:r>
            <a:r>
              <a:rPr lang="en-AU" dirty="0" smtClean="0"/>
              <a:t/>
            </a:r>
            <a:br>
              <a:rPr lang="en-AU" dirty="0" smtClean="0"/>
            </a:br>
            <a:r>
              <a:rPr lang="en-AU" dirty="0" smtClean="0"/>
              <a:t>and power</a:t>
            </a:r>
            <a:endParaRPr lang="en-AU" dirty="0"/>
          </a:p>
        </p:txBody>
      </p:sp>
      <p:sp>
        <p:nvSpPr>
          <p:cNvPr id="8" name="TextBox 7"/>
          <p:cNvSpPr txBox="1"/>
          <p:nvPr/>
        </p:nvSpPr>
        <p:spPr>
          <a:xfrm>
            <a:off x="4139952" y="5445224"/>
            <a:ext cx="558078" cy="369332"/>
          </a:xfrm>
          <a:prstGeom prst="rect">
            <a:avLst/>
          </a:prstGeom>
          <a:noFill/>
        </p:spPr>
        <p:txBody>
          <a:bodyPr wrap="none" rtlCol="0">
            <a:spAutoFit/>
          </a:bodyPr>
          <a:lstStyle/>
          <a:p>
            <a:r>
              <a:rPr lang="en-AU" dirty="0" smtClean="0"/>
              <a:t>PSU</a:t>
            </a:r>
            <a:endParaRPr lang="en-AU" dirty="0"/>
          </a:p>
        </p:txBody>
      </p:sp>
      <p:sp>
        <p:nvSpPr>
          <p:cNvPr id="9" name="TextBox 8"/>
          <p:cNvSpPr txBox="1"/>
          <p:nvPr/>
        </p:nvSpPr>
        <p:spPr>
          <a:xfrm>
            <a:off x="179512" y="6309320"/>
            <a:ext cx="1139555" cy="369332"/>
          </a:xfrm>
          <a:prstGeom prst="rect">
            <a:avLst/>
          </a:prstGeom>
          <a:noFill/>
        </p:spPr>
        <p:txBody>
          <a:bodyPr wrap="none" rtlCol="0">
            <a:spAutoFit/>
          </a:bodyPr>
          <a:lstStyle/>
          <a:p>
            <a:r>
              <a:rPr lang="en-AU" dirty="0" smtClean="0"/>
              <a:t>Output RF</a:t>
            </a:r>
            <a:endParaRPr lang="en-AU" dirty="0"/>
          </a:p>
        </p:txBody>
      </p:sp>
    </p:spTree>
    <p:extLst>
      <p:ext uri="{BB962C8B-B14F-4D97-AF65-F5344CB8AC3E}">
        <p14:creationId xmlns:p14="http://schemas.microsoft.com/office/powerpoint/2010/main" val="8100478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RF-over-fibre units</a:t>
            </a:r>
            <a:endParaRPr lang="en-AU" dirty="0"/>
          </a:p>
        </p:txBody>
      </p:sp>
      <p:pic>
        <p:nvPicPr>
          <p:cNvPr id="5" name="Content Placeholder 4" descr="20151208_102225#1.jpg"/>
          <p:cNvPicPr>
            <a:picLocks noGrp="1" noChangeAspect="1"/>
          </p:cNvPicPr>
          <p:nvPr>
            <p:ph idx="1"/>
          </p:nvPr>
        </p:nvPicPr>
        <p:blipFill>
          <a:blip r:embed="rId2" cstate="print">
            <a:extLst>
              <a:ext uri="{28A0092B-C50C-407E-A947-70E740481C1C}">
                <a14:useLocalDpi xmlns:a14="http://schemas.microsoft.com/office/drawing/2010/main" val="0"/>
              </a:ext>
            </a:extLst>
          </a:blip>
          <a:srcRect t="4289" b="4289"/>
          <a:stretch>
            <a:fillRect/>
          </a:stretch>
        </p:blipFill>
        <p:spPr/>
      </p:pic>
      <p:sp>
        <p:nvSpPr>
          <p:cNvPr id="4" name="Slide Number Placeholder 3"/>
          <p:cNvSpPr>
            <a:spLocks noGrp="1"/>
          </p:cNvSpPr>
          <p:nvPr>
            <p:ph type="sldNum" sz="quarter" idx="12"/>
          </p:nvPr>
        </p:nvSpPr>
        <p:spPr/>
        <p:txBody>
          <a:bodyPr/>
          <a:lstStyle/>
          <a:p>
            <a:fld id="{4559B5CD-97EE-454D-9E9F-7CF7580FE560}" type="slidenum">
              <a:rPr lang="en-AU" smtClean="0"/>
              <a:t>31</a:t>
            </a:fld>
            <a:endParaRPr lang="en-AU" dirty="0"/>
          </a:p>
        </p:txBody>
      </p:sp>
    </p:spTree>
    <p:extLst>
      <p:ext uri="{BB962C8B-B14F-4D97-AF65-F5344CB8AC3E}">
        <p14:creationId xmlns:p14="http://schemas.microsoft.com/office/powerpoint/2010/main" val="6057091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_FlexRIO_adc_controll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360"/>
            <a:ext cx="9144000" cy="4437000"/>
          </a:xfrm>
          <a:prstGeom prst="rect">
            <a:avLst/>
          </a:prstGeom>
        </p:spPr>
      </p:pic>
      <p:sp>
        <p:nvSpPr>
          <p:cNvPr id="2" name="Title 1"/>
          <p:cNvSpPr>
            <a:spLocks noGrp="1"/>
          </p:cNvSpPr>
          <p:nvPr>
            <p:ph type="title"/>
          </p:nvPr>
        </p:nvSpPr>
        <p:spPr>
          <a:xfrm>
            <a:off x="457200" y="116632"/>
            <a:ext cx="8229600" cy="864096"/>
          </a:xfrm>
        </p:spPr>
        <p:txBody>
          <a:bodyPr>
            <a:normAutofit/>
          </a:bodyPr>
          <a:lstStyle/>
          <a:p>
            <a:r>
              <a:rPr lang="en-AU" dirty="0" smtClean="0"/>
              <a:t>Potential digital receivers</a:t>
            </a:r>
            <a:endParaRPr lang="en-AU" dirty="0"/>
          </a:p>
        </p:txBody>
      </p:sp>
      <p:sp>
        <p:nvSpPr>
          <p:cNvPr id="3" name="Content Placeholder 2"/>
          <p:cNvSpPr>
            <a:spLocks noGrp="1"/>
          </p:cNvSpPr>
          <p:nvPr>
            <p:ph idx="1"/>
          </p:nvPr>
        </p:nvSpPr>
        <p:spPr>
          <a:xfrm>
            <a:off x="457200" y="836712"/>
            <a:ext cx="8229600" cy="5289451"/>
          </a:xfrm>
        </p:spPr>
        <p:txBody>
          <a:bodyPr/>
          <a:lstStyle/>
          <a:p>
            <a:r>
              <a:rPr lang="en-AU" dirty="0" smtClean="0"/>
              <a:t>NI </a:t>
            </a:r>
            <a:r>
              <a:rPr lang="en-AU" dirty="0" err="1" smtClean="0"/>
              <a:t>FlexRIO</a:t>
            </a:r>
            <a:r>
              <a:rPr lang="en-AU" dirty="0" smtClean="0"/>
              <a:t> sampler/controller</a:t>
            </a:r>
          </a:p>
          <a:p>
            <a:pPr lvl="1"/>
            <a:r>
              <a:rPr lang="en-AU" b="1" dirty="0" smtClean="0"/>
              <a:t>Standard</a:t>
            </a:r>
            <a:r>
              <a:rPr lang="en-AU" dirty="0" smtClean="0"/>
              <a:t> network, clock, RF interfaces</a:t>
            </a:r>
          </a:p>
          <a:p>
            <a:pPr lvl="1"/>
            <a:r>
              <a:rPr lang="en-AU" dirty="0" smtClean="0"/>
              <a:t>Built-in </a:t>
            </a:r>
            <a:r>
              <a:rPr lang="en-AU" dirty="0" err="1" smtClean="0"/>
              <a:t>linux</a:t>
            </a:r>
            <a:r>
              <a:rPr lang="en-AU" dirty="0" smtClean="0"/>
              <a:t> control computer</a:t>
            </a:r>
          </a:p>
          <a:p>
            <a:pPr lvl="1"/>
            <a:r>
              <a:rPr lang="en-AU" dirty="0" smtClean="0"/>
              <a:t>Extremely capable FPGA</a:t>
            </a:r>
            <a:r>
              <a:rPr lang="en-AU" sz="2400" dirty="0" smtClean="0"/>
              <a:t> </a:t>
            </a:r>
            <a:r>
              <a:rPr lang="en-AU" sz="2000" dirty="0" smtClean="0"/>
              <a:t>(no FPGA programming required!)</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32</a:t>
            </a:fld>
            <a:endParaRPr lang="en-AU" dirty="0"/>
          </a:p>
        </p:txBody>
      </p:sp>
    </p:spTree>
    <p:extLst>
      <p:ext uri="{BB962C8B-B14F-4D97-AF65-F5344CB8AC3E}">
        <p14:creationId xmlns:p14="http://schemas.microsoft.com/office/powerpoint/2010/main" val="33644292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MWA Phase 3 Network Topology</a:t>
            </a:r>
            <a:endParaRPr lang="en-US" dirty="0"/>
          </a:p>
        </p:txBody>
      </p:sp>
      <p:sp>
        <p:nvSpPr>
          <p:cNvPr id="3" name="Footer Placeholder 2"/>
          <p:cNvSpPr>
            <a:spLocks noGrp="1"/>
          </p:cNvSpPr>
          <p:nvPr>
            <p:ph type="ftr" sz="quarter" idx="10"/>
          </p:nvPr>
        </p:nvSpPr>
        <p:spPr/>
        <p:txBody>
          <a:bodyPr/>
          <a:lstStyle/>
          <a:p>
            <a:r>
              <a:rPr lang="en-US" smtClean="0"/>
              <a:t>A Network Infrastructure Model for MWA Phase 3</a:t>
            </a:r>
            <a:endParaRPr lang="en-US" dirty="0"/>
          </a:p>
        </p:txBody>
      </p:sp>
      <p:sp>
        <p:nvSpPr>
          <p:cNvPr id="4" name="Slide Number Placeholder 3"/>
          <p:cNvSpPr>
            <a:spLocks noGrp="1"/>
          </p:cNvSpPr>
          <p:nvPr>
            <p:ph type="sldNum" sz="quarter" idx="13"/>
          </p:nvPr>
        </p:nvSpPr>
        <p:spPr/>
        <p:txBody>
          <a:bodyPr/>
          <a:lstStyle/>
          <a:p>
            <a:fld id="{93D1588C-AB24-5646-A060-72B6CDFB3A51}" type="slidenum">
              <a:rPr lang="en-US" smtClean="0"/>
              <a:pPr/>
              <a:t>33</a:t>
            </a:fld>
            <a:endParaRPr lang="en-US" dirty="0"/>
          </a:p>
        </p:txBody>
      </p:sp>
      <p:pic>
        <p:nvPicPr>
          <p:cNvPr id="6" name="Picture 5"/>
          <p:cNvPicPr>
            <a:picLocks noChangeAspect="1"/>
          </p:cNvPicPr>
          <p:nvPr/>
        </p:nvPicPr>
        <p:blipFill>
          <a:blip r:embed="rId2"/>
          <a:stretch>
            <a:fillRect/>
          </a:stretch>
        </p:blipFill>
        <p:spPr>
          <a:xfrm>
            <a:off x="-10160" y="1078349"/>
            <a:ext cx="9144000" cy="5434754"/>
          </a:xfrm>
          <a:prstGeom prst="rect">
            <a:avLst/>
          </a:prstGeom>
        </p:spPr>
      </p:pic>
      <p:sp>
        <p:nvSpPr>
          <p:cNvPr id="5" name="TextBox 4"/>
          <p:cNvSpPr txBox="1"/>
          <p:nvPr/>
        </p:nvSpPr>
        <p:spPr>
          <a:xfrm>
            <a:off x="107504" y="6165304"/>
            <a:ext cx="1218340" cy="369332"/>
          </a:xfrm>
          <a:prstGeom prst="rect">
            <a:avLst/>
          </a:prstGeom>
          <a:noFill/>
        </p:spPr>
        <p:txBody>
          <a:bodyPr wrap="none" rtlCol="0">
            <a:spAutoFit/>
          </a:bodyPr>
          <a:lstStyle/>
          <a:p>
            <a:r>
              <a:rPr lang="en-AU" dirty="0" smtClean="0"/>
              <a:t>“TPM”=tile</a:t>
            </a:r>
            <a:endParaRPr lang="en-AU" dirty="0"/>
          </a:p>
        </p:txBody>
      </p:sp>
    </p:spTree>
    <p:extLst>
      <p:ext uri="{BB962C8B-B14F-4D97-AF65-F5344CB8AC3E}">
        <p14:creationId xmlns:p14="http://schemas.microsoft.com/office/powerpoint/2010/main" val="2849065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Array performance considerations</a:t>
            </a:r>
            <a:endParaRPr lang="en-AU" dirty="0"/>
          </a:p>
        </p:txBody>
      </p:sp>
      <p:sp>
        <p:nvSpPr>
          <p:cNvPr id="5" name="Content Placeholder 4"/>
          <p:cNvSpPr>
            <a:spLocks noGrp="1"/>
          </p:cNvSpPr>
          <p:nvPr>
            <p:ph sz="half" idx="1"/>
          </p:nvPr>
        </p:nvSpPr>
        <p:spPr>
          <a:xfrm>
            <a:off x="179512" y="1600200"/>
            <a:ext cx="3960440" cy="4997152"/>
          </a:xfrm>
        </p:spPr>
        <p:txBody>
          <a:bodyPr>
            <a:normAutofit fontScale="92500" lnSpcReduction="20000"/>
          </a:bodyPr>
          <a:lstStyle/>
          <a:p>
            <a:r>
              <a:rPr lang="en-AU" dirty="0" smtClean="0"/>
              <a:t>Current performance &gt; 250 MHz reduced by cable attenuation</a:t>
            </a:r>
          </a:p>
          <a:p>
            <a:r>
              <a:rPr lang="en-AU" dirty="0" smtClean="0"/>
              <a:t>Signal &gt; 300 MHz further attenuated by anti-aliasing filter</a:t>
            </a:r>
          </a:p>
          <a:p>
            <a:r>
              <a:rPr lang="en-AU" dirty="0" err="1" smtClean="0"/>
              <a:t>RFoF</a:t>
            </a:r>
            <a:r>
              <a:rPr lang="en-AU" dirty="0" smtClean="0"/>
              <a:t> link will preserve higher </a:t>
            </a:r>
            <a:r>
              <a:rPr lang="en-AU" dirty="0" err="1" smtClean="0"/>
              <a:t>freq</a:t>
            </a:r>
            <a:r>
              <a:rPr lang="en-AU" dirty="0" smtClean="0"/>
              <a:t> signals</a:t>
            </a:r>
          </a:p>
          <a:p>
            <a:r>
              <a:rPr lang="en-AU" dirty="0" smtClean="0"/>
              <a:t>800 MHz sampler means sky signals up to ~350 MHz are available (caveat dipole response)</a:t>
            </a:r>
          </a:p>
          <a:p>
            <a:r>
              <a:rPr lang="en-AU" dirty="0" smtClean="0"/>
              <a:t>Coax cable reflections eliminated</a:t>
            </a:r>
            <a:endParaRPr lang="en-AU" dirty="0"/>
          </a:p>
        </p:txBody>
      </p:sp>
      <p:pic>
        <p:nvPicPr>
          <p:cNvPr id="7" name="Content Placeholder 6"/>
          <p:cNvPicPr>
            <a:picLocks noGrp="1" noChangeAspect="1"/>
          </p:cNvPicPr>
          <p:nvPr>
            <p:ph sz="half" idx="2"/>
          </p:nvPr>
        </p:nvPicPr>
        <p:blipFill>
          <a:blip r:embed="rId2"/>
          <a:srcRect t="-12084" b="-12084"/>
          <a:stretch>
            <a:fillRect/>
          </a:stretch>
        </p:blipFill>
        <p:spPr>
          <a:xfrm>
            <a:off x="4283968" y="1556792"/>
            <a:ext cx="4860032" cy="4525963"/>
          </a:xfrm>
        </p:spPr>
      </p:pic>
      <p:sp>
        <p:nvSpPr>
          <p:cNvPr id="4" name="Slide Number Placeholder 3"/>
          <p:cNvSpPr>
            <a:spLocks noGrp="1"/>
          </p:cNvSpPr>
          <p:nvPr>
            <p:ph type="sldNum" sz="quarter" idx="12"/>
          </p:nvPr>
        </p:nvSpPr>
        <p:spPr/>
        <p:txBody>
          <a:bodyPr/>
          <a:lstStyle/>
          <a:p>
            <a:fld id="{4559B5CD-97EE-454D-9E9F-7CF7580FE560}" type="slidenum">
              <a:rPr lang="en-AU" smtClean="0"/>
              <a:t>34</a:t>
            </a:fld>
            <a:endParaRPr lang="en-AU" dirty="0"/>
          </a:p>
        </p:txBody>
      </p:sp>
    </p:spTree>
    <p:extLst>
      <p:ext uri="{BB962C8B-B14F-4D97-AF65-F5344CB8AC3E}">
        <p14:creationId xmlns:p14="http://schemas.microsoft.com/office/powerpoint/2010/main" val="37236302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632"/>
            <a:ext cx="8229600" cy="1080120"/>
          </a:xfrm>
        </p:spPr>
        <p:txBody>
          <a:bodyPr/>
          <a:lstStyle/>
          <a:p>
            <a:pPr algn="l"/>
            <a:r>
              <a:rPr lang="en-AU" dirty="0" smtClean="0"/>
              <a:t>Down to 50 MHz?</a:t>
            </a:r>
            <a:endParaRPr lang="en-AU" dirty="0"/>
          </a:p>
        </p:txBody>
      </p:sp>
      <p:pic>
        <p:nvPicPr>
          <p:cNvPr id="10" name="Content Placeholder 9" descr="image05.png"/>
          <p:cNvPicPr>
            <a:picLocks noGrp="1" noChangeAspect="1"/>
          </p:cNvPicPr>
          <p:nvPr>
            <p:ph idx="1"/>
          </p:nvPr>
        </p:nvPicPr>
        <p:blipFill>
          <a:blip r:embed="rId2">
            <a:extLst>
              <a:ext uri="{28A0092B-C50C-407E-A947-70E740481C1C}">
                <a14:useLocalDpi xmlns:a14="http://schemas.microsoft.com/office/drawing/2010/main" val="0"/>
              </a:ext>
            </a:extLst>
          </a:blip>
          <a:srcRect l="-691" r="-691"/>
          <a:stretch>
            <a:fillRect/>
          </a:stretch>
        </p:blipFill>
        <p:spPr>
          <a:xfrm>
            <a:off x="35496" y="1052736"/>
            <a:ext cx="8229600" cy="5073427"/>
          </a:xfrm>
        </p:spPr>
      </p:pic>
      <p:sp>
        <p:nvSpPr>
          <p:cNvPr id="5" name="Slide Number Placeholder 4"/>
          <p:cNvSpPr>
            <a:spLocks noGrp="1"/>
          </p:cNvSpPr>
          <p:nvPr>
            <p:ph type="sldNum" sz="quarter" idx="12"/>
          </p:nvPr>
        </p:nvSpPr>
        <p:spPr/>
        <p:txBody>
          <a:bodyPr/>
          <a:lstStyle/>
          <a:p>
            <a:fld id="{4559B5CD-97EE-454D-9E9F-7CF7580FE560}" type="slidenum">
              <a:rPr lang="en-AU" smtClean="0"/>
              <a:t>35</a:t>
            </a:fld>
            <a:endParaRPr lang="en-AU"/>
          </a:p>
        </p:txBody>
      </p:sp>
      <p:sp>
        <p:nvSpPr>
          <p:cNvPr id="11" name="TextBox 10"/>
          <p:cNvSpPr txBox="1"/>
          <p:nvPr/>
        </p:nvSpPr>
        <p:spPr>
          <a:xfrm>
            <a:off x="971600" y="6165304"/>
            <a:ext cx="7124629" cy="646331"/>
          </a:xfrm>
          <a:prstGeom prst="rect">
            <a:avLst/>
          </a:prstGeom>
          <a:noFill/>
        </p:spPr>
        <p:txBody>
          <a:bodyPr wrap="none" rtlCol="0">
            <a:spAutoFit/>
          </a:bodyPr>
          <a:lstStyle/>
          <a:p>
            <a:r>
              <a:rPr lang="en-AU" dirty="0" smtClean="0"/>
              <a:t>Data from standalone MWA dipole with modified LNA. High </a:t>
            </a:r>
            <a:r>
              <a:rPr lang="en-AU" dirty="0" err="1" smtClean="0"/>
              <a:t>freqs</a:t>
            </a:r>
            <a:r>
              <a:rPr lang="en-AU" dirty="0" smtClean="0"/>
              <a:t/>
            </a:r>
            <a:br>
              <a:rPr lang="en-AU" dirty="0" smtClean="0"/>
            </a:br>
            <a:r>
              <a:rPr lang="en-AU" dirty="0" smtClean="0"/>
              <a:t>have been attenuated by </a:t>
            </a:r>
            <a:r>
              <a:rPr lang="en-AU" dirty="0" err="1" smtClean="0"/>
              <a:t>lowpass</a:t>
            </a:r>
            <a:r>
              <a:rPr lang="en-AU" dirty="0" smtClean="0"/>
              <a:t> filter. EDA LNAs are modified to 50 </a:t>
            </a:r>
            <a:r>
              <a:rPr lang="en-AU" dirty="0" err="1" smtClean="0"/>
              <a:t>MHz.</a:t>
            </a:r>
            <a:endParaRPr lang="en-AU" dirty="0"/>
          </a:p>
        </p:txBody>
      </p:sp>
      <p:pic>
        <p:nvPicPr>
          <p:cNvPr id="12" name="Content Placeholder 6"/>
          <p:cNvPicPr>
            <a:picLocks noChangeAspect="1"/>
          </p:cNvPicPr>
          <p:nvPr/>
        </p:nvPicPr>
        <p:blipFill>
          <a:blip r:embed="rId3"/>
          <a:srcRect t="-12084" b="-12084"/>
          <a:stretch>
            <a:fillRect/>
          </a:stretch>
        </p:blipFill>
        <p:spPr>
          <a:xfrm>
            <a:off x="6012160" y="44624"/>
            <a:ext cx="3437506" cy="3201219"/>
          </a:xfrm>
          <a:prstGeom prst="rect">
            <a:avLst/>
          </a:prstGeom>
        </p:spPr>
      </p:pic>
    </p:spTree>
    <p:extLst>
      <p:ext uri="{BB962C8B-B14F-4D97-AF65-F5344CB8AC3E}">
        <p14:creationId xmlns:p14="http://schemas.microsoft.com/office/powerpoint/2010/main" val="31079227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Potential Pulsar/VCS mode</a:t>
            </a:r>
            <a:endParaRPr lang="en-AU" dirty="0"/>
          </a:p>
        </p:txBody>
      </p:sp>
      <p:sp>
        <p:nvSpPr>
          <p:cNvPr id="3" name="Content Placeholder 2"/>
          <p:cNvSpPr>
            <a:spLocks noGrp="1"/>
          </p:cNvSpPr>
          <p:nvPr>
            <p:ph sz="half" idx="1"/>
          </p:nvPr>
        </p:nvSpPr>
        <p:spPr/>
        <p:txBody>
          <a:bodyPr>
            <a:normAutofit fontScale="92500" lnSpcReduction="10000"/>
          </a:bodyPr>
          <a:lstStyle/>
          <a:p>
            <a:r>
              <a:rPr lang="en-AU" dirty="0" smtClean="0"/>
              <a:t>Pulsar astronomers want a large bandwidth </a:t>
            </a:r>
            <a:r>
              <a:rPr lang="en-AU" dirty="0" err="1" smtClean="0"/>
              <a:t>unchannelised</a:t>
            </a:r>
            <a:r>
              <a:rPr lang="en-AU" dirty="0" smtClean="0"/>
              <a:t> baseband voltage stream</a:t>
            </a:r>
          </a:p>
          <a:p>
            <a:r>
              <a:rPr lang="en-AU" dirty="0" smtClean="0"/>
              <a:t>NI units offer “digital down conversion” (DDC) mode which selects one or more contiguous (large bandwidth) chunks of frequency as a baseband data stream</a:t>
            </a:r>
            <a:endParaRPr lang="en-AU" dirty="0"/>
          </a:p>
        </p:txBody>
      </p:sp>
      <p:pic>
        <p:nvPicPr>
          <p:cNvPr id="6" name="Content Placeholder 5" descr="Screen Shot 2015-12-08 at 4.15.53 PM.png"/>
          <p:cNvPicPr>
            <a:picLocks noGrp="1" noChangeAspect="1"/>
          </p:cNvPicPr>
          <p:nvPr>
            <p:ph sz="half" idx="2"/>
          </p:nvPr>
        </p:nvPicPr>
        <p:blipFill>
          <a:blip r:embed="rId2">
            <a:extLst>
              <a:ext uri="{28A0092B-C50C-407E-A947-70E740481C1C}">
                <a14:useLocalDpi xmlns:a14="http://schemas.microsoft.com/office/drawing/2010/main" val="0"/>
              </a:ext>
            </a:extLst>
          </a:blip>
          <a:srcRect l="23391" r="23391"/>
          <a:stretch>
            <a:fillRect/>
          </a:stretch>
        </p:blipFill>
        <p:spPr/>
      </p:pic>
      <p:sp>
        <p:nvSpPr>
          <p:cNvPr id="4" name="Slide Number Placeholder 3"/>
          <p:cNvSpPr>
            <a:spLocks noGrp="1"/>
          </p:cNvSpPr>
          <p:nvPr>
            <p:ph type="sldNum" sz="quarter" idx="12"/>
          </p:nvPr>
        </p:nvSpPr>
        <p:spPr/>
        <p:txBody>
          <a:bodyPr/>
          <a:lstStyle/>
          <a:p>
            <a:fld id="{4559B5CD-97EE-454D-9E9F-7CF7580FE560}" type="slidenum">
              <a:rPr lang="en-AU" smtClean="0"/>
              <a:t>36</a:t>
            </a:fld>
            <a:endParaRPr lang="en-AU" dirty="0"/>
          </a:p>
        </p:txBody>
      </p:sp>
    </p:spTree>
    <p:extLst>
      <p:ext uri="{BB962C8B-B14F-4D97-AF65-F5344CB8AC3E}">
        <p14:creationId xmlns:p14="http://schemas.microsoft.com/office/powerpoint/2010/main" val="566961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9B5CD-97EE-454D-9E9F-7CF7580FE560}" type="slidenum">
              <a:rPr lang="en-AU" smtClean="0"/>
              <a:t>37</a:t>
            </a:fld>
            <a:endParaRPr lang="en-AU"/>
          </a:p>
        </p:txBody>
      </p:sp>
      <p:pic>
        <p:nvPicPr>
          <p:cNvPr id="10" name="Content Placeholder 9" descr="Screen Shot 2015-12-08 at 4.17.44 PM.png"/>
          <p:cNvPicPr>
            <a:picLocks noGrp="1" noChangeAspect="1"/>
          </p:cNvPicPr>
          <p:nvPr>
            <p:ph idx="1"/>
          </p:nvPr>
        </p:nvPicPr>
        <p:blipFill>
          <a:blip r:embed="rId2">
            <a:extLst>
              <a:ext uri="{28A0092B-C50C-407E-A947-70E740481C1C}">
                <a14:useLocalDpi xmlns:a14="http://schemas.microsoft.com/office/drawing/2010/main" val="0"/>
              </a:ext>
            </a:extLst>
          </a:blip>
          <a:srcRect l="-4221" r="-4221"/>
          <a:stretch>
            <a:fillRect/>
          </a:stretch>
        </p:blipFill>
        <p:spPr>
          <a:xfrm>
            <a:off x="-468560" y="1335005"/>
            <a:ext cx="10081826" cy="5544616"/>
          </a:xfrm>
        </p:spPr>
      </p:pic>
      <p:sp>
        <p:nvSpPr>
          <p:cNvPr id="11" name="TextBox 10"/>
          <p:cNvSpPr txBox="1"/>
          <p:nvPr/>
        </p:nvSpPr>
        <p:spPr>
          <a:xfrm>
            <a:off x="755576" y="332656"/>
            <a:ext cx="5817856" cy="646331"/>
          </a:xfrm>
          <a:prstGeom prst="rect">
            <a:avLst/>
          </a:prstGeom>
          <a:noFill/>
        </p:spPr>
        <p:txBody>
          <a:bodyPr wrap="none" rtlCol="0">
            <a:spAutoFit/>
          </a:bodyPr>
          <a:lstStyle/>
          <a:p>
            <a:r>
              <a:rPr lang="en-AU" dirty="0" smtClean="0"/>
              <a:t>4 DDC channels</a:t>
            </a:r>
            <a:br>
              <a:rPr lang="en-AU" dirty="0" smtClean="0"/>
            </a:br>
            <a:r>
              <a:rPr lang="en-AU" dirty="0" smtClean="0"/>
              <a:t>Different central </a:t>
            </a:r>
            <a:r>
              <a:rPr lang="en-AU" dirty="0" err="1" smtClean="0"/>
              <a:t>freq</a:t>
            </a:r>
            <a:r>
              <a:rPr lang="en-AU" dirty="0" smtClean="0"/>
              <a:t>, different BW, overlapping </a:t>
            </a:r>
            <a:r>
              <a:rPr lang="en-AU" dirty="0" err="1" smtClean="0"/>
              <a:t>freq</a:t>
            </a:r>
            <a:r>
              <a:rPr lang="en-AU" dirty="0" smtClean="0"/>
              <a:t> ranges</a:t>
            </a:r>
            <a:endParaRPr lang="en-AU" dirty="0"/>
          </a:p>
        </p:txBody>
      </p:sp>
      <p:cxnSp>
        <p:nvCxnSpPr>
          <p:cNvPr id="13" name="Straight Arrow Connector 12"/>
          <p:cNvCxnSpPr/>
          <p:nvPr/>
        </p:nvCxnSpPr>
        <p:spPr>
          <a:xfrm>
            <a:off x="1835696" y="908720"/>
            <a:ext cx="1368152" cy="381642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24128" y="1052736"/>
            <a:ext cx="2687868" cy="369332"/>
          </a:xfrm>
          <a:prstGeom prst="rect">
            <a:avLst/>
          </a:prstGeom>
          <a:noFill/>
        </p:spPr>
        <p:txBody>
          <a:bodyPr wrap="none" rtlCol="0">
            <a:spAutoFit/>
          </a:bodyPr>
          <a:lstStyle/>
          <a:p>
            <a:r>
              <a:rPr lang="en-AU" dirty="0" smtClean="0"/>
              <a:t>680 MB/s output over 10G</a:t>
            </a:r>
            <a:endParaRPr lang="en-AU" dirty="0"/>
          </a:p>
        </p:txBody>
      </p:sp>
      <p:cxnSp>
        <p:nvCxnSpPr>
          <p:cNvPr id="15" name="Straight Arrow Connector 14"/>
          <p:cNvCxnSpPr>
            <a:stCxn id="14" idx="2"/>
          </p:cNvCxnSpPr>
          <p:nvPr/>
        </p:nvCxnSpPr>
        <p:spPr>
          <a:xfrm flipH="1">
            <a:off x="6516216" y="1422068"/>
            <a:ext cx="551846" cy="337417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4768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36104"/>
          </a:xfrm>
        </p:spPr>
        <p:txBody>
          <a:bodyPr/>
          <a:lstStyle/>
          <a:p>
            <a:r>
              <a:rPr lang="en-AU" dirty="0" smtClean="0"/>
              <a:t>Expanded signal processing options</a:t>
            </a:r>
            <a:endParaRPr lang="en-AU" dirty="0"/>
          </a:p>
        </p:txBody>
      </p:sp>
      <p:sp>
        <p:nvSpPr>
          <p:cNvPr id="3" name="Content Placeholder 2"/>
          <p:cNvSpPr>
            <a:spLocks noGrp="1"/>
          </p:cNvSpPr>
          <p:nvPr>
            <p:ph idx="1"/>
          </p:nvPr>
        </p:nvSpPr>
        <p:spPr>
          <a:xfrm>
            <a:off x="457200" y="1340768"/>
            <a:ext cx="8229600" cy="5184576"/>
          </a:xfrm>
        </p:spPr>
        <p:txBody>
          <a:bodyPr>
            <a:normAutofit fontScale="92500" lnSpcReduction="20000"/>
          </a:bodyPr>
          <a:lstStyle/>
          <a:p>
            <a:r>
              <a:rPr lang="en-AU" dirty="0" smtClean="0"/>
              <a:t>Goals at Curtin are for core radio astronomy functionality: e.g. correlation with fixed spectral resolution</a:t>
            </a:r>
          </a:p>
          <a:p>
            <a:r>
              <a:rPr lang="en-AU" dirty="0" smtClean="0"/>
              <a:t>Flexibility of receiver and software correlator offer potential for partner institutions to develop specialised modes, </a:t>
            </a:r>
            <a:r>
              <a:rPr lang="en-AU" dirty="0" err="1" smtClean="0"/>
              <a:t>e.g</a:t>
            </a:r>
            <a:r>
              <a:rPr lang="en-AU" dirty="0" smtClean="0"/>
              <a:t>:</a:t>
            </a:r>
          </a:p>
          <a:p>
            <a:pPr lvl="1"/>
            <a:r>
              <a:rPr lang="en-AU" dirty="0" smtClean="0"/>
              <a:t>Zoom modes</a:t>
            </a:r>
          </a:p>
          <a:p>
            <a:pPr lvl="1"/>
            <a:r>
              <a:rPr lang="en-AU" dirty="0" smtClean="0"/>
              <a:t>Pulsar binning mode</a:t>
            </a:r>
          </a:p>
          <a:p>
            <a:pPr lvl="1"/>
            <a:r>
              <a:rPr lang="en-AU" dirty="0" smtClean="0"/>
              <a:t>Sub-arrays, etc…</a:t>
            </a:r>
          </a:p>
          <a:p>
            <a:r>
              <a:rPr lang="en-AU" dirty="0" smtClean="0"/>
              <a:t>Hardware and development environment is off-the-shelf. </a:t>
            </a:r>
            <a:r>
              <a:rPr lang="en-AU" dirty="0" err="1" smtClean="0"/>
              <a:t>LabVIEW</a:t>
            </a:r>
            <a:r>
              <a:rPr lang="en-AU" dirty="0" smtClean="0"/>
              <a:t> environment very popular in industry.</a:t>
            </a:r>
          </a:p>
        </p:txBody>
      </p:sp>
      <p:sp>
        <p:nvSpPr>
          <p:cNvPr id="4" name="Slide Number Placeholder 3"/>
          <p:cNvSpPr>
            <a:spLocks noGrp="1"/>
          </p:cNvSpPr>
          <p:nvPr>
            <p:ph type="sldNum" sz="quarter" idx="12"/>
          </p:nvPr>
        </p:nvSpPr>
        <p:spPr/>
        <p:txBody>
          <a:bodyPr/>
          <a:lstStyle/>
          <a:p>
            <a:fld id="{4559B5CD-97EE-454D-9E9F-7CF7580FE560}" type="slidenum">
              <a:rPr lang="en-AU" smtClean="0"/>
              <a:t>38</a:t>
            </a:fld>
            <a:endParaRPr lang="en-AU" dirty="0"/>
          </a:p>
        </p:txBody>
      </p:sp>
    </p:spTree>
    <p:extLst>
      <p:ext uri="{BB962C8B-B14F-4D97-AF65-F5344CB8AC3E}">
        <p14:creationId xmlns:p14="http://schemas.microsoft.com/office/powerpoint/2010/main" val="7141861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160" y="4478409"/>
            <a:ext cx="9144000" cy="2190951"/>
          </a:xfrm>
          <a:prstGeom prst="rect">
            <a:avLst/>
          </a:prstGeom>
        </p:spPr>
      </p:pic>
      <p:sp>
        <p:nvSpPr>
          <p:cNvPr id="2" name="Title 1"/>
          <p:cNvSpPr>
            <a:spLocks noGrp="1"/>
          </p:cNvSpPr>
          <p:nvPr>
            <p:ph type="title"/>
          </p:nvPr>
        </p:nvSpPr>
        <p:spPr/>
        <p:txBody>
          <a:bodyPr>
            <a:noAutofit/>
          </a:bodyPr>
          <a:lstStyle/>
          <a:p>
            <a:r>
              <a:rPr lang="en-US" sz="2800" dirty="0" smtClean="0"/>
              <a:t>Phase 3 correlator: Number of server boxes</a:t>
            </a:r>
            <a:endParaRPr lang="en-US" sz="2800" dirty="0"/>
          </a:p>
        </p:txBody>
      </p:sp>
      <p:sp>
        <p:nvSpPr>
          <p:cNvPr id="3" name="Footer Placeholder 2"/>
          <p:cNvSpPr>
            <a:spLocks noGrp="1"/>
          </p:cNvSpPr>
          <p:nvPr>
            <p:ph type="ftr" sz="quarter" idx="10"/>
          </p:nvPr>
        </p:nvSpPr>
        <p:spPr>
          <a:xfrm>
            <a:off x="3124200" y="6448251"/>
            <a:ext cx="2895600" cy="365125"/>
          </a:xfrm>
        </p:spPr>
        <p:txBody>
          <a:bodyPr/>
          <a:lstStyle/>
          <a:p>
            <a:r>
              <a:rPr lang="en-US" dirty="0" smtClean="0"/>
              <a:t>A Network Infrastructure Model for MWA Phase 3</a:t>
            </a:r>
            <a:endParaRPr lang="en-US" dirty="0"/>
          </a:p>
        </p:txBody>
      </p:sp>
      <p:sp>
        <p:nvSpPr>
          <p:cNvPr id="4" name="Slide Number Placeholder 3"/>
          <p:cNvSpPr>
            <a:spLocks noGrp="1"/>
          </p:cNvSpPr>
          <p:nvPr>
            <p:ph type="sldNum" sz="quarter" idx="13"/>
          </p:nvPr>
        </p:nvSpPr>
        <p:spPr/>
        <p:txBody>
          <a:bodyPr/>
          <a:lstStyle/>
          <a:p>
            <a:fld id="{93D1588C-AB24-5646-A060-72B6CDFB3A51}" type="slidenum">
              <a:rPr lang="en-US" smtClean="0"/>
              <a:pPr/>
              <a:t>39</a:t>
            </a:fld>
            <a:endParaRPr lang="en-US" dirty="0"/>
          </a:p>
        </p:txBody>
      </p:sp>
      <p:sp>
        <p:nvSpPr>
          <p:cNvPr id="5" name="Text Placeholder 4"/>
          <p:cNvSpPr>
            <a:spLocks noGrp="1"/>
          </p:cNvSpPr>
          <p:nvPr>
            <p:ph type="body" sz="quarter" idx="14"/>
          </p:nvPr>
        </p:nvSpPr>
        <p:spPr>
          <a:xfrm>
            <a:off x="333555" y="1158875"/>
            <a:ext cx="8476890" cy="5211763"/>
          </a:xfrm>
        </p:spPr>
        <p:txBody>
          <a:bodyPr>
            <a:normAutofit/>
          </a:bodyPr>
          <a:lstStyle/>
          <a:p>
            <a:r>
              <a:rPr lang="en-US" dirty="0" smtClean="0"/>
              <a:t>24 Channels @ 4.167MHz is the “sweet spot”</a:t>
            </a:r>
          </a:p>
          <a:p>
            <a:pPr lvl="2"/>
            <a:r>
              <a:rPr lang="en-US" sz="2000" dirty="0" smtClean="0"/>
              <a:t>Allows 2 Channels @ 42.667 Gb/s to map onto a single  100GE Interface (this is reassuringly similar to the Swinburne UTMOST system)</a:t>
            </a:r>
          </a:p>
          <a:p>
            <a:pPr lvl="2"/>
            <a:r>
              <a:rPr lang="en-US" sz="2000" dirty="0" smtClean="0"/>
              <a:t>Each of the 256 TPMs generates @ 0.167 Gb/s for each channel.</a:t>
            </a:r>
            <a:endParaRPr lang="en-US" sz="2000" dirty="0"/>
          </a:p>
          <a:p>
            <a:pPr lvl="2"/>
            <a:r>
              <a:rPr lang="en-US" sz="2000" dirty="0" smtClean="0"/>
              <a:t>8 coarse  channels cannot fit onto a single 100GE.</a:t>
            </a:r>
          </a:p>
          <a:p>
            <a:pPr lvl="2"/>
            <a:r>
              <a:rPr lang="en-US" sz="2000" dirty="0" smtClean="0"/>
              <a:t>16 or 20 coarse channels require a 100GE per channel</a:t>
            </a:r>
          </a:p>
          <a:p>
            <a:pPr lvl="2"/>
            <a:r>
              <a:rPr lang="en-US" sz="2000" dirty="0" smtClean="0"/>
              <a:t>If processing is insufficient the number of coarse channels can be increased with the number of GPU Servers. </a:t>
            </a:r>
            <a:endParaRPr lang="en-US" sz="2000" dirty="0"/>
          </a:p>
        </p:txBody>
      </p:sp>
      <p:sp>
        <p:nvSpPr>
          <p:cNvPr id="7" name="TextBox 6"/>
          <p:cNvSpPr txBox="1"/>
          <p:nvPr/>
        </p:nvSpPr>
        <p:spPr>
          <a:xfrm>
            <a:off x="5868144" y="836712"/>
            <a:ext cx="3107829" cy="369332"/>
          </a:xfrm>
          <a:prstGeom prst="rect">
            <a:avLst/>
          </a:prstGeom>
          <a:noFill/>
        </p:spPr>
        <p:txBody>
          <a:bodyPr wrap="none" rtlCol="0">
            <a:spAutoFit/>
          </a:bodyPr>
          <a:lstStyle/>
          <a:p>
            <a:r>
              <a:rPr lang="en-AU" dirty="0" smtClean="0"/>
              <a:t>Courtesy Charles Smith - Curtin</a:t>
            </a:r>
            <a:endParaRPr lang="en-AU" dirty="0"/>
          </a:p>
        </p:txBody>
      </p:sp>
      <p:sp>
        <p:nvSpPr>
          <p:cNvPr id="8" name="TextBox 7"/>
          <p:cNvSpPr txBox="1"/>
          <p:nvPr/>
        </p:nvSpPr>
        <p:spPr>
          <a:xfrm>
            <a:off x="1763688" y="836712"/>
            <a:ext cx="3323220" cy="369332"/>
          </a:xfrm>
          <a:prstGeom prst="rect">
            <a:avLst/>
          </a:prstGeom>
          <a:noFill/>
        </p:spPr>
        <p:txBody>
          <a:bodyPr wrap="none" rtlCol="0">
            <a:spAutoFit/>
          </a:bodyPr>
          <a:lstStyle/>
          <a:p>
            <a:r>
              <a:rPr lang="en-AU" dirty="0" smtClean="0"/>
              <a:t>Numbers for 100 MHz bandwidth</a:t>
            </a:r>
            <a:endParaRPr lang="en-AU" dirty="0"/>
          </a:p>
        </p:txBody>
      </p:sp>
    </p:spTree>
    <p:extLst>
      <p:ext uri="{BB962C8B-B14F-4D97-AF65-F5344CB8AC3E}">
        <p14:creationId xmlns:p14="http://schemas.microsoft.com/office/powerpoint/2010/main" val="7207457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st.png"/>
          <p:cNvPicPr>
            <a:picLocks noGrp="1" noChangeAspect="1"/>
          </p:cNvPicPr>
          <p:nvPr>
            <p:ph idx="1"/>
          </p:nvPr>
        </p:nvPicPr>
        <p:blipFill>
          <a:blip r:embed="rId3" cstate="print">
            <a:extLst>
              <a:ext uri="{28A0092B-C50C-407E-A947-70E740481C1C}">
                <a14:useLocalDpi xmlns:a14="http://schemas.microsoft.com/office/drawing/2010/main" val="0"/>
              </a:ext>
            </a:extLst>
          </a:blip>
          <a:srcRect l="-21497" r="-21497"/>
          <a:stretch>
            <a:fillRect/>
          </a:stretch>
        </p:blipFill>
        <p:spPr>
          <a:xfrm>
            <a:off x="-2412776" y="-1251520"/>
            <a:ext cx="13722392" cy="9001000"/>
          </a:xfrm>
        </p:spPr>
      </p:pic>
      <p:sp>
        <p:nvSpPr>
          <p:cNvPr id="4" name="Slide Number Placeholder 3"/>
          <p:cNvSpPr>
            <a:spLocks noGrp="1"/>
          </p:cNvSpPr>
          <p:nvPr>
            <p:ph type="sldNum" sz="quarter" idx="12"/>
          </p:nvPr>
        </p:nvSpPr>
        <p:spPr/>
        <p:txBody>
          <a:bodyPr/>
          <a:lstStyle/>
          <a:p>
            <a:fld id="{4559B5CD-97EE-454D-9E9F-7CF7580FE560}" type="slidenum">
              <a:rPr lang="en-AU" smtClean="0"/>
              <a:t>4</a:t>
            </a:fld>
            <a:endParaRPr lang="en-AU" dirty="0"/>
          </a:p>
        </p:txBody>
      </p:sp>
      <p:sp>
        <p:nvSpPr>
          <p:cNvPr id="7" name="TextBox 6"/>
          <p:cNvSpPr txBox="1"/>
          <p:nvPr/>
        </p:nvSpPr>
        <p:spPr>
          <a:xfrm>
            <a:off x="0" y="6237312"/>
            <a:ext cx="2739151" cy="461665"/>
          </a:xfrm>
          <a:prstGeom prst="rect">
            <a:avLst/>
          </a:prstGeom>
          <a:solidFill>
            <a:srgbClr val="000090"/>
          </a:solidFill>
        </p:spPr>
        <p:txBody>
          <a:bodyPr wrap="none" rtlCol="0">
            <a:spAutoFit/>
          </a:bodyPr>
          <a:lstStyle/>
          <a:p>
            <a:r>
              <a:rPr lang="en-AU" sz="2400" dirty="0" err="1" smtClean="0">
                <a:solidFill>
                  <a:schemeClr val="bg1"/>
                </a:solidFill>
              </a:rPr>
              <a:t>Offringa</a:t>
            </a:r>
            <a:r>
              <a:rPr lang="en-AU" sz="2400" dirty="0" smtClean="0">
                <a:solidFill>
                  <a:schemeClr val="bg1"/>
                </a:solidFill>
              </a:rPr>
              <a:t> et al., 2016.</a:t>
            </a:r>
            <a:endParaRPr lang="en-AU" sz="2400" dirty="0">
              <a:solidFill>
                <a:schemeClr val="bg1"/>
              </a:solidFill>
            </a:endParaRPr>
          </a:p>
        </p:txBody>
      </p:sp>
      <p:cxnSp>
        <p:nvCxnSpPr>
          <p:cNvPr id="3" name="Straight Arrow Connector 2"/>
          <p:cNvCxnSpPr/>
          <p:nvPr/>
        </p:nvCxnSpPr>
        <p:spPr>
          <a:xfrm>
            <a:off x="8244408" y="116632"/>
            <a:ext cx="0" cy="6597352"/>
          </a:xfrm>
          <a:prstGeom prst="straightConnector1">
            <a:avLst/>
          </a:prstGeom>
          <a:ln w="57150" cmpd="sng">
            <a:solidFill>
              <a:schemeClr val="tx2">
                <a:lumMod val="20000"/>
                <a:lumOff val="8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244408" y="2348880"/>
            <a:ext cx="956104" cy="954107"/>
          </a:xfrm>
          <a:prstGeom prst="rect">
            <a:avLst/>
          </a:prstGeom>
          <a:noFill/>
          <a:ln>
            <a:solidFill>
              <a:schemeClr val="bg1"/>
            </a:solidFill>
          </a:ln>
        </p:spPr>
        <p:txBody>
          <a:bodyPr wrap="square" rtlCol="0">
            <a:spAutoFit/>
          </a:bodyPr>
          <a:lstStyle/>
          <a:p>
            <a:pPr algn="ctr"/>
            <a:r>
              <a:rPr lang="en-AU" sz="2800" dirty="0" smtClean="0">
                <a:solidFill>
                  <a:schemeClr val="tx2">
                    <a:lumMod val="20000"/>
                    <a:lumOff val="80000"/>
                  </a:schemeClr>
                </a:solidFill>
              </a:rPr>
              <a:t>20</a:t>
            </a:r>
            <a:br>
              <a:rPr lang="en-AU" sz="2800" dirty="0" smtClean="0">
                <a:solidFill>
                  <a:schemeClr val="tx2">
                    <a:lumMod val="20000"/>
                    <a:lumOff val="80000"/>
                  </a:schemeClr>
                </a:solidFill>
              </a:rPr>
            </a:br>
            <a:r>
              <a:rPr lang="en-AU" sz="2800" dirty="0" err="1" smtClean="0">
                <a:solidFill>
                  <a:schemeClr val="tx2">
                    <a:lumMod val="20000"/>
                    <a:lumOff val="80000"/>
                  </a:schemeClr>
                </a:solidFill>
              </a:rPr>
              <a:t>degs</a:t>
            </a:r>
            <a:endParaRPr lang="en-AU" sz="2800" dirty="0">
              <a:solidFill>
                <a:schemeClr val="tx2">
                  <a:lumMod val="20000"/>
                  <a:lumOff val="80000"/>
                </a:schemeClr>
              </a:solidFill>
            </a:endParaRPr>
          </a:p>
        </p:txBody>
      </p:sp>
      <p:pic>
        <p:nvPicPr>
          <p:cNvPr id="5" name="Picture 4" descr="moon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668344" y="197466"/>
            <a:ext cx="351213" cy="351213"/>
          </a:xfrm>
          <a:prstGeom prst="rect">
            <a:avLst/>
          </a:prstGeom>
        </p:spPr>
      </p:pic>
      <p:sp>
        <p:nvSpPr>
          <p:cNvPr id="9" name="TextBox 8"/>
          <p:cNvSpPr txBox="1"/>
          <p:nvPr/>
        </p:nvSpPr>
        <p:spPr>
          <a:xfrm>
            <a:off x="5652120" y="-99392"/>
            <a:ext cx="1244136" cy="954107"/>
          </a:xfrm>
          <a:prstGeom prst="rect">
            <a:avLst/>
          </a:prstGeom>
          <a:noFill/>
          <a:ln>
            <a:solidFill>
              <a:schemeClr val="bg1"/>
            </a:solidFill>
          </a:ln>
        </p:spPr>
        <p:txBody>
          <a:bodyPr wrap="square" rtlCol="0">
            <a:spAutoFit/>
          </a:bodyPr>
          <a:lstStyle/>
          <a:p>
            <a:pPr algn="ctr"/>
            <a:r>
              <a:rPr lang="en-AU" sz="2800" dirty="0" smtClean="0">
                <a:solidFill>
                  <a:schemeClr val="tx2">
                    <a:lumMod val="20000"/>
                    <a:lumOff val="80000"/>
                  </a:schemeClr>
                </a:solidFill>
              </a:rPr>
              <a:t>Full</a:t>
            </a:r>
            <a:br>
              <a:rPr lang="en-AU" sz="2800" dirty="0" smtClean="0">
                <a:solidFill>
                  <a:schemeClr val="tx2">
                    <a:lumMod val="20000"/>
                    <a:lumOff val="80000"/>
                  </a:schemeClr>
                </a:solidFill>
              </a:rPr>
            </a:br>
            <a:r>
              <a:rPr lang="en-AU" sz="2800" dirty="0" smtClean="0">
                <a:solidFill>
                  <a:schemeClr val="tx2">
                    <a:lumMod val="20000"/>
                    <a:lumOff val="80000"/>
                  </a:schemeClr>
                </a:solidFill>
              </a:rPr>
              <a:t>moon</a:t>
            </a:r>
            <a:endParaRPr lang="en-AU" sz="2800" dirty="0">
              <a:solidFill>
                <a:schemeClr val="tx2">
                  <a:lumMod val="20000"/>
                  <a:lumOff val="80000"/>
                </a:schemeClr>
              </a:solidFill>
            </a:endParaRPr>
          </a:p>
        </p:txBody>
      </p:sp>
      <p:cxnSp>
        <p:nvCxnSpPr>
          <p:cNvPr id="10" name="Straight Arrow Connector 9"/>
          <p:cNvCxnSpPr>
            <a:stCxn id="9" idx="3"/>
            <a:endCxn id="5" idx="3"/>
          </p:cNvCxnSpPr>
          <p:nvPr/>
        </p:nvCxnSpPr>
        <p:spPr>
          <a:xfrm flipV="1">
            <a:off x="6896256" y="373072"/>
            <a:ext cx="772088" cy="459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83528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en-AU" sz="3200" dirty="0" smtClean="0"/>
              <a:t>Scientific productivity</a:t>
            </a:r>
            <a:endParaRPr lang="en-AU" sz="3200" dirty="0"/>
          </a:p>
        </p:txBody>
      </p:sp>
      <p:sp>
        <p:nvSpPr>
          <p:cNvPr id="4" name="Slide Number Placeholder 3"/>
          <p:cNvSpPr>
            <a:spLocks noGrp="1"/>
          </p:cNvSpPr>
          <p:nvPr>
            <p:ph type="sldNum" sz="quarter" idx="12"/>
          </p:nvPr>
        </p:nvSpPr>
        <p:spPr/>
        <p:txBody>
          <a:bodyPr/>
          <a:lstStyle/>
          <a:p>
            <a:fld id="{4559B5CD-97EE-454D-9E9F-7CF7580FE560}" type="slidenum">
              <a:rPr lang="en-AU" smtClean="0"/>
              <a:t>40</a:t>
            </a:fld>
            <a:endParaRPr lang="en-AU" dirty="0"/>
          </a:p>
        </p:txBody>
      </p:sp>
      <p:pic>
        <p:nvPicPr>
          <p:cNvPr id="1028" name="Picture 4" descr="http://caastro.org/uploads/caastro/files/Events/Thomson_Reuter_awards_group.jpg"/>
          <p:cNvPicPr>
            <a:picLocks noChangeAspect="1" noChangeArrowheads="1"/>
          </p:cNvPicPr>
          <p:nvPr/>
        </p:nvPicPr>
        <p:blipFill rotWithShape="1">
          <a:blip r:embed="rId3">
            <a:extLst>
              <a:ext uri="{28A0092B-C50C-407E-A947-70E740481C1C}">
                <a14:useLocalDpi xmlns:a14="http://schemas.microsoft.com/office/drawing/2010/main" val="0"/>
              </a:ext>
            </a:extLst>
          </a:blip>
          <a:srcRect l="6840" t="13679" r="12535" b="3820"/>
          <a:stretch/>
        </p:blipFill>
        <p:spPr bwMode="auto">
          <a:xfrm>
            <a:off x="179512" y="908720"/>
            <a:ext cx="4949552" cy="37984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07904" y="3501008"/>
            <a:ext cx="5238874" cy="235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20072" y="1196752"/>
            <a:ext cx="3456756" cy="1477328"/>
          </a:xfrm>
          <a:prstGeom prst="rect">
            <a:avLst/>
          </a:prstGeom>
        </p:spPr>
        <p:txBody>
          <a:bodyPr wrap="square">
            <a:spAutoFit/>
          </a:bodyPr>
          <a:lstStyle/>
          <a:p>
            <a:r>
              <a:rPr lang="en-AU" dirty="0" smtClean="0"/>
              <a:t>Professor </a:t>
            </a:r>
            <a:r>
              <a:rPr lang="en-AU" dirty="0"/>
              <a:t>Frank Briggs, </a:t>
            </a:r>
            <a:endParaRPr lang="en-AU" dirty="0" smtClean="0"/>
          </a:p>
          <a:p>
            <a:r>
              <a:rPr lang="en-AU" dirty="0" smtClean="0"/>
              <a:t>Dr </a:t>
            </a:r>
            <a:r>
              <a:rPr lang="en-AU" dirty="0"/>
              <a:t>Randall Wayth, </a:t>
            </a:r>
            <a:endParaRPr lang="en-AU" dirty="0" smtClean="0"/>
          </a:p>
          <a:p>
            <a:r>
              <a:rPr lang="en-AU" dirty="0" smtClean="0"/>
              <a:t>Professor </a:t>
            </a:r>
            <a:r>
              <a:rPr lang="en-AU" dirty="0"/>
              <a:t>Steven Tingay, </a:t>
            </a:r>
            <a:endParaRPr lang="en-AU" dirty="0" smtClean="0"/>
          </a:p>
          <a:p>
            <a:r>
              <a:rPr lang="en-AU" dirty="0" smtClean="0"/>
              <a:t>Professor </a:t>
            </a:r>
            <a:r>
              <a:rPr lang="en-AU" dirty="0"/>
              <a:t>Rachel </a:t>
            </a:r>
            <a:r>
              <a:rPr lang="en-AU" dirty="0" smtClean="0"/>
              <a:t>Webster, </a:t>
            </a:r>
          </a:p>
          <a:p>
            <a:r>
              <a:rPr lang="en-AU" dirty="0" smtClean="0"/>
              <a:t>and </a:t>
            </a:r>
            <a:r>
              <a:rPr lang="en-AU" dirty="0"/>
              <a:t>Ms Kate Gunn</a:t>
            </a:r>
          </a:p>
        </p:txBody>
      </p:sp>
      <p:sp>
        <p:nvSpPr>
          <p:cNvPr id="3" name="TextBox 2"/>
          <p:cNvSpPr txBox="1"/>
          <p:nvPr/>
        </p:nvSpPr>
        <p:spPr>
          <a:xfrm>
            <a:off x="481901" y="6021288"/>
            <a:ext cx="8134709" cy="830997"/>
          </a:xfrm>
          <a:prstGeom prst="rect">
            <a:avLst/>
          </a:prstGeom>
          <a:noFill/>
        </p:spPr>
        <p:txBody>
          <a:bodyPr wrap="none" rtlCol="0">
            <a:spAutoFit/>
          </a:bodyPr>
          <a:lstStyle/>
          <a:p>
            <a:pPr algn="ctr"/>
            <a:r>
              <a:rPr lang="en-AU" sz="2400" dirty="0" smtClean="0"/>
              <a:t>MWA instrument and scientists were recently recognised in the</a:t>
            </a:r>
            <a:br>
              <a:rPr lang="en-AU" sz="2400" dirty="0" smtClean="0"/>
            </a:br>
            <a:r>
              <a:rPr lang="en-AU" sz="2400" dirty="0" smtClean="0"/>
              <a:t>2015 </a:t>
            </a:r>
            <a:r>
              <a:rPr lang="en-AU" sz="2400" dirty="0"/>
              <a:t>Thompson Reuters Citation and Innovation awards</a:t>
            </a:r>
          </a:p>
        </p:txBody>
      </p:sp>
    </p:spTree>
    <p:extLst>
      <p:ext uri="{BB962C8B-B14F-4D97-AF65-F5344CB8AC3E}">
        <p14:creationId xmlns:p14="http://schemas.microsoft.com/office/powerpoint/2010/main" val="12475620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6632"/>
            <a:ext cx="8229600" cy="1008112"/>
          </a:xfrm>
        </p:spPr>
        <p:txBody>
          <a:bodyPr/>
          <a:lstStyle/>
          <a:p>
            <a:r>
              <a:rPr lang="en-AU" dirty="0" smtClean="0"/>
              <a:t>MWA -&gt; SKA Low</a:t>
            </a:r>
            <a:endParaRPr lang="en-AU" dirty="0"/>
          </a:p>
        </p:txBody>
      </p:sp>
      <p:sp>
        <p:nvSpPr>
          <p:cNvPr id="3" name="Content Placeholder 2"/>
          <p:cNvSpPr>
            <a:spLocks noGrp="1"/>
          </p:cNvSpPr>
          <p:nvPr>
            <p:ph idx="1"/>
          </p:nvPr>
        </p:nvSpPr>
        <p:spPr>
          <a:xfrm>
            <a:off x="457200" y="1268760"/>
            <a:ext cx="8229600" cy="5400600"/>
          </a:xfrm>
        </p:spPr>
        <p:txBody>
          <a:bodyPr>
            <a:normAutofit/>
          </a:bodyPr>
          <a:lstStyle/>
          <a:p>
            <a:r>
              <a:rPr lang="en-AU" dirty="0" smtClean="0"/>
              <a:t>Key science</a:t>
            </a:r>
          </a:p>
          <a:p>
            <a:r>
              <a:rPr lang="en-AU" dirty="0" smtClean="0"/>
              <a:t>Location</a:t>
            </a:r>
          </a:p>
          <a:p>
            <a:r>
              <a:rPr lang="en-AU" dirty="0" smtClean="0"/>
              <a:t>Signal processing, calibration &amp; imaging challenge</a:t>
            </a:r>
          </a:p>
          <a:p>
            <a:r>
              <a:rPr lang="en-AU" dirty="0" smtClean="0"/>
              <a:t>Hosting and integrating SKA Low prototypes</a:t>
            </a:r>
          </a:p>
          <a:p>
            <a:r>
              <a:rPr lang="en-AU" dirty="0" smtClean="0"/>
              <a:t>Training the next generation of radio astronomers</a:t>
            </a:r>
          </a:p>
          <a:p>
            <a:r>
              <a:rPr lang="en-AU" dirty="0" smtClean="0"/>
              <a:t>Local Industry</a:t>
            </a:r>
          </a:p>
          <a:p>
            <a:r>
              <a:rPr lang="en-AU" dirty="0" smtClean="0"/>
              <a:t>MWA phase 3</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5</a:t>
            </a:fld>
            <a:endParaRPr lang="en-AU" dirty="0"/>
          </a:p>
        </p:txBody>
      </p:sp>
    </p:spTree>
    <p:extLst>
      <p:ext uri="{BB962C8B-B14F-4D97-AF65-F5344CB8AC3E}">
        <p14:creationId xmlns:p14="http://schemas.microsoft.com/office/powerpoint/2010/main" val="39225334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3581"/>
            <a:ext cx="7704856" cy="813131"/>
          </a:xfrm>
        </p:spPr>
        <p:txBody>
          <a:bodyPr>
            <a:normAutofit/>
          </a:bodyPr>
          <a:lstStyle/>
          <a:p>
            <a:r>
              <a:rPr lang="en-AU" dirty="0" smtClean="0"/>
              <a:t>MWA: The SKA-Low precursor</a:t>
            </a:r>
            <a:endParaRPr lang="en-AU" dirty="0"/>
          </a:p>
        </p:txBody>
      </p:sp>
      <p:pic>
        <p:nvPicPr>
          <p:cNvPr id="21" name="Content Placeholder 20" descr="Screen Shot 2016-03-31 at 2.19.52 PM.png"/>
          <p:cNvPicPr>
            <a:picLocks noGrp="1" noChangeAspect="1"/>
          </p:cNvPicPr>
          <p:nvPr>
            <p:ph sz="half" idx="1"/>
          </p:nvPr>
        </p:nvPicPr>
        <p:blipFill>
          <a:blip r:embed="rId2">
            <a:extLst>
              <a:ext uri="{28A0092B-C50C-407E-A947-70E740481C1C}">
                <a14:useLocalDpi xmlns:a14="http://schemas.microsoft.com/office/drawing/2010/main" val="0"/>
              </a:ext>
            </a:extLst>
          </a:blip>
          <a:srcRect t="-21660" b="-21660"/>
          <a:stretch>
            <a:fillRect/>
          </a:stretch>
        </p:blipFill>
        <p:spPr>
          <a:xfrm>
            <a:off x="323528" y="2852936"/>
            <a:ext cx="4038600" cy="4525963"/>
          </a:xfrm>
        </p:spPr>
      </p:pic>
      <p:sp>
        <p:nvSpPr>
          <p:cNvPr id="6" name="Content Placeholder 5"/>
          <p:cNvSpPr>
            <a:spLocks noGrp="1"/>
          </p:cNvSpPr>
          <p:nvPr>
            <p:ph sz="half" idx="2"/>
          </p:nvPr>
        </p:nvSpPr>
        <p:spPr>
          <a:xfrm>
            <a:off x="4427984" y="980728"/>
            <a:ext cx="4680520" cy="5544616"/>
          </a:xfrm>
        </p:spPr>
        <p:txBody>
          <a:bodyPr/>
          <a:lstStyle/>
          <a:p>
            <a:r>
              <a:rPr lang="en-AU" dirty="0" smtClean="0"/>
              <a:t>MWA operating frequency</a:t>
            </a:r>
            <a:r>
              <a:rPr lang="en-AU" dirty="0"/>
              <a:t> </a:t>
            </a:r>
            <a:r>
              <a:rPr lang="en-AU" dirty="0" smtClean="0"/>
              <a:t>&amp; location same as SKA-Low</a:t>
            </a:r>
          </a:p>
          <a:p>
            <a:r>
              <a:rPr lang="en-AU" dirty="0" smtClean="0"/>
              <a:t>Density distribution of antennas (core </a:t>
            </a:r>
            <a:r>
              <a:rPr lang="en-AU" dirty="0" err="1" smtClean="0"/>
              <a:t>vs</a:t>
            </a:r>
            <a:r>
              <a:rPr lang="en-AU" dirty="0" smtClean="0"/>
              <a:t> long baseline) very similar</a:t>
            </a:r>
          </a:p>
          <a:p>
            <a:r>
              <a:rPr lang="en-AU" dirty="0" smtClean="0"/>
              <a:t>Scale of calibration/imaging problem (determined by station diameter / array diameter) is similar</a:t>
            </a:r>
          </a:p>
          <a:p>
            <a:r>
              <a:rPr lang="en-AU" dirty="0" smtClean="0"/>
              <a:t>All MWA knowledge and experience is relevant to SKA-Low</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6</a:t>
            </a:fld>
            <a:endParaRPr lang="en-AU"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pic>
        <p:nvPicPr>
          <p:cNvPr id="9" name="Content Placeholder 3" descr="array_full.png"/>
          <p:cNvPicPr>
            <a:picLocks noChangeAspect="1"/>
          </p:cNvPicPr>
          <p:nvPr/>
        </p:nvPicPr>
        <p:blipFill rotWithShape="1">
          <a:blip r:embed="rId4">
            <a:extLst>
              <a:ext uri="{28A0092B-C50C-407E-A947-70E740481C1C}">
                <a14:useLocalDpi xmlns:a14="http://schemas.microsoft.com/office/drawing/2010/main" val="0"/>
              </a:ext>
            </a:extLst>
          </a:blip>
          <a:srcRect t="11122" b="11122"/>
          <a:stretch/>
        </p:blipFill>
        <p:spPr>
          <a:xfrm>
            <a:off x="35496" y="1155576"/>
            <a:ext cx="4114800" cy="2399638"/>
          </a:xfrm>
          <a:prstGeom prst="rect">
            <a:avLst/>
          </a:prstGeom>
        </p:spPr>
      </p:pic>
      <p:sp>
        <p:nvSpPr>
          <p:cNvPr id="10" name="TextBox 9"/>
          <p:cNvSpPr txBox="1"/>
          <p:nvPr/>
        </p:nvSpPr>
        <p:spPr>
          <a:xfrm>
            <a:off x="2915816" y="980728"/>
            <a:ext cx="1966245" cy="584776"/>
          </a:xfrm>
          <a:prstGeom prst="rect">
            <a:avLst/>
          </a:prstGeom>
          <a:noFill/>
        </p:spPr>
        <p:txBody>
          <a:bodyPr wrap="square" rtlCol="0">
            <a:spAutoFit/>
          </a:bodyPr>
          <a:lstStyle/>
          <a:p>
            <a:r>
              <a:rPr lang="en-US" sz="1600" dirty="0" smtClean="0">
                <a:solidFill>
                  <a:srgbClr val="008000"/>
                </a:solidFill>
              </a:rPr>
              <a:t>Mid/outer regions</a:t>
            </a:r>
          </a:p>
          <a:p>
            <a:r>
              <a:rPr lang="en-US" sz="1600" dirty="0" err="1" smtClean="0">
                <a:solidFill>
                  <a:srgbClr val="008000"/>
                </a:solidFill>
              </a:rPr>
              <a:t>Approx</a:t>
            </a:r>
            <a:r>
              <a:rPr lang="en-US" sz="1600" dirty="0" smtClean="0">
                <a:solidFill>
                  <a:srgbClr val="008000"/>
                </a:solidFill>
              </a:rPr>
              <a:t> 60% tiles</a:t>
            </a:r>
            <a:endParaRPr lang="en-US" sz="1600" dirty="0">
              <a:solidFill>
                <a:srgbClr val="008000"/>
              </a:solidFill>
            </a:endParaRPr>
          </a:p>
        </p:txBody>
      </p:sp>
      <p:sp>
        <p:nvSpPr>
          <p:cNvPr id="11" name="TextBox 10"/>
          <p:cNvSpPr txBox="1"/>
          <p:nvPr/>
        </p:nvSpPr>
        <p:spPr>
          <a:xfrm>
            <a:off x="1979712" y="2924945"/>
            <a:ext cx="1944216" cy="584776"/>
          </a:xfrm>
          <a:prstGeom prst="rect">
            <a:avLst/>
          </a:prstGeom>
          <a:noFill/>
        </p:spPr>
        <p:txBody>
          <a:bodyPr wrap="square" rtlCol="0">
            <a:spAutoFit/>
          </a:bodyPr>
          <a:lstStyle/>
          <a:p>
            <a:r>
              <a:rPr lang="en-US" sz="1600" dirty="0" smtClean="0">
                <a:solidFill>
                  <a:srgbClr val="008000"/>
                </a:solidFill>
              </a:rPr>
              <a:t>Compact core</a:t>
            </a:r>
          </a:p>
          <a:p>
            <a:r>
              <a:rPr lang="en-US" sz="1600" dirty="0" err="1" smtClean="0">
                <a:solidFill>
                  <a:srgbClr val="008000"/>
                </a:solidFill>
              </a:rPr>
              <a:t>Approx</a:t>
            </a:r>
            <a:r>
              <a:rPr lang="en-US" sz="1600" dirty="0" smtClean="0">
                <a:solidFill>
                  <a:srgbClr val="008000"/>
                </a:solidFill>
              </a:rPr>
              <a:t> 40% tiles</a:t>
            </a:r>
            <a:endParaRPr lang="en-US" sz="1600" dirty="0">
              <a:solidFill>
                <a:srgbClr val="008000"/>
              </a:solidFill>
            </a:endParaRPr>
          </a:p>
        </p:txBody>
      </p:sp>
      <p:cxnSp>
        <p:nvCxnSpPr>
          <p:cNvPr id="12" name="Straight Arrow Connector 11"/>
          <p:cNvCxnSpPr/>
          <p:nvPr/>
        </p:nvCxnSpPr>
        <p:spPr bwMode="auto">
          <a:xfrm flipH="1" flipV="1">
            <a:off x="2123812" y="2492897"/>
            <a:ext cx="431964" cy="504055"/>
          </a:xfrm>
          <a:prstGeom prst="straightConnector1">
            <a:avLst/>
          </a:prstGeom>
          <a:solidFill>
            <a:srgbClr val="00B8FF"/>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a:stCxn id="23" idx="0"/>
          </p:cNvCxnSpPr>
          <p:nvPr/>
        </p:nvCxnSpPr>
        <p:spPr bwMode="auto">
          <a:xfrm flipH="1" flipV="1">
            <a:off x="2627784" y="5445224"/>
            <a:ext cx="1044116" cy="567352"/>
          </a:xfrm>
          <a:prstGeom prst="straightConnector1">
            <a:avLst/>
          </a:prstGeom>
          <a:solidFill>
            <a:srgbClr val="00B8FF"/>
          </a:solidFill>
          <a:ln w="5080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H="1">
            <a:off x="2627785" y="1412776"/>
            <a:ext cx="288031" cy="716592"/>
          </a:xfrm>
          <a:prstGeom prst="straightConnector1">
            <a:avLst/>
          </a:prstGeom>
          <a:solidFill>
            <a:srgbClr val="00B8FF"/>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380833" y="6021288"/>
            <a:ext cx="1166831" cy="646331"/>
          </a:xfrm>
          <a:prstGeom prst="rect">
            <a:avLst/>
          </a:prstGeom>
          <a:noFill/>
        </p:spPr>
        <p:txBody>
          <a:bodyPr wrap="none" rtlCol="0">
            <a:spAutoFit/>
          </a:bodyPr>
          <a:lstStyle/>
          <a:p>
            <a:r>
              <a:rPr lang="en-AU" dirty="0" smtClean="0"/>
              <a:t>SKA-Low</a:t>
            </a:r>
            <a:br>
              <a:rPr lang="en-AU" dirty="0" smtClean="0"/>
            </a:br>
            <a:r>
              <a:rPr lang="en-AU" dirty="0" smtClean="0"/>
              <a:t>V4a </a:t>
            </a:r>
            <a:r>
              <a:rPr lang="en-AU" dirty="0" err="1" smtClean="0"/>
              <a:t>config</a:t>
            </a:r>
            <a:endParaRPr lang="en-AU" dirty="0"/>
          </a:p>
        </p:txBody>
      </p:sp>
      <p:sp>
        <p:nvSpPr>
          <p:cNvPr id="23" name="TextBox 22"/>
          <p:cNvSpPr txBox="1"/>
          <p:nvPr/>
        </p:nvSpPr>
        <p:spPr>
          <a:xfrm>
            <a:off x="2699792" y="6012576"/>
            <a:ext cx="1944216" cy="584776"/>
          </a:xfrm>
          <a:prstGeom prst="rect">
            <a:avLst/>
          </a:prstGeom>
          <a:solidFill>
            <a:schemeClr val="accent2">
              <a:lumMod val="40000"/>
              <a:lumOff val="60000"/>
            </a:schemeClr>
          </a:solidFill>
        </p:spPr>
        <p:txBody>
          <a:bodyPr wrap="square" rtlCol="0">
            <a:spAutoFit/>
          </a:bodyPr>
          <a:lstStyle/>
          <a:p>
            <a:r>
              <a:rPr lang="en-US" sz="1600" dirty="0" smtClean="0"/>
              <a:t>Compact core</a:t>
            </a:r>
          </a:p>
          <a:p>
            <a:r>
              <a:rPr lang="en-US" sz="1600" dirty="0" err="1" smtClean="0"/>
              <a:t>Approx</a:t>
            </a:r>
            <a:r>
              <a:rPr lang="en-US" sz="1600" dirty="0" smtClean="0"/>
              <a:t> 45% stations</a:t>
            </a:r>
            <a:endParaRPr lang="en-US" sz="1600" dirty="0"/>
          </a:p>
        </p:txBody>
      </p:sp>
      <p:sp>
        <p:nvSpPr>
          <p:cNvPr id="24" name="TextBox 23"/>
          <p:cNvSpPr txBox="1"/>
          <p:nvPr/>
        </p:nvSpPr>
        <p:spPr>
          <a:xfrm>
            <a:off x="2677763" y="3789040"/>
            <a:ext cx="1966245" cy="584776"/>
          </a:xfrm>
          <a:prstGeom prst="rect">
            <a:avLst/>
          </a:prstGeom>
          <a:solidFill>
            <a:srgbClr val="E6B9B8"/>
          </a:solidFill>
        </p:spPr>
        <p:txBody>
          <a:bodyPr wrap="square" rtlCol="0">
            <a:spAutoFit/>
          </a:bodyPr>
          <a:lstStyle/>
          <a:p>
            <a:r>
              <a:rPr lang="en-US" sz="1600" dirty="0" smtClean="0">
                <a:solidFill>
                  <a:srgbClr val="000000"/>
                </a:solidFill>
              </a:rPr>
              <a:t>Mid/outer regions</a:t>
            </a:r>
          </a:p>
          <a:p>
            <a:r>
              <a:rPr lang="en-US" sz="1600" dirty="0" err="1" smtClean="0">
                <a:solidFill>
                  <a:srgbClr val="000000"/>
                </a:solidFill>
              </a:rPr>
              <a:t>Approx</a:t>
            </a:r>
            <a:r>
              <a:rPr lang="en-US" sz="1600" dirty="0" smtClean="0">
                <a:solidFill>
                  <a:srgbClr val="000000"/>
                </a:solidFill>
              </a:rPr>
              <a:t> 55% stations</a:t>
            </a:r>
            <a:endParaRPr lang="en-US" sz="1600" dirty="0">
              <a:solidFill>
                <a:srgbClr val="000000"/>
              </a:solidFill>
            </a:endParaRPr>
          </a:p>
        </p:txBody>
      </p:sp>
      <p:sp>
        <p:nvSpPr>
          <p:cNvPr id="3" name="TextBox 2"/>
          <p:cNvSpPr txBox="1"/>
          <p:nvPr/>
        </p:nvSpPr>
        <p:spPr>
          <a:xfrm>
            <a:off x="-36512" y="836712"/>
            <a:ext cx="1563574" cy="369332"/>
          </a:xfrm>
          <a:prstGeom prst="rect">
            <a:avLst/>
          </a:prstGeom>
          <a:noFill/>
        </p:spPr>
        <p:txBody>
          <a:bodyPr wrap="none" rtlCol="0">
            <a:spAutoFit/>
          </a:bodyPr>
          <a:lstStyle/>
          <a:p>
            <a:r>
              <a:rPr lang="en-AU" dirty="0" smtClean="0"/>
              <a:t>Total tiles: 128</a:t>
            </a:r>
            <a:endParaRPr lang="en-AU" dirty="0"/>
          </a:p>
        </p:txBody>
      </p:sp>
      <p:sp>
        <p:nvSpPr>
          <p:cNvPr id="17" name="TextBox 16"/>
          <p:cNvSpPr txBox="1"/>
          <p:nvPr/>
        </p:nvSpPr>
        <p:spPr>
          <a:xfrm>
            <a:off x="-36512" y="3501008"/>
            <a:ext cx="2403222" cy="369332"/>
          </a:xfrm>
          <a:prstGeom prst="rect">
            <a:avLst/>
          </a:prstGeom>
          <a:solidFill>
            <a:schemeClr val="accent2">
              <a:lumMod val="40000"/>
              <a:lumOff val="60000"/>
            </a:schemeClr>
          </a:solidFill>
        </p:spPr>
        <p:txBody>
          <a:bodyPr wrap="none" rtlCol="0">
            <a:spAutoFit/>
          </a:bodyPr>
          <a:lstStyle/>
          <a:p>
            <a:r>
              <a:rPr lang="en-AU" dirty="0" smtClean="0"/>
              <a:t>Total super-stations: 94</a:t>
            </a:r>
            <a:endParaRPr lang="en-AU" dirty="0"/>
          </a:p>
        </p:txBody>
      </p:sp>
      <p:cxnSp>
        <p:nvCxnSpPr>
          <p:cNvPr id="18" name="Straight Arrow Connector 17"/>
          <p:cNvCxnSpPr/>
          <p:nvPr/>
        </p:nvCxnSpPr>
        <p:spPr bwMode="auto">
          <a:xfrm flipH="1">
            <a:off x="2204120" y="1349151"/>
            <a:ext cx="827772" cy="307111"/>
          </a:xfrm>
          <a:prstGeom prst="straightConnector1">
            <a:avLst/>
          </a:prstGeom>
          <a:solidFill>
            <a:srgbClr val="00B8FF"/>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470345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un_eclip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3409475"/>
            <a:ext cx="3744415" cy="3115869"/>
          </a:xfrm>
          <a:prstGeom prst="rect">
            <a:avLst/>
          </a:prstGeom>
        </p:spPr>
      </p:pic>
      <p:sp>
        <p:nvSpPr>
          <p:cNvPr id="2" name="Title 1"/>
          <p:cNvSpPr>
            <a:spLocks noGrp="1"/>
          </p:cNvSpPr>
          <p:nvPr>
            <p:ph type="title"/>
          </p:nvPr>
        </p:nvSpPr>
        <p:spPr>
          <a:xfrm>
            <a:off x="457200" y="0"/>
            <a:ext cx="8229600" cy="764704"/>
          </a:xfrm>
        </p:spPr>
        <p:txBody>
          <a:bodyPr>
            <a:normAutofit/>
          </a:bodyPr>
          <a:lstStyle/>
          <a:p>
            <a:r>
              <a:rPr lang="en-AU" dirty="0" smtClean="0"/>
              <a:t>MWA Key science</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7</a:t>
            </a:fld>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116632"/>
            <a:ext cx="1771699" cy="648072"/>
          </a:xfrm>
          <a:prstGeom prst="rect">
            <a:avLst/>
          </a:prstGeom>
        </p:spPr>
      </p:pic>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 y="828675"/>
            <a:ext cx="1703070" cy="224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8478" y="792163"/>
            <a:ext cx="1695450" cy="22517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Box 8"/>
          <p:cNvSpPr txBox="1"/>
          <p:nvPr/>
        </p:nvSpPr>
        <p:spPr>
          <a:xfrm>
            <a:off x="1089692" y="3059668"/>
            <a:ext cx="2618212" cy="369332"/>
          </a:xfrm>
          <a:prstGeom prst="rect">
            <a:avLst/>
          </a:prstGeom>
          <a:noFill/>
        </p:spPr>
        <p:txBody>
          <a:bodyPr wrap="none" rtlCol="0">
            <a:spAutoFit/>
          </a:bodyPr>
          <a:lstStyle/>
          <a:p>
            <a:r>
              <a:rPr lang="en-AU" dirty="0" smtClean="0"/>
              <a:t>The Epoch of </a:t>
            </a:r>
            <a:r>
              <a:rPr lang="en-AU" dirty="0" err="1" smtClean="0"/>
              <a:t>Reionisation</a:t>
            </a:r>
            <a:endParaRPr lang="en-AU" dirty="0"/>
          </a:p>
        </p:txBody>
      </p:sp>
      <p:sp>
        <p:nvSpPr>
          <p:cNvPr id="10" name="TextBox 9"/>
          <p:cNvSpPr txBox="1"/>
          <p:nvPr/>
        </p:nvSpPr>
        <p:spPr>
          <a:xfrm>
            <a:off x="5148064" y="3059668"/>
            <a:ext cx="3595856" cy="369332"/>
          </a:xfrm>
          <a:prstGeom prst="rect">
            <a:avLst/>
          </a:prstGeom>
          <a:noFill/>
        </p:spPr>
        <p:txBody>
          <a:bodyPr wrap="none" rtlCol="0">
            <a:spAutoFit/>
          </a:bodyPr>
          <a:lstStyle/>
          <a:p>
            <a:r>
              <a:rPr lang="en-AU" dirty="0" smtClean="0"/>
              <a:t>Galactic &amp; extragalactic astrophysics</a:t>
            </a:r>
            <a:endParaRPr lang="en-AU" dirty="0"/>
          </a:p>
        </p:txBody>
      </p:sp>
      <p:sp>
        <p:nvSpPr>
          <p:cNvPr id="11" name="TextBox 10"/>
          <p:cNvSpPr txBox="1"/>
          <p:nvPr/>
        </p:nvSpPr>
        <p:spPr>
          <a:xfrm>
            <a:off x="923527" y="6444044"/>
            <a:ext cx="2928393" cy="369332"/>
          </a:xfrm>
          <a:prstGeom prst="rect">
            <a:avLst/>
          </a:prstGeom>
          <a:noFill/>
        </p:spPr>
        <p:txBody>
          <a:bodyPr wrap="none" rtlCol="0">
            <a:spAutoFit/>
          </a:bodyPr>
          <a:lstStyle/>
          <a:p>
            <a:r>
              <a:rPr lang="en-AU" dirty="0" smtClean="0"/>
              <a:t>Transient &amp; variable universe</a:t>
            </a:r>
            <a:endParaRPr lang="en-AU" dirty="0"/>
          </a:p>
        </p:txBody>
      </p:sp>
      <p:sp>
        <p:nvSpPr>
          <p:cNvPr id="12" name="TextBox 11"/>
          <p:cNvSpPr txBox="1"/>
          <p:nvPr/>
        </p:nvSpPr>
        <p:spPr>
          <a:xfrm>
            <a:off x="5508104" y="6444044"/>
            <a:ext cx="2802495" cy="369332"/>
          </a:xfrm>
          <a:prstGeom prst="rect">
            <a:avLst/>
          </a:prstGeom>
          <a:noFill/>
        </p:spPr>
        <p:txBody>
          <a:bodyPr wrap="none" rtlCol="0">
            <a:spAutoFit/>
          </a:bodyPr>
          <a:lstStyle/>
          <a:p>
            <a:r>
              <a:rPr lang="en-AU" dirty="0" smtClean="0"/>
              <a:t>Solar &amp; </a:t>
            </a:r>
            <a:r>
              <a:rPr lang="en-AU" dirty="0" err="1" smtClean="0"/>
              <a:t>heliospheric</a:t>
            </a:r>
            <a:r>
              <a:rPr lang="en-AU" dirty="0" smtClean="0"/>
              <a:t> science</a:t>
            </a:r>
            <a:endParaRPr lang="en-AU" dirty="0"/>
          </a:p>
        </p:txBody>
      </p:sp>
      <p:sp>
        <p:nvSpPr>
          <p:cNvPr id="13" name="TextBox 12"/>
          <p:cNvSpPr txBox="1"/>
          <p:nvPr/>
        </p:nvSpPr>
        <p:spPr>
          <a:xfrm>
            <a:off x="6855167" y="260648"/>
            <a:ext cx="2109321" cy="369332"/>
          </a:xfrm>
          <a:prstGeom prst="rect">
            <a:avLst/>
          </a:prstGeom>
          <a:noFill/>
        </p:spPr>
        <p:txBody>
          <a:bodyPr wrap="none" rtlCol="0">
            <a:spAutoFit/>
          </a:bodyPr>
          <a:lstStyle/>
          <a:p>
            <a:r>
              <a:rPr lang="en-AU" dirty="0" smtClean="0"/>
              <a:t>Bowman et al, 2013.</a:t>
            </a:r>
            <a:endParaRPr lang="en-AU" dirty="0"/>
          </a:p>
        </p:txBody>
      </p:sp>
      <p:pic>
        <p:nvPicPr>
          <p:cNvPr id="14" name="Picture 13" descr="MO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040" y="966954"/>
            <a:ext cx="3923928" cy="1957990"/>
          </a:xfrm>
          <a:prstGeom prst="rect">
            <a:avLst/>
          </a:prstGeom>
        </p:spPr>
      </p:pic>
      <p:pic>
        <p:nvPicPr>
          <p:cNvPr id="15" name="Picture 14" descr="GW_follow-u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68" y="3439183"/>
            <a:ext cx="3240360" cy="2942145"/>
          </a:xfrm>
          <a:prstGeom prst="rect">
            <a:avLst/>
          </a:prstGeom>
        </p:spPr>
      </p:pic>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980728"/>
            <a:ext cx="1567484" cy="39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3597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8675"/>
            <a:ext cx="4573588" cy="603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92163"/>
            <a:ext cx="4573587" cy="6069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207963" y="6219825"/>
            <a:ext cx="4033837"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r>
              <a:rPr lang="en-AU" sz="1600">
                <a:solidFill>
                  <a:srgbClr val="FFFFFF"/>
                </a:solidFill>
              </a:rPr>
              <a:t>Scientific American. November 2006.</a:t>
            </a:r>
          </a:p>
        </p:txBody>
      </p:sp>
      <p:sp>
        <p:nvSpPr>
          <p:cNvPr id="8196" name="Rectangle 4"/>
          <p:cNvSpPr>
            <a:spLocks noGrp="1" noChangeArrowheads="1"/>
          </p:cNvSpPr>
          <p:nvPr>
            <p:ph type="title" idx="4294967295"/>
          </p:nvPr>
        </p:nvSpPr>
        <p:spPr>
          <a:xfrm>
            <a:off x="755576" y="0"/>
            <a:ext cx="7772400" cy="684212"/>
          </a:xfrm>
          <a:ln/>
        </p:spPr>
        <p:txBody>
          <a:bodyPr>
            <a:normAutofit fontScale="90000"/>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AU" dirty="0" smtClean="0"/>
              <a:t>Key Science </a:t>
            </a:r>
            <a:r>
              <a:rPr lang="en-AU" dirty="0"/>
              <a:t>– Epoch of </a:t>
            </a:r>
            <a:r>
              <a:rPr lang="en-AU" dirty="0" err="1"/>
              <a:t>Reionisation</a:t>
            </a:r>
            <a:endParaRPr lang="en-AU" dirty="0"/>
          </a:p>
        </p:txBody>
      </p:sp>
    </p:spTree>
    <p:extLst>
      <p:ext uri="{BB962C8B-B14F-4D97-AF65-F5344CB8AC3E}">
        <p14:creationId xmlns:p14="http://schemas.microsoft.com/office/powerpoint/2010/main" val="984819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photos-a.xx.fbcdn.net/hphotos-ash4/269049_265807113539583_1482476673_n.jpg"/>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r="10725"/>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116632"/>
            <a:ext cx="8229600" cy="720080"/>
          </a:xfrm>
        </p:spPr>
        <p:txBody>
          <a:bodyPr>
            <a:normAutofit fontScale="90000"/>
          </a:bodyPr>
          <a:lstStyle/>
          <a:p>
            <a:r>
              <a:rPr lang="en-AU" dirty="0" smtClean="0"/>
              <a:t>MWA </a:t>
            </a:r>
            <a:r>
              <a:rPr lang="en-AU" dirty="0" err="1" smtClean="0"/>
              <a:t>EoR</a:t>
            </a:r>
            <a:r>
              <a:rPr lang="en-AU" dirty="0" smtClean="0"/>
              <a:t>: current status</a:t>
            </a:r>
            <a:endParaRPr lang="en-AU" dirty="0"/>
          </a:p>
        </p:txBody>
      </p:sp>
      <p:sp>
        <p:nvSpPr>
          <p:cNvPr id="5" name="Content Placeholder 4"/>
          <p:cNvSpPr>
            <a:spLocks noGrp="1"/>
          </p:cNvSpPr>
          <p:nvPr>
            <p:ph idx="1"/>
          </p:nvPr>
        </p:nvSpPr>
        <p:spPr>
          <a:xfrm>
            <a:off x="457200" y="908720"/>
            <a:ext cx="8229600" cy="5760640"/>
          </a:xfrm>
        </p:spPr>
        <p:txBody>
          <a:bodyPr/>
          <a:lstStyle/>
          <a:p>
            <a:r>
              <a:rPr lang="en-AU" dirty="0" err="1" smtClean="0"/>
              <a:t>Trott</a:t>
            </a:r>
            <a:r>
              <a:rPr lang="en-AU" dirty="0" smtClean="0"/>
              <a:t> et al. 2016: CHIPS (one of two pipelines)</a:t>
            </a:r>
          </a:p>
          <a:p>
            <a:endParaRPr lang="en-AU" dirty="0"/>
          </a:p>
        </p:txBody>
      </p:sp>
      <p:sp>
        <p:nvSpPr>
          <p:cNvPr id="3" name="Slide Number Placeholder 2"/>
          <p:cNvSpPr>
            <a:spLocks noGrp="1"/>
          </p:cNvSpPr>
          <p:nvPr>
            <p:ph type="sldNum" sz="quarter" idx="12"/>
          </p:nvPr>
        </p:nvSpPr>
        <p:spPr/>
        <p:txBody>
          <a:bodyPr/>
          <a:lstStyle/>
          <a:p>
            <a:fld id="{4559B5CD-97EE-454D-9E9F-7CF7580FE560}" type="slidenum">
              <a:rPr lang="en-AU" smtClean="0"/>
              <a:t>9</a:t>
            </a:fld>
            <a:endParaRPr lang="en-AU"/>
          </a:p>
        </p:txBody>
      </p:sp>
      <p:pic>
        <p:nvPicPr>
          <p:cNvPr id="6" name="Picture 5" descr="CHIPS_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4824"/>
            <a:ext cx="9144000" cy="4219533"/>
          </a:xfrm>
          <a:prstGeom prst="rect">
            <a:avLst/>
          </a:prstGeom>
        </p:spPr>
      </p:pic>
    </p:spTree>
    <p:extLst>
      <p:ext uri="{BB962C8B-B14F-4D97-AF65-F5344CB8AC3E}">
        <p14:creationId xmlns:p14="http://schemas.microsoft.com/office/powerpoint/2010/main" val="30024829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2674</TotalTime>
  <Words>1678</Words>
  <Application>Microsoft Macintosh PowerPoint</Application>
  <PresentationFormat>On-screen Show (4:3)</PresentationFormat>
  <Paragraphs>259</Paragraphs>
  <Slides>40</Slides>
  <Notes>6</Notes>
  <HiddenSlides>0</HiddenSlides>
  <MMClips>2</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Murchison Widefield Array</vt:lpstr>
      <vt:lpstr>MWA: The SKA Low precursor</vt:lpstr>
      <vt:lpstr>Current MWA: 128 tile system</vt:lpstr>
      <vt:lpstr>PowerPoint Presentation</vt:lpstr>
      <vt:lpstr>MWA -&gt; SKA Low</vt:lpstr>
      <vt:lpstr>MWA: The SKA-Low precursor</vt:lpstr>
      <vt:lpstr>MWA Key science</vt:lpstr>
      <vt:lpstr>Key Science – Epoch of Reionisation</vt:lpstr>
      <vt:lpstr>MWA EoR: current status</vt:lpstr>
      <vt:lpstr>MWA EoR: current status</vt:lpstr>
      <vt:lpstr>MWA EoR: current status</vt:lpstr>
      <vt:lpstr>MWA EoR: spinoffs</vt:lpstr>
      <vt:lpstr>PowerPoint Presentation</vt:lpstr>
      <vt:lpstr>MWA EoR: spinoffs</vt:lpstr>
      <vt:lpstr>MWA: A sky monitoring machine</vt:lpstr>
      <vt:lpstr>GLEAM – a legacy dataset of the MWA</vt:lpstr>
      <vt:lpstr>PowerPoint Presentation</vt:lpstr>
      <vt:lpstr>GLEAM: Polarised diffuse emission</vt:lpstr>
      <vt:lpstr>GLEAM: Polarised diffuse emission</vt:lpstr>
      <vt:lpstr>PowerPoint Presentation</vt:lpstr>
      <vt:lpstr>MWA phase 2: core region</vt:lpstr>
      <vt:lpstr>MWA phase2 – long baselines</vt:lpstr>
      <vt:lpstr>MWA phase 3</vt:lpstr>
      <vt:lpstr>MWA Phase 3</vt:lpstr>
      <vt:lpstr>PowerPoint Presentation</vt:lpstr>
      <vt:lpstr>ICRAR Engineering Development Array (EDA)</vt:lpstr>
      <vt:lpstr>Thanks!</vt:lpstr>
      <vt:lpstr>Beamformer interface (BFIF) units</vt:lpstr>
      <vt:lpstr>Beamformer interface (BFIF) units</vt:lpstr>
      <vt:lpstr>EDA beamformer controllers</vt:lpstr>
      <vt:lpstr>RF-over-fibre units</vt:lpstr>
      <vt:lpstr>Potential digital receivers</vt:lpstr>
      <vt:lpstr>MWA Phase 3 Network Topology</vt:lpstr>
      <vt:lpstr>Array performance considerations</vt:lpstr>
      <vt:lpstr>Down to 50 MHz?</vt:lpstr>
      <vt:lpstr>Potential Pulsar/VCS mode</vt:lpstr>
      <vt:lpstr>PowerPoint Presentation</vt:lpstr>
      <vt:lpstr>Expanded signal processing options</vt:lpstr>
      <vt:lpstr>Phase 3 correlator: Number of server boxes</vt:lpstr>
      <vt:lpstr>Scientific productivity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Precursor Update – Murchison Widefield Array</dc:title>
  <dc:creator>Tom_Booler</dc:creator>
  <cp:lastModifiedBy>rbw</cp:lastModifiedBy>
  <cp:revision>255</cp:revision>
  <dcterms:created xsi:type="dcterms:W3CDTF">2015-11-04T01:38:28Z</dcterms:created>
  <dcterms:modified xsi:type="dcterms:W3CDTF">2016-05-09T13:53:47Z</dcterms:modified>
</cp:coreProperties>
</file>