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7" r:id="rId2"/>
    <p:sldId id="366" r:id="rId3"/>
    <p:sldId id="374" r:id="rId4"/>
    <p:sldId id="375" r:id="rId5"/>
    <p:sldId id="377" r:id="rId6"/>
    <p:sldId id="376" r:id="rId7"/>
    <p:sldId id="378" r:id="rId8"/>
    <p:sldId id="379" r:id="rId9"/>
    <p:sldId id="380" r:id="rId10"/>
    <p:sldId id="381" r:id="rId11"/>
    <p:sldId id="382" r:id="rId12"/>
    <p:sldId id="38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6">
          <p15:clr>
            <a:srgbClr val="A4A3A4"/>
          </p15:clr>
        </p15:guide>
        <p15:guide id="2" orient="horz" pos="1967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0000"/>
    <a:srgbClr val="F7F7F7"/>
    <a:srgbClr val="005C3E"/>
    <a:srgbClr val="3FAF6F"/>
    <a:srgbClr val="2A754A"/>
    <a:srgbClr val="FFB81C"/>
    <a:srgbClr val="E87722"/>
    <a:srgbClr val="E4002B"/>
    <a:srgbClr val="DF1995"/>
    <a:srgbClr val="6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80932" autoAdjust="0"/>
  </p:normalViewPr>
  <p:slideViewPr>
    <p:cSldViewPr snapToGrid="0" snapToObjects="1">
      <p:cViewPr varScale="1">
        <p:scale>
          <a:sx n="108" d="100"/>
          <a:sy n="108" d="100"/>
        </p:scale>
        <p:origin x="1776" y="78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504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dirty="0" smtClean="0"/>
              <a:t>Process will be tailored for:</a:t>
            </a:r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1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dirty="0" smtClean="0"/>
              <a:t>Process will be tailored for:</a:t>
            </a:r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dirty="0" smtClean="0"/>
              <a:t>Assembly – Creation of baselined</a:t>
            </a:r>
            <a:r>
              <a:rPr lang="en-AU" baseline="0" dirty="0" smtClean="0"/>
              <a:t> platforms.</a:t>
            </a:r>
          </a:p>
          <a:p>
            <a:pPr>
              <a:buFontTx/>
              <a:buNone/>
            </a:pPr>
            <a:r>
              <a:rPr lang="en-AU" baseline="0" dirty="0" smtClean="0"/>
              <a:t>Integration – Testing and demonstration of functionality.</a:t>
            </a:r>
          </a:p>
          <a:p>
            <a:pPr>
              <a:buFontTx/>
              <a:buNone/>
            </a:pPr>
            <a:r>
              <a:rPr lang="en-AU" baseline="0" dirty="0" smtClean="0"/>
              <a:t>Verification – against L1 requirements</a:t>
            </a:r>
            <a:endParaRPr lang="en-AU" dirty="0" smtClean="0"/>
          </a:p>
          <a:p>
            <a:pPr>
              <a:buFontTx/>
              <a:buNone/>
            </a:pPr>
            <a:endParaRPr lang="en-AU" dirty="0" smtClean="0"/>
          </a:p>
          <a:p>
            <a:pPr>
              <a:buFontTx/>
              <a:buNone/>
            </a:pPr>
            <a:r>
              <a:rPr lang="en-AU" dirty="0" smtClean="0"/>
              <a:t>Not just the orange box, but the managerial/contractual</a:t>
            </a:r>
            <a:r>
              <a:rPr lang="en-AU" baseline="0" dirty="0" smtClean="0"/>
              <a:t> interfaces to the adjacent boxes as configuration items change hands.</a:t>
            </a:r>
          </a:p>
          <a:p>
            <a:pPr>
              <a:buFontTx/>
              <a:buNone/>
            </a:pPr>
            <a:r>
              <a:rPr lang="en-AU" baseline="0" dirty="0" smtClean="0"/>
              <a:t>AIV is a process that will have clearly defined inputs and outputs.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AU" dirty="0" smtClean="0"/>
              <a:t> Early validation of element interfaces. </a:t>
            </a:r>
          </a:p>
          <a:p>
            <a:pPr>
              <a:buFontTx/>
              <a:buChar char="-"/>
            </a:pPr>
            <a:r>
              <a:rPr lang="en-AU" dirty="0" smtClean="0"/>
              <a:t> Early demonstration of system functionality.</a:t>
            </a:r>
          </a:p>
          <a:p>
            <a:pPr>
              <a:buFontTx/>
              <a:buChar char="-"/>
            </a:pPr>
            <a:r>
              <a:rPr lang="en-AU" dirty="0" smtClean="0"/>
              <a:t> Early assessment of system performance.</a:t>
            </a:r>
          </a:p>
          <a:p>
            <a:pPr>
              <a:buFontTx/>
              <a:buChar char="-"/>
            </a:pPr>
            <a:r>
              <a:rPr lang="en-AU" dirty="0" smtClean="0"/>
              <a:t> Early mitigation of technical risks.</a:t>
            </a:r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Configuration baseline</a:t>
            </a:r>
            <a:r>
              <a:rPr lang="en-AU" baseline="0" dirty="0" smtClean="0"/>
              <a:t> for each platform</a:t>
            </a:r>
            <a:r>
              <a:rPr lang="en-AU" dirty="0" smtClean="0"/>
              <a:t> =&gt; The sum of its parts.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Note: Timeline has been removed from Revision 4 of the Roll Out Plan as requested by the SKA Office.  However it is implied by the AIV Cost Model.  It</a:t>
            </a:r>
            <a:r>
              <a:rPr lang="en-AU" baseline="0" dirty="0" smtClean="0"/>
              <a:t> is also central to all AIV planning.</a:t>
            </a:r>
            <a:endParaRPr lang="en-AU" dirty="0" smtClean="0"/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AA</a:t>
            </a:r>
            <a:r>
              <a:rPr lang="en-AU" baseline="0" dirty="0" smtClean="0"/>
              <a:t>1 – scaling from one -&gt; 4 -&gt; 12 stations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3 superstation locations on the southern side of the core.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Backend located in an RPF.</a:t>
            </a:r>
            <a:endParaRPr lang="en-AU" dirty="0" smtClean="0"/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dirty="0" smtClean="0"/>
              <a:t>Running parallel to the on-site integration and verification</a:t>
            </a:r>
            <a:r>
              <a:rPr lang="en-AU" baseline="0" dirty="0" smtClean="0"/>
              <a:t> activities….</a:t>
            </a:r>
          </a:p>
          <a:p>
            <a:pPr>
              <a:buFontTx/>
              <a:buNone/>
            </a:pPr>
            <a:r>
              <a:rPr lang="en-AU" baseline="0" dirty="0" smtClean="0"/>
              <a:t>Tests facilitated and overseen by AIV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0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AU" dirty="0" smtClean="0"/>
              <a:t>Process will be tailored for:</a:t>
            </a:r>
          </a:p>
          <a:p>
            <a:pPr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ASKAP Steering Committee   --   ATNF Operations  --  26 June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smtClean="0"/>
              <a:t>ASKAP Steering Committee   --   ATNF Operations  --  26 June 2012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  <p:sldLayoutId id="2147483676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1.vsd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6" y="1428750"/>
            <a:ext cx="3886200" cy="7715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AU" sz="1600" b="1" dirty="0" smtClean="0"/>
              <a:t>Engineering Commissioning</a:t>
            </a:r>
            <a:endParaRPr lang="en-AU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2016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637"/>
            <a:ext cx="9144000" cy="517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68594"/>
            <a:ext cx="710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SKA1 LOW – </a:t>
            </a:r>
            <a:r>
              <a:rPr lang="en-AU" sz="2000" b="1" dirty="0" smtClean="0"/>
              <a:t>Assembly, Integration &amp; Verification</a:t>
            </a:r>
            <a:endParaRPr lang="en-AU" sz="2000" b="1" dirty="0" smtClean="0"/>
          </a:p>
          <a:p>
            <a:r>
              <a:rPr lang="en-AU" dirty="0" smtClean="0"/>
              <a:t>Adam </a:t>
            </a:r>
            <a:r>
              <a:rPr lang="en-AU" dirty="0" smtClean="0"/>
              <a:t>MacLeod</a:t>
            </a:r>
          </a:p>
          <a:p>
            <a:r>
              <a:rPr lang="en-AU" dirty="0" smtClean="0"/>
              <a:t>AIV Consortium Manager &amp; ASKAP System Engineer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25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 Handover &amp; Selloff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908050"/>
            <a:ext cx="8594007" cy="4485502"/>
          </a:xfrm>
        </p:spPr>
        <p:txBody>
          <a:bodyPr/>
          <a:lstStyle/>
          <a:p>
            <a:pPr marL="0" lvl="1" indent="0"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8543" y="1060450"/>
            <a:ext cx="8594007" cy="44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AU" dirty="0" smtClean="0"/>
              <a:t> AIV will accept products which are proven to be Integration Ready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The criteria is documented in the AIV Handover Checklist.  E.g. assessment based on …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Configuration </a:t>
            </a:r>
            <a:r>
              <a:rPr lang="en-AU" sz="2000" dirty="0"/>
              <a:t>I</a:t>
            </a:r>
            <a:r>
              <a:rPr lang="en-AU" sz="2000" dirty="0" smtClean="0"/>
              <a:t>tems.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Proof of completeness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Proof of correctness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Outstanding issues, ECPs &amp; waivers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Asset tracking</a:t>
            </a:r>
          </a:p>
          <a:p>
            <a:pPr>
              <a:buFontTx/>
              <a:buChar char="-"/>
            </a:pPr>
            <a:r>
              <a:rPr lang="en-AU" sz="2000" dirty="0" smtClean="0"/>
              <a:t> Product support and maintenance </a:t>
            </a:r>
          </a:p>
          <a:p>
            <a:pPr>
              <a:buFontTx/>
              <a:buChar char="-"/>
            </a:pPr>
            <a:endParaRPr lang="en-AU" sz="2000" dirty="0" smtClean="0"/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This becomes inseparable from contractor sell-off and contractor milestones.</a:t>
            </a:r>
          </a:p>
          <a:p>
            <a:pPr lvl="1">
              <a:buFontTx/>
              <a:buChar char="-"/>
            </a:pPr>
            <a:r>
              <a:rPr lang="en-AU" sz="1600" dirty="0" smtClean="0"/>
              <a:t>Discussions with the SKAO are starting.  What kinds of contractual clauses?</a:t>
            </a:r>
          </a:p>
          <a:p>
            <a:pPr lvl="1">
              <a:buFontTx/>
              <a:buChar char="-"/>
            </a:pPr>
            <a:r>
              <a:rPr lang="en-AU" sz="1600" dirty="0" smtClean="0"/>
              <a:t>The AIV contractor will probably need to be an agent of SKAO </a:t>
            </a:r>
            <a:endParaRPr lang="en-AU" sz="1600" dirty="0"/>
          </a:p>
          <a:p>
            <a:endParaRPr lang="en-AU" sz="2000" dirty="0" smtClean="0"/>
          </a:p>
          <a:p>
            <a:pPr marL="0" lvl="1" indent="0">
              <a:buFont typeface="Symbol" pitchFamily="18" charset="2"/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7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 Handover &amp; Selloff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908050"/>
            <a:ext cx="8594007" cy="4485502"/>
          </a:xfrm>
        </p:spPr>
        <p:txBody>
          <a:bodyPr/>
          <a:lstStyle/>
          <a:p>
            <a:pPr marL="0" lvl="1" indent="0"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8543" y="1060450"/>
            <a:ext cx="8594007" cy="44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AU" dirty="0" smtClean="0"/>
              <a:t> Handover process will need to be tailored for:</a:t>
            </a:r>
          </a:p>
          <a:p>
            <a:pPr>
              <a:buFontTx/>
              <a:buChar char="-"/>
            </a:pPr>
            <a:r>
              <a:rPr lang="en-AU" sz="1800" dirty="0"/>
              <a:t> </a:t>
            </a:r>
            <a:r>
              <a:rPr lang="en-AU" sz="1800" dirty="0" smtClean="0"/>
              <a:t>Different types of Configuration Items.</a:t>
            </a:r>
          </a:p>
          <a:p>
            <a:pPr>
              <a:buFontTx/>
              <a:buChar char="-"/>
            </a:pPr>
            <a:r>
              <a:rPr lang="en-AU" sz="1800" dirty="0"/>
              <a:t> </a:t>
            </a:r>
            <a:r>
              <a:rPr lang="en-AU" sz="1800" dirty="0" smtClean="0"/>
              <a:t>Qualification testing versus Acceptance testing.</a:t>
            </a:r>
          </a:p>
          <a:p>
            <a:pPr>
              <a:buFontTx/>
              <a:buChar char="-"/>
            </a:pPr>
            <a:r>
              <a:rPr lang="en-AU" sz="1800" dirty="0"/>
              <a:t> </a:t>
            </a:r>
            <a:r>
              <a:rPr lang="en-AU" sz="1800" dirty="0" smtClean="0"/>
              <a:t>Patches and regression testing </a:t>
            </a:r>
          </a:p>
          <a:p>
            <a:pPr>
              <a:buFontTx/>
              <a:buChar char="-"/>
            </a:pPr>
            <a:r>
              <a:rPr lang="en-AU" sz="1800" dirty="0"/>
              <a:t> </a:t>
            </a:r>
            <a:r>
              <a:rPr lang="en-AU" sz="1800" dirty="0" smtClean="0"/>
              <a:t>Required level of Validation of L2 interfaces.</a:t>
            </a:r>
            <a:endParaRPr lang="en-AU" sz="1800" dirty="0"/>
          </a:p>
          <a:p>
            <a:endParaRPr lang="en-AU" sz="2000" dirty="0" smtClean="0"/>
          </a:p>
          <a:p>
            <a:pPr lvl="1">
              <a:buFontTx/>
              <a:buChar char="-"/>
            </a:pPr>
            <a:r>
              <a:rPr lang="en-AU" dirty="0" smtClean="0"/>
              <a:t>Support and Maintenance</a:t>
            </a:r>
          </a:p>
          <a:p>
            <a:pPr lvl="1">
              <a:buFontTx/>
              <a:buChar char="-"/>
            </a:pPr>
            <a:r>
              <a:rPr lang="en-AU" dirty="0" smtClean="0"/>
              <a:t>The ITF allows Validation of L2 interfaces (element to element).  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 smtClean="0"/>
              <a:t>AIV requires product support and maintenance through the construction phase</a:t>
            </a:r>
          </a:p>
          <a:p>
            <a:pPr lvl="2">
              <a:buFontTx/>
              <a:buChar char="-"/>
            </a:pPr>
            <a:r>
              <a:rPr lang="en-AU" dirty="0" smtClean="0"/>
              <a:t>Design Support</a:t>
            </a:r>
          </a:p>
          <a:p>
            <a:pPr lvl="2">
              <a:buFontTx/>
              <a:buChar char="-"/>
            </a:pPr>
            <a:r>
              <a:rPr lang="en-AU" dirty="0" smtClean="0"/>
              <a:t>Provision and replacement of products</a:t>
            </a:r>
          </a:p>
          <a:p>
            <a:pPr lvl="2">
              <a:buFontTx/>
              <a:buChar char="-"/>
            </a:pPr>
            <a:r>
              <a:rPr lang="en-AU" dirty="0" smtClean="0"/>
              <a:t>Again….Discussions </a:t>
            </a:r>
            <a:r>
              <a:rPr lang="en-AU" dirty="0"/>
              <a:t>with the SKAO are starting.  What kinds of contractual clauses?</a:t>
            </a:r>
          </a:p>
          <a:p>
            <a:pPr lvl="2"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193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 for AIV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908050"/>
            <a:ext cx="8594007" cy="4485502"/>
          </a:xfrm>
        </p:spPr>
        <p:txBody>
          <a:bodyPr/>
          <a:lstStyle/>
          <a:p>
            <a:pPr marL="0" lvl="1" indent="0"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0363" y="908050"/>
            <a:ext cx="8594007" cy="44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AU" dirty="0" smtClean="0"/>
              <a:t>Refinement of the Roll Out Plans for SKA1 Low</a:t>
            </a:r>
          </a:p>
          <a:p>
            <a:pPr lvl="1">
              <a:buFontTx/>
              <a:buChar char="-"/>
            </a:pPr>
            <a:r>
              <a:rPr lang="en-AU" dirty="0" smtClean="0"/>
              <a:t>Include dates to help create construction schedule dependencies.</a:t>
            </a:r>
          </a:p>
          <a:p>
            <a:pPr lvl="1">
              <a:buFontTx/>
              <a:buChar char="-"/>
            </a:pPr>
            <a:r>
              <a:rPr lang="en-AU" dirty="0" smtClean="0"/>
              <a:t>Increased level of detail on Array Assembly functionality.</a:t>
            </a:r>
          </a:p>
          <a:p>
            <a:pPr lvl="1">
              <a:buFontTx/>
              <a:buChar char="-"/>
            </a:pPr>
            <a:r>
              <a:rPr lang="en-AU" dirty="0" smtClean="0"/>
              <a:t>Respond to changes in L1 requirements.</a:t>
            </a:r>
          </a:p>
          <a:p>
            <a:pPr lvl="1">
              <a:buFontTx/>
              <a:buChar char="-"/>
            </a:pPr>
            <a:r>
              <a:rPr lang="en-AU" dirty="0" smtClean="0"/>
              <a:t>Elaborate on the use of Sub Arrays.</a:t>
            </a:r>
          </a:p>
          <a:p>
            <a:pPr lvl="1"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 smtClean="0"/>
              <a:t> Refinement of the Hand Over Checklist</a:t>
            </a:r>
          </a:p>
          <a:p>
            <a:pPr lvl="1">
              <a:buFontTx/>
              <a:buChar char="-"/>
            </a:pPr>
            <a:r>
              <a:rPr lang="en-AU" dirty="0" smtClean="0"/>
              <a:t>Tailored handover processes based on CI type.</a:t>
            </a:r>
          </a:p>
          <a:p>
            <a:pPr lvl="1">
              <a:buFontTx/>
              <a:buChar char="-"/>
            </a:pPr>
            <a:r>
              <a:rPr lang="en-AU" dirty="0" smtClean="0"/>
              <a:t>Open discussion on contractual clauses to support Handover, Product Support and Product Maintenance</a:t>
            </a:r>
          </a:p>
          <a:p>
            <a:pPr lvl="1"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/>
              <a:t> </a:t>
            </a:r>
            <a:r>
              <a:rPr lang="en-AU" dirty="0" smtClean="0"/>
              <a:t>Creation of detailed test procedures for SKA1 Low</a:t>
            </a:r>
          </a:p>
          <a:p>
            <a:pPr lvl="1">
              <a:buFontTx/>
              <a:buChar char="-"/>
            </a:pPr>
            <a:r>
              <a:rPr lang="en-AU" dirty="0" smtClean="0"/>
              <a:t>Integration tests and verification tests for each Array Assembly</a:t>
            </a:r>
          </a:p>
          <a:p>
            <a:pPr lvl="1">
              <a:buFontTx/>
              <a:buChar char="-"/>
            </a:pPr>
            <a:r>
              <a:rPr lang="en-AU" dirty="0" smtClean="0"/>
              <a:t>Well underway.  </a:t>
            </a:r>
          </a:p>
          <a:p>
            <a:pPr marL="0" lvl="1" indent="0">
              <a:buNone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  <a:p>
            <a:pPr lvl="2"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endParaRPr lang="en-AU" dirty="0" smtClean="0"/>
          </a:p>
          <a:p>
            <a:pPr lvl="1">
              <a:buFont typeface="Symbol" pitchFamily="18" charset="2"/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8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1127125"/>
            <a:ext cx="7441482" cy="4289827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</a:t>
            </a:r>
            <a:r>
              <a:rPr lang="en-AU" dirty="0" smtClean="0"/>
              <a:t>The AIV Consortium</a:t>
            </a:r>
          </a:p>
          <a:p>
            <a:pPr>
              <a:buFontTx/>
              <a:buChar char="-"/>
            </a:pPr>
            <a:r>
              <a:rPr lang="en-AU" dirty="0"/>
              <a:t> </a:t>
            </a:r>
            <a:r>
              <a:rPr lang="en-AU" dirty="0" smtClean="0"/>
              <a:t>The SKA1 Low Roll Out Plan</a:t>
            </a:r>
          </a:p>
          <a:p>
            <a:pPr>
              <a:buFontTx/>
              <a:buChar char="-"/>
            </a:pPr>
            <a:r>
              <a:rPr lang="en-AU" dirty="0" smtClean="0"/>
              <a:t> Handover &amp; Sell-Off, Support &amp; Maintenance</a:t>
            </a: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AIV Consortium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70" y="862568"/>
            <a:ext cx="3262513" cy="4289827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Responsible for planning Assembly, Integration and Verification of the two SKA1 telescopes in construction.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/>
              <a:t> </a:t>
            </a:r>
            <a:r>
              <a:rPr lang="en-AU" dirty="0" smtClean="0"/>
              <a:t>Consortium partners: </a:t>
            </a:r>
          </a:p>
          <a:p>
            <a:pPr lvl="1">
              <a:buFontTx/>
              <a:buChar char="-"/>
            </a:pPr>
            <a:r>
              <a:rPr lang="en-AU" dirty="0" smtClean="0"/>
              <a:t>SKA SA (lead organisation)</a:t>
            </a:r>
          </a:p>
          <a:p>
            <a:pPr marL="0" lvl="1" indent="0">
              <a:buNone/>
            </a:pPr>
            <a:r>
              <a:rPr lang="en-AU" dirty="0"/>
              <a:t>	</a:t>
            </a:r>
            <a:r>
              <a:rPr lang="en-AU" dirty="0" smtClean="0"/>
              <a:t>Focus on SKA1 MID</a:t>
            </a:r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r>
              <a:rPr lang="en-AU" dirty="0" smtClean="0"/>
              <a:t>CSIRO &amp; ASTRON </a:t>
            </a:r>
          </a:p>
          <a:p>
            <a:pPr marL="0" lvl="1" indent="0">
              <a:buNone/>
            </a:pPr>
            <a:r>
              <a:rPr lang="en-AU" dirty="0"/>
              <a:t>	</a:t>
            </a:r>
            <a:r>
              <a:rPr lang="en-AU" dirty="0" smtClean="0"/>
              <a:t>Focus on</a:t>
            </a:r>
            <a:r>
              <a:rPr lang="en-AU" dirty="0" smtClean="0"/>
              <a:t> SKA1 LOW</a:t>
            </a:r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r>
              <a:rPr lang="en-AU" dirty="0"/>
              <a:t> </a:t>
            </a: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/>
          </a:p>
        </p:txBody>
      </p:sp>
      <p:pic>
        <p:nvPicPr>
          <p:cNvPr id="4" name="Picture 3" descr="ska_logo_rgb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8" y="5451426"/>
            <a:ext cx="1186697" cy="1472498"/>
          </a:xfrm>
          <a:prstGeom prst="rect">
            <a:avLst/>
          </a:prstGeom>
        </p:spPr>
      </p:pic>
      <p:pic>
        <p:nvPicPr>
          <p:cNvPr id="5" name="Picture 4" descr="CSIRO_Grad_CMYK_l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233" y="5169516"/>
            <a:ext cx="1682046" cy="1682046"/>
          </a:xfrm>
          <a:prstGeom prst="rect">
            <a:avLst/>
          </a:prstGeom>
        </p:spPr>
      </p:pic>
      <p:pic>
        <p:nvPicPr>
          <p:cNvPr id="6" name="Picture 5" descr="ASTR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5" y="5914663"/>
            <a:ext cx="2808022" cy="76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20" y="1023822"/>
            <a:ext cx="5729180" cy="39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3" y="101199"/>
            <a:ext cx="8459787" cy="857250"/>
          </a:xfrm>
        </p:spPr>
        <p:txBody>
          <a:bodyPr/>
          <a:lstStyle/>
          <a:p>
            <a:r>
              <a:rPr lang="en-AU" dirty="0" smtClean="0"/>
              <a:t>SKA LOW Roll Out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841" y="101199"/>
            <a:ext cx="4083728" cy="1014191"/>
          </a:xfrm>
        </p:spPr>
        <p:txBody>
          <a:bodyPr/>
          <a:lstStyle/>
          <a:p>
            <a:pPr>
              <a:buFontTx/>
              <a:buChar char="-"/>
            </a:pPr>
            <a:r>
              <a:rPr lang="en-AU" sz="1800" dirty="0" smtClean="0"/>
              <a:t> Based on an iterative process of Assemble, Integrate and Verify.  </a:t>
            </a:r>
            <a:r>
              <a:rPr lang="en-AU" sz="1800" dirty="0" smtClean="0"/>
              <a:t>Allow the array to grow and evolve over time.</a:t>
            </a:r>
          </a:p>
          <a:p>
            <a:pPr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r>
              <a:rPr lang="en-AU" dirty="0"/>
              <a:t> </a:t>
            </a: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99595" y="159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00964"/>
              </p:ext>
            </p:extLst>
          </p:nvPr>
        </p:nvGraphicFramePr>
        <p:xfrm>
          <a:off x="648070" y="903879"/>
          <a:ext cx="7905749" cy="595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4" imgW="10850916" imgH="8183988" progId="Visio.Drawing.15">
                  <p:embed/>
                </p:oleObj>
              </mc:Choice>
              <mc:Fallback>
                <p:oleObj name="Visio" r:id="rId4" imgW="10850916" imgH="8183988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0" y="903879"/>
                        <a:ext cx="7905749" cy="5954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6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SKA LOW Roll Out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48" y="1127125"/>
            <a:ext cx="7695616" cy="4289827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 </a:t>
            </a:r>
            <a:r>
              <a:rPr lang="en-AU" dirty="0" smtClean="0"/>
              <a:t>Array Assemblies vs. Array Releases</a:t>
            </a:r>
          </a:p>
          <a:p>
            <a:pPr lvl="1">
              <a:buFontTx/>
              <a:buChar char="-"/>
            </a:pPr>
            <a:r>
              <a:rPr lang="en-AU" dirty="0" smtClean="0"/>
              <a:t>Array Assembly refers to the assembled platform at the start of integration.  i.e. input to the AIV process.</a:t>
            </a:r>
          </a:p>
          <a:p>
            <a:pPr lvl="1">
              <a:buFontTx/>
              <a:buChar char="-"/>
            </a:pPr>
            <a:r>
              <a:rPr lang="en-AU" dirty="0" smtClean="0"/>
              <a:t>Array Release refers to the platform at the end of planned verification activities. i.e. output from the AIV process.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 Array Assemblies are defined by their size (number of stations), functionality and expected dates in construction.</a:t>
            </a:r>
          </a:p>
          <a:p>
            <a:pPr lvl="1">
              <a:buFontTx/>
              <a:buChar char="-"/>
            </a:pPr>
            <a:r>
              <a:rPr lang="en-AU" dirty="0" smtClean="0"/>
              <a:t>Implies dependencies from element level consortia.</a:t>
            </a:r>
          </a:p>
          <a:p>
            <a:pPr lvl="1">
              <a:buFontTx/>
              <a:buChar char="-"/>
            </a:pPr>
            <a:r>
              <a:rPr lang="en-AU" dirty="0" smtClean="0"/>
              <a:t>A small amount of flexibility has been built in to address early/late delivery of components.</a:t>
            </a:r>
          </a:p>
          <a:p>
            <a:pPr lvl="1"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 </a:t>
            </a:r>
            <a:r>
              <a:rPr lang="en-AU" dirty="0" smtClean="0"/>
              <a:t>AIV Planning is based on a 5 year construction schedule.</a:t>
            </a:r>
          </a:p>
          <a:p>
            <a:pPr marL="0" lvl="1" indent="0">
              <a:buNone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FontTx/>
              <a:buChar char="-"/>
            </a:pPr>
            <a:endParaRPr lang="en-AU" dirty="0"/>
          </a:p>
          <a:p>
            <a:r>
              <a:rPr lang="en-AU" dirty="0"/>
              <a:t> </a:t>
            </a: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1482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85" y="624983"/>
            <a:ext cx="8459787" cy="857250"/>
          </a:xfrm>
        </p:spPr>
        <p:txBody>
          <a:bodyPr/>
          <a:lstStyle/>
          <a:p>
            <a:r>
              <a:rPr lang="en-AU" dirty="0" smtClean="0"/>
              <a:t>SKA LOW </a:t>
            </a:r>
            <a:br>
              <a:rPr lang="en-AU" dirty="0" smtClean="0"/>
            </a:br>
            <a:r>
              <a:rPr lang="en-AU" dirty="0" smtClean="0"/>
              <a:t>Roll Out Plan  </a:t>
            </a:r>
            <a:br>
              <a:rPr lang="en-AU" dirty="0" smtClean="0"/>
            </a:br>
            <a:r>
              <a:rPr lang="en-AU" dirty="0" smtClean="0"/>
              <a:t>AA1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62811"/>
              </p:ext>
            </p:extLst>
          </p:nvPr>
        </p:nvGraphicFramePr>
        <p:xfrm>
          <a:off x="3320248" y="101200"/>
          <a:ext cx="5619565" cy="675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507"/>
                <a:gridCol w="4166058"/>
              </a:tblGrid>
              <a:tr h="157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AA-1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Description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/>
                </a:tc>
              </a:tr>
              <a:tr h="157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Date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TBD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/>
                </a:tc>
              </a:tr>
              <a:tr h="157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Stations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Up to 12 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/>
                </a:tc>
              </a:tr>
              <a:tr h="6285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Array Capability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Baselines:</a:t>
                      </a:r>
                      <a:endParaRPr lang="en-A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At least one station on a long baseline. Baseline should be long enough to demonstrate the fringe rotation functionality. AA-1 Stations are to be located away from the centre of Low Central Core either along a spiral arm or on the outer skirt of the Central Core in a suitable configuration for basic imaging.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Frequency Band: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SKA1 LOW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/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Correlator Bandwidth: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100MHz</a:t>
                      </a:r>
                      <a:endParaRPr lang="en-AU" sz="1000" dirty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Correlator Size: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up to 12 station correlator</a:t>
                      </a:r>
                      <a:endParaRPr lang="en-AU" sz="10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Channelisation</a:t>
                      </a:r>
                      <a:r>
                        <a:rPr lang="en-GB" sz="1000" dirty="0">
                          <a:effectLst/>
                        </a:rPr>
                        <a:t>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Standard fine channelization (64k channels)</a:t>
                      </a:r>
                      <a:endParaRPr lang="en-AU" sz="1000" dirty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Imaging Functionality: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Beamforming and Continuum Imaging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Spectral Line Imaging</a:t>
                      </a:r>
                      <a:br>
                        <a:rPr lang="en-GB" sz="1000" dirty="0">
                          <a:effectLst/>
                        </a:rPr>
                      </a:b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Non-Imaging Functionality: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Raw data capture at the beamformer input and output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Test waveform generator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Distortion detection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No Zoom mode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Pulsar Search 1 beam (PSS) 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Pulsar Timing 1 beam (PST)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Operational Functionality: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Full Operator &amp; Maintainer Interface, including POST, BIT and alarm handling.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Support for scheduled observation blocks (max SNR Beamformer weights calculated offline)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Scalable hardware correlator</a:t>
                      </a:r>
                      <a:endParaRPr lang="en-AU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Offline imaging</a:t>
                      </a:r>
                      <a:endParaRPr lang="en-A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6" marR="4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22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Level ITF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852615"/>
            <a:ext cx="7441482" cy="5165125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AIV has generated a business case and draft requirements for a system level </a:t>
            </a:r>
            <a:r>
              <a:rPr lang="en-AU" dirty="0" smtClean="0"/>
              <a:t>ITF</a:t>
            </a:r>
            <a:endParaRPr lang="en-AU" dirty="0" smtClean="0"/>
          </a:p>
          <a:p>
            <a:pPr lvl="1">
              <a:buFontTx/>
              <a:buChar char="-"/>
            </a:pPr>
            <a:r>
              <a:rPr lang="en-AU" dirty="0"/>
              <a:t>Describe a staging platform for off-site system level integration.</a:t>
            </a:r>
          </a:p>
          <a:p>
            <a:pPr lvl="1">
              <a:buFontTx/>
              <a:buChar char="-"/>
            </a:pPr>
            <a:r>
              <a:rPr lang="en-AU" dirty="0" smtClean="0"/>
              <a:t>These are based on the system level ITF we use for ASKAP.	</a:t>
            </a:r>
          </a:p>
          <a:p>
            <a:pPr lvl="1">
              <a:buFontTx/>
              <a:buChar char="-"/>
            </a:pPr>
            <a:r>
              <a:rPr lang="en-AU" dirty="0" smtClean="0"/>
              <a:t>Focused on back-end assemblies.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/>
          </a:p>
        </p:txBody>
      </p:sp>
      <p:sp>
        <p:nvSpPr>
          <p:cNvPr id="4" name="Rectangle 3"/>
          <p:cNvSpPr/>
          <p:nvPr/>
        </p:nvSpPr>
        <p:spPr>
          <a:xfrm>
            <a:off x="226143" y="287085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This </a:t>
            </a:r>
            <a:r>
              <a:rPr lang="en-AU" dirty="0"/>
              <a:t>facility will support first-stage integration of complex SKA1-Low sub-systems.  It should allow interfaces and interoperability of the sub-systems to be demonstrated and </a:t>
            </a:r>
            <a:r>
              <a:rPr lang="en-AU" dirty="0" smtClean="0"/>
              <a:t>tested</a:t>
            </a:r>
            <a:r>
              <a:rPr lang="en-AU" dirty="0"/>
              <a:t>.  It should provide a convenient environment for collaboration between teams working in different technical domains.  It should allow ease of fault isolation and issue resolution.  Most first-stage integration work is either impractical or infeasible to do at site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403855"/>
            <a:ext cx="3657600" cy="36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ITF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908050"/>
            <a:ext cx="8594007" cy="4485502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Risk reduction in roll out of HW, SW, FW.</a:t>
            </a:r>
          </a:p>
          <a:p>
            <a:pPr>
              <a:buFontTx/>
              <a:buChar char="-"/>
            </a:pPr>
            <a:r>
              <a:rPr lang="en-AU" sz="2000" dirty="0"/>
              <a:t> </a:t>
            </a:r>
            <a:r>
              <a:rPr lang="en-AU" sz="2000" dirty="0" smtClean="0"/>
              <a:t>	Implies that the platform evolves, but does not necessarily grow, over time.  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Similar ITF being planned for SKA1 Mid in South Africa</a:t>
            </a:r>
          </a:p>
          <a:p>
            <a:pPr lvl="1">
              <a:buFontTx/>
              <a:buChar char="-"/>
            </a:pPr>
            <a:r>
              <a:rPr lang="en-AU" dirty="0" smtClean="0"/>
              <a:t>Currently being designed in to the new SKA SA headquarters.</a:t>
            </a:r>
          </a:p>
          <a:p>
            <a:pPr lvl="1"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/>
              <a:t> Not currently funded or in scope of the project</a:t>
            </a:r>
            <a:r>
              <a:rPr lang="en-AU" dirty="0" smtClean="0"/>
              <a:t>.  However the existence </a:t>
            </a:r>
            <a:r>
              <a:rPr lang="en-AU" dirty="0"/>
              <a:t>of </a:t>
            </a:r>
            <a:r>
              <a:rPr lang="en-AU" dirty="0" smtClean="0"/>
              <a:t>a system level ITF for Low is </a:t>
            </a:r>
            <a:r>
              <a:rPr lang="en-AU" dirty="0"/>
              <a:t>a working </a:t>
            </a:r>
            <a:r>
              <a:rPr lang="en-AU" dirty="0" smtClean="0"/>
              <a:t>assumption.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/>
              <a:t>Location not specified. Accessibility and availability is.  </a:t>
            </a:r>
          </a:p>
          <a:p>
            <a:pPr lvl="1">
              <a:buFontTx/>
              <a:buChar char="-"/>
            </a:pPr>
            <a:r>
              <a:rPr lang="en-AU" dirty="0" smtClean="0"/>
              <a:t>Its usage is described in the Roll-Out Plan, the AIV Cost model, and the I&amp;V Plans.</a:t>
            </a:r>
          </a:p>
          <a:p>
            <a:pPr marL="0" lvl="1" indent="0"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45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155575"/>
            <a:ext cx="8459787" cy="857250"/>
          </a:xfrm>
        </p:spPr>
        <p:txBody>
          <a:bodyPr/>
          <a:lstStyle/>
          <a:p>
            <a:r>
              <a:rPr lang="en-AU" dirty="0" smtClean="0"/>
              <a:t>Notes on the ITF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609600"/>
            <a:ext cx="8594007" cy="4485502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 smtClean="0"/>
              <a:t> ITF Construction: </a:t>
            </a:r>
          </a:p>
          <a:p>
            <a:pPr lvl="1">
              <a:buFontTx/>
              <a:buChar char="-"/>
            </a:pPr>
            <a:r>
              <a:rPr lang="en-AU" dirty="0" smtClean="0"/>
              <a:t>AIV has not costed and will not design or build the ITF.</a:t>
            </a:r>
          </a:p>
          <a:p>
            <a:pPr lvl="1">
              <a:buFontTx/>
              <a:buChar char="-"/>
            </a:pPr>
            <a:r>
              <a:rPr lang="en-AU" dirty="0" smtClean="0"/>
              <a:t>AIV will continue to provide input on ITF business case and requirements.</a:t>
            </a:r>
          </a:p>
          <a:p>
            <a:pPr>
              <a:buFontTx/>
              <a:buChar char="-"/>
            </a:pPr>
            <a:r>
              <a:rPr lang="en-AU" dirty="0" smtClean="0"/>
              <a:t> ITF Operation:</a:t>
            </a:r>
          </a:p>
          <a:p>
            <a:pPr lvl="1">
              <a:buFontTx/>
              <a:buChar char="-"/>
            </a:pPr>
            <a:r>
              <a:rPr lang="en-AU" dirty="0" smtClean="0"/>
              <a:t>AIV has a component of labour in its cost model which could be directed towards operating an ITF.  This would only partially cover the operating costs.</a:t>
            </a:r>
          </a:p>
          <a:p>
            <a:pPr>
              <a:buFontTx/>
              <a:buChar char="-"/>
            </a:pPr>
            <a:r>
              <a:rPr lang="en-AU" dirty="0" smtClean="0"/>
              <a:t> ITF Integration and Test Activities:</a:t>
            </a:r>
          </a:p>
          <a:p>
            <a:pPr lvl="1">
              <a:buFontTx/>
              <a:buChar char="-"/>
            </a:pPr>
            <a:r>
              <a:rPr lang="en-AU" dirty="0" smtClean="0"/>
              <a:t>AIV has included labour for managing and conducting testing within the ITF.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 smtClean="0"/>
              <a:t>AIV will coordinate, witness and participate in integration tests which are undertaken.</a:t>
            </a:r>
          </a:p>
          <a:p>
            <a:pPr lvl="1">
              <a:buFontTx/>
              <a:buChar char="-"/>
            </a:pPr>
            <a:r>
              <a:rPr lang="en-AU" dirty="0" smtClean="0"/>
              <a:t>Testing will be mostly informal, sometimes formal.  The ITF will be used continually throughout construction.</a:t>
            </a:r>
          </a:p>
          <a:p>
            <a:pPr lvl="1">
              <a:buFontTx/>
              <a:buChar char="-"/>
            </a:pPr>
            <a:r>
              <a:rPr lang="en-AU" dirty="0" smtClean="0"/>
              <a:t>Training, Integration Readiness Reviews, handover and sell-off will be facilitated.  Processes are TBD but contractors likely to sell-off against L2 requirements, and provide support/maintenance on top of that.</a:t>
            </a:r>
          </a:p>
          <a:p>
            <a:pPr lvl="1">
              <a:buFontTx/>
              <a:buChar char="-"/>
            </a:pPr>
            <a:r>
              <a:rPr lang="en-AU" dirty="0" smtClean="0"/>
              <a:t>Planned use of ITF by consortia: variable.  ITF usage not mandated.</a:t>
            </a:r>
          </a:p>
          <a:p>
            <a:pPr>
              <a:buFontTx/>
              <a:buChar char="-"/>
            </a:pPr>
            <a:endParaRPr lang="en-AU" b="1" dirty="0" smtClean="0"/>
          </a:p>
          <a:p>
            <a:pPr lvl="1">
              <a:buFontTx/>
              <a:buChar char="-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75830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_PowerPoint_Sky_120210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CSIRO_PowerPoint_Sky_120210.potx</Template>
  <TotalTime>8438</TotalTime>
  <Words>1002</Words>
  <Application>Microsoft Office PowerPoint</Application>
  <PresentationFormat>On-screen Show (4:3)</PresentationFormat>
  <Paragraphs>245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CSIRO_PowerPoint_Sky_120210</vt:lpstr>
      <vt:lpstr>Microsoft Visio Drawing</vt:lpstr>
      <vt:lpstr>PowerPoint Presentation</vt:lpstr>
      <vt:lpstr>Introduction</vt:lpstr>
      <vt:lpstr>The AIV Consortium</vt:lpstr>
      <vt:lpstr>SKA LOW Roll Out Plan</vt:lpstr>
      <vt:lpstr>SKA LOW Roll Out Plan</vt:lpstr>
      <vt:lpstr>SKA LOW  Roll Out Plan   AA1  </vt:lpstr>
      <vt:lpstr>System Level ITF</vt:lpstr>
      <vt:lpstr>Notes on the ITF</vt:lpstr>
      <vt:lpstr>Notes on the ITF</vt:lpstr>
      <vt:lpstr>Product Handover &amp; Selloff</vt:lpstr>
      <vt:lpstr>Product Handover &amp; Selloff</vt:lpstr>
      <vt:lpstr>Next steps for AIV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Macleod, Adam (CASS, Marsfield)</cp:lastModifiedBy>
  <cp:revision>186</cp:revision>
  <cp:lastPrinted>2012-06-21T06:50:30Z</cp:lastPrinted>
  <dcterms:created xsi:type="dcterms:W3CDTF">2012-08-22T00:49:25Z</dcterms:created>
  <dcterms:modified xsi:type="dcterms:W3CDTF">2016-05-11T08:56:52Z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